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93" r:id="rId5"/>
    <p:sldId id="294" r:id="rId6"/>
    <p:sldId id="261" r:id="rId7"/>
    <p:sldId id="295" r:id="rId8"/>
    <p:sldId id="263" r:id="rId9"/>
    <p:sldId id="264" r:id="rId10"/>
    <p:sldId id="296" r:id="rId11"/>
    <p:sldId id="290" r:id="rId12"/>
    <p:sldId id="292" r:id="rId13"/>
    <p:sldId id="297" r:id="rId14"/>
    <p:sldId id="282" r:id="rId15"/>
    <p:sldId id="286" r:id="rId16"/>
    <p:sldId id="265" r:id="rId17"/>
    <p:sldId id="298" r:id="rId18"/>
    <p:sldId id="279" r:id="rId19"/>
    <p:sldId id="270" r:id="rId20"/>
    <p:sldId id="300" r:id="rId21"/>
    <p:sldId id="272" r:id="rId22"/>
    <p:sldId id="280" r:id="rId23"/>
    <p:sldId id="274" r:id="rId24"/>
    <p:sldId id="301" r:id="rId25"/>
    <p:sldId id="302" r:id="rId26"/>
    <p:sldId id="281" r:id="rId27"/>
    <p:sldId id="303" r:id="rId2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7F4E8-3890-9542-B675-1BB53712166B}" type="datetimeFigureOut">
              <a:rPr lang="en-SK" smtClean="0"/>
              <a:t>06/11/2024</a:t>
            </a:fld>
            <a:endParaRPr lang="en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F65A1-7F77-5640-9A6D-95C4682762F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69957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F65A1-7F77-5640-9A6D-95C4682762F2}" type="slidenum">
              <a:rPr lang="en-SK" smtClean="0"/>
              <a:t>23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66064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1DA1-716E-3F42-A916-C93A0DA7B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49995-FBA4-AB4D-A2BF-D008D0FB7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85AE2-B9AF-1A4D-B2C8-6923F1F2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F415D-B876-5A42-9B4C-B323669C8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A7483-99C1-864D-B633-BC4FCB26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4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D848-2A3D-8F48-9596-EE9E53F0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85878-606D-4C47-8A12-0B9F7ADA8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893-E64A-794B-B03B-33DAF486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694A-12EA-BD46-8130-1C8E8546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C1B06-4540-8149-BCB1-F9D52312C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4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41C9AE-0415-7A45-BDC2-97AC2A7E8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71B15-B6CE-7C43-A6A9-2C304314E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A3C12-B6BF-5548-80A4-532EAEB4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B610C-932F-4E46-9657-4F7E756A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74B8A-5360-1740-9580-75A0E7BF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11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8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3BF02-C338-D44C-A061-17656705B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34FC1-C180-AB4B-9102-BD288034F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1B2D-D5F7-4847-9909-E531C89F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810CF-83B4-5A4E-84F3-E9D94F07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0A13-E044-DC47-A1DB-8FA48289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2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5D8D-EB6F-4344-8474-2C8E33064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280D0-C3E0-BA46-83CB-A6D318031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437C7-5149-534B-B980-7AA617AC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785B-5FD0-D041-9ADE-1540C12A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32E3C-4FB3-A049-A570-8D1EC78F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5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EC3E-CC45-CF44-BED9-7E398172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3436-3BEF-7D40-A6CF-9F0AED26E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053A4-C1AC-4E4C-9524-92B70ACD4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C54A3-8392-444A-9880-6EAFAD4C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EFB80-721B-8D47-8803-E7778ACA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8E434-2F13-C845-B47B-73C3299D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2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B2AE0-C897-6644-991D-44D53F78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E2E4E-C3EC-9244-A1AE-3D7D1DA07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D0318-41A2-114D-BE8F-A8E88B483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F81ED-A752-D548-835B-7E4C11331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9DAAFF-C1A5-D246-8968-5077877FF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873E9-59E5-E744-B49B-D78E767B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B6AD4F-D3C6-AA42-ADBB-19A2B531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7C1D42-ED75-B14F-B3AA-1234FD6F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6D80A-05A5-6A44-BCF7-BF0780C11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71D84-6843-2F4B-AA04-6AE751B0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1549D-FC3F-484D-9267-E4BB1050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B3375-5D95-8847-8EF3-CD9E3363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0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A590A8-F00C-DA49-ACBA-D3B863C20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07A868-1C61-5D4A-98AB-3EC1951C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5B93F-25A3-BD40-95D1-567E6BC8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0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F41B-328C-CB42-88EE-FE3A437FB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E48B-73F0-FC4E-AD48-A4124A8C1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11123-0114-354E-8116-3B7B4E6F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97F78-13FB-6547-BC4F-10F2CB6E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00BA2-AA0D-0B4A-8C99-773F924F9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4D65E-E069-D64A-9ABA-6A26B0BA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8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76F2-88E4-0945-81AA-36949EF4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9FBE2-0049-3D4C-A515-927E09BB4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31AE0-4E33-B64B-8BC6-1582E7381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4864E-60E2-A542-9081-5001682BC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093F1-B597-9E43-928A-6253C087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C49B6-BC24-464C-9661-9E836694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80C2E-3409-B043-BB2C-E2BC031F9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9BE11-435F-F14C-95A5-C9392F226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0CCF-6E30-6A42-8DE3-EB661081F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4E685-70B9-8C46-85C7-70198B40BB68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7370C-55C2-CA48-A72E-DE52D9FF0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03F42-5F5F-E94F-8218-998FB4B7F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7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56A42-3065-7D41-8B9D-212D2C46F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/>
              <a:t>Modes</a:t>
            </a:r>
            <a:r>
              <a:rPr lang="sk-SK" b="1" dirty="0"/>
              <a:t> of </a:t>
            </a:r>
            <a:r>
              <a:rPr lang="sk-SK" b="1" dirty="0" err="1"/>
              <a:t>Extrication</a:t>
            </a:r>
            <a:r>
              <a:rPr lang="sk-SK" b="1" dirty="0"/>
              <a:t> </a:t>
            </a:r>
            <a:r>
              <a:rPr lang="sk-SK" b="1" dirty="0" err="1"/>
              <a:t>from</a:t>
            </a:r>
            <a:r>
              <a:rPr lang="sk-SK" b="1" dirty="0"/>
              <a:t> </a:t>
            </a:r>
            <a:r>
              <a:rPr lang="sk-SK" b="1" dirty="0" err="1"/>
              <a:t>Communism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7500D-8AE4-E54F-ACD6-59E6D1C9D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Post-Communist Politics POLb1141</a:t>
            </a:r>
          </a:p>
          <a:p>
            <a:r>
              <a:rPr lang="cs-CZ" dirty="0" err="1"/>
              <a:t>Autumn</a:t>
            </a:r>
            <a:r>
              <a:rPr lang="en-US" dirty="0"/>
              <a:t> 2024</a:t>
            </a:r>
          </a:p>
          <a:p>
            <a:r>
              <a:rPr lang="en-US" dirty="0"/>
              <a:t>Doc. M. </a:t>
            </a:r>
            <a:r>
              <a:rPr lang="en-US" dirty="0" err="1"/>
              <a:t>Rybář</a:t>
            </a:r>
            <a:r>
              <a:rPr lang="en-US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4056991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4108-0401-9145-A7C2-8F2A23E7C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Polish Communist Regime, 1947-1989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205B-532F-2342-AADF-6478277F0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Linz and Stepan argue that the regime in Poland never met all the defining characteristics of totalitarianism</a:t>
            </a:r>
          </a:p>
          <a:p>
            <a:pPr algn="just"/>
            <a:r>
              <a:rPr lang="en-GB" dirty="0"/>
              <a:t>1. limited social pluralism</a:t>
            </a:r>
          </a:p>
          <a:p>
            <a:pPr algn="just"/>
            <a:r>
              <a:rPr lang="en-GB" dirty="0"/>
              <a:t>2. agriculture</a:t>
            </a:r>
          </a:p>
          <a:p>
            <a:pPr algn="just"/>
            <a:r>
              <a:rPr lang="en-GB" dirty="0"/>
              <a:t>3. fundamental transformation of the party leadership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498964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49314-8390-A748-B287-D95DA6FF1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Pacted</a:t>
            </a:r>
            <a:r>
              <a:rPr lang="en-US" b="1" dirty="0"/>
              <a:t> Transition in Poland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06D4F-FFB4-D340-A2F0-79D5182482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0688"/>
            <a:ext cx="10363826" cy="4802187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1988: Mass protests against the regime were organized by the underground Solidarity movement.</a:t>
            </a:r>
          </a:p>
          <a:p>
            <a:pPr algn="just"/>
            <a:r>
              <a:rPr lang="en-GB" dirty="0" err="1"/>
              <a:t>Jaruzelski</a:t>
            </a:r>
            <a:r>
              <a:rPr lang="en-GB" dirty="0"/>
              <a:t> feared that Solidarity would boycott the elections planned for 1989.</a:t>
            </a:r>
          </a:p>
          <a:p>
            <a:pPr algn="just"/>
            <a:r>
              <a:rPr lang="en-GB" dirty="0"/>
              <a:t>He sought Solidarity’s support for urgently needed economic reforms.</a:t>
            </a:r>
          </a:p>
          <a:p>
            <a:pPr algn="just"/>
            <a:r>
              <a:rPr lang="en-GB" dirty="0"/>
              <a:t>Solidarity aimed to legalize its activities and end the regime’s repression of its activists.</a:t>
            </a:r>
          </a:p>
          <a:p>
            <a:pPr algn="just"/>
            <a:r>
              <a:rPr lang="en-GB" dirty="0"/>
              <a:t>Informal talks, mediated by the Catholic Church, began in the summer of 1988.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34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C3F9-D618-5648-B9F1-48A71DD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Results of the Roundtable Negotiations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BE67-C341-1A42-B52D-8C70F3E2D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4513"/>
            <a:ext cx="10363826" cy="46783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Solidarity was legalized and allowed to participate in the 1989 elections, with 35% of parliamentary seats open for contestation.</a:t>
            </a:r>
          </a:p>
          <a:p>
            <a:pPr algn="just"/>
            <a:r>
              <a:rPr lang="en-GB" dirty="0"/>
              <a:t>A new presidential post, endowed with considerable powers, was created (to be elected by the parliament).</a:t>
            </a:r>
          </a:p>
          <a:p>
            <a:pPr algn="just"/>
            <a:r>
              <a:rPr lang="en-GB" dirty="0"/>
              <a:t>A second chamber, the Senate, was established, with all 100 seats open for free contestation.</a:t>
            </a:r>
          </a:p>
          <a:p>
            <a:pPr algn="just"/>
            <a:r>
              <a:rPr lang="en-GB" dirty="0"/>
              <a:t>The Communists believed they would control a parliamentary majority and the presidency; however, they lost nearly all contested seats and their majority in parliament.</a:t>
            </a:r>
          </a:p>
          <a:p>
            <a:pPr algn="just"/>
            <a:r>
              <a:rPr lang="en-GB" dirty="0"/>
              <a:t>In 1989, the first non-Communist administration in Central and Eastern Europe since 1945 was sworn in, led by Prime Minister Tadeusz Mazowiecki.</a:t>
            </a:r>
          </a:p>
          <a:p>
            <a:pPr algn="just"/>
            <a:r>
              <a:rPr lang="en-GB" dirty="0"/>
              <a:t>The first fully free elections were held only in 1991.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82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1CEB6-ADB3-E141-AEBA-5659979BA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Hungary under the Communist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1FBB-8A0F-D04D-8A04-84A622F9D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865"/>
            <a:ext cx="10515600" cy="493000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700" dirty="0"/>
              <a:t>After the suppression of the 1956 uprising, a period of "goulash communism" followed.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700" dirty="0"/>
              <a:t>The Communist Party became increasingly heterogeneous, leading to the emergence of an intra-party alternative: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700" dirty="0"/>
              <a:t>Moderate communist leaders with weaker ties to strict communist ideology (reformists, moderates, etc.).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700" dirty="0"/>
              <a:t>A typical example was Miklós </a:t>
            </a:r>
            <a:r>
              <a:rPr lang="en-GB" sz="2700" dirty="0" err="1"/>
              <a:t>Németh</a:t>
            </a:r>
            <a:r>
              <a:rPr lang="en-GB" sz="2700" dirty="0"/>
              <a:t>, a trained economist who spent a year at Harvard in the 1980s and became Prime Minister of Hungary in 1988.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700" dirty="0"/>
              <a:t>He resigned from the party in 1989, and after the free elections of 1990, he became a vice president at the European Bank for Reconstruction and Development.</a:t>
            </a:r>
          </a:p>
        </p:txBody>
      </p:sp>
    </p:spTree>
    <p:extLst>
      <p:ext uri="{BB962C8B-B14F-4D97-AF65-F5344CB8AC3E}">
        <p14:creationId xmlns:p14="http://schemas.microsoft.com/office/powerpoint/2010/main" val="1153518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BD4A-6C51-E540-9146-45C4164C4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 err="1"/>
              <a:t>Hungarian</a:t>
            </a:r>
            <a:r>
              <a:rPr lang="sk-SK" b="1" dirty="0"/>
              <a:t> </a:t>
            </a:r>
            <a:r>
              <a:rPr lang="sk-SK" b="1" dirty="0" err="1"/>
              <a:t>Roundtable</a:t>
            </a:r>
            <a:r>
              <a:rPr lang="sk-SK" b="1" dirty="0"/>
              <a:t> </a:t>
            </a:r>
            <a:r>
              <a:rPr lang="sk-SK" b="1" dirty="0" err="1"/>
              <a:t>Talks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5E4F-83D1-1D4D-AA82-7ED67159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Unlike its Polish counterpart, the Hungarian opposition was divided into several factions and proto-parties:</a:t>
            </a:r>
          </a:p>
          <a:p>
            <a:pPr algn="just"/>
            <a:r>
              <a:rPr lang="en-GB" dirty="0"/>
              <a:t>The Hungarian Democratic Forum: a </a:t>
            </a:r>
            <a:r>
              <a:rPr lang="en-GB" dirty="0" err="1"/>
              <a:t>moderatepopulist</a:t>
            </a:r>
            <a:r>
              <a:rPr lang="en-GB" dirty="0"/>
              <a:t> initiative by the rural intelligentsia with ties to reformist Communists.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Emerging traditional non-Communist parties, such as the Smallholders and Christian Democrats.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The Union of Free Democrats: an urban-based liberal party, and Fidesz: a radical liberal party of young students.</a:t>
            </a:r>
          </a:p>
          <a:p>
            <a:pPr algn="just"/>
            <a:r>
              <a:rPr lang="en-GB" dirty="0"/>
              <a:t>Together, these groups formed an opposition roundtable and accepted an invitation to join talks with the Communist Party in March 1989.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49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5F6E9-BE08-E149-B34F-E17DE3B6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Hungarian</a:t>
            </a:r>
            <a:r>
              <a:rPr lang="sk-SK" b="1" dirty="0"/>
              <a:t> </a:t>
            </a:r>
            <a:r>
              <a:rPr lang="sk-SK" b="1" dirty="0" err="1"/>
              <a:t>Roundtable</a:t>
            </a:r>
            <a:r>
              <a:rPr lang="sk-SK" b="1" dirty="0"/>
              <a:t> </a:t>
            </a:r>
            <a:r>
              <a:rPr lang="sk-SK" b="1" dirty="0" err="1"/>
              <a:t>Talks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BA41B-B516-8E49-A234-67D30472B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Motivated by a desire to avoid the bloodshed of 1956, there was a tacit agreement to transition to multiparty competition.</a:t>
            </a:r>
          </a:p>
          <a:p>
            <a:pPr algn="just"/>
            <a:r>
              <a:rPr lang="en-GB" dirty="0"/>
              <a:t>The Communists </a:t>
            </a:r>
            <a:r>
              <a:rPr lang="en-GB" dirty="0" err="1"/>
              <a:t>favored</a:t>
            </a:r>
            <a:r>
              <a:rPr lang="en-GB" dirty="0"/>
              <a:t> a directly elected, powerful presidency and a majoritarian electoral system, while the opposition preferred a weak president elected by parliament after the parliamentary elections and a proportional electoral system.</a:t>
            </a:r>
          </a:p>
          <a:p>
            <a:pPr algn="just"/>
            <a:r>
              <a:rPr lang="en-GB" dirty="0"/>
              <a:t>The outcome was a compromise: a mixed electoral system, a weak presidency, and a powerful constitutional court.</a:t>
            </a:r>
          </a:p>
          <a:p>
            <a:pPr algn="just"/>
            <a:r>
              <a:rPr lang="en-GB" dirty="0"/>
              <a:t>The liberal opposition rejected the agreement and initiated a referendum, which narrowly decided that the presidential election would take place only after the parliamentary elections.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95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C0B2E-498E-E94C-9824-0245E0D7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Collapse</a:t>
            </a:r>
            <a:r>
              <a:rPr lang="sk-SK" b="1" dirty="0"/>
              <a:t>: </a:t>
            </a:r>
            <a:r>
              <a:rPr lang="sk-SK" b="1" dirty="0" err="1"/>
              <a:t>Czechoslovakia</a:t>
            </a:r>
            <a:r>
              <a:rPr lang="sk-SK" b="1" dirty="0"/>
              <a:t> and East </a:t>
            </a:r>
            <a:r>
              <a:rPr lang="sk-SK" b="1" dirty="0" err="1"/>
              <a:t>Germany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3181E-F652-FD4A-9952-4B6014A15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1989: The ruling elite was unable to negotiate the terms of its exit from power.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This was due to the rigidity and paralysis of the Communist Party, which was unable to make decisions or respond to rapidly evolving events.</a:t>
            </a:r>
          </a:p>
          <a:p>
            <a:pPr algn="just"/>
            <a:r>
              <a:rPr lang="en-GB" dirty="0"/>
              <a:t>Mid-level cadres in the coercive apparatus (militias, police, army) abandoned the regime, having lost belief in its legitimacy.</a:t>
            </a:r>
          </a:p>
          <a:p>
            <a:pPr algn="just"/>
            <a:r>
              <a:rPr lang="en-GB" dirty="0"/>
              <a:t>Czechoslovakia: A "frozen" post-totalitarian regime.</a:t>
            </a:r>
          </a:p>
          <a:p>
            <a:pPr algn="just"/>
            <a:r>
              <a:rPr lang="en-GB" dirty="0"/>
              <a:t>The regime collapsed after ten days of mass protests and negotiations between the newly emerging opposition initiatives and the Prime Minister (rather than the party leadership).</a:t>
            </a:r>
          </a:p>
          <a:p>
            <a:pPr algn="just"/>
            <a:r>
              <a:rPr lang="en-GB" dirty="0"/>
              <a:t>The Communist Party was paralyzed and unable to respond; no liberal wing existed due to the orthodoxy and party purges that followed 1968.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74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E3E2-CEF9-DA4E-B725-9139222E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Czechoslovakia under 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45082-0A83-9647-B83E-0F1BC0C88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Czechoslovakia: A "frozen" post-totalitarian regime.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Unlike Hungary, there was no negotiated transition in Czechoslovakia.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The regime collapsed after ten days of mass demonstrations.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State of the opposition: Following the 1968 invasion, many potential opponents chose an exit strategy through emigration.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A limited number of initiatives gradually emerged (e.g., VONS, Charter 77).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The main ethos of the opposition was “to live in truth” and exist in a parallel culture, without the capacity to negotiate with the regime.</a:t>
            </a:r>
          </a:p>
        </p:txBody>
      </p:sp>
    </p:spTree>
    <p:extLst>
      <p:ext uri="{BB962C8B-B14F-4D97-AF65-F5344CB8AC3E}">
        <p14:creationId xmlns:p14="http://schemas.microsoft.com/office/powerpoint/2010/main" val="297463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122F693-9C67-4062-8855-C8B2106D44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82" r="7411"/>
          <a:stretch/>
        </p:blipFill>
        <p:spPr>
          <a:xfrm>
            <a:off x="1669474" y="10"/>
            <a:ext cx="10522527" cy="6857990"/>
          </a:xfrm>
          <a:custGeom>
            <a:avLst/>
            <a:gdLst/>
            <a:ahLst/>
            <a:cxnLst/>
            <a:rect l="l" t="t" r="r" b="b"/>
            <a:pathLst>
              <a:path w="10522527" h="6858000">
                <a:moveTo>
                  <a:pt x="2882142" y="0"/>
                </a:moveTo>
                <a:lnTo>
                  <a:pt x="10522527" y="0"/>
                </a:lnTo>
                <a:lnTo>
                  <a:pt x="10522527" y="6858000"/>
                </a:lnTo>
                <a:lnTo>
                  <a:pt x="80697" y="6858000"/>
                </a:lnTo>
                <a:lnTo>
                  <a:pt x="37339" y="6516785"/>
                </a:lnTo>
                <a:cubicBezTo>
                  <a:pt x="12648" y="6273664"/>
                  <a:pt x="0" y="6026982"/>
                  <a:pt x="0" y="5777347"/>
                </a:cubicBezTo>
                <a:cubicBezTo>
                  <a:pt x="0" y="3530630"/>
                  <a:pt x="1024495" y="1523197"/>
                  <a:pt x="2631803" y="19672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15143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8548A-2D00-0D48-88BF-4232E04A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Collapse</a:t>
            </a:r>
            <a:r>
              <a:rPr lang="sk-SK" b="1" dirty="0"/>
              <a:t>: East </a:t>
            </a:r>
            <a:r>
              <a:rPr lang="sk-SK" b="1" dirty="0" err="1"/>
              <a:t>Germany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E4C42-C543-D84F-801A-70141D9B7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East Germany: in-built defect: a regime in a territory rather than an established nation-state</a:t>
            </a:r>
          </a:p>
          <a:p>
            <a:pPr algn="just"/>
            <a:r>
              <a:rPr lang="en-US" dirty="0"/>
              <a:t>extreme dependence on external players (USSR, FRG) </a:t>
            </a:r>
          </a:p>
          <a:p>
            <a:pPr algn="just"/>
            <a:r>
              <a:rPr lang="en-US" dirty="0"/>
              <a:t>after the regime abandoned the violent crackdown on the peaceful mass protests, political regime collapsed</a:t>
            </a:r>
          </a:p>
          <a:p>
            <a:pPr algn="just"/>
            <a:r>
              <a:rPr lang="en-US" dirty="0"/>
              <a:t>the question of </a:t>
            </a:r>
            <a:r>
              <a:rPr lang="en-US" i="1" dirty="0" err="1"/>
              <a:t>stateness</a:t>
            </a:r>
            <a:r>
              <a:rPr lang="en-US" dirty="0"/>
              <a:t> became an immediate priority</a:t>
            </a:r>
          </a:p>
          <a:p>
            <a:pPr algn="just"/>
            <a:r>
              <a:rPr lang="en-US" dirty="0"/>
              <a:t>dealing with the past and new political institutions supplied by the FRG</a:t>
            </a:r>
          </a:p>
          <a:p>
            <a:pPr algn="just"/>
            <a:r>
              <a:rPr lang="en-US" dirty="0"/>
              <a:t>a key role of great powers, US/USSR, but also France</a:t>
            </a:r>
          </a:p>
        </p:txBody>
      </p:sp>
    </p:spTree>
    <p:extLst>
      <p:ext uri="{BB962C8B-B14F-4D97-AF65-F5344CB8AC3E}">
        <p14:creationId xmlns:p14="http://schemas.microsoft.com/office/powerpoint/2010/main" val="427772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66AC1-B59F-8B48-9BC0-C4E82871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Study the Ways Communism Collapsed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65CB9-7AA4-B84E-B826-806D34CC6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past always impacts subsequent development, the question is how?</a:t>
            </a:r>
          </a:p>
          <a:p>
            <a:pPr algn="just"/>
            <a:r>
              <a:rPr lang="en-US" dirty="0"/>
              <a:t>what past?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post-communist countries have several pasts</a:t>
            </a:r>
          </a:p>
          <a:p>
            <a:pPr algn="just"/>
            <a:r>
              <a:rPr lang="en-US" b="1" dirty="0"/>
              <a:t>the pre-communist period: </a:t>
            </a:r>
            <a:r>
              <a:rPr lang="en-US" dirty="0"/>
              <a:t>had shaped the extent to which their political and legal traditions were compatible with the model of “really-existing socialism”</a:t>
            </a:r>
          </a:p>
          <a:p>
            <a:pPr algn="just"/>
            <a:r>
              <a:rPr lang="en-US" b="1" dirty="0"/>
              <a:t>the communist period: </a:t>
            </a:r>
            <a:r>
              <a:rPr lang="en-US" dirty="0"/>
              <a:t>shaped the configurations of the communist incumbents and the forms (or absence) of anti-communist opposition, including the level of repressions, the character of economic relations, etc.</a:t>
            </a:r>
            <a:endParaRPr lang="en-US" dirty="0">
              <a:effectLst/>
            </a:endParaRPr>
          </a:p>
          <a:p>
            <a:pPr algn="just"/>
            <a:r>
              <a:rPr lang="en-US" b="1" dirty="0"/>
              <a:t>transition from communism</a:t>
            </a:r>
            <a:r>
              <a:rPr lang="en-US" dirty="0"/>
              <a:t>: what decisions were made during the breakdown of communism and what legacies they produced for the subsequent period</a:t>
            </a:r>
          </a:p>
        </p:txBody>
      </p:sp>
    </p:spTree>
    <p:extLst>
      <p:ext uri="{BB962C8B-B14F-4D97-AF65-F5344CB8AC3E}">
        <p14:creationId xmlns:p14="http://schemas.microsoft.com/office/powerpoint/2010/main" val="2302692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E40A-18E1-954D-9183-9AC609A3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Control: Bulgaria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25EB-8CB5-1442-B18D-E1C660977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the Soviet leadership immediately installed a Communist government, which quickly liquidated the existing non-communist forces </a:t>
            </a:r>
          </a:p>
          <a:p>
            <a:pPr algn="just"/>
            <a:r>
              <a:rPr lang="en-GB" dirty="0"/>
              <a:t>after gaining power, the Stalinist leadership consolidated its position by purges in the party</a:t>
            </a:r>
          </a:p>
          <a:p>
            <a:pPr algn="just"/>
            <a:r>
              <a:rPr lang="en-GB" dirty="0"/>
              <a:t>Bulgaria was an agrarian country in which industrialisation and urbanisation came only after the Communists came to power</a:t>
            </a:r>
          </a:p>
          <a:p>
            <a:pPr algn="just"/>
            <a:r>
              <a:rPr lang="en-GB" dirty="0"/>
              <a:t>the few liberal bourgeois intellectuals were eliminated or persecuted after the communist takeover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149338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9F61-55E1-BF4E-9F7B-AC0550A7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Control: Bulgaria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2CB4F-84A7-0D41-BDC2-3D0C29EE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Linz a Stepan: Bulgaria as an early post-totalitarian regime (from the mid-1980s)</a:t>
            </a:r>
          </a:p>
          <a:p>
            <a:pPr algn="just"/>
            <a:r>
              <a:rPr lang="en-US" dirty="0"/>
              <a:t>the regime never lost control over the transition process</a:t>
            </a:r>
          </a:p>
          <a:p>
            <a:pPr algn="just"/>
            <a:r>
              <a:rPr lang="en-US" dirty="0"/>
              <a:t>independent opposition groups (</a:t>
            </a:r>
            <a:r>
              <a:rPr lang="en-US" dirty="0" err="1"/>
              <a:t>Ekoglasnost</a:t>
            </a:r>
            <a:r>
              <a:rPr lang="en-US" dirty="0"/>
              <a:t>, </a:t>
            </a:r>
            <a:r>
              <a:rPr lang="en-US" dirty="0" err="1"/>
              <a:t>Podkrepa</a:t>
            </a:r>
            <a:r>
              <a:rPr lang="en-US" dirty="0"/>
              <a:t>) only emerged in the course of 1989</a:t>
            </a:r>
          </a:p>
          <a:p>
            <a:pPr algn="just"/>
            <a:r>
              <a:rPr lang="en-US" dirty="0"/>
              <a:t>the broad party leadership forced its long-standing leader Zhivkov to resign, </a:t>
            </a:r>
            <a:r>
              <a:rPr lang="en-US" dirty="0" err="1"/>
              <a:t>Petar</a:t>
            </a:r>
            <a:r>
              <a:rPr lang="en-US" dirty="0"/>
              <a:t> </a:t>
            </a:r>
            <a:r>
              <a:rPr lang="en-US" dirty="0" err="1"/>
              <a:t>Mladenov</a:t>
            </a:r>
            <a:r>
              <a:rPr lang="en-US" dirty="0"/>
              <a:t> took over</a:t>
            </a:r>
          </a:p>
          <a:p>
            <a:pPr algn="just"/>
            <a:r>
              <a:rPr lang="en-US" dirty="0"/>
              <a:t>roundtable talks initiated and controlled by the outgoing elites</a:t>
            </a:r>
          </a:p>
          <a:p>
            <a:pPr algn="just"/>
            <a:r>
              <a:rPr lang="en-US" dirty="0"/>
              <a:t>the party rebranded itself as the Socialist party, convincingly won the first fully free elections of 1990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57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9F6EEEB-F1AA-4EB5-8733-DA71356BCD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9503" r="-2" b="19501"/>
          <a:stretch/>
        </p:blipFill>
        <p:spPr>
          <a:xfrm>
            <a:off x="-4" y="-4"/>
            <a:ext cx="7534640" cy="6857984"/>
          </a:xfrm>
          <a:custGeom>
            <a:avLst/>
            <a:gdLst/>
            <a:ahLst/>
            <a:cxnLst/>
            <a:rect l="l" t="t" r="r" b="b"/>
            <a:pathLst>
              <a:path w="7534640" h="6857984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447233" y="4124161"/>
                  <a:pt x="4350312" y="4197688"/>
                  <a:pt x="4483996" y="4348083"/>
                </a:cubicBezTo>
                <a:cubicBezTo>
                  <a:pt x="4644419" y="4344742"/>
                  <a:pt x="4627708" y="4598742"/>
                  <a:pt x="4788129" y="4561979"/>
                </a:cubicBezTo>
                <a:cubicBezTo>
                  <a:pt x="4754709" y="4678954"/>
                  <a:pt x="4641076" y="4618795"/>
                  <a:pt x="4600971" y="4705690"/>
                </a:cubicBezTo>
                <a:cubicBezTo>
                  <a:pt x="4684524" y="4779217"/>
                  <a:pt x="4844945" y="4725744"/>
                  <a:pt x="4871683" y="4879480"/>
                </a:cubicBezTo>
                <a:cubicBezTo>
                  <a:pt x="4838262" y="5039902"/>
                  <a:pt x="4945210" y="5019849"/>
                  <a:pt x="5032105" y="5029876"/>
                </a:cubicBezTo>
                <a:cubicBezTo>
                  <a:pt x="5239317" y="5049930"/>
                  <a:pt x="5439843" y="5063297"/>
                  <a:pt x="5643713" y="5096719"/>
                </a:cubicBezTo>
                <a:cubicBezTo>
                  <a:pt x="5693844" y="5106745"/>
                  <a:pt x="5810819" y="5083350"/>
                  <a:pt x="5800794" y="5186956"/>
                </a:cubicBezTo>
                <a:cubicBezTo>
                  <a:pt x="5790767" y="5270508"/>
                  <a:pt x="5700529" y="5240431"/>
                  <a:pt x="5643713" y="5243772"/>
                </a:cubicBezTo>
                <a:cubicBezTo>
                  <a:pt x="5329553" y="5283879"/>
                  <a:pt x="5012052" y="5220378"/>
                  <a:pt x="4701235" y="5223719"/>
                </a:cubicBezTo>
                <a:cubicBezTo>
                  <a:pt x="4664472" y="5223719"/>
                  <a:pt x="4657787" y="5334009"/>
                  <a:pt x="4577576" y="5297246"/>
                </a:cubicBezTo>
                <a:cubicBezTo>
                  <a:pt x="4788129" y="5397510"/>
                  <a:pt x="5767372" y="5424248"/>
                  <a:pt x="6094900" y="5477721"/>
                </a:cubicBezTo>
                <a:cubicBezTo>
                  <a:pt x="5754004" y="5858724"/>
                  <a:pt x="5429817" y="5628117"/>
                  <a:pt x="5159105" y="5842012"/>
                </a:cubicBezTo>
                <a:cubicBezTo>
                  <a:pt x="5159105" y="5842012"/>
                  <a:pt x="5212580" y="5842012"/>
                  <a:pt x="5443187" y="5912197"/>
                </a:cubicBezTo>
                <a:cubicBezTo>
                  <a:pt x="5627002" y="5969012"/>
                  <a:pt x="5536765" y="6049223"/>
                  <a:pt x="6001321" y="6202962"/>
                </a:cubicBezTo>
                <a:cubicBezTo>
                  <a:pt x="5824188" y="6253093"/>
                  <a:pt x="5593581" y="6156172"/>
                  <a:pt x="5506685" y="6416857"/>
                </a:cubicBezTo>
                <a:cubicBezTo>
                  <a:pt x="5643713" y="6463648"/>
                  <a:pt x="5807477" y="6420200"/>
                  <a:pt x="5904398" y="6543858"/>
                </a:cubicBezTo>
                <a:cubicBezTo>
                  <a:pt x="5934478" y="6580622"/>
                  <a:pt x="5964557" y="6604017"/>
                  <a:pt x="6001321" y="6624068"/>
                </a:cubicBezTo>
                <a:cubicBezTo>
                  <a:pt x="5984612" y="6630754"/>
                  <a:pt x="5964557" y="6637437"/>
                  <a:pt x="5951188" y="6644121"/>
                </a:cubicBezTo>
                <a:cubicBezTo>
                  <a:pt x="5977925" y="6667518"/>
                  <a:pt x="6663060" y="6794517"/>
                  <a:pt x="6836850" y="6797860"/>
                </a:cubicBezTo>
                <a:cubicBezTo>
                  <a:pt x="6761652" y="6822926"/>
                  <a:pt x="6636845" y="6844075"/>
                  <a:pt x="6553814" y="6856412"/>
                </a:cubicBezTo>
                <a:lnTo>
                  <a:pt x="6542822" y="6857984"/>
                </a:lnTo>
                <a:lnTo>
                  <a:pt x="0" y="6857984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51F59CC-96FD-4B12-A787-8C74110D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650" y="3962400"/>
            <a:ext cx="5505814" cy="169040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Zhivkov and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Mladenov</a:t>
            </a:r>
            <a:endParaRPr lang="en-US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FE35EDC0-DCAF-41E2-849E-36E75F151B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24050" r="1" b="24051"/>
          <a:stretch/>
        </p:blipFill>
        <p:spPr>
          <a:xfrm>
            <a:off x="7653541" y="6"/>
            <a:ext cx="4538463" cy="3877247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9894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1443-111C-504C-918C-70F66435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Control</a:t>
            </a:r>
            <a:r>
              <a:rPr lang="sk-SK" b="1" dirty="0"/>
              <a:t>: </a:t>
            </a:r>
            <a:r>
              <a:rPr lang="sk-SK" b="1" dirty="0" err="1"/>
              <a:t>Romania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8B172-9FD0-4C4C-84F6-91430C99E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most complicated transition path in the region (violence)</a:t>
            </a:r>
          </a:p>
          <a:p>
            <a:pPr algn="just"/>
            <a:r>
              <a:rPr lang="en-US" dirty="0"/>
              <a:t>Romania was a latecomer to democratic transition</a:t>
            </a:r>
          </a:p>
          <a:p>
            <a:pPr algn="just"/>
            <a:r>
              <a:rPr lang="en-US" dirty="0"/>
              <a:t>spontaneous demonstrations against the regime/</a:t>
            </a:r>
            <a:r>
              <a:rPr lang="en-US" dirty="0" err="1"/>
              <a:t>Ceaucescu</a:t>
            </a:r>
            <a:r>
              <a:rPr lang="en-US" dirty="0"/>
              <a:t> initiated by students and emerging urban-based opposition</a:t>
            </a:r>
          </a:p>
          <a:p>
            <a:pPr algn="just"/>
            <a:r>
              <a:rPr lang="en-US" dirty="0"/>
              <a:t>clashes between Ceausescu-loyal secret service and the police/army</a:t>
            </a:r>
          </a:p>
          <a:p>
            <a:pPr algn="just"/>
            <a:r>
              <a:rPr lang="en-US" dirty="0"/>
              <a:t>party leadership transformed itself into the National Salvation Front led by I. Iliescu</a:t>
            </a:r>
          </a:p>
          <a:p>
            <a:pPr algn="just"/>
            <a:r>
              <a:rPr lang="en-US" dirty="0"/>
              <a:t>post-communist victory in the 1990 elections, </a:t>
            </a:r>
            <a:r>
              <a:rPr lang="en-US" dirty="0" err="1"/>
              <a:t>Illiescu</a:t>
            </a:r>
            <a:r>
              <a:rPr lang="en-US" dirty="0"/>
              <a:t> elected the president, Romanians accepted the change because the situation led to decline in terror</a:t>
            </a:r>
          </a:p>
        </p:txBody>
      </p:sp>
    </p:spTree>
    <p:extLst>
      <p:ext uri="{BB962C8B-B14F-4D97-AF65-F5344CB8AC3E}">
        <p14:creationId xmlns:p14="http://schemas.microsoft.com/office/powerpoint/2010/main" val="3176297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AC9EE-7DCC-3547-B9C8-C4197630E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Posttotalitarian and Sultanistic Regime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DBF44-35B6-EB44-A259-917E1283F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Linz and Stepan describe the Romanian communist regime as a mixture of early post-totalitarian and </a:t>
            </a:r>
            <a:r>
              <a:rPr lang="en-GB" dirty="0" err="1"/>
              <a:t>sultanistic</a:t>
            </a:r>
            <a:r>
              <a:rPr lang="en-GB" dirty="0"/>
              <a:t> regimes</a:t>
            </a:r>
          </a:p>
          <a:p>
            <a:pPr algn="just"/>
            <a:r>
              <a:rPr lang="en-GB" dirty="0"/>
              <a:t>prior to 1989, Romania had the lowest level of organised anti-communist opposition activity among the CEE countries</a:t>
            </a:r>
          </a:p>
          <a:p>
            <a:pPr algn="just"/>
            <a:r>
              <a:rPr lang="en-GB" dirty="0"/>
              <a:t>N. Ceausescu was the supreme leader of the regime from 1965 until its end in December 1989</a:t>
            </a:r>
          </a:p>
          <a:p>
            <a:pPr algn="just"/>
            <a:r>
              <a:rPr lang="en-GB" dirty="0"/>
              <a:t>he came to power as an advocate of collective leadership, replacing the Stalinist Secretary-General </a:t>
            </a:r>
            <a:r>
              <a:rPr lang="en-GB" dirty="0" err="1"/>
              <a:t>Gheorghiu-Deu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090477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B0881-24D9-E04C-852C-9F45B04A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Personalism and 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1E616-D54E-FC42-8286-E644A422F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within a short period he became the de facto unlimited ruler of the country</a:t>
            </a:r>
          </a:p>
          <a:p>
            <a:pPr algn="just"/>
            <a:r>
              <a:rPr lang="en-GB" dirty="0"/>
              <a:t>appointments to positions of influence depended solely on his will</a:t>
            </a:r>
          </a:p>
          <a:p>
            <a:pPr algn="just"/>
            <a:r>
              <a:rPr lang="en-GB" dirty="0"/>
              <a:t>he placed his family members - his wife and brothers - in key positions in the state, counting his son as his successor</a:t>
            </a:r>
          </a:p>
          <a:p>
            <a:pPr algn="just"/>
            <a:r>
              <a:rPr lang="en-GB" dirty="0"/>
              <a:t>personalism and the manipulation of nationalism were key aspects of the communist regime in Romania</a:t>
            </a:r>
          </a:p>
          <a:p>
            <a:pPr algn="just"/>
            <a:r>
              <a:rPr lang="en-GB" dirty="0"/>
              <a:t>the role of ideology gradually declined, the enrichment of communist thought by the works of N. Ceausescu ('the genius of the Carpathians') was emphasised 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212646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F364E-FB9C-40A1-82B0-3D9C1639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884" y="4772484"/>
            <a:ext cx="6716578" cy="992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Ceausescu and his successor Iliescu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DC8575DE-92AE-4847-9374-5F17919B3C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b="9711"/>
          <a:stretch/>
        </p:blipFill>
        <p:spPr>
          <a:xfrm>
            <a:off x="20" y="10"/>
            <a:ext cx="6095980" cy="4777732"/>
          </a:xfrm>
          <a:custGeom>
            <a:avLst/>
            <a:gdLst/>
            <a:ahLst/>
            <a:cxnLst/>
            <a:rect l="l" t="t" r="r" b="b"/>
            <a:pathLst>
              <a:path w="6096000" h="4777742">
                <a:moveTo>
                  <a:pt x="0" y="0"/>
                </a:moveTo>
                <a:lnTo>
                  <a:pt x="6096000" y="0"/>
                </a:lnTo>
                <a:lnTo>
                  <a:pt x="6096000" y="4777742"/>
                </a:lnTo>
                <a:lnTo>
                  <a:pt x="6067110" y="4773054"/>
                </a:lnTo>
                <a:cubicBezTo>
                  <a:pt x="6055069" y="4772257"/>
                  <a:pt x="6042963" y="4771677"/>
                  <a:pt x="6032848" y="4768862"/>
                </a:cubicBezTo>
                <a:cubicBezTo>
                  <a:pt x="6012619" y="4763231"/>
                  <a:pt x="5991471" y="4755713"/>
                  <a:pt x="5975856" y="4751678"/>
                </a:cubicBezTo>
                <a:cubicBezTo>
                  <a:pt x="5946385" y="4744300"/>
                  <a:pt x="5938143" y="4740617"/>
                  <a:pt x="5920410" y="4737737"/>
                </a:cubicBezTo>
                <a:cubicBezTo>
                  <a:pt x="5902677" y="4734858"/>
                  <a:pt x="5883840" y="4734501"/>
                  <a:pt x="5869459" y="4734403"/>
                </a:cubicBezTo>
                <a:cubicBezTo>
                  <a:pt x="5855079" y="4734305"/>
                  <a:pt x="5852140" y="4739700"/>
                  <a:pt x="5834127" y="4737148"/>
                </a:cubicBezTo>
                <a:cubicBezTo>
                  <a:pt x="5804874" y="4729435"/>
                  <a:pt x="5807796" y="4730400"/>
                  <a:pt x="5771966" y="4726150"/>
                </a:cubicBezTo>
                <a:lnTo>
                  <a:pt x="5680977" y="4726617"/>
                </a:lnTo>
                <a:lnTo>
                  <a:pt x="5650557" y="4723904"/>
                </a:lnTo>
                <a:cubicBezTo>
                  <a:pt x="5639802" y="4725929"/>
                  <a:pt x="5629047" y="4714121"/>
                  <a:pt x="5618294" y="4716145"/>
                </a:cubicBezTo>
                <a:lnTo>
                  <a:pt x="5567600" y="4712292"/>
                </a:lnTo>
                <a:cubicBezTo>
                  <a:pt x="5545229" y="4692374"/>
                  <a:pt x="5541151" y="4712551"/>
                  <a:pt x="5525295" y="4707303"/>
                </a:cubicBezTo>
                <a:cubicBezTo>
                  <a:pt x="5498062" y="4696523"/>
                  <a:pt x="5492452" y="4697563"/>
                  <a:pt x="5464966" y="4687718"/>
                </a:cubicBezTo>
                <a:cubicBezTo>
                  <a:pt x="5451160" y="4689453"/>
                  <a:pt x="5436112" y="4684365"/>
                  <a:pt x="5422637" y="4687843"/>
                </a:cubicBezTo>
                <a:lnTo>
                  <a:pt x="5385596" y="4686184"/>
                </a:lnTo>
                <a:lnTo>
                  <a:pt x="5347417" y="4690023"/>
                </a:lnTo>
                <a:lnTo>
                  <a:pt x="5307450" y="4701204"/>
                </a:lnTo>
                <a:cubicBezTo>
                  <a:pt x="5291923" y="4701949"/>
                  <a:pt x="5275426" y="4700974"/>
                  <a:pt x="5257509" y="4697243"/>
                </a:cubicBezTo>
                <a:cubicBezTo>
                  <a:pt x="5243483" y="4695263"/>
                  <a:pt x="5222121" y="4694006"/>
                  <a:pt x="5205681" y="4681108"/>
                </a:cubicBezTo>
                <a:cubicBezTo>
                  <a:pt x="5189241" y="4668210"/>
                  <a:pt x="5066582" y="4656956"/>
                  <a:pt x="5066665" y="4656732"/>
                </a:cubicBezTo>
                <a:cubicBezTo>
                  <a:pt x="5036013" y="4653433"/>
                  <a:pt x="5037516" y="4666066"/>
                  <a:pt x="5021767" y="4667463"/>
                </a:cubicBezTo>
                <a:cubicBezTo>
                  <a:pt x="5006018" y="4668859"/>
                  <a:pt x="4997883" y="4663456"/>
                  <a:pt x="4972175" y="4665113"/>
                </a:cubicBezTo>
                <a:cubicBezTo>
                  <a:pt x="4946467" y="4666771"/>
                  <a:pt x="4895264" y="4676890"/>
                  <a:pt x="4867522" y="4677409"/>
                </a:cubicBezTo>
                <a:cubicBezTo>
                  <a:pt x="4847198" y="4677652"/>
                  <a:pt x="4846533" y="4665718"/>
                  <a:pt x="4824459" y="4661311"/>
                </a:cubicBezTo>
                <a:cubicBezTo>
                  <a:pt x="4802946" y="4676275"/>
                  <a:pt x="4746723" y="4640980"/>
                  <a:pt x="4748119" y="4662282"/>
                </a:cubicBezTo>
                <a:cubicBezTo>
                  <a:pt x="4696376" y="4649495"/>
                  <a:pt x="4704934" y="4651568"/>
                  <a:pt x="4681435" y="4656529"/>
                </a:cubicBezTo>
                <a:lnTo>
                  <a:pt x="4655641" y="4662947"/>
                </a:lnTo>
                <a:lnTo>
                  <a:pt x="4568774" y="4659157"/>
                </a:lnTo>
                <a:lnTo>
                  <a:pt x="4561567" y="4664296"/>
                </a:lnTo>
                <a:lnTo>
                  <a:pt x="4544039" y="4665425"/>
                </a:lnTo>
                <a:lnTo>
                  <a:pt x="4537547" y="4666124"/>
                </a:lnTo>
                <a:lnTo>
                  <a:pt x="4533521" y="4663656"/>
                </a:lnTo>
                <a:cubicBezTo>
                  <a:pt x="4531131" y="4662547"/>
                  <a:pt x="4529356" y="4662473"/>
                  <a:pt x="4528079" y="4664277"/>
                </a:cubicBezTo>
                <a:cubicBezTo>
                  <a:pt x="4527877" y="4665254"/>
                  <a:pt x="4527677" y="4666231"/>
                  <a:pt x="4527476" y="4667208"/>
                </a:cubicBezTo>
                <a:lnTo>
                  <a:pt x="4493203" y="4670897"/>
                </a:lnTo>
                <a:lnTo>
                  <a:pt x="4246811" y="4676399"/>
                </a:lnTo>
                <a:cubicBezTo>
                  <a:pt x="4137387" y="4710859"/>
                  <a:pt x="4001444" y="4666072"/>
                  <a:pt x="3880688" y="4677902"/>
                </a:cubicBezTo>
                <a:cubicBezTo>
                  <a:pt x="3854349" y="4668373"/>
                  <a:pt x="3867024" y="4694267"/>
                  <a:pt x="3804472" y="4706612"/>
                </a:cubicBezTo>
                <a:cubicBezTo>
                  <a:pt x="3769790" y="4699764"/>
                  <a:pt x="3709689" y="4672031"/>
                  <a:pt x="3671141" y="4669214"/>
                </a:cubicBezTo>
                <a:cubicBezTo>
                  <a:pt x="3634430" y="4661806"/>
                  <a:pt x="3632993" y="4657630"/>
                  <a:pt x="3609792" y="4651280"/>
                </a:cubicBezTo>
                <a:cubicBezTo>
                  <a:pt x="3586591" y="4644931"/>
                  <a:pt x="3596838" y="4646444"/>
                  <a:pt x="3550675" y="4644949"/>
                </a:cubicBezTo>
                <a:cubicBezTo>
                  <a:pt x="3513195" y="4640338"/>
                  <a:pt x="3398385" y="4630109"/>
                  <a:pt x="3362699" y="4629669"/>
                </a:cubicBezTo>
                <a:cubicBezTo>
                  <a:pt x="3327014" y="4629229"/>
                  <a:pt x="3350265" y="4628980"/>
                  <a:pt x="3317820" y="4628473"/>
                </a:cubicBezTo>
                <a:cubicBezTo>
                  <a:pt x="3291761" y="4635373"/>
                  <a:pt x="3220279" y="4625153"/>
                  <a:pt x="3202541" y="4611353"/>
                </a:cubicBezTo>
                <a:cubicBezTo>
                  <a:pt x="3176498" y="4608414"/>
                  <a:pt x="3173034" y="4597692"/>
                  <a:pt x="3165095" y="4593183"/>
                </a:cubicBezTo>
                <a:cubicBezTo>
                  <a:pt x="3157156" y="4588674"/>
                  <a:pt x="3151440" y="4597640"/>
                  <a:pt x="3142614" y="4593521"/>
                </a:cubicBezTo>
                <a:cubicBezTo>
                  <a:pt x="3133788" y="4589402"/>
                  <a:pt x="3119786" y="4585666"/>
                  <a:pt x="3108607" y="4586122"/>
                </a:cubicBezTo>
                <a:cubicBezTo>
                  <a:pt x="3097429" y="4586579"/>
                  <a:pt x="3083057" y="4584832"/>
                  <a:pt x="3060172" y="4583967"/>
                </a:cubicBezTo>
                <a:cubicBezTo>
                  <a:pt x="3037288" y="4583102"/>
                  <a:pt x="3008898" y="4580847"/>
                  <a:pt x="2971297" y="4580934"/>
                </a:cubicBezTo>
                <a:cubicBezTo>
                  <a:pt x="2936460" y="4577753"/>
                  <a:pt x="2952539" y="4581456"/>
                  <a:pt x="2872577" y="4576652"/>
                </a:cubicBezTo>
                <a:cubicBezTo>
                  <a:pt x="2845447" y="4572221"/>
                  <a:pt x="2833971" y="4557733"/>
                  <a:pt x="2814205" y="4559580"/>
                </a:cubicBezTo>
                <a:cubicBezTo>
                  <a:pt x="2790909" y="4543112"/>
                  <a:pt x="2768526" y="4546849"/>
                  <a:pt x="2754311" y="4545459"/>
                </a:cubicBezTo>
                <a:cubicBezTo>
                  <a:pt x="2740096" y="4544070"/>
                  <a:pt x="2737019" y="4543662"/>
                  <a:pt x="2723224" y="4546010"/>
                </a:cubicBezTo>
                <a:cubicBezTo>
                  <a:pt x="2709430" y="4548359"/>
                  <a:pt x="2687410" y="4554101"/>
                  <a:pt x="2672793" y="4554314"/>
                </a:cubicBezTo>
                <a:cubicBezTo>
                  <a:pt x="2658176" y="4554527"/>
                  <a:pt x="2649574" y="4546685"/>
                  <a:pt x="2635521" y="4547286"/>
                </a:cubicBezTo>
                <a:cubicBezTo>
                  <a:pt x="2621467" y="4547887"/>
                  <a:pt x="2621767" y="4560245"/>
                  <a:pt x="2588471" y="4557919"/>
                </a:cubicBezTo>
                <a:lnTo>
                  <a:pt x="2439275" y="4540387"/>
                </a:lnTo>
                <a:cubicBezTo>
                  <a:pt x="2417784" y="4540194"/>
                  <a:pt x="2396292" y="4546221"/>
                  <a:pt x="2374801" y="4546028"/>
                </a:cubicBezTo>
                <a:cubicBezTo>
                  <a:pt x="2331700" y="4546603"/>
                  <a:pt x="2372806" y="4559122"/>
                  <a:pt x="2318618" y="4550990"/>
                </a:cubicBezTo>
                <a:cubicBezTo>
                  <a:pt x="2264430" y="4533528"/>
                  <a:pt x="2150787" y="4518120"/>
                  <a:pt x="2084135" y="4520400"/>
                </a:cubicBezTo>
                <a:lnTo>
                  <a:pt x="2010848" y="4500404"/>
                </a:lnTo>
                <a:lnTo>
                  <a:pt x="1962215" y="4501400"/>
                </a:lnTo>
                <a:lnTo>
                  <a:pt x="1926990" y="4495570"/>
                </a:lnTo>
                <a:cubicBezTo>
                  <a:pt x="1909127" y="4479452"/>
                  <a:pt x="1902510" y="4484082"/>
                  <a:pt x="1884649" y="4474880"/>
                </a:cubicBezTo>
                <a:cubicBezTo>
                  <a:pt x="1864462" y="4463930"/>
                  <a:pt x="1869383" y="4485922"/>
                  <a:pt x="1816219" y="4470938"/>
                </a:cubicBezTo>
                <a:cubicBezTo>
                  <a:pt x="1786214" y="4478916"/>
                  <a:pt x="1794086" y="4458547"/>
                  <a:pt x="1768335" y="4471096"/>
                </a:cubicBezTo>
                <a:cubicBezTo>
                  <a:pt x="1756010" y="4466078"/>
                  <a:pt x="1737157" y="4463295"/>
                  <a:pt x="1725889" y="4456707"/>
                </a:cubicBezTo>
                <a:lnTo>
                  <a:pt x="1704987" y="4453275"/>
                </a:lnTo>
                <a:lnTo>
                  <a:pt x="1678857" y="4447221"/>
                </a:lnTo>
                <a:lnTo>
                  <a:pt x="1674568" y="4435925"/>
                </a:lnTo>
                <a:lnTo>
                  <a:pt x="1634075" y="4429269"/>
                </a:lnTo>
                <a:cubicBezTo>
                  <a:pt x="1619699" y="4424763"/>
                  <a:pt x="1607040" y="4412316"/>
                  <a:pt x="1588492" y="4411465"/>
                </a:cubicBezTo>
                <a:cubicBezTo>
                  <a:pt x="1548666" y="4404488"/>
                  <a:pt x="1441540" y="4396830"/>
                  <a:pt x="1402240" y="4391911"/>
                </a:cubicBezTo>
                <a:cubicBezTo>
                  <a:pt x="1362940" y="4386992"/>
                  <a:pt x="1383536" y="4385271"/>
                  <a:pt x="1352691" y="4381952"/>
                </a:cubicBezTo>
                <a:cubicBezTo>
                  <a:pt x="1322602" y="4385447"/>
                  <a:pt x="1230331" y="4373936"/>
                  <a:pt x="1213419" y="4358161"/>
                </a:cubicBezTo>
                <a:cubicBezTo>
                  <a:pt x="1194291" y="4352958"/>
                  <a:pt x="1171642" y="4355246"/>
                  <a:pt x="1163347" y="4339486"/>
                </a:cubicBezTo>
                <a:cubicBezTo>
                  <a:pt x="1149374" y="4320060"/>
                  <a:pt x="1081104" y="4339702"/>
                  <a:pt x="1091517" y="4319884"/>
                </a:cubicBezTo>
                <a:cubicBezTo>
                  <a:pt x="1067291" y="4326517"/>
                  <a:pt x="1046078" y="4319455"/>
                  <a:pt x="1025956" y="4309010"/>
                </a:cubicBezTo>
                <a:lnTo>
                  <a:pt x="1004286" y="4296626"/>
                </a:lnTo>
                <a:lnTo>
                  <a:pt x="983819" y="4298478"/>
                </a:lnTo>
                <a:cubicBezTo>
                  <a:pt x="974051" y="4282658"/>
                  <a:pt x="953984" y="4293628"/>
                  <a:pt x="939204" y="4282411"/>
                </a:cubicBezTo>
                <a:lnTo>
                  <a:pt x="915836" y="4272323"/>
                </a:lnTo>
                <a:lnTo>
                  <a:pt x="899731" y="4266965"/>
                </a:lnTo>
                <a:lnTo>
                  <a:pt x="893886" y="4264715"/>
                </a:lnTo>
                <a:lnTo>
                  <a:pt x="889021" y="4266066"/>
                </a:lnTo>
                <a:cubicBezTo>
                  <a:pt x="886286" y="4266531"/>
                  <a:pt x="884573" y="4266166"/>
                  <a:pt x="884135" y="4264147"/>
                </a:cubicBezTo>
                <a:lnTo>
                  <a:pt x="884818" y="4261224"/>
                </a:lnTo>
                <a:lnTo>
                  <a:pt x="820228" y="4266638"/>
                </a:lnTo>
                <a:lnTo>
                  <a:pt x="788402" y="4263209"/>
                </a:lnTo>
                <a:cubicBezTo>
                  <a:pt x="756573" y="4279518"/>
                  <a:pt x="718864" y="4245871"/>
                  <a:pt x="687574" y="4276905"/>
                </a:cubicBezTo>
                <a:lnTo>
                  <a:pt x="556383" y="4277125"/>
                </a:lnTo>
                <a:lnTo>
                  <a:pt x="497122" y="4273689"/>
                </a:lnTo>
                <a:cubicBezTo>
                  <a:pt x="484020" y="4279519"/>
                  <a:pt x="445941" y="4269992"/>
                  <a:pt x="454008" y="4273811"/>
                </a:cubicBezTo>
                <a:lnTo>
                  <a:pt x="394229" y="4278215"/>
                </a:lnTo>
                <a:lnTo>
                  <a:pt x="386356" y="4282251"/>
                </a:lnTo>
                <a:lnTo>
                  <a:pt x="383576" y="4284364"/>
                </a:lnTo>
                <a:lnTo>
                  <a:pt x="370039" y="4285533"/>
                </a:lnTo>
                <a:cubicBezTo>
                  <a:pt x="361618" y="4289428"/>
                  <a:pt x="359083" y="4297501"/>
                  <a:pt x="350141" y="4300911"/>
                </a:cubicBezTo>
                <a:cubicBezTo>
                  <a:pt x="345670" y="4302616"/>
                  <a:pt x="339596" y="4303155"/>
                  <a:pt x="330385" y="4301424"/>
                </a:cubicBezTo>
                <a:cubicBezTo>
                  <a:pt x="329804" y="4289693"/>
                  <a:pt x="314374" y="4293109"/>
                  <a:pt x="297835" y="4297065"/>
                </a:cubicBezTo>
                <a:lnTo>
                  <a:pt x="282816" y="4299894"/>
                </a:lnTo>
                <a:lnTo>
                  <a:pt x="281368" y="4300653"/>
                </a:lnTo>
                <a:lnTo>
                  <a:pt x="280684" y="4300295"/>
                </a:lnTo>
                <a:lnTo>
                  <a:pt x="273908" y="4301571"/>
                </a:lnTo>
                <a:cubicBezTo>
                  <a:pt x="266799" y="4301990"/>
                  <a:pt x="261129" y="4300718"/>
                  <a:pt x="258614" y="4295926"/>
                </a:cubicBezTo>
                <a:cubicBezTo>
                  <a:pt x="242516" y="4327823"/>
                  <a:pt x="214979" y="4309338"/>
                  <a:pt x="182068" y="4323284"/>
                </a:cubicBezTo>
                <a:cubicBezTo>
                  <a:pt x="157942" y="4332898"/>
                  <a:pt x="153812" y="4326151"/>
                  <a:pt x="128666" y="4331122"/>
                </a:cubicBezTo>
                <a:cubicBezTo>
                  <a:pt x="77925" y="4373333"/>
                  <a:pt x="87445" y="4341355"/>
                  <a:pt x="21563" y="4371972"/>
                </a:cubicBezTo>
                <a:lnTo>
                  <a:pt x="0" y="4383632"/>
                </a:lnTo>
                <a:close/>
              </a:path>
            </a:pathLst>
          </a:custGeom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F74BEC1E-5BCD-4B23-8514-A2A6A6DC30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21046" r="1294" b="-1"/>
          <a:stretch/>
        </p:blipFill>
        <p:spPr>
          <a:xfrm>
            <a:off x="6096000" y="15322"/>
            <a:ext cx="6096000" cy="5455552"/>
          </a:xfrm>
          <a:custGeom>
            <a:avLst/>
            <a:gdLst/>
            <a:ahLst/>
            <a:cxnLst/>
            <a:rect l="l" t="t" r="r" b="b"/>
            <a:pathLst>
              <a:path w="6096000" h="5455552">
                <a:moveTo>
                  <a:pt x="0" y="0"/>
                </a:moveTo>
                <a:lnTo>
                  <a:pt x="8632" y="2126"/>
                </a:lnTo>
                <a:cubicBezTo>
                  <a:pt x="71597" y="8644"/>
                  <a:pt x="52747" y="11892"/>
                  <a:pt x="102111" y="11566"/>
                </a:cubicBezTo>
                <a:cubicBezTo>
                  <a:pt x="107032" y="11203"/>
                  <a:pt x="116450" y="20386"/>
                  <a:pt x="135511" y="18109"/>
                </a:cubicBezTo>
                <a:cubicBezTo>
                  <a:pt x="165681" y="22040"/>
                  <a:pt x="149025" y="33094"/>
                  <a:pt x="187668" y="36734"/>
                </a:cubicBezTo>
                <a:cubicBezTo>
                  <a:pt x="184095" y="40156"/>
                  <a:pt x="221954" y="38461"/>
                  <a:pt x="225602" y="50611"/>
                </a:cubicBezTo>
                <a:cubicBezTo>
                  <a:pt x="242020" y="54481"/>
                  <a:pt x="267241" y="57744"/>
                  <a:pt x="286175" y="59952"/>
                </a:cubicBezTo>
                <a:cubicBezTo>
                  <a:pt x="314543" y="65902"/>
                  <a:pt x="328665" y="72319"/>
                  <a:pt x="332857" y="76558"/>
                </a:cubicBezTo>
                <a:cubicBezTo>
                  <a:pt x="361257" y="83289"/>
                  <a:pt x="358186" y="84500"/>
                  <a:pt x="395478" y="98782"/>
                </a:cubicBezTo>
                <a:cubicBezTo>
                  <a:pt x="417363" y="93652"/>
                  <a:pt x="436168" y="104748"/>
                  <a:pt x="445328" y="114882"/>
                </a:cubicBezTo>
                <a:cubicBezTo>
                  <a:pt x="470101" y="124482"/>
                  <a:pt x="523910" y="147405"/>
                  <a:pt x="559300" y="150440"/>
                </a:cubicBezTo>
                <a:cubicBezTo>
                  <a:pt x="613422" y="149710"/>
                  <a:pt x="598278" y="160982"/>
                  <a:pt x="622357" y="169552"/>
                </a:cubicBezTo>
                <a:cubicBezTo>
                  <a:pt x="641101" y="180205"/>
                  <a:pt x="638493" y="171007"/>
                  <a:pt x="658054" y="184474"/>
                </a:cubicBezTo>
                <a:lnTo>
                  <a:pt x="694284" y="200095"/>
                </a:lnTo>
                <a:lnTo>
                  <a:pt x="737979" y="224556"/>
                </a:lnTo>
                <a:lnTo>
                  <a:pt x="747981" y="231280"/>
                </a:lnTo>
                <a:cubicBezTo>
                  <a:pt x="753111" y="231304"/>
                  <a:pt x="756366" y="231723"/>
                  <a:pt x="758445" y="232460"/>
                </a:cubicBezTo>
                <a:cubicBezTo>
                  <a:pt x="758496" y="232559"/>
                  <a:pt x="758549" y="232658"/>
                  <a:pt x="758600" y="232757"/>
                </a:cubicBezTo>
                <a:lnTo>
                  <a:pt x="773364" y="235718"/>
                </a:lnTo>
                <a:cubicBezTo>
                  <a:pt x="790479" y="236082"/>
                  <a:pt x="824818" y="262048"/>
                  <a:pt x="841072" y="261356"/>
                </a:cubicBezTo>
                <a:cubicBezTo>
                  <a:pt x="848247" y="277811"/>
                  <a:pt x="845053" y="250444"/>
                  <a:pt x="872404" y="265382"/>
                </a:cubicBezTo>
                <a:cubicBezTo>
                  <a:pt x="884596" y="267374"/>
                  <a:pt x="889722" y="269394"/>
                  <a:pt x="899938" y="270925"/>
                </a:cubicBezTo>
                <a:cubicBezTo>
                  <a:pt x="900079" y="271345"/>
                  <a:pt x="933560" y="274145"/>
                  <a:pt x="933701" y="274565"/>
                </a:cubicBezTo>
                <a:lnTo>
                  <a:pt x="958104" y="278658"/>
                </a:lnTo>
                <a:lnTo>
                  <a:pt x="963678" y="280729"/>
                </a:lnTo>
                <a:lnTo>
                  <a:pt x="996167" y="277529"/>
                </a:lnTo>
                <a:lnTo>
                  <a:pt x="1012387" y="277350"/>
                </a:lnTo>
                <a:lnTo>
                  <a:pt x="1018139" y="274257"/>
                </a:lnTo>
                <a:cubicBezTo>
                  <a:pt x="1023705" y="272608"/>
                  <a:pt x="1030840" y="272419"/>
                  <a:pt x="1041488" y="275538"/>
                </a:cubicBezTo>
                <a:lnTo>
                  <a:pt x="1043729" y="276831"/>
                </a:lnTo>
                <a:lnTo>
                  <a:pt x="1076532" y="271239"/>
                </a:lnTo>
                <a:cubicBezTo>
                  <a:pt x="1083544" y="269462"/>
                  <a:pt x="1111552" y="278849"/>
                  <a:pt x="1117458" y="275294"/>
                </a:cubicBezTo>
                <a:cubicBezTo>
                  <a:pt x="1173364" y="280135"/>
                  <a:pt x="1207569" y="263603"/>
                  <a:pt x="1275827" y="275029"/>
                </a:cubicBezTo>
                <a:cubicBezTo>
                  <a:pt x="1321519" y="279616"/>
                  <a:pt x="1347196" y="279519"/>
                  <a:pt x="1376683" y="283128"/>
                </a:cubicBezTo>
                <a:cubicBezTo>
                  <a:pt x="1406170" y="286737"/>
                  <a:pt x="1433752" y="293140"/>
                  <a:pt x="1452749" y="296685"/>
                </a:cubicBezTo>
                <a:cubicBezTo>
                  <a:pt x="1471746" y="300230"/>
                  <a:pt x="1466619" y="301895"/>
                  <a:pt x="1490664" y="304401"/>
                </a:cubicBezTo>
                <a:cubicBezTo>
                  <a:pt x="1514709" y="306907"/>
                  <a:pt x="1573675" y="305000"/>
                  <a:pt x="1597021" y="311721"/>
                </a:cubicBezTo>
                <a:cubicBezTo>
                  <a:pt x="1622238" y="311037"/>
                  <a:pt x="1625537" y="322069"/>
                  <a:pt x="1639314" y="320753"/>
                </a:cubicBezTo>
                <a:cubicBezTo>
                  <a:pt x="1710549" y="337224"/>
                  <a:pt x="1769892" y="334296"/>
                  <a:pt x="1856583" y="331628"/>
                </a:cubicBezTo>
                <a:cubicBezTo>
                  <a:pt x="1913730" y="336509"/>
                  <a:pt x="1912698" y="339285"/>
                  <a:pt x="1937745" y="342098"/>
                </a:cubicBezTo>
                <a:cubicBezTo>
                  <a:pt x="1945390" y="344925"/>
                  <a:pt x="1949181" y="335092"/>
                  <a:pt x="1956068" y="338984"/>
                </a:cubicBezTo>
                <a:lnTo>
                  <a:pt x="1991434" y="344183"/>
                </a:lnTo>
                <a:lnTo>
                  <a:pt x="2017399" y="354323"/>
                </a:lnTo>
                <a:lnTo>
                  <a:pt x="2041804" y="360756"/>
                </a:lnTo>
                <a:lnTo>
                  <a:pt x="2071138" y="363487"/>
                </a:lnTo>
                <a:cubicBezTo>
                  <a:pt x="2080124" y="365903"/>
                  <a:pt x="2080713" y="373697"/>
                  <a:pt x="2092557" y="373570"/>
                </a:cubicBezTo>
                <a:cubicBezTo>
                  <a:pt x="2128517" y="378742"/>
                  <a:pt x="2193287" y="383225"/>
                  <a:pt x="2242182" y="388922"/>
                </a:cubicBezTo>
                <a:cubicBezTo>
                  <a:pt x="2266404" y="385527"/>
                  <a:pt x="2301142" y="392029"/>
                  <a:pt x="2311187" y="401718"/>
                </a:cubicBezTo>
                <a:cubicBezTo>
                  <a:pt x="2323182" y="404413"/>
                  <a:pt x="2352098" y="404462"/>
                  <a:pt x="2363765" y="402554"/>
                </a:cubicBezTo>
                <a:cubicBezTo>
                  <a:pt x="2374121" y="402833"/>
                  <a:pt x="2375999" y="406521"/>
                  <a:pt x="2389759" y="407955"/>
                </a:cubicBezTo>
                <a:cubicBezTo>
                  <a:pt x="2404778" y="411334"/>
                  <a:pt x="2437354" y="427346"/>
                  <a:pt x="2451497" y="432353"/>
                </a:cubicBezTo>
                <a:cubicBezTo>
                  <a:pt x="2465640" y="437360"/>
                  <a:pt x="2451256" y="432175"/>
                  <a:pt x="2474615" y="437995"/>
                </a:cubicBezTo>
                <a:cubicBezTo>
                  <a:pt x="2482949" y="439979"/>
                  <a:pt x="2481204" y="447714"/>
                  <a:pt x="2499122" y="451403"/>
                </a:cubicBezTo>
                <a:cubicBezTo>
                  <a:pt x="2517041" y="455093"/>
                  <a:pt x="2557176" y="459358"/>
                  <a:pt x="2582126" y="460132"/>
                </a:cubicBezTo>
                <a:cubicBezTo>
                  <a:pt x="2610000" y="447613"/>
                  <a:pt x="2600233" y="464657"/>
                  <a:pt x="2651203" y="448902"/>
                </a:cubicBezTo>
                <a:cubicBezTo>
                  <a:pt x="2652514" y="450917"/>
                  <a:pt x="2673343" y="450050"/>
                  <a:pt x="2694692" y="451398"/>
                </a:cubicBezTo>
                <a:cubicBezTo>
                  <a:pt x="2716041" y="452746"/>
                  <a:pt x="2761501" y="464041"/>
                  <a:pt x="2779298" y="456988"/>
                </a:cubicBezTo>
                <a:lnTo>
                  <a:pt x="2936306" y="456249"/>
                </a:lnTo>
                <a:lnTo>
                  <a:pt x="3026435" y="468085"/>
                </a:lnTo>
                <a:cubicBezTo>
                  <a:pt x="3057775" y="469980"/>
                  <a:pt x="3063039" y="478620"/>
                  <a:pt x="3083171" y="475230"/>
                </a:cubicBezTo>
                <a:cubicBezTo>
                  <a:pt x="3117108" y="477415"/>
                  <a:pt x="3095622" y="493457"/>
                  <a:pt x="3134778" y="480540"/>
                </a:cubicBezTo>
                <a:cubicBezTo>
                  <a:pt x="3124076" y="494276"/>
                  <a:pt x="3153178" y="476814"/>
                  <a:pt x="3173314" y="487873"/>
                </a:cubicBezTo>
                <a:cubicBezTo>
                  <a:pt x="3201556" y="479719"/>
                  <a:pt x="3230591" y="489990"/>
                  <a:pt x="3247734" y="491186"/>
                </a:cubicBezTo>
                <a:cubicBezTo>
                  <a:pt x="3264877" y="492382"/>
                  <a:pt x="3251612" y="496143"/>
                  <a:pt x="3276172" y="495050"/>
                </a:cubicBezTo>
                <a:lnTo>
                  <a:pt x="3310856" y="500586"/>
                </a:lnTo>
                <a:cubicBezTo>
                  <a:pt x="3309045" y="496015"/>
                  <a:pt x="3314063" y="497362"/>
                  <a:pt x="3327824" y="498077"/>
                </a:cubicBezTo>
                <a:lnTo>
                  <a:pt x="3364782" y="494003"/>
                </a:lnTo>
                <a:lnTo>
                  <a:pt x="3390144" y="498112"/>
                </a:lnTo>
                <a:cubicBezTo>
                  <a:pt x="3393544" y="497973"/>
                  <a:pt x="3417720" y="493499"/>
                  <a:pt x="3417235" y="489988"/>
                </a:cubicBezTo>
                <a:cubicBezTo>
                  <a:pt x="3443685" y="504716"/>
                  <a:pt x="3446332" y="495464"/>
                  <a:pt x="3473455" y="491710"/>
                </a:cubicBezTo>
                <a:cubicBezTo>
                  <a:pt x="3496710" y="493093"/>
                  <a:pt x="3476665" y="493558"/>
                  <a:pt x="3532861" y="495298"/>
                </a:cubicBezTo>
                <a:cubicBezTo>
                  <a:pt x="3554737" y="511467"/>
                  <a:pt x="3539011" y="483579"/>
                  <a:pt x="3581951" y="506221"/>
                </a:cubicBezTo>
                <a:cubicBezTo>
                  <a:pt x="3584053" y="504456"/>
                  <a:pt x="3610563" y="506075"/>
                  <a:pt x="3624438" y="507850"/>
                </a:cubicBezTo>
                <a:cubicBezTo>
                  <a:pt x="3638313" y="509625"/>
                  <a:pt x="3650849" y="507462"/>
                  <a:pt x="3665204" y="516874"/>
                </a:cubicBezTo>
                <a:cubicBezTo>
                  <a:pt x="3675692" y="519769"/>
                  <a:pt x="3656949" y="515532"/>
                  <a:pt x="3689747" y="520459"/>
                </a:cubicBezTo>
                <a:cubicBezTo>
                  <a:pt x="3722545" y="525386"/>
                  <a:pt x="3829449" y="542068"/>
                  <a:pt x="3861993" y="546434"/>
                </a:cubicBezTo>
                <a:cubicBezTo>
                  <a:pt x="3894537" y="550800"/>
                  <a:pt x="3871648" y="553364"/>
                  <a:pt x="3885009" y="553797"/>
                </a:cubicBezTo>
                <a:cubicBezTo>
                  <a:pt x="3898370" y="554230"/>
                  <a:pt x="3927139" y="547164"/>
                  <a:pt x="3942159" y="549034"/>
                </a:cubicBezTo>
                <a:cubicBezTo>
                  <a:pt x="3961015" y="550940"/>
                  <a:pt x="3963811" y="558241"/>
                  <a:pt x="3975129" y="557872"/>
                </a:cubicBezTo>
                <a:cubicBezTo>
                  <a:pt x="3985593" y="547655"/>
                  <a:pt x="3996704" y="547768"/>
                  <a:pt x="4014830" y="553964"/>
                </a:cubicBezTo>
                <a:cubicBezTo>
                  <a:pt x="4048643" y="556748"/>
                  <a:pt x="4048670" y="546238"/>
                  <a:pt x="4081323" y="547753"/>
                </a:cubicBezTo>
                <a:cubicBezTo>
                  <a:pt x="4095652" y="547174"/>
                  <a:pt x="4103318" y="550468"/>
                  <a:pt x="4127224" y="547194"/>
                </a:cubicBezTo>
                <a:cubicBezTo>
                  <a:pt x="4144245" y="547892"/>
                  <a:pt x="4178444" y="549648"/>
                  <a:pt x="4201489" y="539366"/>
                </a:cubicBezTo>
                <a:cubicBezTo>
                  <a:pt x="4226484" y="538057"/>
                  <a:pt x="4208332" y="537593"/>
                  <a:pt x="4235612" y="540183"/>
                </a:cubicBezTo>
                <a:cubicBezTo>
                  <a:pt x="4268938" y="540701"/>
                  <a:pt x="4282810" y="534470"/>
                  <a:pt x="4302068" y="535952"/>
                </a:cubicBezTo>
                <a:cubicBezTo>
                  <a:pt x="4314608" y="531697"/>
                  <a:pt x="4300406" y="536768"/>
                  <a:pt x="4348604" y="531427"/>
                </a:cubicBezTo>
                <a:cubicBezTo>
                  <a:pt x="4367706" y="540886"/>
                  <a:pt x="4384046" y="527950"/>
                  <a:pt x="4400391" y="529988"/>
                </a:cubicBezTo>
                <a:cubicBezTo>
                  <a:pt x="4426313" y="528954"/>
                  <a:pt x="4490025" y="529067"/>
                  <a:pt x="4513659" y="527603"/>
                </a:cubicBezTo>
                <a:cubicBezTo>
                  <a:pt x="4537293" y="526139"/>
                  <a:pt x="4512137" y="523958"/>
                  <a:pt x="4542198" y="521206"/>
                </a:cubicBezTo>
                <a:cubicBezTo>
                  <a:pt x="4597566" y="533455"/>
                  <a:pt x="4628464" y="511410"/>
                  <a:pt x="4684502" y="508712"/>
                </a:cubicBezTo>
                <a:cubicBezTo>
                  <a:pt x="4718519" y="491640"/>
                  <a:pt x="4742626" y="509374"/>
                  <a:pt x="4779821" y="496309"/>
                </a:cubicBezTo>
                <a:cubicBezTo>
                  <a:pt x="4804992" y="492314"/>
                  <a:pt x="4808648" y="496131"/>
                  <a:pt x="4822825" y="494266"/>
                </a:cubicBezTo>
                <a:cubicBezTo>
                  <a:pt x="4837002" y="492401"/>
                  <a:pt x="4852992" y="487905"/>
                  <a:pt x="4864884" y="485118"/>
                </a:cubicBezTo>
                <a:cubicBezTo>
                  <a:pt x="4871249" y="488756"/>
                  <a:pt x="4920720" y="482346"/>
                  <a:pt x="4919578" y="477542"/>
                </a:cubicBezTo>
                <a:cubicBezTo>
                  <a:pt x="4926928" y="479188"/>
                  <a:pt x="4947247" y="485560"/>
                  <a:pt x="4949541" y="477954"/>
                </a:cubicBezTo>
                <a:cubicBezTo>
                  <a:pt x="4987069" y="477873"/>
                  <a:pt x="5008152" y="476806"/>
                  <a:pt x="5040980" y="486944"/>
                </a:cubicBezTo>
                <a:cubicBezTo>
                  <a:pt x="5064311" y="490721"/>
                  <a:pt x="5048016" y="488694"/>
                  <a:pt x="5062537" y="491091"/>
                </a:cubicBezTo>
                <a:cubicBezTo>
                  <a:pt x="5077058" y="493488"/>
                  <a:pt x="5101248" y="489194"/>
                  <a:pt x="5124930" y="488624"/>
                </a:cubicBezTo>
                <a:cubicBezTo>
                  <a:pt x="5148941" y="488756"/>
                  <a:pt x="5176916" y="492838"/>
                  <a:pt x="5194697" y="494266"/>
                </a:cubicBezTo>
                <a:cubicBezTo>
                  <a:pt x="5212478" y="495694"/>
                  <a:pt x="5216720" y="495351"/>
                  <a:pt x="5231615" y="497193"/>
                </a:cubicBezTo>
                <a:cubicBezTo>
                  <a:pt x="5256471" y="493743"/>
                  <a:pt x="5277358" y="495561"/>
                  <a:pt x="5295973" y="502936"/>
                </a:cubicBezTo>
                <a:cubicBezTo>
                  <a:pt x="5310458" y="504829"/>
                  <a:pt x="5303034" y="509138"/>
                  <a:pt x="5313760" y="510935"/>
                </a:cubicBezTo>
                <a:cubicBezTo>
                  <a:pt x="5324486" y="512732"/>
                  <a:pt x="5331325" y="504608"/>
                  <a:pt x="5360330" y="506574"/>
                </a:cubicBezTo>
                <a:cubicBezTo>
                  <a:pt x="5370649" y="506971"/>
                  <a:pt x="5370304" y="514592"/>
                  <a:pt x="5392341" y="515697"/>
                </a:cubicBezTo>
                <a:cubicBezTo>
                  <a:pt x="5414378" y="516802"/>
                  <a:pt x="5502983" y="521559"/>
                  <a:pt x="5535415" y="522731"/>
                </a:cubicBezTo>
                <a:cubicBezTo>
                  <a:pt x="5567847" y="523903"/>
                  <a:pt x="5554717" y="520685"/>
                  <a:pt x="5570264" y="520350"/>
                </a:cubicBezTo>
                <a:cubicBezTo>
                  <a:pt x="5585811" y="520015"/>
                  <a:pt x="5604204" y="511612"/>
                  <a:pt x="5628698" y="520719"/>
                </a:cubicBezTo>
                <a:cubicBezTo>
                  <a:pt x="5647020" y="515874"/>
                  <a:pt x="5647491" y="526993"/>
                  <a:pt x="5667807" y="529861"/>
                </a:cubicBezTo>
                <a:cubicBezTo>
                  <a:pt x="5679016" y="533919"/>
                  <a:pt x="5693046" y="532742"/>
                  <a:pt x="5702300" y="535541"/>
                </a:cubicBezTo>
                <a:cubicBezTo>
                  <a:pt x="5711554" y="538340"/>
                  <a:pt x="5718870" y="538844"/>
                  <a:pt x="5725716" y="541891"/>
                </a:cubicBezTo>
                <a:cubicBezTo>
                  <a:pt x="5732562" y="544938"/>
                  <a:pt x="5734643" y="551045"/>
                  <a:pt x="5743374" y="553823"/>
                </a:cubicBezTo>
                <a:cubicBezTo>
                  <a:pt x="5752105" y="556601"/>
                  <a:pt x="5765759" y="561491"/>
                  <a:pt x="5775722" y="563322"/>
                </a:cubicBezTo>
                <a:cubicBezTo>
                  <a:pt x="5785685" y="565153"/>
                  <a:pt x="5784173" y="562319"/>
                  <a:pt x="5803154" y="564811"/>
                </a:cubicBezTo>
                <a:cubicBezTo>
                  <a:pt x="5834093" y="570132"/>
                  <a:pt x="5861956" y="573987"/>
                  <a:pt x="5896753" y="573511"/>
                </a:cubicBezTo>
                <a:cubicBezTo>
                  <a:pt x="5903276" y="583218"/>
                  <a:pt x="5913663" y="578812"/>
                  <a:pt x="5927554" y="573675"/>
                </a:cubicBezTo>
                <a:cubicBezTo>
                  <a:pt x="5953522" y="580755"/>
                  <a:pt x="5997380" y="586240"/>
                  <a:pt x="6041802" y="602069"/>
                </a:cubicBezTo>
                <a:cubicBezTo>
                  <a:pt x="6060710" y="611771"/>
                  <a:pt x="6064884" y="613437"/>
                  <a:pt x="6078434" y="616108"/>
                </a:cubicBezTo>
                <a:lnTo>
                  <a:pt x="6096000" y="619448"/>
                </a:lnTo>
                <a:lnTo>
                  <a:pt x="6096000" y="5455552"/>
                </a:lnTo>
                <a:lnTo>
                  <a:pt x="6069997" y="5451207"/>
                </a:lnTo>
                <a:cubicBezTo>
                  <a:pt x="6053823" y="5455294"/>
                  <a:pt x="6044686" y="5455132"/>
                  <a:pt x="6037984" y="5444964"/>
                </a:cubicBezTo>
                <a:cubicBezTo>
                  <a:pt x="5998377" y="5442843"/>
                  <a:pt x="5957550" y="5417208"/>
                  <a:pt x="5932185" y="5429303"/>
                </a:cubicBezTo>
                <a:cubicBezTo>
                  <a:pt x="5933795" y="5407890"/>
                  <a:pt x="5919598" y="5415926"/>
                  <a:pt x="5891978" y="5410773"/>
                </a:cubicBezTo>
                <a:cubicBezTo>
                  <a:pt x="5872223" y="5404775"/>
                  <a:pt x="5829555" y="5392164"/>
                  <a:pt x="5813654" y="5386399"/>
                </a:cubicBezTo>
                <a:cubicBezTo>
                  <a:pt x="5797753" y="5380634"/>
                  <a:pt x="5785570" y="5384842"/>
                  <a:pt x="5769613" y="5379294"/>
                </a:cubicBezTo>
                <a:cubicBezTo>
                  <a:pt x="5776777" y="5360980"/>
                  <a:pt x="5681621" y="5373475"/>
                  <a:pt x="5717914" y="5360029"/>
                </a:cubicBezTo>
                <a:cubicBezTo>
                  <a:pt x="5690732" y="5349118"/>
                  <a:pt x="5700727" y="5354575"/>
                  <a:pt x="5686355" y="5359511"/>
                </a:cubicBezTo>
                <a:cubicBezTo>
                  <a:pt x="5652173" y="5354756"/>
                  <a:pt x="5649150" y="5353330"/>
                  <a:pt x="5609707" y="5357833"/>
                </a:cubicBezTo>
                <a:cubicBezTo>
                  <a:pt x="5592195" y="5357127"/>
                  <a:pt x="5585993" y="5354659"/>
                  <a:pt x="5570413" y="5353209"/>
                </a:cubicBezTo>
                <a:cubicBezTo>
                  <a:pt x="5554833" y="5351759"/>
                  <a:pt x="5546238" y="5352814"/>
                  <a:pt x="5516227" y="5349136"/>
                </a:cubicBezTo>
                <a:cubicBezTo>
                  <a:pt x="5492490" y="5344525"/>
                  <a:pt x="5475257" y="5345814"/>
                  <a:pt x="5456088" y="5343158"/>
                </a:cubicBezTo>
                <a:cubicBezTo>
                  <a:pt x="5436918" y="5340503"/>
                  <a:pt x="5425237" y="5336331"/>
                  <a:pt x="5401214" y="5333202"/>
                </a:cubicBezTo>
                <a:cubicBezTo>
                  <a:pt x="5380590" y="5324458"/>
                  <a:pt x="5302803" y="5345416"/>
                  <a:pt x="5287223" y="5319212"/>
                </a:cubicBezTo>
                <a:cubicBezTo>
                  <a:pt x="5230819" y="5324494"/>
                  <a:pt x="5214860" y="5313910"/>
                  <a:pt x="5168498" y="5309267"/>
                </a:cubicBezTo>
                <a:cubicBezTo>
                  <a:pt x="5123665" y="5304413"/>
                  <a:pt x="5118021" y="5307363"/>
                  <a:pt x="5071189" y="5294765"/>
                </a:cubicBezTo>
                <a:cubicBezTo>
                  <a:pt x="5034607" y="5282205"/>
                  <a:pt x="5014978" y="5278240"/>
                  <a:pt x="4972297" y="5275521"/>
                </a:cubicBezTo>
                <a:cubicBezTo>
                  <a:pt x="4969126" y="5282935"/>
                  <a:pt x="4918210" y="5268072"/>
                  <a:pt x="4909975" y="5265882"/>
                </a:cubicBezTo>
                <a:cubicBezTo>
                  <a:pt x="4910918" y="5270758"/>
                  <a:pt x="4884027" y="5272900"/>
                  <a:pt x="4877057" y="5268795"/>
                </a:cubicBezTo>
                <a:cubicBezTo>
                  <a:pt x="4815399" y="5271659"/>
                  <a:pt x="4796579" y="5290311"/>
                  <a:pt x="4750368" y="5280515"/>
                </a:cubicBezTo>
                <a:cubicBezTo>
                  <a:pt x="4714297" y="5280446"/>
                  <a:pt x="4716019" y="5289985"/>
                  <a:pt x="4664197" y="5289876"/>
                </a:cubicBezTo>
                <a:cubicBezTo>
                  <a:pt x="4642396" y="5294034"/>
                  <a:pt x="4648926" y="5285802"/>
                  <a:pt x="4621801" y="5286109"/>
                </a:cubicBezTo>
                <a:cubicBezTo>
                  <a:pt x="4587181" y="5303707"/>
                  <a:pt x="4550367" y="5292240"/>
                  <a:pt x="4501450" y="5291718"/>
                </a:cubicBezTo>
                <a:cubicBezTo>
                  <a:pt x="4441618" y="5290413"/>
                  <a:pt x="4391602" y="5297669"/>
                  <a:pt x="4339538" y="5289896"/>
                </a:cubicBezTo>
                <a:cubicBezTo>
                  <a:pt x="4320399" y="5296143"/>
                  <a:pt x="4294824" y="5304547"/>
                  <a:pt x="4273798" y="5293687"/>
                </a:cubicBezTo>
                <a:cubicBezTo>
                  <a:pt x="4218595" y="5295417"/>
                  <a:pt x="4225039" y="5300366"/>
                  <a:pt x="4204001" y="5294046"/>
                </a:cubicBezTo>
                <a:cubicBezTo>
                  <a:pt x="4162118" y="5296469"/>
                  <a:pt x="4168874" y="5290927"/>
                  <a:pt x="4131013" y="5287923"/>
                </a:cubicBezTo>
                <a:cubicBezTo>
                  <a:pt x="4100184" y="5283304"/>
                  <a:pt x="4115521" y="5283729"/>
                  <a:pt x="4087000" y="5283169"/>
                </a:cubicBezTo>
                <a:cubicBezTo>
                  <a:pt x="4060034" y="5291706"/>
                  <a:pt x="4041568" y="5281154"/>
                  <a:pt x="4034328" y="5278941"/>
                </a:cubicBezTo>
                <a:cubicBezTo>
                  <a:pt x="4008845" y="5280382"/>
                  <a:pt x="3971113" y="5268624"/>
                  <a:pt x="3975385" y="5283804"/>
                </a:cubicBezTo>
                <a:cubicBezTo>
                  <a:pt x="3939593" y="5263231"/>
                  <a:pt x="3940927" y="5284115"/>
                  <a:pt x="3902682" y="5278816"/>
                </a:cubicBezTo>
                <a:cubicBezTo>
                  <a:pt x="3882526" y="5271283"/>
                  <a:pt x="3856417" y="5267233"/>
                  <a:pt x="3843763" y="5276642"/>
                </a:cubicBezTo>
                <a:cubicBezTo>
                  <a:pt x="3766863" y="5264696"/>
                  <a:pt x="3813381" y="5261088"/>
                  <a:pt x="3734981" y="5248544"/>
                </a:cubicBezTo>
                <a:cubicBezTo>
                  <a:pt x="3694311" y="5242227"/>
                  <a:pt x="3633976" y="5239795"/>
                  <a:pt x="3602355" y="5230777"/>
                </a:cubicBezTo>
                <a:cubicBezTo>
                  <a:pt x="3570735" y="5221759"/>
                  <a:pt x="3562983" y="5225833"/>
                  <a:pt x="3538517" y="5219315"/>
                </a:cubicBezTo>
                <a:cubicBezTo>
                  <a:pt x="3514052" y="5212798"/>
                  <a:pt x="3482747" y="5212305"/>
                  <a:pt x="3463058" y="5208965"/>
                </a:cubicBezTo>
                <a:cubicBezTo>
                  <a:pt x="3443369" y="5205624"/>
                  <a:pt x="3422900" y="5197673"/>
                  <a:pt x="3420380" y="5199276"/>
                </a:cubicBezTo>
                <a:cubicBezTo>
                  <a:pt x="3380714" y="5190779"/>
                  <a:pt x="3368868" y="5201274"/>
                  <a:pt x="3345184" y="5183516"/>
                </a:cubicBezTo>
                <a:cubicBezTo>
                  <a:pt x="3324916" y="5181274"/>
                  <a:pt x="3320333" y="5179327"/>
                  <a:pt x="3298771" y="5178904"/>
                </a:cubicBezTo>
                <a:cubicBezTo>
                  <a:pt x="3277209" y="5178481"/>
                  <a:pt x="3245843" y="5181014"/>
                  <a:pt x="3215809" y="5180977"/>
                </a:cubicBezTo>
                <a:cubicBezTo>
                  <a:pt x="3184688" y="5182696"/>
                  <a:pt x="3183910" y="5199151"/>
                  <a:pt x="3154917" y="5182487"/>
                </a:cubicBezTo>
                <a:cubicBezTo>
                  <a:pt x="3155210" y="5186026"/>
                  <a:pt x="3140142" y="5187176"/>
                  <a:pt x="3136265" y="5187060"/>
                </a:cubicBezTo>
                <a:lnTo>
                  <a:pt x="3105563" y="5188768"/>
                </a:lnTo>
                <a:lnTo>
                  <a:pt x="3102974" y="5183180"/>
                </a:lnTo>
                <a:cubicBezTo>
                  <a:pt x="3091506" y="5180875"/>
                  <a:pt x="3071814" y="5186387"/>
                  <a:pt x="3060354" y="5187376"/>
                </a:cubicBezTo>
                <a:lnTo>
                  <a:pt x="3034213" y="5189113"/>
                </a:lnTo>
                <a:lnTo>
                  <a:pt x="3024272" y="5188328"/>
                </a:lnTo>
                <a:lnTo>
                  <a:pt x="3020033" y="5188388"/>
                </a:lnTo>
                <a:lnTo>
                  <a:pt x="3009083" y="5184215"/>
                </a:lnTo>
                <a:cubicBezTo>
                  <a:pt x="2998901" y="5183170"/>
                  <a:pt x="2991286" y="5176456"/>
                  <a:pt x="2985198" y="5175435"/>
                </a:cubicBezTo>
                <a:cubicBezTo>
                  <a:pt x="2979110" y="5174414"/>
                  <a:pt x="2977314" y="5182166"/>
                  <a:pt x="2972552" y="5178092"/>
                </a:cubicBezTo>
                <a:cubicBezTo>
                  <a:pt x="2978585" y="5175121"/>
                  <a:pt x="2969122" y="5172700"/>
                  <a:pt x="2964948" y="5170542"/>
                </a:cubicBezTo>
                <a:lnTo>
                  <a:pt x="2927081" y="5167883"/>
                </a:lnTo>
                <a:cubicBezTo>
                  <a:pt x="2881315" y="5170765"/>
                  <a:pt x="2897505" y="5157632"/>
                  <a:pt x="2883507" y="5165948"/>
                </a:cubicBezTo>
                <a:cubicBezTo>
                  <a:pt x="2848802" y="5172562"/>
                  <a:pt x="2841183" y="5172540"/>
                  <a:pt x="2828808" y="5171024"/>
                </a:cubicBezTo>
                <a:cubicBezTo>
                  <a:pt x="2789723" y="5176358"/>
                  <a:pt x="2783598" y="5178552"/>
                  <a:pt x="2733350" y="5182954"/>
                </a:cubicBezTo>
                <a:cubicBezTo>
                  <a:pt x="2705294" y="5195484"/>
                  <a:pt x="2697276" y="5196299"/>
                  <a:pt x="2676026" y="5201528"/>
                </a:cubicBezTo>
                <a:cubicBezTo>
                  <a:pt x="2649850" y="5209688"/>
                  <a:pt x="2656777" y="5215631"/>
                  <a:pt x="2624966" y="5219503"/>
                </a:cubicBezTo>
                <a:cubicBezTo>
                  <a:pt x="2608822" y="5223802"/>
                  <a:pt x="2596717" y="5233960"/>
                  <a:pt x="2586657" y="5237693"/>
                </a:cubicBezTo>
                <a:cubicBezTo>
                  <a:pt x="2576598" y="5241426"/>
                  <a:pt x="2572560" y="5240215"/>
                  <a:pt x="2555604" y="5242950"/>
                </a:cubicBezTo>
                <a:cubicBezTo>
                  <a:pt x="2544327" y="5242024"/>
                  <a:pt x="2507818" y="5241999"/>
                  <a:pt x="2501014" y="5243732"/>
                </a:cubicBezTo>
                <a:cubicBezTo>
                  <a:pt x="2481627" y="5253849"/>
                  <a:pt x="2464234" y="5242512"/>
                  <a:pt x="2430333" y="5242347"/>
                </a:cubicBezTo>
                <a:lnTo>
                  <a:pt x="2390297" y="5243718"/>
                </a:lnTo>
                <a:cubicBezTo>
                  <a:pt x="2383025" y="5238323"/>
                  <a:pt x="2325738" y="5236407"/>
                  <a:pt x="2321676" y="5229096"/>
                </a:cubicBezTo>
                <a:cubicBezTo>
                  <a:pt x="2300682" y="5221752"/>
                  <a:pt x="2300605" y="5203239"/>
                  <a:pt x="2268081" y="5196194"/>
                </a:cubicBezTo>
                <a:cubicBezTo>
                  <a:pt x="2250549" y="5189151"/>
                  <a:pt x="2260291" y="5206888"/>
                  <a:pt x="2216485" y="5186836"/>
                </a:cubicBezTo>
                <a:cubicBezTo>
                  <a:pt x="2176812" y="5155811"/>
                  <a:pt x="2009284" y="5133290"/>
                  <a:pt x="2001494" y="5079343"/>
                </a:cubicBezTo>
                <a:cubicBezTo>
                  <a:pt x="1930452" y="5061834"/>
                  <a:pt x="1990088" y="5062662"/>
                  <a:pt x="1894629" y="5047832"/>
                </a:cubicBezTo>
                <a:cubicBezTo>
                  <a:pt x="1809963" y="5035276"/>
                  <a:pt x="1557661" y="5013588"/>
                  <a:pt x="1500237" y="4994679"/>
                </a:cubicBezTo>
                <a:cubicBezTo>
                  <a:pt x="1422590" y="4985100"/>
                  <a:pt x="1462550" y="4984560"/>
                  <a:pt x="1428745" y="4990358"/>
                </a:cubicBezTo>
                <a:cubicBezTo>
                  <a:pt x="1371818" y="4998904"/>
                  <a:pt x="1368586" y="4981591"/>
                  <a:pt x="1331117" y="4982813"/>
                </a:cubicBezTo>
                <a:cubicBezTo>
                  <a:pt x="1275392" y="4969813"/>
                  <a:pt x="1167811" y="4963517"/>
                  <a:pt x="1094400" y="4949677"/>
                </a:cubicBezTo>
                <a:cubicBezTo>
                  <a:pt x="1032555" y="4940283"/>
                  <a:pt x="1020613" y="4926459"/>
                  <a:pt x="960420" y="4921601"/>
                </a:cubicBezTo>
                <a:cubicBezTo>
                  <a:pt x="926461" y="4913284"/>
                  <a:pt x="907935" y="4932317"/>
                  <a:pt x="890651" y="4899776"/>
                </a:cubicBezTo>
                <a:cubicBezTo>
                  <a:pt x="868932" y="4886871"/>
                  <a:pt x="828943" y="4886321"/>
                  <a:pt x="792786" y="4879490"/>
                </a:cubicBezTo>
                <a:cubicBezTo>
                  <a:pt x="774601" y="4877972"/>
                  <a:pt x="755410" y="4883422"/>
                  <a:pt x="715957" y="4873155"/>
                </a:cubicBezTo>
                <a:cubicBezTo>
                  <a:pt x="685950" y="4865367"/>
                  <a:pt x="651097" y="4849744"/>
                  <a:pt x="647625" y="4870967"/>
                </a:cubicBezTo>
                <a:cubicBezTo>
                  <a:pt x="617175" y="4843306"/>
                  <a:pt x="628363" y="4862320"/>
                  <a:pt x="588833" y="4861867"/>
                </a:cubicBezTo>
                <a:cubicBezTo>
                  <a:pt x="485840" y="4832827"/>
                  <a:pt x="444489" y="4851587"/>
                  <a:pt x="366769" y="4836563"/>
                </a:cubicBezTo>
                <a:cubicBezTo>
                  <a:pt x="347086" y="4818158"/>
                  <a:pt x="343282" y="4863016"/>
                  <a:pt x="293285" y="4819988"/>
                </a:cubicBezTo>
                <a:cubicBezTo>
                  <a:pt x="289569" y="4822136"/>
                  <a:pt x="267030" y="4799681"/>
                  <a:pt x="251789" y="4793960"/>
                </a:cubicBezTo>
                <a:cubicBezTo>
                  <a:pt x="236548" y="4788239"/>
                  <a:pt x="215411" y="4786648"/>
                  <a:pt x="201835" y="4785664"/>
                </a:cubicBezTo>
                <a:cubicBezTo>
                  <a:pt x="188258" y="4784679"/>
                  <a:pt x="186209" y="4788050"/>
                  <a:pt x="170329" y="4788050"/>
                </a:cubicBezTo>
                <a:cubicBezTo>
                  <a:pt x="154448" y="4788050"/>
                  <a:pt x="132774" y="4775085"/>
                  <a:pt x="103478" y="4797957"/>
                </a:cubicBezTo>
                <a:cubicBezTo>
                  <a:pt x="89551" y="4796239"/>
                  <a:pt x="97852" y="4783571"/>
                  <a:pt x="86767" y="4777747"/>
                </a:cubicBezTo>
                <a:cubicBezTo>
                  <a:pt x="81225" y="4774835"/>
                  <a:pt x="72809" y="4772046"/>
                  <a:pt x="63762" y="4769537"/>
                </a:cubicBezTo>
                <a:lnTo>
                  <a:pt x="37001" y="4763022"/>
                </a:lnTo>
                <a:lnTo>
                  <a:pt x="37482" y="4761597"/>
                </a:lnTo>
                <a:cubicBezTo>
                  <a:pt x="35277" y="4760236"/>
                  <a:pt x="31697" y="4759001"/>
                  <a:pt x="30394" y="4758901"/>
                </a:cubicBezTo>
                <a:cubicBezTo>
                  <a:pt x="29091" y="4758801"/>
                  <a:pt x="30066" y="4759837"/>
                  <a:pt x="36971" y="4763015"/>
                </a:cubicBezTo>
                <a:lnTo>
                  <a:pt x="37001" y="4763022"/>
                </a:lnTo>
                <a:lnTo>
                  <a:pt x="36315" y="4765055"/>
                </a:lnTo>
                <a:cubicBezTo>
                  <a:pt x="32115" y="4765663"/>
                  <a:pt x="22886" y="4765389"/>
                  <a:pt x="4975" y="4763227"/>
                </a:cubicBezTo>
                <a:lnTo>
                  <a:pt x="0" y="476242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817123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4177-842C-B042-997B-0FE5B8BC2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Pre-emptive Democratization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DB2FB-D506-9A4F-B54D-D9094E9C2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 coup within the Communist Party, bloody clash between the secret service and the police/army</a:t>
            </a:r>
          </a:p>
          <a:p>
            <a:r>
              <a:rPr lang="en-GB" dirty="0"/>
              <a:t>the arrest and swift execution of Ceausescu and his wife without due process</a:t>
            </a:r>
          </a:p>
          <a:p>
            <a:r>
              <a:rPr lang="en-GB" dirty="0"/>
              <a:t>the transformation of the Communists into the National Salvation Front led by Ion </a:t>
            </a:r>
            <a:r>
              <a:rPr lang="en-GB" dirty="0" err="1"/>
              <a:t>Iliesco</a:t>
            </a:r>
            <a:endParaRPr lang="en-GB" dirty="0"/>
          </a:p>
          <a:p>
            <a:r>
              <a:rPr lang="en-GB" dirty="0"/>
              <a:t>public acceptance of the changes, the new regime meant a real improvement - the elimination of terror</a:t>
            </a:r>
          </a:p>
          <a:p>
            <a:r>
              <a:rPr lang="en-GB" dirty="0"/>
              <a:t>in the May 1990 elections, the NSF won 66% of the vote and its presidential candidate Iliescu won 85% of the vote to become president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03187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1C80-A477-8841-A8BC-E382DAFF6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Structure vs Agency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245BD-AD51-BC4B-B0EB-D55E07E6D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pre-communist times shaped the type of communism and its characteristics, which in turn shaped the ways communism ended</a:t>
            </a:r>
          </a:p>
          <a:p>
            <a:pPr algn="just"/>
            <a:r>
              <a:rPr lang="en-US" dirty="0"/>
              <a:t>none of it was pre-determined: a considerable importance of individual decisions of political leaders</a:t>
            </a:r>
          </a:p>
          <a:p>
            <a:pPr algn="just"/>
            <a:r>
              <a:rPr lang="en-US" dirty="0"/>
              <a:t>structure vs agency: people make decisions under conditions that they do not fully control</a:t>
            </a:r>
          </a:p>
          <a:p>
            <a:pPr algn="just"/>
            <a:r>
              <a:rPr lang="en-US" dirty="0"/>
              <a:t>critical juncture and path dependence?</a:t>
            </a:r>
          </a:p>
          <a:p>
            <a:pPr algn="just"/>
            <a:r>
              <a:rPr lang="en-US" dirty="0"/>
              <a:t>there may be moments/time points when decisions made by political elites have far-reaching consequences regardless of the context in which they take place (times of a greater autonomy of the elites)</a:t>
            </a:r>
          </a:p>
        </p:txBody>
      </p:sp>
    </p:spTree>
    <p:extLst>
      <p:ext uri="{BB962C8B-B14F-4D97-AF65-F5344CB8AC3E}">
        <p14:creationId xmlns:p14="http://schemas.microsoft.com/office/powerpoint/2010/main" val="85254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D9A48-A579-8A45-9724-18367A79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Similarities and Differences across the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A62E5-798C-BB42-8753-7B1F4C450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on the one hand, a large degree of diversity in terms of the degree of industrialization, urbanization, social distance from Russia/Soviet Union, or legal traditions at the time of the rise of communism </a:t>
            </a:r>
          </a:p>
          <a:p>
            <a:pPr algn="just"/>
            <a:r>
              <a:rPr lang="en-GB" dirty="0"/>
              <a:t>on the other hand, it is no coincidence that the communist regimes ended around the same time</a:t>
            </a:r>
          </a:p>
          <a:p>
            <a:pPr algn="just"/>
            <a:r>
              <a:rPr lang="en-GB" dirty="0"/>
              <a:t>the sharing of institutional, ideological economic and social elements (the 'legacy of communism') 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72247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981AF-0D9A-8F4C-BAE2-41774EC58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Similarities and Differences across the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731DD-46C7-354F-8ABF-647E35AB8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1) huge economic inefficiency </a:t>
            </a:r>
          </a:p>
          <a:p>
            <a:pPr algn="just"/>
            <a:r>
              <a:rPr lang="en-GB" dirty="0"/>
              <a:t>2) collapse of ideological legitimacy (regime legitimacy) </a:t>
            </a:r>
          </a:p>
          <a:p>
            <a:pPr algn="just"/>
            <a:r>
              <a:rPr lang="en-GB" dirty="0"/>
              <a:t>3) inability to adapt to changing conditions (lack of a mechanism to gather information about the moods and preferences)</a:t>
            </a:r>
          </a:p>
          <a:p>
            <a:pPr algn="just"/>
            <a:r>
              <a:rPr lang="en-GB" dirty="0"/>
              <a:t>the manifestations of these crises and the regime's response to them differed in each communist country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35655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C4D0-437D-B04F-BB34-2A61E5A0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Collapse</a:t>
            </a:r>
            <a:r>
              <a:rPr lang="sk-SK" b="1" dirty="0"/>
              <a:t> of </a:t>
            </a:r>
            <a:r>
              <a:rPr lang="sk-SK" b="1" dirty="0" err="1"/>
              <a:t>Communism</a:t>
            </a:r>
            <a:r>
              <a:rPr lang="sk-SK" b="1" dirty="0"/>
              <a:t> in </a:t>
            </a:r>
            <a:r>
              <a:rPr lang="sk-SK" b="1" dirty="0" err="1"/>
              <a:t>Comparative</a:t>
            </a:r>
            <a:r>
              <a:rPr lang="sk-SK" b="1" dirty="0"/>
              <a:t> </a:t>
            </a:r>
            <a:r>
              <a:rPr lang="sk-SK" b="1" dirty="0" err="1"/>
              <a:t>Perspective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1279A-8AE2-F542-838F-86AF49AEE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1) there was no counter-elite facing the communist governments that would act as a representative of the transitional interests (unlike many previous instances of regime change, across time and space)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2) </a:t>
            </a:r>
            <a:r>
              <a:rPr lang="sk-SK" dirty="0"/>
              <a:t>a</a:t>
            </a:r>
            <a:r>
              <a:rPr lang="en-SK" dirty="0"/>
              <a:t>greements and decisions made in a short historical moment (when the regime change took place) may have a causal influence on the speed and direction of later policy choices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3) a unique consequence of transition was the breakup of several states (GDR, Czechoslovakia)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9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F651-7C77-BB4D-AA76-5E40E823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Variety of Post-Totalitarian Regimes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B397D-169D-7C4D-875B-7C61EFEE2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all communist regimes shared the common experience of totalitarianism, but entered the pre-transitional period already in the </a:t>
            </a:r>
            <a:r>
              <a:rPr lang="en-GB" b="1" dirty="0"/>
              <a:t>post-totalitarian</a:t>
            </a:r>
            <a:r>
              <a:rPr lang="en-GB" dirty="0"/>
              <a:t> phase</a:t>
            </a:r>
          </a:p>
          <a:p>
            <a:pPr algn="just"/>
            <a:r>
              <a:rPr lang="en-GB" dirty="0"/>
              <a:t>not a separate type of authoritarian regime, but derived from the previous existence of a totalitarian regime and representing its </a:t>
            </a:r>
            <a:r>
              <a:rPr lang="en-GB" b="1" dirty="0"/>
              <a:t>downgraded</a:t>
            </a:r>
            <a:r>
              <a:rPr lang="en-GB" dirty="0"/>
              <a:t> phase</a:t>
            </a:r>
          </a:p>
          <a:p>
            <a:pPr algn="just"/>
            <a:r>
              <a:rPr lang="en-GB" dirty="0"/>
              <a:t>in none of the basic dimensions (pluralism, ideology, mobilisation and leadership) did the regime meet the characteristics of totalitarianism 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97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94E86-B4CF-224E-A84D-0EBEF197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Ends of Communism: </a:t>
            </a:r>
            <a:br>
              <a:rPr lang="en-US" b="1" dirty="0"/>
            </a:br>
            <a:r>
              <a:rPr lang="sk-SK" b="1" dirty="0" err="1"/>
              <a:t>Negotiation</a:t>
            </a:r>
            <a:r>
              <a:rPr lang="sk-SK" b="1" dirty="0"/>
              <a:t>, </a:t>
            </a:r>
            <a:r>
              <a:rPr lang="sk-SK" b="1" dirty="0" err="1"/>
              <a:t>Collapse</a:t>
            </a:r>
            <a:r>
              <a:rPr lang="sk-SK" b="1" dirty="0"/>
              <a:t> and </a:t>
            </a:r>
            <a:r>
              <a:rPr lang="sk-SK" b="1" dirty="0" err="1"/>
              <a:t>Control</a:t>
            </a:r>
            <a:r>
              <a:rPr lang="sk-SK" b="1" dirty="0"/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FD43B-6BFC-FC42-B339-CB9AB3038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/>
          </a:p>
          <a:p>
            <a:pPr algn="just"/>
            <a:r>
              <a:rPr lang="en-US" dirty="0"/>
              <a:t>similarities of the transition pathways:</a:t>
            </a:r>
          </a:p>
          <a:p>
            <a:pPr algn="just"/>
            <a:r>
              <a:rPr lang="en-US" b="1" dirty="0"/>
              <a:t>negotiation between the regime and the opposition:</a:t>
            </a:r>
            <a:r>
              <a:rPr lang="en-US" dirty="0"/>
              <a:t> Poland and Hungary</a:t>
            </a:r>
          </a:p>
          <a:p>
            <a:pPr algn="just"/>
            <a:r>
              <a:rPr lang="en-US" b="1" dirty="0"/>
              <a:t>collapse of the regime</a:t>
            </a:r>
            <a:r>
              <a:rPr lang="en-US" dirty="0"/>
              <a:t>: Czechoslovakia and East Germany</a:t>
            </a:r>
          </a:p>
          <a:p>
            <a:pPr algn="just"/>
            <a:r>
              <a:rPr lang="en-US" b="1" dirty="0"/>
              <a:t>incumbent control over the regime demise</a:t>
            </a:r>
            <a:r>
              <a:rPr lang="en-US" dirty="0"/>
              <a:t>: Romania and Bulgaria (Albania)</a:t>
            </a:r>
          </a:p>
        </p:txBody>
      </p:sp>
    </p:spTree>
    <p:extLst>
      <p:ext uri="{BB962C8B-B14F-4D97-AF65-F5344CB8AC3E}">
        <p14:creationId xmlns:p14="http://schemas.microsoft.com/office/powerpoint/2010/main" val="123049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47ED3-B4CA-844E-9A53-BCD5BBF79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Negotiation: Poland and Hungary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F7A3D-00F9-C243-8878-9C31A9C0B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All key conditions were met for a negotiated transition to begin:</a:t>
            </a:r>
          </a:p>
          <a:p>
            <a:pPr algn="just">
              <a:buFont typeface="+mj-lt"/>
              <a:buAutoNum type="arabicPeriod"/>
            </a:pPr>
            <a:r>
              <a:rPr lang="en-GB" dirty="0"/>
              <a:t>Soft-liners within both the opposition and regime held significant influence.</a:t>
            </a:r>
          </a:p>
          <a:p>
            <a:pPr algn="just">
              <a:buFont typeface="+mj-lt"/>
              <a:buAutoNum type="arabicPeriod"/>
            </a:pPr>
            <a:r>
              <a:rPr lang="en-GB" dirty="0"/>
              <a:t>Both groups of soft-liners believed that compromise was the most desirable outcome.</a:t>
            </a:r>
          </a:p>
          <a:p>
            <a:pPr algn="just">
              <a:buFont typeface="+mj-lt"/>
              <a:buAutoNum type="arabicPeriod"/>
            </a:pPr>
            <a:r>
              <a:rPr lang="en-GB" dirty="0"/>
              <a:t>Soft-liners successfully dominated over hard-liners.</a:t>
            </a:r>
          </a:p>
          <a:p>
            <a:pPr algn="just"/>
            <a:r>
              <a:rPr lang="en-GB" dirty="0"/>
              <a:t>Unlike in Poland, the Hungarian roundtable talks directly led to free and fair parliamentary elections</a:t>
            </a:r>
          </a:p>
        </p:txBody>
      </p:sp>
    </p:spTree>
    <p:extLst>
      <p:ext uri="{BB962C8B-B14F-4D97-AF65-F5344CB8AC3E}">
        <p14:creationId xmlns:p14="http://schemas.microsoft.com/office/powerpoint/2010/main" val="128489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2005</Words>
  <Application>Microsoft Macintosh PowerPoint</Application>
  <PresentationFormat>Widescreen</PresentationFormat>
  <Paragraphs>142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Modes of Extrication from Communism</vt:lpstr>
      <vt:lpstr>Why Study the Ways Communism Collapsed</vt:lpstr>
      <vt:lpstr>Structure vs Agency</vt:lpstr>
      <vt:lpstr>Similarities and Differences across the Region</vt:lpstr>
      <vt:lpstr>Similarities and Differences across the Region</vt:lpstr>
      <vt:lpstr>Collapse of Communism in Comparative Perspective</vt:lpstr>
      <vt:lpstr>Variety of Post-Totalitarian Regimes</vt:lpstr>
      <vt:lpstr>The Ends of Communism:  Negotiation, Collapse and Control </vt:lpstr>
      <vt:lpstr>Negotiation: Poland and Hungary</vt:lpstr>
      <vt:lpstr>Polish Communist Regime, 1947-1989</vt:lpstr>
      <vt:lpstr>Pacted Transition in Poland</vt:lpstr>
      <vt:lpstr>Results of the Roundtable Negotiations</vt:lpstr>
      <vt:lpstr>Hungary under the Communist Rule</vt:lpstr>
      <vt:lpstr>Hungarian Roundtable Talks</vt:lpstr>
      <vt:lpstr>Hungarian Roundtable Talks</vt:lpstr>
      <vt:lpstr>Collapse: Czechoslovakia and East Germany</vt:lpstr>
      <vt:lpstr>Czechoslovakia under Ice</vt:lpstr>
      <vt:lpstr>PowerPoint Presentation</vt:lpstr>
      <vt:lpstr>Collapse: East Germany</vt:lpstr>
      <vt:lpstr>Control: Bulgaria</vt:lpstr>
      <vt:lpstr>Control: Bulgaria</vt:lpstr>
      <vt:lpstr>Zhivkov and Mladenov</vt:lpstr>
      <vt:lpstr>Control: Romania</vt:lpstr>
      <vt:lpstr>Posttotalitarian and Sultanistic Regime</vt:lpstr>
      <vt:lpstr>Personalism and Nationalism</vt:lpstr>
      <vt:lpstr>Ceausescu and his successor Iliescu</vt:lpstr>
      <vt:lpstr>Pre-emptive Democratization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pádov komunizmu</dc:title>
  <dc:creator>Marek Rybar</dc:creator>
  <cp:lastModifiedBy>Marek Rybar</cp:lastModifiedBy>
  <cp:revision>96</cp:revision>
  <dcterms:created xsi:type="dcterms:W3CDTF">2019-10-17T07:12:37Z</dcterms:created>
  <dcterms:modified xsi:type="dcterms:W3CDTF">2024-11-06T12:05:20Z</dcterms:modified>
</cp:coreProperties>
</file>