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2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286" r:id="rId21"/>
  </p:sldIdLst>
  <p:sldSz cx="9144000" cy="5143500" type="screen16x9"/>
  <p:notesSz cx="6858000" cy="9144000"/>
  <p:embeddedFontLs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Montserrat ExtraBold" panose="020F0502020204030204" pitchFamily="34" charset="0"/>
      <p:bold r:id="rId27"/>
      <p:italic r:id="rId28"/>
      <p:boldItalic r:id="rId29"/>
    </p:embeddedFont>
    <p:embeddedFont>
      <p:font typeface="Montserrat Medium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A426FD-3FB3-41CF-9430-F14C30542589}">
  <a:tblStyle styleId="{7DA426FD-3FB3-41CF-9430-F14C305425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1"/>
  </p:normalViewPr>
  <p:slideViewPr>
    <p:cSldViewPr snapToGrid="0" snapToObjects="1">
      <p:cViewPr varScale="1">
        <p:scale>
          <a:sx n="141" d="100"/>
          <a:sy n="141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7f9262ee2f_0_26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7f9262ee2f_0_26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>
            <a:spLocks noGrp="1"/>
          </p:cNvSpPr>
          <p:nvPr>
            <p:ph type="title"/>
          </p:nvPr>
        </p:nvSpPr>
        <p:spPr>
          <a:xfrm>
            <a:off x="924870" y="760375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ubTitle" idx="1"/>
          </p:nvPr>
        </p:nvSpPr>
        <p:spPr>
          <a:xfrm>
            <a:off x="924875" y="1684275"/>
            <a:ext cx="33054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 txBox="1"/>
          <p:nvPr/>
        </p:nvSpPr>
        <p:spPr>
          <a:xfrm>
            <a:off x="924875" y="3570000"/>
            <a:ext cx="3305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0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79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3824-54F0-3E45-AD27-2AAE3608E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Whither</a:t>
            </a:r>
            <a:r>
              <a:rPr lang="sk-SK" b="1" dirty="0"/>
              <a:t> </a:t>
            </a:r>
            <a:r>
              <a:rPr lang="sk-SK" dirty="0" err="1"/>
              <a:t>C</a:t>
            </a:r>
            <a:r>
              <a:rPr lang="sk-SK" b="1" dirty="0" err="1"/>
              <a:t>entral</a:t>
            </a:r>
            <a:r>
              <a:rPr lang="sk-SK" b="1" dirty="0"/>
              <a:t> and </a:t>
            </a:r>
            <a:r>
              <a:rPr lang="sk-SK" dirty="0" err="1"/>
              <a:t>E</a:t>
            </a:r>
            <a:r>
              <a:rPr lang="sk-SK" b="1" dirty="0" err="1"/>
              <a:t>astern</a:t>
            </a:r>
            <a:r>
              <a:rPr lang="sk-SK" b="1" dirty="0"/>
              <a:t> </a:t>
            </a:r>
            <a:r>
              <a:rPr lang="sk-SK" dirty="0" err="1"/>
              <a:t>E</a:t>
            </a:r>
            <a:r>
              <a:rPr lang="sk-SK" b="1" dirty="0" err="1"/>
              <a:t>urope</a:t>
            </a:r>
            <a:r>
              <a:rPr lang="sk-SK" b="1" dirty="0"/>
              <a:t>? 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57E23-7900-0F4A-A5B1-312B14076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512" y="3154680"/>
            <a:ext cx="5289288" cy="1014670"/>
          </a:xfrm>
        </p:spPr>
        <p:txBody>
          <a:bodyPr>
            <a:normAutofit/>
          </a:bodyPr>
          <a:lstStyle/>
          <a:p>
            <a:r>
              <a:rPr lang="en-US" sz="1800" dirty="0"/>
              <a:t>Post-Communist Politics PMCb1109</a:t>
            </a:r>
          </a:p>
          <a:p>
            <a:r>
              <a:rPr lang="en-US" sz="1800" dirty="0"/>
              <a:t>Autumn 2024</a:t>
            </a:r>
          </a:p>
          <a:p>
            <a:r>
              <a:rPr lang="en-US" sz="1800" dirty="0"/>
              <a:t>doc. Marek </a:t>
            </a:r>
            <a:r>
              <a:rPr lang="en-US" sz="1800" dirty="0" err="1"/>
              <a:t>Rybář</a:t>
            </a:r>
            <a:r>
              <a:rPr lang="en-US" sz="1800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27553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3592-11EF-F94D-B27A-3B2F6590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935719"/>
          </a:xfrm>
        </p:spPr>
        <p:txBody>
          <a:bodyPr/>
          <a:lstStyle/>
          <a:p>
            <a:pPr algn="ctr"/>
            <a:r>
              <a:rPr lang="en-US" b="1" dirty="0"/>
              <a:t>deep (structural) </a:t>
            </a:r>
            <a:r>
              <a:rPr lang="sk-SK" b="1" dirty="0" err="1"/>
              <a:t>explanatory</a:t>
            </a:r>
            <a:br>
              <a:rPr lang="sk-SK" b="1" dirty="0"/>
            </a:br>
            <a:r>
              <a:rPr lang="sk-SK" b="1" dirty="0" err="1"/>
              <a:t>variables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84D86-1BB3-6C40-9FD8-B98A868263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565" y="1380742"/>
            <a:ext cx="7772870" cy="3447289"/>
          </a:xfrm>
        </p:spPr>
        <p:txBody>
          <a:bodyPr>
            <a:noAutofit/>
          </a:bodyPr>
          <a:lstStyle/>
          <a:p>
            <a:pPr algn="just"/>
            <a:r>
              <a:rPr lang="en-US" sz="1900" b="1" dirty="0"/>
              <a:t>3. geography (</a:t>
            </a:r>
            <a:r>
              <a:rPr lang="sk-SK" sz="1900" dirty="0" err="1"/>
              <a:t>Vicinity</a:t>
            </a:r>
            <a:r>
              <a:rPr lang="sk-SK" sz="1900" dirty="0"/>
              <a:t> to Western </a:t>
            </a:r>
            <a:r>
              <a:rPr lang="sk-SK" sz="1900" dirty="0" err="1"/>
              <a:t>Europe</a:t>
            </a:r>
            <a:r>
              <a:rPr lang="sk-SK" sz="1900" dirty="0"/>
              <a:t>)</a:t>
            </a:r>
          </a:p>
          <a:p>
            <a:pPr algn="just"/>
            <a:r>
              <a:rPr lang="en-US" sz="1900" dirty="0"/>
              <a:t>closeness is </a:t>
            </a:r>
            <a:r>
              <a:rPr lang="sk-SK" sz="1900" dirty="0" err="1"/>
              <a:t>positively</a:t>
            </a:r>
            <a:r>
              <a:rPr lang="sk-SK" sz="1900" dirty="0"/>
              <a:t> </a:t>
            </a:r>
            <a:r>
              <a:rPr lang="sk-SK" sz="1900" dirty="0" err="1"/>
              <a:t>associated</a:t>
            </a:r>
            <a:r>
              <a:rPr lang="sk-SK" sz="1900" dirty="0"/>
              <a:t> </a:t>
            </a:r>
            <a:r>
              <a:rPr lang="sk-SK" sz="1900" dirty="0" err="1"/>
              <a:t>with</a:t>
            </a:r>
            <a:r>
              <a:rPr lang="sk-SK" sz="1900" dirty="0"/>
              <a:t> </a:t>
            </a:r>
            <a:r>
              <a:rPr lang="sk-SK" sz="1900" dirty="0" err="1"/>
              <a:t>democracy</a:t>
            </a:r>
            <a:r>
              <a:rPr lang="sk-SK" sz="1900" dirty="0"/>
              <a:t> – </a:t>
            </a:r>
            <a:r>
              <a:rPr lang="sk-SK" sz="1900" dirty="0" err="1"/>
              <a:t>indicates</a:t>
            </a:r>
            <a:r>
              <a:rPr lang="sk-SK" sz="1900" dirty="0"/>
              <a:t> </a:t>
            </a:r>
            <a:r>
              <a:rPr lang="sk-SK" sz="1900" dirty="0" err="1"/>
              <a:t>density</a:t>
            </a:r>
            <a:r>
              <a:rPr lang="sk-SK" sz="1900" dirty="0"/>
              <a:t> of </a:t>
            </a:r>
            <a:r>
              <a:rPr lang="sk-SK" sz="1900" dirty="0" err="1"/>
              <a:t>cross-border</a:t>
            </a:r>
            <a:r>
              <a:rPr lang="sk-SK" sz="1900" dirty="0"/>
              <a:t> </a:t>
            </a:r>
            <a:r>
              <a:rPr lang="sk-SK" sz="1900" dirty="0" err="1"/>
              <a:t>interactions</a:t>
            </a:r>
            <a:endParaRPr lang="sk-SK" sz="1900" dirty="0"/>
          </a:p>
          <a:p>
            <a:pPr marL="114300" indent="0" algn="just">
              <a:buNone/>
            </a:pPr>
            <a:endParaRPr lang="en-US" sz="1900" dirty="0"/>
          </a:p>
          <a:p>
            <a:pPr algn="just"/>
            <a:r>
              <a:rPr lang="en-US" sz="1900" b="1" dirty="0"/>
              <a:t>4. </a:t>
            </a:r>
            <a:r>
              <a:rPr lang="sk-SK" sz="1900" b="1" dirty="0" err="1"/>
              <a:t>The</a:t>
            </a:r>
            <a:r>
              <a:rPr lang="sk-SK" sz="1900" b="1" dirty="0"/>
              <a:t> </a:t>
            </a:r>
            <a:r>
              <a:rPr lang="sk-SK" sz="1900" b="1" dirty="0" err="1"/>
              <a:t>Resource</a:t>
            </a:r>
            <a:r>
              <a:rPr lang="sk-SK" sz="1900" b="1" dirty="0"/>
              <a:t> </a:t>
            </a:r>
            <a:r>
              <a:rPr lang="sk-SK" sz="1900" b="1" dirty="0" err="1"/>
              <a:t>Curse</a:t>
            </a:r>
            <a:r>
              <a:rPr lang="en-US" sz="1900" dirty="0"/>
              <a:t>:</a:t>
            </a:r>
          </a:p>
          <a:p>
            <a:pPr algn="just"/>
            <a:r>
              <a:rPr lang="sk-SK" sz="1900" dirty="0" err="1"/>
              <a:t>governments</a:t>
            </a:r>
            <a:r>
              <a:rPr lang="sk-SK" sz="1900" dirty="0"/>
              <a:t> are </a:t>
            </a:r>
            <a:r>
              <a:rPr lang="sk-SK" sz="1900" dirty="0" err="1"/>
              <a:t>naturally</a:t>
            </a:r>
            <a:r>
              <a:rPr lang="sk-SK" sz="1900" dirty="0"/>
              <a:t> </a:t>
            </a:r>
            <a:r>
              <a:rPr lang="sk-SK" sz="1900" dirty="0" err="1"/>
              <a:t>induced</a:t>
            </a:r>
            <a:r>
              <a:rPr lang="sk-SK" sz="1900" dirty="0"/>
              <a:t> to </a:t>
            </a:r>
            <a:r>
              <a:rPr lang="sk-SK" sz="1900" dirty="0" err="1"/>
              <a:t>use</a:t>
            </a:r>
            <a:r>
              <a:rPr lang="sk-SK" sz="1900" dirty="0"/>
              <a:t> </a:t>
            </a:r>
            <a:r>
              <a:rPr lang="sk-SK" sz="1900" dirty="0" err="1"/>
              <a:t>their</a:t>
            </a:r>
            <a:r>
              <a:rPr lang="sk-SK" sz="1900" dirty="0"/>
              <a:t> </a:t>
            </a:r>
            <a:r>
              <a:rPr lang="sk-SK" sz="1900" dirty="0" err="1"/>
              <a:t>revenues</a:t>
            </a:r>
            <a:r>
              <a:rPr lang="sk-SK" sz="1900" dirty="0"/>
              <a:t> </a:t>
            </a:r>
            <a:r>
              <a:rPr lang="sk-SK" sz="1900" dirty="0" err="1"/>
              <a:t>from</a:t>
            </a:r>
            <a:r>
              <a:rPr lang="sk-SK" sz="1900" dirty="0"/>
              <a:t> </a:t>
            </a:r>
            <a:r>
              <a:rPr lang="sk-SK" sz="1900" dirty="0" err="1"/>
              <a:t>natural</a:t>
            </a:r>
            <a:r>
              <a:rPr lang="sk-SK" sz="1900" dirty="0"/>
              <a:t> </a:t>
            </a:r>
            <a:r>
              <a:rPr lang="sk-SK" sz="1900" dirty="0" err="1"/>
              <a:t>resources</a:t>
            </a:r>
            <a:r>
              <a:rPr lang="sk-SK" sz="1900" dirty="0"/>
              <a:t>, (</a:t>
            </a:r>
            <a:r>
              <a:rPr lang="sk-SK" sz="1900" dirty="0" err="1"/>
              <a:t>oil</a:t>
            </a:r>
            <a:r>
              <a:rPr lang="sk-SK" sz="1900" dirty="0"/>
              <a:t>), to </a:t>
            </a:r>
            <a:r>
              <a:rPr lang="sk-SK" sz="1900" dirty="0" err="1"/>
              <a:t>undermine</a:t>
            </a:r>
            <a:r>
              <a:rPr lang="sk-SK" sz="1900" dirty="0"/>
              <a:t> </a:t>
            </a:r>
            <a:r>
              <a:rPr lang="sk-SK" sz="1900" dirty="0" err="1"/>
              <a:t>democratization</a:t>
            </a:r>
            <a:endParaRPr lang="sk-SK" sz="1900" dirty="0"/>
          </a:p>
          <a:p>
            <a:pPr algn="just"/>
            <a:r>
              <a:rPr lang="sk-SK" sz="1900" dirty="0" err="1"/>
              <a:t>The</a:t>
            </a:r>
            <a:r>
              <a:rPr lang="sk-SK" sz="1900" dirty="0"/>
              <a:t> </a:t>
            </a:r>
            <a:r>
              <a:rPr lang="sk-SK" sz="1900" dirty="0" err="1"/>
              <a:t>money</a:t>
            </a:r>
            <a:r>
              <a:rPr lang="sk-SK" sz="1900" dirty="0"/>
              <a:t> </a:t>
            </a:r>
            <a:r>
              <a:rPr lang="sk-SK" sz="1900" dirty="0" err="1"/>
              <a:t>can</a:t>
            </a:r>
            <a:r>
              <a:rPr lang="sk-SK" sz="1900" dirty="0"/>
              <a:t> </a:t>
            </a:r>
            <a:r>
              <a:rPr lang="sk-SK" sz="1900" dirty="0" err="1"/>
              <a:t>be</a:t>
            </a:r>
            <a:r>
              <a:rPr lang="sk-SK" sz="1900" dirty="0"/>
              <a:t> </a:t>
            </a:r>
            <a:r>
              <a:rPr lang="sk-SK" sz="1900" dirty="0" err="1"/>
              <a:t>used</a:t>
            </a:r>
            <a:r>
              <a:rPr lang="sk-SK" sz="1900" dirty="0"/>
              <a:t> to </a:t>
            </a:r>
            <a:r>
              <a:rPr lang="sk-SK" sz="1900" dirty="0" err="1"/>
              <a:t>relieve</a:t>
            </a:r>
            <a:r>
              <a:rPr lang="sk-SK" sz="1900" dirty="0"/>
              <a:t> </a:t>
            </a:r>
            <a:r>
              <a:rPr lang="sk-SK" sz="1900" dirty="0" err="1"/>
              <a:t>social</a:t>
            </a:r>
            <a:r>
              <a:rPr lang="sk-SK" sz="1900" dirty="0"/>
              <a:t> </a:t>
            </a:r>
            <a:r>
              <a:rPr lang="sk-SK" sz="1900" dirty="0" err="1"/>
              <a:t>pressures</a:t>
            </a:r>
            <a:r>
              <a:rPr lang="sk-SK" sz="1900" dirty="0"/>
              <a:t> on </a:t>
            </a:r>
            <a:r>
              <a:rPr lang="sk-SK" sz="1900" dirty="0" err="1"/>
              <a:t>government</a:t>
            </a:r>
            <a:r>
              <a:rPr lang="sk-SK" sz="1900" dirty="0"/>
              <a:t> </a:t>
            </a:r>
            <a:r>
              <a:rPr lang="sk-SK" sz="1900" dirty="0" err="1"/>
              <a:t>through</a:t>
            </a:r>
            <a:r>
              <a:rPr lang="sk-SK" sz="1900" dirty="0"/>
              <a:t> </a:t>
            </a:r>
            <a:r>
              <a:rPr lang="sk-SK" sz="1900" dirty="0" err="1"/>
              <a:t>the</a:t>
            </a:r>
            <a:r>
              <a:rPr lang="sk-SK" sz="1900" dirty="0"/>
              <a:t> </a:t>
            </a:r>
            <a:r>
              <a:rPr lang="sk-SK" sz="1900" dirty="0" err="1"/>
              <a:t>provision</a:t>
            </a:r>
            <a:r>
              <a:rPr lang="sk-SK" sz="1900" dirty="0"/>
              <a:t> of </a:t>
            </a:r>
            <a:r>
              <a:rPr lang="sk-SK" sz="1900" dirty="0" err="1"/>
              <a:t>patronage</a:t>
            </a:r>
            <a:r>
              <a:rPr lang="sk-SK" sz="1900" dirty="0"/>
              <a:t> and </a:t>
            </a:r>
            <a:r>
              <a:rPr lang="sk-SK" sz="1900" dirty="0" err="1"/>
              <a:t>public</a:t>
            </a:r>
            <a:r>
              <a:rPr lang="sk-SK" sz="1900" dirty="0"/>
              <a:t> </a:t>
            </a:r>
            <a:r>
              <a:rPr lang="sk-SK" sz="1900" dirty="0" err="1"/>
              <a:t>goods</a:t>
            </a:r>
            <a:endParaRPr lang="sk-SK" sz="1900" dirty="0"/>
          </a:p>
        </p:txBody>
      </p:sp>
    </p:spTree>
    <p:extLst>
      <p:ext uri="{BB962C8B-B14F-4D97-AF65-F5344CB8AC3E}">
        <p14:creationId xmlns:p14="http://schemas.microsoft.com/office/powerpoint/2010/main" val="296909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0642-FD16-BC46-9C92-62B0D9C9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E021-F562-F94E-B9C2-AEC4C4C29F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endParaRPr lang="en-US" sz="1950" dirty="0"/>
          </a:p>
          <a:p>
            <a:pPr algn="just"/>
            <a:r>
              <a:rPr lang="en-US" sz="1950" dirty="0"/>
              <a:t>what other deep-seated structural factors could we examine?</a:t>
            </a:r>
          </a:p>
          <a:p>
            <a:pPr algn="just"/>
            <a:endParaRPr lang="en-US" sz="1950" dirty="0"/>
          </a:p>
          <a:p>
            <a:pPr algn="just"/>
            <a:r>
              <a:rPr lang="en-US" sz="1950" dirty="0"/>
              <a:t>how would we operationalize them?</a:t>
            </a:r>
          </a:p>
        </p:txBody>
      </p:sp>
    </p:spTree>
    <p:extLst>
      <p:ext uri="{BB962C8B-B14F-4D97-AF65-F5344CB8AC3E}">
        <p14:creationId xmlns:p14="http://schemas.microsoft.com/office/powerpoint/2010/main" val="215742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965E-6EAD-DB4B-AB98-6B4640ED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238762"/>
            <a:ext cx="7773338" cy="1197133"/>
          </a:xfrm>
        </p:spPr>
        <p:txBody>
          <a:bodyPr/>
          <a:lstStyle/>
          <a:p>
            <a:pPr algn="ctr"/>
            <a:r>
              <a:rPr lang="sk-SK" b="1" dirty="0" err="1"/>
              <a:t>proximate</a:t>
            </a:r>
            <a:r>
              <a:rPr lang="sk-SK" b="1" dirty="0"/>
              <a:t> (</a:t>
            </a:r>
            <a:r>
              <a:rPr lang="sk-SK" b="1" dirty="0" err="1"/>
              <a:t>actor-centered</a:t>
            </a:r>
            <a:r>
              <a:rPr lang="sk-SK" b="1" dirty="0"/>
              <a:t>) </a:t>
            </a:r>
            <a:r>
              <a:rPr lang="sk-SK" b="1" dirty="0" err="1"/>
              <a:t>explanatory</a:t>
            </a:r>
            <a:br>
              <a:rPr lang="sk-SK" b="1" dirty="0"/>
            </a:br>
            <a:r>
              <a:rPr lang="sk-SK" b="1" dirty="0" err="1"/>
              <a:t>variables</a:t>
            </a:r>
            <a:endParaRPr lang="sk-S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DD9F-7B55-AC4E-969F-72025A6BB6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435894"/>
            <a:ext cx="7772870" cy="3637267"/>
          </a:xfrm>
        </p:spPr>
        <p:txBody>
          <a:bodyPr>
            <a:noAutofit/>
          </a:bodyPr>
          <a:lstStyle/>
          <a:p>
            <a:pPr algn="just"/>
            <a:r>
              <a:rPr lang="en-US" b="1" dirty="0"/>
              <a:t>1. Displacement of communist incumbents at the first elections?</a:t>
            </a:r>
          </a:p>
          <a:p>
            <a:pPr algn="just"/>
            <a:r>
              <a:rPr lang="en-US" dirty="0"/>
              <a:t>an oppositional win over the communist incumbents at the first elections </a:t>
            </a:r>
            <a:r>
              <a:rPr lang="en-US" dirty="0" err="1"/>
              <a:t>favoured</a:t>
            </a:r>
            <a:r>
              <a:rPr lang="en-US" dirty="0"/>
              <a:t> democratization</a:t>
            </a:r>
          </a:p>
          <a:p>
            <a:pPr algn="just"/>
            <a:r>
              <a:rPr lang="en-US" b="1" dirty="0"/>
              <a:t>2. Economic reform</a:t>
            </a:r>
          </a:p>
          <a:p>
            <a:pPr algn="just"/>
            <a:r>
              <a:rPr lang="en-US" dirty="0"/>
              <a:t>economic liberalization has had a positive effect on democratization in the longer term</a:t>
            </a:r>
          </a:p>
          <a:p>
            <a:pPr algn="just"/>
            <a:r>
              <a:rPr lang="en-US" dirty="0"/>
              <a:t>the distinction between reformers and non-reformers (shock therapy vs. gradual reforms)</a:t>
            </a:r>
            <a:endParaRPr lang="en-US" b="1" dirty="0"/>
          </a:p>
          <a:p>
            <a:pPr algn="just"/>
            <a:r>
              <a:rPr lang="en-US" b="1" dirty="0"/>
              <a:t>3. Strong Legislatures / weak presidency</a:t>
            </a:r>
          </a:p>
          <a:p>
            <a:pPr algn="just"/>
            <a:r>
              <a:rPr lang="en-US" dirty="0"/>
              <a:t>a high degree of parliamentary power makes for democracy whereas a low degree of parliamentary power makes for autocracy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2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0642-FD16-BC46-9C92-62B0D9C9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E021-F562-F94E-B9C2-AEC4C4C29F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endParaRPr lang="en-US" sz="1950" dirty="0"/>
          </a:p>
          <a:p>
            <a:pPr algn="just"/>
            <a:r>
              <a:rPr lang="en-US" sz="1950" dirty="0"/>
              <a:t>what other actor-centered (i.e. short-term) factors could have played a role?</a:t>
            </a:r>
          </a:p>
          <a:p>
            <a:pPr algn="just"/>
            <a:endParaRPr lang="en-US" sz="1950" dirty="0"/>
          </a:p>
          <a:p>
            <a:pPr algn="just"/>
            <a:r>
              <a:rPr lang="en-US" sz="1950" dirty="0"/>
              <a:t>how to operationalize them?</a:t>
            </a:r>
          </a:p>
        </p:txBody>
      </p:sp>
    </p:spTree>
    <p:extLst>
      <p:ext uri="{BB962C8B-B14F-4D97-AF65-F5344CB8AC3E}">
        <p14:creationId xmlns:p14="http://schemas.microsoft.com/office/powerpoint/2010/main" val="31381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31D9-314B-EE4A-BC33-6AC83E8B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944863"/>
          </a:xfrm>
        </p:spPr>
        <p:txBody>
          <a:bodyPr/>
          <a:lstStyle/>
          <a:p>
            <a:pPr algn="ctr"/>
            <a:r>
              <a:rPr lang="en-US" b="1" dirty="0"/>
              <a:t>assessing the role of structural variables in shaping political regimes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73E61-535F-3D4F-B745-8667543F0C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327928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 2005, favorable political legacy &amp; modernization &amp; no resource curse &amp; favorable geography --- met by 9 out of 11 cases of democracies, only Romania &amp; Bulgaria had less favorable political legacy</a:t>
            </a:r>
          </a:p>
          <a:p>
            <a:pPr algn="just"/>
            <a:r>
              <a:rPr lang="en-US" dirty="0"/>
              <a:t>poor political legacy, low level of modernization &amp; distance from the West is typical of all autocracies (only Russia crossed a minimal level of modernization/GDP per capita)</a:t>
            </a:r>
          </a:p>
          <a:p>
            <a:pPr algn="just"/>
            <a:r>
              <a:rPr lang="en-US" b="1" dirty="0"/>
              <a:t>defective democracies</a:t>
            </a:r>
            <a:r>
              <a:rPr lang="en-US" dirty="0"/>
              <a:t>: </a:t>
            </a:r>
            <a:r>
              <a:rPr lang="sk-SK" dirty="0" err="1"/>
              <a:t>none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six</a:t>
            </a:r>
            <a:r>
              <a:rPr lang="sk-SK" dirty="0"/>
              <a:t> </a:t>
            </a:r>
            <a:r>
              <a:rPr lang="sk-SK" dirty="0" err="1"/>
              <a:t>defective</a:t>
            </a:r>
            <a:r>
              <a:rPr lang="sk-SK" dirty="0"/>
              <a:t> </a:t>
            </a:r>
            <a:r>
              <a:rPr lang="sk-SK" dirty="0" err="1"/>
              <a:t>democracies</a:t>
            </a:r>
            <a:r>
              <a:rPr lang="sk-SK" dirty="0"/>
              <a:t> </a:t>
            </a:r>
            <a:r>
              <a:rPr lang="sk-SK" dirty="0" err="1"/>
              <a:t>either</a:t>
            </a:r>
            <a:r>
              <a:rPr lang="sk-SK" dirty="0"/>
              <a:t> had or </a:t>
            </a:r>
            <a:r>
              <a:rPr lang="sk-SK" dirty="0" err="1"/>
              <a:t>lacked</a:t>
            </a:r>
            <a:r>
              <a:rPr lang="sk-SK" dirty="0"/>
              <a:t> </a:t>
            </a:r>
            <a:r>
              <a:rPr lang="sk-SK" b="1" dirty="0" err="1"/>
              <a:t>all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structural</a:t>
            </a:r>
            <a:r>
              <a:rPr lang="sk-SK" dirty="0"/>
              <a:t> </a:t>
            </a:r>
            <a:r>
              <a:rPr lang="sk-SK" dirty="0" err="1"/>
              <a:t>attributes</a:t>
            </a:r>
            <a:endParaRPr lang="sk-SK" dirty="0"/>
          </a:p>
          <a:p>
            <a:pPr algn="just"/>
            <a:r>
              <a:rPr lang="sk-SK" dirty="0" err="1"/>
              <a:t>when</a:t>
            </a:r>
            <a:r>
              <a:rPr lang="sk-SK" dirty="0"/>
              <a:t> </a:t>
            </a:r>
            <a:r>
              <a:rPr lang="sk-SK" dirty="0" err="1"/>
              <a:t>considering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four</a:t>
            </a:r>
            <a:r>
              <a:rPr lang="sk-SK" dirty="0"/>
              <a:t> </a:t>
            </a:r>
            <a:r>
              <a:rPr lang="sk-SK" dirty="0" err="1"/>
              <a:t>structural</a:t>
            </a:r>
            <a:r>
              <a:rPr lang="sk-SK" dirty="0"/>
              <a:t> </a:t>
            </a:r>
            <a:r>
              <a:rPr lang="sk-SK" dirty="0" err="1"/>
              <a:t>variables</a:t>
            </a:r>
            <a:r>
              <a:rPr lang="sk-SK" dirty="0"/>
              <a:t>, </a:t>
            </a:r>
            <a:r>
              <a:rPr lang="sk-SK" b="1" dirty="0"/>
              <a:t>19 </a:t>
            </a:r>
            <a:r>
              <a:rPr lang="sk-SK" b="1" dirty="0" err="1"/>
              <a:t>out</a:t>
            </a:r>
            <a:r>
              <a:rPr lang="sk-SK" b="1" dirty="0"/>
              <a:t> of 26 </a:t>
            </a:r>
            <a:r>
              <a:rPr lang="sk-SK" dirty="0" err="1"/>
              <a:t>countries</a:t>
            </a:r>
            <a:r>
              <a:rPr lang="sk-SK" dirty="0"/>
              <a:t> are </a:t>
            </a:r>
            <a:r>
              <a:rPr lang="sk-SK" dirty="0" err="1"/>
              <a:t>classified</a:t>
            </a:r>
            <a:r>
              <a:rPr lang="sk-SK" dirty="0"/>
              <a:t> as </a:t>
            </a:r>
            <a:r>
              <a:rPr lang="sk-SK" dirty="0" err="1"/>
              <a:t>anticipated</a:t>
            </a:r>
            <a:r>
              <a:rPr lang="sk-SK" dirty="0"/>
              <a:t> </a:t>
            </a:r>
            <a:r>
              <a:rPr lang="sk-SK" dirty="0" err="1"/>
              <a:t>theoretically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9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35EF-7074-A54A-A277-8F1EDF52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226496"/>
            <a:ext cx="7773338" cy="1197133"/>
          </a:xfrm>
        </p:spPr>
        <p:txBody>
          <a:bodyPr/>
          <a:lstStyle/>
          <a:p>
            <a:pPr algn="ctr"/>
            <a:r>
              <a:rPr lang="en-US" b="1" dirty="0"/>
              <a:t>assessing the role of actor-centered variables in shaping political regimes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03B1-2F95-5845-9297-59993162EC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213339"/>
            <a:ext cx="7772870" cy="3930161"/>
          </a:xfrm>
        </p:spPr>
        <p:txBody>
          <a:bodyPr>
            <a:noAutofit/>
          </a:bodyPr>
          <a:lstStyle/>
          <a:p>
            <a:pPr algn="just"/>
            <a:r>
              <a:rPr lang="sk-SK" dirty="0" err="1"/>
              <a:t>Where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three</a:t>
            </a:r>
            <a:r>
              <a:rPr lang="sk-SK" dirty="0"/>
              <a:t> </a:t>
            </a:r>
            <a:r>
              <a:rPr lang="sk-SK" dirty="0" err="1"/>
              <a:t>attributes</a:t>
            </a:r>
            <a:r>
              <a:rPr lang="sk-SK" dirty="0"/>
              <a:t> are </a:t>
            </a:r>
            <a:r>
              <a:rPr lang="sk-SK" dirty="0" err="1"/>
              <a:t>present</a:t>
            </a:r>
            <a:r>
              <a:rPr lang="sk-SK" dirty="0"/>
              <a:t>, </a:t>
            </a:r>
            <a:r>
              <a:rPr lang="sk-SK" dirty="0" err="1"/>
              <a:t>democracy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expected</a:t>
            </a:r>
            <a:r>
              <a:rPr lang="sk-SK" dirty="0"/>
              <a:t> </a:t>
            </a:r>
            <a:r>
              <a:rPr lang="sk-SK" dirty="0" err="1"/>
              <a:t>political</a:t>
            </a:r>
            <a:r>
              <a:rPr lang="sk-SK" dirty="0"/>
              <a:t> </a:t>
            </a:r>
            <a:r>
              <a:rPr lang="sk-SK" dirty="0" err="1"/>
              <a:t>outcome</a:t>
            </a:r>
            <a:r>
              <a:rPr lang="sk-SK" dirty="0"/>
              <a:t>: </a:t>
            </a:r>
            <a:r>
              <a:rPr lang="sk-SK" b="1" dirty="0" err="1"/>
              <a:t>communist</a:t>
            </a:r>
            <a:r>
              <a:rPr lang="sk-SK" b="1" dirty="0"/>
              <a:t> </a:t>
            </a:r>
            <a:r>
              <a:rPr lang="sk-SK" b="1" dirty="0" err="1"/>
              <a:t>displacement</a:t>
            </a:r>
            <a:r>
              <a:rPr lang="sk-SK" b="1" dirty="0"/>
              <a:t>, </a:t>
            </a:r>
            <a:r>
              <a:rPr lang="sk-SK" b="1" dirty="0" err="1"/>
              <a:t>economic</a:t>
            </a:r>
            <a:r>
              <a:rPr lang="sk-SK" b="1" dirty="0"/>
              <a:t> </a:t>
            </a:r>
            <a:r>
              <a:rPr lang="sk-SK" b="1" dirty="0" err="1"/>
              <a:t>reform</a:t>
            </a:r>
            <a:r>
              <a:rPr lang="sk-SK" b="1" dirty="0"/>
              <a:t> and </a:t>
            </a:r>
            <a:r>
              <a:rPr lang="sk-SK" b="1" dirty="0" err="1"/>
              <a:t>strong</a:t>
            </a:r>
            <a:r>
              <a:rPr lang="sk-SK" b="1" dirty="0"/>
              <a:t> </a:t>
            </a:r>
            <a:r>
              <a:rPr lang="sk-SK" b="1" dirty="0" err="1"/>
              <a:t>legislature</a:t>
            </a:r>
            <a:r>
              <a:rPr lang="sk-SK" b="1" dirty="0"/>
              <a:t> </a:t>
            </a:r>
            <a:r>
              <a:rPr lang="sk-SK" dirty="0"/>
              <a:t>– met by 9 </a:t>
            </a:r>
            <a:r>
              <a:rPr lang="sk-SK" dirty="0" err="1"/>
              <a:t>democratic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(</a:t>
            </a:r>
            <a:r>
              <a:rPr lang="sk-SK" dirty="0" err="1"/>
              <a:t>not</a:t>
            </a:r>
            <a:r>
              <a:rPr lang="sk-SK" dirty="0"/>
              <a:t> in </a:t>
            </a:r>
            <a:r>
              <a:rPr lang="sk-SK" dirty="0" err="1"/>
              <a:t>Rom</a:t>
            </a:r>
            <a:r>
              <a:rPr lang="sk-SK" dirty="0"/>
              <a:t> and </a:t>
            </a:r>
            <a:r>
              <a:rPr lang="sk-SK" dirty="0" err="1"/>
              <a:t>Bul</a:t>
            </a:r>
            <a:r>
              <a:rPr lang="sk-SK" dirty="0"/>
              <a:t>)</a:t>
            </a:r>
          </a:p>
          <a:p>
            <a:pPr algn="just"/>
            <a:r>
              <a:rPr lang="sk-SK" b="1" dirty="0" err="1"/>
              <a:t>communist</a:t>
            </a:r>
            <a:r>
              <a:rPr lang="sk-SK" b="1" dirty="0"/>
              <a:t> elite </a:t>
            </a:r>
            <a:r>
              <a:rPr lang="sk-SK" b="1" dirty="0" err="1"/>
              <a:t>continuity</a:t>
            </a:r>
            <a:r>
              <a:rPr lang="sk-SK" b="1" dirty="0"/>
              <a:t>, </a:t>
            </a:r>
            <a:r>
              <a:rPr lang="sk-SK" b="1" dirty="0" err="1"/>
              <a:t>slow</a:t>
            </a:r>
            <a:r>
              <a:rPr lang="sk-SK" b="1" dirty="0"/>
              <a:t> </a:t>
            </a:r>
            <a:r>
              <a:rPr lang="sk-SK" b="1" dirty="0" err="1"/>
              <a:t>reforms</a:t>
            </a:r>
            <a:r>
              <a:rPr lang="sk-SK" b="1" dirty="0"/>
              <a:t> and </a:t>
            </a:r>
            <a:r>
              <a:rPr lang="sk-SK" b="1" dirty="0" err="1"/>
              <a:t>strong</a:t>
            </a:r>
            <a:r>
              <a:rPr lang="sk-SK" b="1" dirty="0"/>
              <a:t> </a:t>
            </a:r>
            <a:r>
              <a:rPr lang="sk-SK" b="1" dirty="0" err="1"/>
              <a:t>presidents</a:t>
            </a:r>
            <a:r>
              <a:rPr lang="sk-SK" b="1" dirty="0"/>
              <a:t> </a:t>
            </a:r>
            <a:r>
              <a:rPr lang="sk-SK" dirty="0"/>
              <a:t>– met by 6 </a:t>
            </a:r>
            <a:r>
              <a:rPr lang="sk-SK" dirty="0" err="1"/>
              <a:t>autocratic</a:t>
            </a:r>
            <a:r>
              <a:rPr lang="sk-SK" dirty="0"/>
              <a:t> </a:t>
            </a:r>
            <a:r>
              <a:rPr lang="sk-SK" dirty="0" err="1"/>
              <a:t>regimes</a:t>
            </a:r>
            <a:r>
              <a:rPr lang="sk-SK" dirty="0"/>
              <a:t> (and </a:t>
            </a:r>
            <a:r>
              <a:rPr lang="sk-SK" dirty="0" err="1"/>
              <a:t>three</a:t>
            </a:r>
            <a:r>
              <a:rPr lang="sk-SK" dirty="0"/>
              <a:t>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cases</a:t>
            </a:r>
            <a:r>
              <a:rPr lang="sk-SK" dirty="0"/>
              <a:t> – ARM, KGZ and RUS</a:t>
            </a:r>
            <a:r>
              <a:rPr lang="en-US" dirty="0"/>
              <a:t> only met the first criterion) </a:t>
            </a:r>
          </a:p>
          <a:p>
            <a:pPr algn="just"/>
            <a:r>
              <a:rPr lang="sk-SK" dirty="0"/>
              <a:t>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six</a:t>
            </a:r>
            <a:r>
              <a:rPr lang="sk-SK" dirty="0"/>
              <a:t> </a:t>
            </a:r>
            <a:r>
              <a:rPr lang="sk-SK" dirty="0" err="1"/>
              <a:t>defective</a:t>
            </a:r>
            <a:r>
              <a:rPr lang="sk-SK" dirty="0"/>
              <a:t> </a:t>
            </a:r>
            <a:r>
              <a:rPr lang="sk-SK" dirty="0" err="1"/>
              <a:t>democracies</a:t>
            </a:r>
            <a:r>
              <a:rPr lang="sk-SK" dirty="0"/>
              <a:t>, </a:t>
            </a:r>
            <a:r>
              <a:rPr lang="sk-SK" dirty="0" err="1"/>
              <a:t>four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expected</a:t>
            </a:r>
            <a:r>
              <a:rPr lang="sk-SK" dirty="0"/>
              <a:t> </a:t>
            </a:r>
            <a:r>
              <a:rPr lang="sk-SK" dirty="0" err="1"/>
              <a:t>mixed</a:t>
            </a:r>
            <a:r>
              <a:rPr lang="sk-SK" dirty="0"/>
              <a:t> </a:t>
            </a:r>
            <a:r>
              <a:rPr lang="sk-SK" dirty="0" err="1"/>
              <a:t>combinations</a:t>
            </a:r>
            <a:r>
              <a:rPr lang="sk-SK" dirty="0"/>
              <a:t> of </a:t>
            </a:r>
            <a:r>
              <a:rPr lang="sk-SK" dirty="0" err="1"/>
              <a:t>attributes</a:t>
            </a:r>
            <a:r>
              <a:rPr lang="sk-SK" dirty="0"/>
              <a:t> </a:t>
            </a:r>
            <a:r>
              <a:rPr lang="sk-SK" dirty="0" err="1"/>
              <a:t>whereas</a:t>
            </a:r>
            <a:r>
              <a:rPr lang="sk-SK" dirty="0"/>
              <a:t> </a:t>
            </a:r>
            <a:r>
              <a:rPr lang="sk-SK" dirty="0" err="1"/>
              <a:t>two</a:t>
            </a:r>
            <a:r>
              <a:rPr lang="sk-SK" dirty="0"/>
              <a:t> (</a:t>
            </a:r>
            <a:r>
              <a:rPr lang="sk-SK" dirty="0" err="1"/>
              <a:t>Macedonia</a:t>
            </a:r>
            <a:r>
              <a:rPr lang="sk-SK" dirty="0"/>
              <a:t> and </a:t>
            </a:r>
            <a:r>
              <a:rPr lang="sk-SK" dirty="0" err="1"/>
              <a:t>Ukraine</a:t>
            </a:r>
            <a:r>
              <a:rPr lang="sk-SK" dirty="0"/>
              <a:t>) </a:t>
            </a:r>
            <a:r>
              <a:rPr lang="sk-SK" dirty="0" err="1"/>
              <a:t>exhibit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respective</a:t>
            </a:r>
            <a:r>
              <a:rPr lang="sk-SK" dirty="0"/>
              <a:t> </a:t>
            </a:r>
            <a:r>
              <a:rPr lang="sk-SK" dirty="0" err="1"/>
              <a:t>presence</a:t>
            </a:r>
            <a:r>
              <a:rPr lang="sk-SK" dirty="0"/>
              <a:t> and </a:t>
            </a:r>
            <a:r>
              <a:rPr lang="sk-SK" dirty="0" err="1"/>
              <a:t>absence</a:t>
            </a:r>
            <a:r>
              <a:rPr lang="sk-SK" dirty="0"/>
              <a:t> of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attributes</a:t>
            </a:r>
            <a:endParaRPr lang="sk-SK" dirty="0"/>
          </a:p>
          <a:p>
            <a:pPr algn="just"/>
            <a:r>
              <a:rPr lang="sk-SK" dirty="0" err="1"/>
              <a:t>when</a:t>
            </a:r>
            <a:r>
              <a:rPr lang="sk-SK" dirty="0"/>
              <a:t> </a:t>
            </a:r>
            <a:r>
              <a:rPr lang="sk-SK" dirty="0" err="1"/>
              <a:t>considering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actor-centered</a:t>
            </a:r>
            <a:r>
              <a:rPr lang="sk-SK" dirty="0"/>
              <a:t> </a:t>
            </a:r>
            <a:r>
              <a:rPr lang="sk-SK" dirty="0" err="1"/>
              <a:t>variables</a:t>
            </a:r>
            <a:r>
              <a:rPr lang="sk-SK" dirty="0"/>
              <a:t>, </a:t>
            </a:r>
            <a:r>
              <a:rPr lang="sk-SK" b="1" dirty="0"/>
              <a:t>19 </a:t>
            </a:r>
            <a:r>
              <a:rPr lang="sk-SK" b="1" dirty="0" err="1"/>
              <a:t>out</a:t>
            </a:r>
            <a:r>
              <a:rPr lang="sk-SK" b="1" dirty="0"/>
              <a:t> of </a:t>
            </a:r>
            <a:r>
              <a:rPr lang="sk-SK" b="1" dirty="0" err="1"/>
              <a:t>the</a:t>
            </a:r>
            <a:r>
              <a:rPr lang="sk-SK" b="1" dirty="0"/>
              <a:t> 26 </a:t>
            </a:r>
            <a:r>
              <a:rPr lang="sk-SK" dirty="0" err="1"/>
              <a:t>countries</a:t>
            </a:r>
            <a:r>
              <a:rPr lang="sk-SK" dirty="0"/>
              <a:t> are </a:t>
            </a:r>
            <a:r>
              <a:rPr lang="sk-SK" dirty="0" err="1"/>
              <a:t>classified</a:t>
            </a:r>
            <a:r>
              <a:rPr lang="sk-SK" dirty="0"/>
              <a:t> as </a:t>
            </a:r>
            <a:r>
              <a:rPr lang="sk-SK" dirty="0" err="1"/>
              <a:t>anticipated</a:t>
            </a:r>
            <a:r>
              <a:rPr lang="sk-SK" dirty="0"/>
              <a:t> </a:t>
            </a:r>
            <a:r>
              <a:rPr lang="sk-SK" dirty="0" err="1"/>
              <a:t>theoretically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3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82A4-1D11-A243-BB55-7DF6312B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3" y="249576"/>
            <a:ext cx="7773338" cy="1197133"/>
          </a:xfrm>
        </p:spPr>
        <p:txBody>
          <a:bodyPr/>
          <a:lstStyle/>
          <a:p>
            <a:pPr algn="ctr"/>
            <a:r>
              <a:rPr lang="en-US" dirty="0"/>
              <a:t>combining structural and actor-centered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DEE1-F34B-7749-9D48-3D8F883168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1" y="1539575"/>
            <a:ext cx="7772870" cy="3496769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all 7 favorable conditions met by CRO, CZE, EST, HUN, LAT, LIT, POL, SVK, SLO; 5 out of 7 met by additional three states (ROM, BUL, MAC)</a:t>
            </a:r>
          </a:p>
          <a:p>
            <a:pPr algn="just"/>
            <a:r>
              <a:rPr lang="en-US" dirty="0"/>
              <a:t>no favorable condition existed in 4 cases: AZE, KAZ, TURK, UZB, </a:t>
            </a:r>
          </a:p>
          <a:p>
            <a:pPr algn="just"/>
            <a:r>
              <a:rPr lang="en-US" dirty="0"/>
              <a:t>One favorable condition met by TJK, two favorable conditions met by BEL, RUS, ARM, GEO and KIR</a:t>
            </a:r>
          </a:p>
          <a:p>
            <a:pPr algn="just"/>
            <a:r>
              <a:rPr lang="en-US" dirty="0"/>
              <a:t>In ROM and BUL, </a:t>
            </a:r>
            <a:r>
              <a:rPr lang="en-US" b="1" dirty="0"/>
              <a:t>EU political conditionality </a:t>
            </a:r>
            <a:r>
              <a:rPr lang="en-US" dirty="0"/>
              <a:t>had played a decisive role (external influence)</a:t>
            </a:r>
          </a:p>
          <a:p>
            <a:pPr algn="just"/>
            <a:r>
              <a:rPr lang="en-US" dirty="0"/>
              <a:t>defective democracies characterized by a great internal diversity and heterogeneity</a:t>
            </a:r>
          </a:p>
        </p:txBody>
      </p:sp>
    </p:spTree>
    <p:extLst>
      <p:ext uri="{BB962C8B-B14F-4D97-AF65-F5344CB8AC3E}">
        <p14:creationId xmlns:p14="http://schemas.microsoft.com/office/powerpoint/2010/main" val="308506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2509-6FE0-D04D-B9E9-50D7B4AD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26850"/>
            <a:ext cx="7773338" cy="912239"/>
          </a:xfrm>
        </p:spPr>
        <p:txBody>
          <a:bodyPr/>
          <a:lstStyle/>
          <a:p>
            <a:pPr algn="ctr"/>
            <a:r>
              <a:rPr lang="en-US" b="1" dirty="0"/>
              <a:t>What has changed since?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8F14EE-4221-CF4A-8F8C-006934A669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74831" y="1775223"/>
            <a:ext cx="3450989" cy="256817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C26A7C-4284-CB4D-9D5B-04C65005F91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39739" y="1775222"/>
            <a:ext cx="3818931" cy="2568178"/>
          </a:xfrm>
        </p:spPr>
      </p:pic>
    </p:spTree>
    <p:extLst>
      <p:ext uri="{BB962C8B-B14F-4D97-AF65-F5344CB8AC3E}">
        <p14:creationId xmlns:p14="http://schemas.microsoft.com/office/powerpoint/2010/main" val="811913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2745-49A5-584E-9196-F9693D89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581583"/>
            <a:ext cx="7773338" cy="866971"/>
          </a:xfrm>
        </p:spPr>
        <p:txBody>
          <a:bodyPr/>
          <a:lstStyle/>
          <a:p>
            <a:pPr algn="ctr"/>
            <a:r>
              <a:rPr lang="en-US" b="1" dirty="0"/>
              <a:t>What has changed since?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04360E-2737-DD4B-86E9-48FE1EAF69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88866" y="1775320"/>
            <a:ext cx="2972393" cy="2214653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703B7D-63FD-5A4D-A170-A93BB418AF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728657" y="1775320"/>
            <a:ext cx="2954447" cy="2214653"/>
          </a:xfrm>
        </p:spPr>
      </p:pic>
    </p:spTree>
    <p:extLst>
      <p:ext uri="{BB962C8B-B14F-4D97-AF65-F5344CB8AC3E}">
        <p14:creationId xmlns:p14="http://schemas.microsoft.com/office/powerpoint/2010/main" val="3373223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C108A-BB77-DB48-A13E-5CC6AE28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4491"/>
            <a:ext cx="8520600" cy="572700"/>
          </a:xfrm>
        </p:spPr>
        <p:txBody>
          <a:bodyPr/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C075-A2A4-F248-94B4-491915108C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6770" y="1008672"/>
            <a:ext cx="7772870" cy="4057195"/>
          </a:xfrm>
        </p:spPr>
        <p:txBody>
          <a:bodyPr>
            <a:noAutofit/>
          </a:bodyPr>
          <a:lstStyle/>
          <a:p>
            <a:pPr algn="just"/>
            <a:r>
              <a:rPr lang="en-US" sz="2200" dirty="0"/>
              <a:t>among the countries that were considered stable consolidated democracies, Hungary and Poland stand out as textbook examples of democratic backsliding</a:t>
            </a:r>
          </a:p>
          <a:p>
            <a:pPr algn="just"/>
            <a:r>
              <a:rPr lang="en-US" sz="2200" dirty="0"/>
              <a:t>deep structural factors seem to be as important as the actor-centered variables – at least in a short-term perspective</a:t>
            </a:r>
          </a:p>
          <a:p>
            <a:pPr algn="just"/>
            <a:r>
              <a:rPr lang="en-US" sz="2200" dirty="0"/>
              <a:t>while Hungary and Poland constitute prominent cases, we also need to examine more subtle defects of CEE democracies but also see the region’s development in a broader (long term) perspective</a:t>
            </a:r>
          </a:p>
        </p:txBody>
      </p:sp>
    </p:spTree>
    <p:extLst>
      <p:ext uri="{BB962C8B-B14F-4D97-AF65-F5344CB8AC3E}">
        <p14:creationId xmlns:p14="http://schemas.microsoft.com/office/powerpoint/2010/main" val="312981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790D-0E41-DF4A-B917-FBCB4E4D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303021"/>
            <a:ext cx="7773338" cy="1197133"/>
          </a:xfrm>
        </p:spPr>
        <p:txBody>
          <a:bodyPr/>
          <a:lstStyle/>
          <a:p>
            <a:pPr algn="ctr"/>
            <a:r>
              <a:rPr lang="en-US" b="1" dirty="0"/>
              <a:t>what is democracy?</a:t>
            </a:r>
            <a:br>
              <a:rPr lang="en-US" b="1" dirty="0"/>
            </a:br>
            <a:r>
              <a:rPr lang="en-US" b="1" dirty="0"/>
              <a:t>(an essentially contested concept)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ED418-C3CB-2C43-AAF4-A9F26A4851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333100"/>
            <a:ext cx="7772870" cy="3503646"/>
          </a:xfrm>
        </p:spPr>
        <p:txBody>
          <a:bodyPr>
            <a:noAutofit/>
          </a:bodyPr>
          <a:lstStyle/>
          <a:p>
            <a:r>
              <a:rPr lang="cs-CZ" b="1" dirty="0">
                <a:latin typeface="Arial" charset="0"/>
                <a:ea typeface="MS PGothic" charset="0"/>
              </a:rPr>
              <a:t>Robert DAHL</a:t>
            </a:r>
            <a:r>
              <a:rPr lang="cs-CZ" dirty="0">
                <a:latin typeface="Arial" charset="0"/>
                <a:ea typeface="MS PGothic" charset="0"/>
              </a:rPr>
              <a:t>: </a:t>
            </a:r>
            <a:r>
              <a:rPr lang="cs-CZ" dirty="0" err="1">
                <a:latin typeface="Arial" charset="0"/>
                <a:ea typeface="MS PGothic" charset="0"/>
              </a:rPr>
              <a:t>Polyarchy</a:t>
            </a:r>
            <a:r>
              <a:rPr lang="cs-CZ" dirty="0">
                <a:latin typeface="Arial" charset="0"/>
                <a:ea typeface="MS PGothic" charset="0"/>
              </a:rPr>
              <a:t>/</a:t>
            </a:r>
            <a:r>
              <a:rPr lang="cs-CZ" dirty="0" err="1">
                <a:latin typeface="Arial" charset="0"/>
                <a:ea typeface="MS PGothic" charset="0"/>
              </a:rPr>
              <a:t>democracy</a:t>
            </a:r>
            <a:endParaRPr lang="cs-CZ" dirty="0">
              <a:latin typeface="Arial" charset="0"/>
              <a:ea typeface="MS PGothic" charset="0"/>
            </a:endParaRPr>
          </a:p>
          <a:p>
            <a:pPr algn="just"/>
            <a:r>
              <a:rPr lang="cs-CZ" dirty="0">
                <a:latin typeface="Arial" charset="0"/>
                <a:ea typeface="MS PGothic" charset="0"/>
              </a:rPr>
              <a:t>1. </a:t>
            </a:r>
            <a:r>
              <a:rPr lang="sk-SK" dirty="0" err="1"/>
              <a:t>Control</a:t>
            </a:r>
            <a:r>
              <a:rPr lang="sk-SK" dirty="0"/>
              <a:t> over </a:t>
            </a:r>
            <a:r>
              <a:rPr lang="sk-SK" dirty="0" err="1"/>
              <a:t>governmental</a:t>
            </a:r>
            <a:r>
              <a:rPr lang="sk-SK" dirty="0"/>
              <a:t> </a:t>
            </a:r>
            <a:r>
              <a:rPr lang="sk-SK" dirty="0" err="1"/>
              <a:t>decisions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policy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constitutionally</a:t>
            </a:r>
            <a:r>
              <a:rPr lang="sk-SK" dirty="0"/>
              <a:t> </a:t>
            </a:r>
            <a:r>
              <a:rPr lang="sk-SK" dirty="0" err="1"/>
              <a:t>vested</a:t>
            </a:r>
            <a:r>
              <a:rPr lang="sk-SK" dirty="0"/>
              <a:t> in </a:t>
            </a:r>
            <a:r>
              <a:rPr lang="sk-SK" b="1" dirty="0" err="1"/>
              <a:t>elected</a:t>
            </a:r>
            <a:r>
              <a:rPr lang="sk-SK" b="1" dirty="0"/>
              <a:t> </a:t>
            </a:r>
            <a:r>
              <a:rPr lang="sk-SK" b="1" dirty="0" err="1"/>
              <a:t>officials</a:t>
            </a:r>
            <a:endParaRPr lang="sk-SK" b="1" dirty="0"/>
          </a:p>
          <a:p>
            <a:r>
              <a:rPr lang="sk-SK" dirty="0"/>
              <a:t>2. chosen and </a:t>
            </a:r>
            <a:r>
              <a:rPr lang="sk-SK" dirty="0" err="1"/>
              <a:t>peacefully</a:t>
            </a:r>
            <a:r>
              <a:rPr lang="sk-SK" dirty="0"/>
              <a:t> </a:t>
            </a:r>
            <a:r>
              <a:rPr lang="sk-SK" dirty="0" err="1"/>
              <a:t>removed</a:t>
            </a:r>
            <a:r>
              <a:rPr lang="sk-SK" dirty="0"/>
              <a:t> in </a:t>
            </a:r>
            <a:r>
              <a:rPr lang="sk-SK" dirty="0" err="1"/>
              <a:t>relatively</a:t>
            </a:r>
            <a:r>
              <a:rPr lang="sk-SK" dirty="0"/>
              <a:t> </a:t>
            </a:r>
            <a:r>
              <a:rPr lang="sk-SK" dirty="0" err="1"/>
              <a:t>frequent</a:t>
            </a:r>
            <a:r>
              <a:rPr lang="sk-SK" dirty="0"/>
              <a:t>, fair and </a:t>
            </a:r>
            <a:r>
              <a:rPr lang="sk-SK" b="1" dirty="0" err="1"/>
              <a:t>free</a:t>
            </a:r>
            <a:r>
              <a:rPr lang="sk-SK" b="1" dirty="0"/>
              <a:t> </a:t>
            </a:r>
            <a:r>
              <a:rPr lang="sk-SK" b="1" dirty="0" err="1"/>
              <a:t>elections</a:t>
            </a:r>
            <a:r>
              <a:rPr lang="cs-CZ" b="1" dirty="0">
                <a:latin typeface="Arial" charset="0"/>
                <a:ea typeface="MS PGothic" charset="0"/>
              </a:rPr>
              <a:t> </a:t>
            </a:r>
          </a:p>
          <a:p>
            <a:r>
              <a:rPr lang="sk-SK" dirty="0"/>
              <a:t>3.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adults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right</a:t>
            </a:r>
            <a:r>
              <a:rPr lang="sk-SK" dirty="0"/>
              <a:t> to </a:t>
            </a:r>
            <a:r>
              <a:rPr lang="sk-SK" dirty="0" err="1"/>
              <a:t>vote</a:t>
            </a:r>
            <a:endParaRPr lang="cs-CZ" dirty="0">
              <a:latin typeface="Arial" charset="0"/>
              <a:ea typeface="MS PGothic" charset="0"/>
            </a:endParaRPr>
          </a:p>
          <a:p>
            <a:r>
              <a:rPr lang="sk-SK" dirty="0"/>
              <a:t>4. most </a:t>
            </a:r>
            <a:r>
              <a:rPr lang="sk-SK" dirty="0" err="1"/>
              <a:t>adults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right</a:t>
            </a:r>
            <a:r>
              <a:rPr lang="sk-SK" dirty="0"/>
              <a:t> to run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offices</a:t>
            </a:r>
            <a:endParaRPr lang="cs-CZ" dirty="0">
              <a:latin typeface="Arial" charset="0"/>
              <a:ea typeface="MS PGothic" charset="0"/>
            </a:endParaRPr>
          </a:p>
          <a:p>
            <a:r>
              <a:rPr lang="sk-SK" dirty="0"/>
              <a:t>5. </a:t>
            </a:r>
            <a:r>
              <a:rPr lang="sk-SK" dirty="0" err="1"/>
              <a:t>citizens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enforced</a:t>
            </a:r>
            <a:r>
              <a:rPr lang="sk-SK" dirty="0"/>
              <a:t> </a:t>
            </a:r>
            <a:r>
              <a:rPr lang="sk-SK" dirty="0" err="1"/>
              <a:t>right</a:t>
            </a:r>
            <a:r>
              <a:rPr lang="sk-SK" dirty="0"/>
              <a:t> to </a:t>
            </a:r>
            <a:r>
              <a:rPr lang="sk-SK" dirty="0" err="1"/>
              <a:t>freedom</a:t>
            </a:r>
            <a:r>
              <a:rPr lang="sk-SK" dirty="0"/>
              <a:t> of </a:t>
            </a:r>
            <a:r>
              <a:rPr lang="sk-SK" dirty="0" err="1"/>
              <a:t>expression</a:t>
            </a:r>
            <a:endParaRPr lang="sk-SK" dirty="0"/>
          </a:p>
          <a:p>
            <a:r>
              <a:rPr lang="cs-CZ" dirty="0">
                <a:latin typeface="Arial" charset="0"/>
                <a:ea typeface="MS PGothic" charset="0"/>
              </a:rPr>
              <a:t>6.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access</a:t>
            </a:r>
            <a:r>
              <a:rPr lang="sk-SK" dirty="0"/>
              <a:t> to </a:t>
            </a:r>
            <a:r>
              <a:rPr lang="sk-SK" dirty="0" err="1"/>
              <a:t>alternative</a:t>
            </a:r>
            <a:r>
              <a:rPr lang="sk-SK" dirty="0"/>
              <a:t> </a:t>
            </a:r>
            <a:r>
              <a:rPr lang="sk-SK" dirty="0" err="1"/>
              <a:t>sources</a:t>
            </a:r>
            <a:r>
              <a:rPr lang="sk-SK" dirty="0"/>
              <a:t> of </a:t>
            </a:r>
            <a:r>
              <a:rPr lang="sk-SK" dirty="0" err="1"/>
              <a:t>information</a:t>
            </a:r>
            <a:r>
              <a:rPr lang="cs-CZ" dirty="0">
                <a:latin typeface="Arial" charset="0"/>
                <a:ea typeface="MS PGothic" charset="0"/>
              </a:rPr>
              <a:t> </a:t>
            </a:r>
          </a:p>
          <a:p>
            <a:r>
              <a:rPr lang="cs-CZ" dirty="0">
                <a:latin typeface="Arial" charset="0"/>
                <a:ea typeface="MS PGothic" charset="0"/>
              </a:rPr>
              <a:t>7.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enforced</a:t>
            </a:r>
            <a:r>
              <a:rPr lang="sk-SK" dirty="0"/>
              <a:t> </a:t>
            </a:r>
            <a:r>
              <a:rPr lang="sk-SK" dirty="0" err="1"/>
              <a:t>right</a:t>
            </a:r>
            <a:r>
              <a:rPr lang="sk-SK" dirty="0"/>
              <a:t> to </a:t>
            </a:r>
            <a:r>
              <a:rPr lang="sk-SK" dirty="0" err="1"/>
              <a:t>form</a:t>
            </a:r>
            <a:r>
              <a:rPr lang="sk-SK" dirty="0"/>
              <a:t> </a:t>
            </a:r>
            <a:r>
              <a:rPr lang="sk-SK" dirty="0" err="1"/>
              <a:t>political</a:t>
            </a:r>
            <a:r>
              <a:rPr lang="sk-SK" dirty="0"/>
              <a:t> </a:t>
            </a:r>
            <a:r>
              <a:rPr lang="sk-SK" dirty="0" err="1"/>
              <a:t>parties</a:t>
            </a:r>
            <a:r>
              <a:rPr lang="sk-SK" dirty="0"/>
              <a:t> and </a:t>
            </a:r>
            <a:r>
              <a:rPr lang="sk-SK" dirty="0" err="1"/>
              <a:t>interest</a:t>
            </a:r>
            <a:r>
              <a:rPr lang="sk-SK" dirty="0"/>
              <a:t> </a:t>
            </a:r>
            <a:r>
              <a:rPr lang="sk-SK" dirty="0" err="1"/>
              <a:t>groups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7297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8"/>
          <p:cNvSpPr txBox="1">
            <a:spLocks noGrp="1"/>
          </p:cNvSpPr>
          <p:nvPr>
            <p:ph type="title"/>
          </p:nvPr>
        </p:nvSpPr>
        <p:spPr>
          <a:xfrm>
            <a:off x="924870" y="760375"/>
            <a:ext cx="7149282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cxnSp>
        <p:nvCxnSpPr>
          <p:cNvPr id="2161" name="Google Shape;2161;p68"/>
          <p:cNvCxnSpPr/>
          <p:nvPr/>
        </p:nvCxnSpPr>
        <p:spPr>
          <a:xfrm>
            <a:off x="1013400" y="1488797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162" name="Google Shape;2162;p68"/>
          <p:cNvSpPr txBox="1"/>
          <p:nvPr/>
        </p:nvSpPr>
        <p:spPr>
          <a:xfrm>
            <a:off x="894900" y="4196425"/>
            <a:ext cx="30000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Please keep this slide for attribution.</a:t>
            </a:r>
            <a:endParaRPr sz="110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163" name="Google Shape;2163;p68"/>
          <p:cNvCxnSpPr/>
          <p:nvPr/>
        </p:nvCxnSpPr>
        <p:spPr>
          <a:xfrm>
            <a:off x="1013400" y="34580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0F5872C-D3AE-7E40-91E3-BFBEC1DB4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874" y="1684275"/>
            <a:ext cx="5869118" cy="1092000"/>
          </a:xfrm>
        </p:spPr>
        <p:txBody>
          <a:bodyPr/>
          <a:lstStyle/>
          <a:p>
            <a:r>
              <a:rPr lang="en-US" sz="2800" dirty="0"/>
              <a:t>Thank you for your attention!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CBCC-11F8-B143-9F39-6C1A1EFE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277621"/>
            <a:ext cx="7773338" cy="1197133"/>
          </a:xfrm>
        </p:spPr>
        <p:txBody>
          <a:bodyPr/>
          <a:lstStyle/>
          <a:p>
            <a:pPr algn="ctr"/>
            <a:r>
              <a:rPr lang="en-US" b="1" dirty="0"/>
              <a:t>Preconditions of democracy?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9DE7-A53C-694A-8339-75274A524D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474754"/>
            <a:ext cx="7772870" cy="3562913"/>
          </a:xfrm>
        </p:spPr>
        <p:txBody>
          <a:bodyPr>
            <a:noAutofit/>
          </a:bodyPr>
          <a:lstStyle/>
          <a:p>
            <a:r>
              <a:rPr lang="en-US" sz="2200" b="1" dirty="0"/>
              <a:t>A) explanations that emphasize deep-seated factors</a:t>
            </a:r>
          </a:p>
          <a:p>
            <a:pPr algn="just">
              <a:defRPr/>
            </a:pPr>
            <a:r>
              <a:rPr lang="en-US" sz="2200" dirty="0"/>
              <a:t>economic factors ▶︎ modernization ▶︎ political progress (democracy)</a:t>
            </a:r>
          </a:p>
          <a:p>
            <a:pPr>
              <a:defRPr/>
            </a:pPr>
            <a:r>
              <a:rPr lang="en-US" sz="2200" dirty="0"/>
              <a:t>S.M. </a:t>
            </a:r>
            <a:r>
              <a:rPr lang="en-US" sz="2200" dirty="0" err="1"/>
              <a:t>Lipset</a:t>
            </a:r>
            <a:r>
              <a:rPr lang="en-US" sz="2200" dirty="0"/>
              <a:t> (1959): GDP per capita  leads to democratization and strengthens democracy</a:t>
            </a:r>
          </a:p>
          <a:p>
            <a:pPr>
              <a:defRPr/>
            </a:pPr>
            <a:r>
              <a:rPr lang="en-US" sz="2200" dirty="0"/>
              <a:t> </a:t>
            </a:r>
            <a:r>
              <a:rPr lang="en-US" sz="2200" b="1" dirty="0"/>
              <a:t>criticized by</a:t>
            </a:r>
            <a:r>
              <a:rPr lang="en-US" sz="2200" dirty="0"/>
              <a:t>: </a:t>
            </a:r>
            <a:r>
              <a:rPr lang="en-US" sz="2200" dirty="0" err="1"/>
              <a:t>Przeworski</a:t>
            </a:r>
            <a:r>
              <a:rPr lang="en-US" sz="2200" dirty="0"/>
              <a:t> et al.: the birth of democracy is independent of the GDP per capita</a:t>
            </a:r>
          </a:p>
          <a:p>
            <a:pPr>
              <a:defRPr/>
            </a:pPr>
            <a:r>
              <a:rPr lang="en-US" sz="2200" dirty="0"/>
              <a:t>however, the likelihood that democracy survives increases with sustained 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119533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1AA7-3E88-664F-B613-74B7E49A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16755"/>
            <a:ext cx="7773338" cy="1017779"/>
          </a:xfrm>
        </p:spPr>
        <p:txBody>
          <a:bodyPr/>
          <a:lstStyle/>
          <a:p>
            <a:pPr algn="ctr"/>
            <a:r>
              <a:rPr lang="en-US" b="1" dirty="0"/>
              <a:t>Preconditions of democracy?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BFCF-48AC-1547-BCAC-2CC1568DE6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134534"/>
            <a:ext cx="7772870" cy="373379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300" dirty="0" err="1"/>
              <a:t>Boix</a:t>
            </a:r>
            <a:r>
              <a:rPr lang="en-US" sz="2300" dirty="0"/>
              <a:t> a Stokes: it is a mistake to study only cases of democratization after 1950: Countries that were economically developed by 1950 were already democratic by that time</a:t>
            </a:r>
          </a:p>
          <a:p>
            <a:pPr algn="just">
              <a:defRPr/>
            </a:pPr>
            <a:r>
              <a:rPr lang="en-US" sz="2300" dirty="0"/>
              <a:t>democratization 1850-1940: a strong correlation between GDP per capita and democracy</a:t>
            </a:r>
          </a:p>
          <a:p>
            <a:pPr algn="just"/>
            <a:r>
              <a:rPr lang="sk-SK" sz="2300" b="1" dirty="0" err="1"/>
              <a:t>development</a:t>
            </a:r>
            <a:r>
              <a:rPr lang="sk-SK" sz="2300" b="1" dirty="0"/>
              <a:t> </a:t>
            </a:r>
            <a:r>
              <a:rPr lang="sk-SK" sz="2300" b="1" dirty="0" err="1"/>
              <a:t>causes</a:t>
            </a:r>
            <a:r>
              <a:rPr lang="sk-SK" sz="2300" b="1" dirty="0"/>
              <a:t> </a:t>
            </a:r>
            <a:r>
              <a:rPr lang="sk-SK" sz="2300" b="1" dirty="0" err="1"/>
              <a:t>dictatorships</a:t>
            </a:r>
            <a:r>
              <a:rPr lang="sk-SK" sz="2300" b="1" dirty="0"/>
              <a:t> to </a:t>
            </a:r>
            <a:r>
              <a:rPr lang="sk-SK" sz="2300" b="1" dirty="0" err="1"/>
              <a:t>fall</a:t>
            </a:r>
            <a:r>
              <a:rPr lang="sk-SK" sz="2300" b="1" dirty="0"/>
              <a:t> to </a:t>
            </a:r>
            <a:r>
              <a:rPr lang="sk-SK" sz="2300" b="1" dirty="0" err="1"/>
              <a:t>democracy</a:t>
            </a:r>
            <a:r>
              <a:rPr lang="sk-SK" sz="2300" b="1" dirty="0"/>
              <a:t>, and </a:t>
            </a:r>
            <a:r>
              <a:rPr lang="sk-SK" sz="2300" b="1" dirty="0" err="1"/>
              <a:t>causes</a:t>
            </a:r>
            <a:r>
              <a:rPr lang="sk-SK" sz="2300" b="1" dirty="0"/>
              <a:t> </a:t>
            </a:r>
            <a:r>
              <a:rPr lang="sk-SK" sz="2300" b="1" dirty="0" err="1"/>
              <a:t>democracy</a:t>
            </a:r>
            <a:r>
              <a:rPr lang="sk-SK" sz="2300" b="1" dirty="0"/>
              <a:t> to </a:t>
            </a:r>
            <a:r>
              <a:rPr lang="sk-SK" sz="2300" b="1" dirty="0" err="1"/>
              <a:t>last</a:t>
            </a:r>
            <a:endParaRPr lang="sk-SK" sz="2300" b="1" dirty="0"/>
          </a:p>
        </p:txBody>
      </p:sp>
    </p:spTree>
    <p:extLst>
      <p:ext uri="{BB962C8B-B14F-4D97-AF65-F5344CB8AC3E}">
        <p14:creationId xmlns:p14="http://schemas.microsoft.com/office/powerpoint/2010/main" val="267032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50EB-247E-4C4C-B0B5-7F38A116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Preconditions of democracy?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D04FC4-D8C1-C04E-8E57-FE075F7498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4173" y="1782962"/>
            <a:ext cx="3846143" cy="25527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F724A7-F880-B14F-84AF-B99C95BB979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29150" y="1782961"/>
            <a:ext cx="3829050" cy="2552700"/>
          </a:xfrm>
        </p:spPr>
      </p:pic>
    </p:spTree>
    <p:extLst>
      <p:ext uri="{BB962C8B-B14F-4D97-AF65-F5344CB8AC3E}">
        <p14:creationId xmlns:p14="http://schemas.microsoft.com/office/powerpoint/2010/main" val="104820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9296-5472-CF40-B8C9-55C73FB8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225268"/>
            <a:ext cx="7773338" cy="1197133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Preconditions of democracy?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4BD55-045C-3E41-93C2-7DEBC5BFB9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422401"/>
            <a:ext cx="7772870" cy="3505200"/>
          </a:xfrm>
        </p:spPr>
        <p:txBody>
          <a:bodyPr>
            <a:noAutofit/>
          </a:bodyPr>
          <a:lstStyle/>
          <a:p>
            <a:pPr algn="just"/>
            <a:r>
              <a:rPr lang="en-US" sz="1900" b="1" dirty="0">
                <a:latin typeface="Montserrat" pitchFamily="2" charset="77"/>
              </a:rPr>
              <a:t>B) actor-centered explanations of democratic transitions</a:t>
            </a:r>
            <a:r>
              <a:rPr lang="en-US" sz="1900" dirty="0">
                <a:latin typeface="Montserrat" pitchFamily="2" charset="77"/>
              </a:rPr>
              <a:t>:</a:t>
            </a:r>
          </a:p>
          <a:p>
            <a:pPr algn="just"/>
            <a:r>
              <a:rPr lang="en-US" sz="1900" dirty="0">
                <a:latin typeface="Montserrat" pitchFamily="2" charset="77"/>
                <a:ea typeface="MS PGothic" charset="0"/>
              </a:rPr>
              <a:t>D. </a:t>
            </a:r>
            <a:r>
              <a:rPr lang="en-US" sz="1900" dirty="0" err="1">
                <a:latin typeface="Montserrat" pitchFamily="2" charset="77"/>
                <a:ea typeface="MS PGothic" charset="0"/>
              </a:rPr>
              <a:t>Rustow</a:t>
            </a:r>
            <a:r>
              <a:rPr lang="en-US" sz="1900" dirty="0">
                <a:latin typeface="Montserrat" pitchFamily="2" charset="77"/>
                <a:ea typeface="MS PGothic" charset="0"/>
              </a:rPr>
              <a:t>: a dynamic model of transition</a:t>
            </a:r>
          </a:p>
          <a:p>
            <a:pPr algn="just"/>
            <a:r>
              <a:rPr lang="en-US" sz="1900" dirty="0">
                <a:latin typeface="Montserrat" pitchFamily="2" charset="77"/>
                <a:ea typeface="MS PGothic" charset="0"/>
              </a:rPr>
              <a:t>you do not need democrats for democracy to emerge</a:t>
            </a:r>
          </a:p>
          <a:p>
            <a:pPr algn="just"/>
            <a:r>
              <a:rPr lang="sk-SK" sz="1900" dirty="0">
                <a:latin typeface="Montserrat" pitchFamily="2" charset="77"/>
              </a:rPr>
              <a:t>A </a:t>
            </a:r>
            <a:r>
              <a:rPr lang="sk-SK" sz="1900" dirty="0" err="1">
                <a:latin typeface="Montserrat" pitchFamily="2" charset="77"/>
              </a:rPr>
              <a:t>prolonged</a:t>
            </a:r>
            <a:r>
              <a:rPr lang="sk-SK" sz="1900" dirty="0">
                <a:latin typeface="Montserrat" pitchFamily="2" charset="77"/>
              </a:rPr>
              <a:t> and </a:t>
            </a:r>
            <a:r>
              <a:rPr lang="sk-SK" sz="1900" dirty="0" err="1">
                <a:latin typeface="Montserrat" pitchFamily="2" charset="77"/>
              </a:rPr>
              <a:t>inconclusive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political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struggle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between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competing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groups</a:t>
            </a:r>
            <a:r>
              <a:rPr lang="sk-SK" sz="1900" dirty="0">
                <a:latin typeface="Montserrat" pitchFamily="2" charset="77"/>
              </a:rPr>
              <a:t> of </a:t>
            </a:r>
            <a:r>
              <a:rPr lang="sk-SK" sz="1900" dirty="0" err="1">
                <a:latin typeface="Montserrat" pitchFamily="2" charset="77"/>
              </a:rPr>
              <a:t>elites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may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lead</a:t>
            </a:r>
            <a:r>
              <a:rPr lang="sk-SK" sz="1900" dirty="0">
                <a:latin typeface="Montserrat" pitchFamily="2" charset="77"/>
              </a:rPr>
              <a:t> to a </a:t>
            </a:r>
            <a:r>
              <a:rPr lang="sk-SK" sz="1900" dirty="0" err="1">
                <a:latin typeface="Montserrat" pitchFamily="2" charset="77"/>
              </a:rPr>
              <a:t>situation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that</a:t>
            </a:r>
            <a:r>
              <a:rPr lang="sk-SK" sz="1900" dirty="0">
                <a:latin typeface="Montserrat" pitchFamily="2" charset="77"/>
              </a:rPr>
              <a:t>  </a:t>
            </a:r>
            <a:r>
              <a:rPr lang="sk-SK" sz="1900" dirty="0" err="1">
                <a:latin typeface="Montserrat" pitchFamily="2" charset="77"/>
              </a:rPr>
              <a:t>they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decide</a:t>
            </a:r>
            <a:r>
              <a:rPr lang="sk-SK" sz="1900" dirty="0">
                <a:latin typeface="Montserrat" pitchFamily="2" charset="77"/>
              </a:rPr>
              <a:t> to </a:t>
            </a:r>
            <a:r>
              <a:rPr lang="sk-SK" sz="1900" dirty="0" err="1">
                <a:latin typeface="Montserrat" pitchFamily="2" charset="77"/>
              </a:rPr>
              <a:t>compromise</a:t>
            </a:r>
            <a:r>
              <a:rPr lang="sk-SK" sz="1900" dirty="0">
                <a:latin typeface="Montserrat" pitchFamily="2" charset="77"/>
              </a:rPr>
              <a:t> and </a:t>
            </a:r>
            <a:r>
              <a:rPr lang="sk-SK" sz="1900" dirty="0" err="1">
                <a:latin typeface="Montserrat" pitchFamily="2" charset="77"/>
              </a:rPr>
              <a:t>adopt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democratic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forms</a:t>
            </a:r>
            <a:r>
              <a:rPr lang="sk-SK" sz="1900" dirty="0">
                <a:latin typeface="Montserrat" pitchFamily="2" charset="77"/>
              </a:rPr>
              <a:t> of rule</a:t>
            </a:r>
          </a:p>
          <a:p>
            <a:pPr algn="just"/>
            <a:r>
              <a:rPr lang="sk-SK" sz="1900" dirty="0" err="1">
                <a:latin typeface="Montserrat" pitchFamily="2" charset="77"/>
              </a:rPr>
              <a:t>democracy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is</a:t>
            </a:r>
            <a:r>
              <a:rPr lang="sk-SK" sz="1900" dirty="0">
                <a:latin typeface="Montserrat" pitchFamily="2" charset="77"/>
              </a:rPr>
              <a:t> a </a:t>
            </a:r>
            <a:r>
              <a:rPr lang="sk-SK" sz="1900" dirty="0" err="1">
                <a:latin typeface="Montserrat" pitchFamily="2" charset="77"/>
              </a:rPr>
              <a:t>result</a:t>
            </a:r>
            <a:r>
              <a:rPr lang="sk-SK" sz="1900" dirty="0">
                <a:latin typeface="Montserrat" pitchFamily="2" charset="77"/>
              </a:rPr>
              <a:t> of a </a:t>
            </a:r>
            <a:r>
              <a:rPr lang="sk-SK" sz="1900" dirty="0" err="1">
                <a:latin typeface="Montserrat" pitchFamily="2" charset="77"/>
              </a:rPr>
              <a:t>conscious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decision</a:t>
            </a:r>
            <a:r>
              <a:rPr lang="sk-SK" sz="1900" dirty="0">
                <a:latin typeface="Montserrat" pitchFamily="2" charset="77"/>
              </a:rPr>
              <a:t> on </a:t>
            </a:r>
            <a:r>
              <a:rPr lang="sk-SK" sz="1900" dirty="0" err="1">
                <a:latin typeface="Montserrat" pitchFamily="2" charset="77"/>
              </a:rPr>
              <a:t>the</a:t>
            </a:r>
            <a:r>
              <a:rPr lang="sk-SK" sz="1900" dirty="0">
                <a:latin typeface="Montserrat" pitchFamily="2" charset="77"/>
              </a:rPr>
              <a:t> part of </a:t>
            </a:r>
            <a:r>
              <a:rPr lang="sk-SK" sz="1900" dirty="0" err="1">
                <a:latin typeface="Montserrat" pitchFamily="2" charset="77"/>
              </a:rPr>
              <a:t>elites</a:t>
            </a:r>
            <a:r>
              <a:rPr lang="sk-SK" sz="1900" dirty="0">
                <a:latin typeface="Montserrat" pitchFamily="2" charset="77"/>
              </a:rPr>
              <a:t> to </a:t>
            </a:r>
            <a:r>
              <a:rPr lang="sk-SK" sz="1900" dirty="0" err="1">
                <a:latin typeface="Montserrat" pitchFamily="2" charset="77"/>
              </a:rPr>
              <a:t>adopt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impartial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rules</a:t>
            </a:r>
            <a:r>
              <a:rPr lang="sk-SK" sz="1900" dirty="0">
                <a:latin typeface="Montserrat" pitchFamily="2" charset="77"/>
              </a:rPr>
              <a:t> to </a:t>
            </a:r>
            <a:r>
              <a:rPr lang="sk-SK" sz="1900" dirty="0" err="1">
                <a:latin typeface="Montserrat" pitchFamily="2" charset="77"/>
              </a:rPr>
              <a:t>resolve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their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sk-SK" sz="1900" dirty="0" err="1">
                <a:latin typeface="Montserrat" pitchFamily="2" charset="77"/>
              </a:rPr>
              <a:t>conflicts</a:t>
            </a:r>
            <a:r>
              <a:rPr lang="sk-SK" sz="1900" dirty="0">
                <a:latin typeface="Montserrat" pitchFamily="2" charset="77"/>
              </a:rPr>
              <a:t> </a:t>
            </a:r>
            <a:r>
              <a:rPr lang="en-US" sz="1900" dirty="0">
                <a:latin typeface="Montserrat" pitchFamily="2" charset="77"/>
                <a:ea typeface="MS PGothic" charset="0"/>
              </a:rPr>
              <a:t>(POL, HUN?)</a:t>
            </a:r>
          </a:p>
        </p:txBody>
      </p:sp>
    </p:spTree>
    <p:extLst>
      <p:ext uri="{BB962C8B-B14F-4D97-AF65-F5344CB8AC3E}">
        <p14:creationId xmlns:p14="http://schemas.microsoft.com/office/powerpoint/2010/main" val="230317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C593373-8162-BF46-A0A6-2387CC78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"/>
            <a:ext cx="9144000" cy="51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8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223F-A6FD-0B49-9F69-541480AD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201422"/>
            <a:ext cx="7773338" cy="1197133"/>
          </a:xfrm>
        </p:spPr>
        <p:txBody>
          <a:bodyPr/>
          <a:lstStyle/>
          <a:p>
            <a:pPr algn="ctr"/>
            <a:r>
              <a:rPr lang="en-US" b="1" dirty="0"/>
              <a:t>political regimes in cee 15 years after the end of communism (2005)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4D541-8C5E-814D-BB72-B27149DC9A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286934"/>
            <a:ext cx="7772870" cy="3513666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freedom house DATA</a:t>
            </a:r>
          </a:p>
          <a:p>
            <a:pPr algn="just"/>
            <a:r>
              <a:rPr lang="en-US" sz="2000" b="1" dirty="0"/>
              <a:t>Democracies</a:t>
            </a:r>
            <a:r>
              <a:rPr lang="en-US" sz="2000" dirty="0"/>
              <a:t>: </a:t>
            </a:r>
            <a:r>
              <a:rPr lang="sk-SK" sz="2000" dirty="0" err="1"/>
              <a:t>Bulgaria</a:t>
            </a:r>
            <a:r>
              <a:rPr lang="sk-SK" sz="2000" dirty="0"/>
              <a:t>, </a:t>
            </a:r>
            <a:r>
              <a:rPr lang="sk-SK" sz="2000" dirty="0" err="1"/>
              <a:t>Croatia</a:t>
            </a:r>
            <a:r>
              <a:rPr lang="sk-SK" sz="2000" dirty="0"/>
              <a:t>, </a:t>
            </a:r>
            <a:r>
              <a:rPr lang="sk-SK" sz="2000" dirty="0" err="1"/>
              <a:t>Czech</a:t>
            </a:r>
            <a:r>
              <a:rPr lang="sk-SK" sz="2000" dirty="0"/>
              <a:t> </a:t>
            </a:r>
            <a:r>
              <a:rPr lang="sk-SK" sz="2000" dirty="0" err="1"/>
              <a:t>Republic</a:t>
            </a:r>
            <a:r>
              <a:rPr lang="sk-SK" sz="2000" dirty="0"/>
              <a:t>, </a:t>
            </a:r>
            <a:r>
              <a:rPr lang="sk-SK" sz="2000" dirty="0" err="1"/>
              <a:t>Estonia</a:t>
            </a:r>
            <a:r>
              <a:rPr lang="sk-SK" sz="2000" dirty="0"/>
              <a:t>, </a:t>
            </a:r>
            <a:r>
              <a:rPr lang="sk-SK" sz="2000" dirty="0" err="1"/>
              <a:t>Hungary</a:t>
            </a:r>
            <a:r>
              <a:rPr lang="sk-SK" sz="2000" dirty="0"/>
              <a:t>, </a:t>
            </a:r>
            <a:r>
              <a:rPr lang="sk-SK" sz="2000" dirty="0" err="1"/>
              <a:t>Latvia</a:t>
            </a:r>
            <a:r>
              <a:rPr lang="sk-SK" sz="2000" dirty="0"/>
              <a:t>, </a:t>
            </a:r>
            <a:r>
              <a:rPr lang="sk-SK" sz="2000" dirty="0" err="1"/>
              <a:t>Lithuania</a:t>
            </a:r>
            <a:r>
              <a:rPr lang="sk-SK" sz="2000" dirty="0"/>
              <a:t>, </a:t>
            </a:r>
            <a:r>
              <a:rPr lang="sk-SK" sz="2000" dirty="0" err="1"/>
              <a:t>Poland</a:t>
            </a:r>
            <a:r>
              <a:rPr lang="sk-SK" sz="2000" dirty="0"/>
              <a:t>, </a:t>
            </a:r>
            <a:r>
              <a:rPr lang="sk-SK" sz="2000" dirty="0" err="1"/>
              <a:t>Romania</a:t>
            </a:r>
            <a:r>
              <a:rPr lang="sk-SK" sz="2000" dirty="0"/>
              <a:t>, Slovakia, </a:t>
            </a:r>
            <a:r>
              <a:rPr lang="sk-SK" sz="2000" dirty="0" err="1"/>
              <a:t>Slovenia</a:t>
            </a:r>
            <a:endParaRPr lang="sk-SK" sz="2000" dirty="0"/>
          </a:p>
          <a:p>
            <a:pPr algn="just"/>
            <a:r>
              <a:rPr lang="sk-SK" sz="2000" b="1" dirty="0" err="1"/>
              <a:t>Autocracies</a:t>
            </a:r>
            <a:r>
              <a:rPr lang="sk-SK" sz="2000" dirty="0"/>
              <a:t>: </a:t>
            </a:r>
            <a:r>
              <a:rPr lang="sk-SK" sz="2000" dirty="0" err="1"/>
              <a:t>Armenia</a:t>
            </a:r>
            <a:r>
              <a:rPr lang="sk-SK" sz="2000" dirty="0"/>
              <a:t>, </a:t>
            </a:r>
            <a:r>
              <a:rPr lang="sk-SK" sz="2000" dirty="0" err="1"/>
              <a:t>Azerbaijan</a:t>
            </a:r>
            <a:r>
              <a:rPr lang="sk-SK" sz="2000" dirty="0"/>
              <a:t>, </a:t>
            </a:r>
            <a:r>
              <a:rPr lang="sk-SK" sz="2000" dirty="0" err="1"/>
              <a:t>Belarus</a:t>
            </a:r>
            <a:r>
              <a:rPr lang="sk-SK" sz="2000" dirty="0"/>
              <a:t>, </a:t>
            </a:r>
            <a:r>
              <a:rPr lang="sk-SK" sz="2000" dirty="0" err="1"/>
              <a:t>Kazakhstan</a:t>
            </a:r>
            <a:r>
              <a:rPr lang="sk-SK" sz="2000" dirty="0"/>
              <a:t>, </a:t>
            </a:r>
            <a:r>
              <a:rPr lang="sk-SK" sz="2000" dirty="0" err="1"/>
              <a:t>Kyrgyzstan</a:t>
            </a:r>
            <a:r>
              <a:rPr lang="sk-SK" sz="2000" dirty="0"/>
              <a:t>, </a:t>
            </a:r>
            <a:r>
              <a:rPr lang="sk-SK" sz="2000" dirty="0" err="1"/>
              <a:t>Russia</a:t>
            </a:r>
            <a:r>
              <a:rPr lang="sk-SK" sz="2000" dirty="0"/>
              <a:t>, </a:t>
            </a:r>
            <a:r>
              <a:rPr lang="sk-SK" sz="2000" dirty="0" err="1"/>
              <a:t>Tajikistan</a:t>
            </a:r>
            <a:r>
              <a:rPr lang="sk-SK" sz="2000" dirty="0"/>
              <a:t>, Turkmenistan, Uzbekistan</a:t>
            </a:r>
          </a:p>
          <a:p>
            <a:pPr algn="just"/>
            <a:r>
              <a:rPr lang="sk-SK" sz="2000" b="1" dirty="0" err="1"/>
              <a:t>Defective</a:t>
            </a:r>
            <a:r>
              <a:rPr lang="sk-SK" sz="2000" b="1" dirty="0"/>
              <a:t> </a:t>
            </a:r>
            <a:r>
              <a:rPr lang="sk-SK" sz="2000" b="1" dirty="0" err="1"/>
              <a:t>Democracies</a:t>
            </a:r>
            <a:r>
              <a:rPr lang="sk-SK" sz="2000" dirty="0"/>
              <a:t>: </a:t>
            </a:r>
            <a:r>
              <a:rPr lang="sk-SK" sz="2000" dirty="0" err="1"/>
              <a:t>Albania</a:t>
            </a:r>
            <a:r>
              <a:rPr lang="sk-SK" sz="2000" dirty="0"/>
              <a:t>, Georgia, </a:t>
            </a:r>
            <a:r>
              <a:rPr lang="sk-SK" sz="2000" dirty="0" err="1"/>
              <a:t>Macedonia</a:t>
            </a:r>
            <a:r>
              <a:rPr lang="sk-SK" sz="2000" dirty="0"/>
              <a:t>, </a:t>
            </a:r>
            <a:r>
              <a:rPr lang="sk-SK" sz="2000" dirty="0" err="1"/>
              <a:t>Moldova</a:t>
            </a:r>
            <a:r>
              <a:rPr lang="sk-SK" sz="2000" dirty="0"/>
              <a:t>, </a:t>
            </a:r>
            <a:r>
              <a:rPr lang="sk-SK" sz="2000" dirty="0" err="1"/>
              <a:t>Mongolia</a:t>
            </a:r>
            <a:r>
              <a:rPr lang="sk-SK" sz="2000" dirty="0"/>
              <a:t>, </a:t>
            </a:r>
            <a:r>
              <a:rPr lang="sk-SK" sz="2000" dirty="0" err="1"/>
              <a:t>Ukraine</a:t>
            </a:r>
            <a:endParaRPr lang="sk-SK" sz="2000" dirty="0"/>
          </a:p>
          <a:p>
            <a:pPr algn="just"/>
            <a:r>
              <a:rPr lang="sk-SK" sz="2000" dirty="0"/>
              <a:t>a </a:t>
            </a:r>
            <a:r>
              <a:rPr lang="sk-SK" sz="2000" dirty="0" err="1"/>
              <a:t>link</a:t>
            </a:r>
            <a:r>
              <a:rPr lang="sk-SK" sz="2000" dirty="0"/>
              <a:t> </a:t>
            </a:r>
            <a:r>
              <a:rPr lang="sk-SK" sz="2000" dirty="0" err="1"/>
              <a:t>between</a:t>
            </a:r>
            <a:r>
              <a:rPr lang="sk-SK" sz="2000" dirty="0"/>
              <a:t> </a:t>
            </a:r>
            <a:r>
              <a:rPr lang="sk-SK" sz="2000" dirty="0" err="1"/>
              <a:t>character</a:t>
            </a:r>
            <a:r>
              <a:rPr lang="sk-SK" sz="2000" dirty="0"/>
              <a:t> of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regime</a:t>
            </a:r>
            <a:r>
              <a:rPr lang="sk-SK" sz="2000" dirty="0"/>
              <a:t> and </a:t>
            </a:r>
            <a:r>
              <a:rPr lang="sk-SK" sz="2000" dirty="0" err="1"/>
              <a:t>geographical</a:t>
            </a:r>
            <a:r>
              <a:rPr lang="sk-SK" sz="2000" dirty="0"/>
              <a:t> </a:t>
            </a:r>
            <a:r>
              <a:rPr lang="sk-SK" sz="2000" dirty="0" err="1"/>
              <a:t>location</a:t>
            </a:r>
            <a:r>
              <a:rPr lang="sk-SK" sz="2000" dirty="0"/>
              <a:t> of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countries</a:t>
            </a:r>
            <a:r>
              <a:rPr lang="sk-SK" sz="2000" dirty="0"/>
              <a:t> </a:t>
            </a:r>
          </a:p>
          <a:p>
            <a:pPr algn="just"/>
            <a:r>
              <a:rPr lang="sk-SK" sz="2000" b="1" dirty="0"/>
              <a:t>WHY?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8302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3087-EA7A-7948-9737-A96AEC41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990583"/>
          </a:xfrm>
        </p:spPr>
        <p:txBody>
          <a:bodyPr/>
          <a:lstStyle/>
          <a:p>
            <a:pPr algn="ctr"/>
            <a:r>
              <a:rPr lang="en-US" b="1" dirty="0"/>
              <a:t>deep (structural) </a:t>
            </a:r>
            <a:r>
              <a:rPr lang="sk-SK" b="1" dirty="0" err="1"/>
              <a:t>explanatory</a:t>
            </a:r>
            <a:br>
              <a:rPr lang="sk-SK" b="1" dirty="0"/>
            </a:br>
            <a:r>
              <a:rPr lang="sk-SK" b="1" dirty="0" err="1"/>
              <a:t>variables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09FE-BE95-334C-B267-C9ECE76F6A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565" y="1469995"/>
            <a:ext cx="7772870" cy="3431189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b="1" dirty="0"/>
              <a:t>1. </a:t>
            </a:r>
            <a:r>
              <a:rPr lang="sk-SK" b="1" dirty="0" err="1"/>
              <a:t>Political</a:t>
            </a:r>
            <a:r>
              <a:rPr lang="sk-SK" b="1" dirty="0"/>
              <a:t> </a:t>
            </a:r>
            <a:r>
              <a:rPr lang="sk-SK" b="1" dirty="0" err="1"/>
              <a:t>legacies</a:t>
            </a:r>
            <a:r>
              <a:rPr lang="en-US" b="1" dirty="0"/>
              <a:t>: </a:t>
            </a:r>
          </a:p>
          <a:p>
            <a:pPr algn="just"/>
            <a:r>
              <a:rPr lang="sk-SK" dirty="0" err="1"/>
              <a:t>Based</a:t>
            </a:r>
            <a:r>
              <a:rPr lang="sk-SK" dirty="0"/>
              <a:t> on </a:t>
            </a:r>
            <a:r>
              <a:rPr lang="sk-SK" dirty="0" err="1"/>
              <a:t>the</a:t>
            </a:r>
            <a:r>
              <a:rPr lang="sk-SK" dirty="0"/>
              <a:t> status on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two</a:t>
            </a:r>
            <a:r>
              <a:rPr lang="sk-SK" dirty="0"/>
              <a:t> pre-</a:t>
            </a:r>
            <a:r>
              <a:rPr lang="sk-SK" dirty="0" err="1"/>
              <a:t>communist</a:t>
            </a:r>
            <a:r>
              <a:rPr lang="sk-SK" dirty="0"/>
              <a:t> </a:t>
            </a:r>
            <a:r>
              <a:rPr lang="sk-SK" dirty="0" err="1"/>
              <a:t>attributes</a:t>
            </a:r>
            <a:r>
              <a:rPr lang="sk-SK" dirty="0"/>
              <a:t> of </a:t>
            </a:r>
            <a:r>
              <a:rPr lang="sk-SK" b="1" dirty="0" err="1"/>
              <a:t>bureaucratic</a:t>
            </a:r>
            <a:r>
              <a:rPr lang="sk-SK" b="1" dirty="0"/>
              <a:t> state </a:t>
            </a:r>
            <a:r>
              <a:rPr lang="sk-SK" b="1" dirty="0" err="1"/>
              <a:t>legacies</a:t>
            </a:r>
            <a:r>
              <a:rPr lang="sk-SK" dirty="0"/>
              <a:t> and </a:t>
            </a:r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balance</a:t>
            </a:r>
            <a:r>
              <a:rPr lang="sk-SK" b="1" dirty="0"/>
              <a:t> of </a:t>
            </a:r>
            <a:r>
              <a:rPr lang="sk-SK" b="1" dirty="0" err="1"/>
              <a:t>power</a:t>
            </a:r>
            <a:r>
              <a:rPr lang="sk-SK" b="1" dirty="0"/>
              <a:t> </a:t>
            </a:r>
            <a:r>
              <a:rPr lang="sk-SK" dirty="0" err="1"/>
              <a:t>between</a:t>
            </a:r>
            <a:r>
              <a:rPr lang="sk-SK" dirty="0"/>
              <a:t> </a:t>
            </a:r>
            <a:r>
              <a:rPr lang="sk-SK" dirty="0" err="1"/>
              <a:t>communists</a:t>
            </a:r>
            <a:r>
              <a:rPr lang="sk-SK" dirty="0"/>
              <a:t> and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challengers</a:t>
            </a:r>
            <a:r>
              <a:rPr lang="sk-SK" dirty="0"/>
              <a:t> at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introduction</a:t>
            </a:r>
            <a:r>
              <a:rPr lang="sk-SK" dirty="0"/>
              <a:t> of </a:t>
            </a:r>
            <a:r>
              <a:rPr lang="sk-SK" dirty="0" err="1"/>
              <a:t>communist</a:t>
            </a:r>
            <a:r>
              <a:rPr lang="sk-SK" dirty="0"/>
              <a:t> rule</a:t>
            </a:r>
            <a:r>
              <a:rPr lang="en-US" dirty="0"/>
              <a:t>: </a:t>
            </a:r>
          </a:p>
          <a:p>
            <a:pPr algn="just"/>
            <a:r>
              <a:rPr lang="sk-SK" dirty="0" err="1"/>
              <a:t>bureaucratic-authoritarian</a:t>
            </a:r>
            <a:r>
              <a:rPr lang="en-US" dirty="0"/>
              <a:t> (Czechoslovakia) and </a:t>
            </a:r>
            <a:r>
              <a:rPr lang="sk-SK" dirty="0" err="1"/>
              <a:t>national-accommodative</a:t>
            </a:r>
            <a:r>
              <a:rPr lang="sk-SK" dirty="0"/>
              <a:t> (</a:t>
            </a:r>
            <a:r>
              <a:rPr lang="sk-SK" dirty="0" err="1"/>
              <a:t>Hungary</a:t>
            </a:r>
            <a:r>
              <a:rPr lang="sk-SK" dirty="0"/>
              <a:t>)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patrimonial</a:t>
            </a:r>
            <a:r>
              <a:rPr lang="sk-SK" dirty="0"/>
              <a:t> </a:t>
            </a:r>
            <a:r>
              <a:rPr lang="sk-SK" dirty="0" err="1"/>
              <a:t>communism</a:t>
            </a:r>
            <a:r>
              <a:rPr lang="sk-SK" dirty="0"/>
              <a:t> (</a:t>
            </a:r>
            <a:r>
              <a:rPr lang="sk-SK" dirty="0" err="1"/>
              <a:t>Bulgaria</a:t>
            </a:r>
            <a:r>
              <a:rPr lang="sk-SK" dirty="0"/>
              <a:t>) and </a:t>
            </a:r>
            <a:r>
              <a:rPr lang="sk-SK" dirty="0" err="1"/>
              <a:t>colonial</a:t>
            </a:r>
            <a:r>
              <a:rPr lang="sk-SK" dirty="0"/>
              <a:t> </a:t>
            </a:r>
            <a:r>
              <a:rPr lang="sk-SK" dirty="0" err="1"/>
              <a:t>periphery</a:t>
            </a:r>
            <a:r>
              <a:rPr lang="sk-SK" dirty="0"/>
              <a:t> (</a:t>
            </a:r>
            <a:r>
              <a:rPr lang="sk-SK" dirty="0" err="1"/>
              <a:t>Kazakhstan</a:t>
            </a:r>
            <a:r>
              <a:rPr lang="sk-SK" dirty="0"/>
              <a:t>)</a:t>
            </a:r>
          </a:p>
          <a:p>
            <a:pPr marL="11430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en-US" b="1" dirty="0"/>
              <a:t>2. </a:t>
            </a:r>
            <a:r>
              <a:rPr lang="sk-SK" b="1" dirty="0" err="1"/>
              <a:t>Modernization</a:t>
            </a:r>
            <a:r>
              <a:rPr lang="en-US" dirty="0"/>
              <a:t>:</a:t>
            </a:r>
          </a:p>
          <a:p>
            <a:pPr algn="just"/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first</a:t>
            </a:r>
            <a:r>
              <a:rPr lang="sk-SK" dirty="0"/>
              <a:t> GDP </a:t>
            </a:r>
            <a:r>
              <a:rPr lang="sk-SK" dirty="0" err="1"/>
              <a:t>figures</a:t>
            </a:r>
            <a:r>
              <a:rPr lang="sk-SK" dirty="0"/>
              <a:t> </a:t>
            </a:r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breakdown</a:t>
            </a:r>
            <a:r>
              <a:rPr lang="sk-SK" dirty="0"/>
              <a:t> of </a:t>
            </a:r>
            <a:r>
              <a:rPr lang="sk-SK" dirty="0" err="1"/>
              <a:t>communism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5714123"/>
      </p:ext>
    </p:extLst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1142</Words>
  <Application>Microsoft Macintosh PowerPoint</Application>
  <PresentationFormat>On-screen Show (16:9)</PresentationFormat>
  <Paragraphs>94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Montserrat Medium</vt:lpstr>
      <vt:lpstr>Arial</vt:lpstr>
      <vt:lpstr>Montserrat</vt:lpstr>
      <vt:lpstr>Montserrat ExtraBold</vt:lpstr>
      <vt:lpstr>Futuristic Background by Slidesgo</vt:lpstr>
      <vt:lpstr>Whither Central and Eastern Europe? </vt:lpstr>
      <vt:lpstr>what is democracy? (an essentially contested concept)</vt:lpstr>
      <vt:lpstr>Preconditions of democracy?</vt:lpstr>
      <vt:lpstr>Preconditions of democracy?</vt:lpstr>
      <vt:lpstr>Preconditions of democracy?</vt:lpstr>
      <vt:lpstr> Preconditions of democracy?</vt:lpstr>
      <vt:lpstr>PowerPoint Presentation</vt:lpstr>
      <vt:lpstr>political regimes in cee 15 years after the end of communism (2005)</vt:lpstr>
      <vt:lpstr>deep (structural) explanatory variables</vt:lpstr>
      <vt:lpstr>deep (structural) explanatory variables</vt:lpstr>
      <vt:lpstr>questions</vt:lpstr>
      <vt:lpstr>proximate (actor-centered) explanatory variables</vt:lpstr>
      <vt:lpstr>questions</vt:lpstr>
      <vt:lpstr>assessing the role of structural variables in shaping political regimes</vt:lpstr>
      <vt:lpstr>assessing the role of actor-centered variables in shaping political regimes</vt:lpstr>
      <vt:lpstr>combining structural and actor-centered variables</vt:lpstr>
      <vt:lpstr>What has changed since?</vt:lpstr>
      <vt:lpstr>What has changed since?</vt:lpstr>
      <vt:lpstr>conclusion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FUTURISTIC</dc:title>
  <cp:lastModifiedBy>Marek Rybar</cp:lastModifiedBy>
  <cp:revision>14</cp:revision>
  <dcterms:modified xsi:type="dcterms:W3CDTF">2024-10-03T06:12:16Z</dcterms:modified>
</cp:coreProperties>
</file>