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2" r:id="rId3"/>
    <p:sldId id="416" r:id="rId4"/>
    <p:sldId id="423" r:id="rId5"/>
    <p:sldId id="417" r:id="rId6"/>
    <p:sldId id="408" r:id="rId7"/>
    <p:sldId id="419" r:id="rId8"/>
    <p:sldId id="420" r:id="rId9"/>
    <p:sldId id="422" r:id="rId10"/>
    <p:sldId id="421" r:id="rId11"/>
    <p:sldId id="438" r:id="rId12"/>
    <p:sldId id="439" r:id="rId13"/>
    <p:sldId id="418" r:id="rId14"/>
    <p:sldId id="424" r:id="rId15"/>
    <p:sldId id="425" r:id="rId16"/>
    <p:sldId id="431" r:id="rId17"/>
    <p:sldId id="426" r:id="rId18"/>
    <p:sldId id="432" r:id="rId19"/>
    <p:sldId id="427" r:id="rId20"/>
    <p:sldId id="428" r:id="rId21"/>
    <p:sldId id="433" r:id="rId22"/>
    <p:sldId id="435" r:id="rId23"/>
    <p:sldId id="436" r:id="rId24"/>
    <p:sldId id="437" r:id="rId25"/>
    <p:sldId id="434" r:id="rId26"/>
    <p:sldId id="429" r:id="rId27"/>
    <p:sldId id="430" r:id="rId28"/>
    <p:sldId id="27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0" autoAdjust="0"/>
    <p:restoredTop sz="72656" autoAdjust="0"/>
  </p:normalViewPr>
  <p:slideViewPr>
    <p:cSldViewPr snapToGrid="0">
      <p:cViewPr varScale="1">
        <p:scale>
          <a:sx n="163" d="100"/>
          <a:sy n="163" d="100"/>
        </p:scale>
        <p:origin x="4128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388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75350-CC80-5CA3-A6D3-5B1AC91CB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17D958E-A34F-1CF7-A9AD-DF9EA8CB2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DC6D783-CD6F-440E-9A24-D2594AC34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835ADD4-2F67-7ED3-0D66-498608E82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97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5A5DF-04D0-EB0A-8E21-8D0220BE7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C822698-6216-81B5-3E91-1FDB817A7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D1C5F20-EB14-36D9-222A-DDA49F2EB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9DB6B3C-9C2B-7C23-60BF-795BB3F00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843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79CD-2AEF-D5B0-7EC6-B88D1446A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91AF55A-729C-61BD-EE6E-948FDEAEC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742F67D-F6FD-9F56-202F-6D5648EC4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129292F-BCE2-450C-E71B-54D3B0EB0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3638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59A51-7E50-9A4E-45FC-94A8016E8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9EB572C-6BA4-B226-77B6-CB25F9AE1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8A9ACFC-EB20-1B7D-B516-9D02452EA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E6E37D-0DAC-0212-1650-8D7FB851D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8276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EB072-8516-4461-8A9E-FD1502206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C22A74A-6BCE-9C8F-23C5-FD2AA6925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1054560-5FDC-4C6F-7472-42EB91315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1D83F70-FC0C-F9EE-30D8-A3E8E48DF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9351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2E43C-5090-B0BB-F0AA-0E40872DE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0DC6DFB-0688-380C-0BA0-7D1934786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FAA1A94-B0FB-3FB2-75EA-0E33669AB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A0A847B-8DEC-9CE7-79CE-D9CAD8FE6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414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27229-41DD-5B44-CBFC-296F0C5C6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7EDFC92-6163-6FD0-1DE4-FD682AD59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778BE8C-6C64-4FDF-1159-AE58059BB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9CEF4DE-B99A-6C60-1902-401646E83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9975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182D7-4E38-6E00-EBF3-24B990B6A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CE35610-F7B5-7B21-028C-CB39FBBCB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E7A4766-21C0-04BD-A837-FC7F6051C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C2C0A4-1841-4443-2A1A-AF8258AC2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702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D1B03-459E-2296-20D5-E3BA4433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C63778C-8503-D042-6F8A-E968A6A23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FC7CFBA-0DD3-87AA-34FF-D856176D9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7CEDB0D-934D-26F7-DF81-9F8C4D181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7419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DE72A-DAED-3731-09FC-CB6DE39F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9669DB6-06A8-3557-0DE2-0C21E8799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984F05B-1081-84B0-3594-697EF1D5A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98FB988-15AC-4281-C2F5-CFD019FC6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920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1EB29-7F85-644C-9501-7D13CAC96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B8AFA0D-A3D8-A2E8-6264-CDA83FF70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DB2A4B0-F819-F416-B39C-5854CD19E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C878C8C-03BE-A04C-351D-6BC6D45A5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997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2EB33-9FE6-3CDF-AEAA-4B79A96D1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91657E4-8152-A182-00BE-3892A1F19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E0CA2E1-F4A8-8B5A-B04C-8D0B3B2BB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111C43D-99F8-1E62-36FA-F22CB47E6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8151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F1C50-8B7D-0E10-2E56-BA9A41D9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F8666A1-0D25-709A-08D7-323D28B41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C379D35-A6B0-56DC-36EB-004283CD6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145681C-87EF-8967-9D18-A7D7EA1CD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6194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18938-333B-B390-9B81-C508FD948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3FC7D92-B45B-6226-A600-CBA1C1543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9FAFB9A-1282-2B59-2F98-0E105CA1C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99A830A-8183-0D93-CDE8-A716AA1AC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1165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1B853-91F0-9415-A9F0-68B497CFF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4670819-CB31-D4FB-5DD7-022127361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055F105-F68C-8167-5EA3-08CA462DB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90F332B-27E6-C37F-42C7-B08D9B893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7457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D96D8-E593-53AB-9E86-9B7DEACB6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639896C-F4DF-D92B-F97E-30C7CB9CB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039DE12-F8D3-A755-4F97-312223214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4E15C93-1425-3C9D-1411-BB5B3E5E8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6989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CEE80-E43D-F4FE-CB35-2559EA27D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42070C8-E533-6679-67A8-6D2F2E216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158CFCE-DC79-3CA8-D6B5-94CFCDFE2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46CDA92-5621-F4DB-9098-AE4D7B18E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8904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23124-5337-474A-D06A-002A951C4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0A8F071-4350-319B-65EF-406DBD7B4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5F1F046-EA00-A989-8DEB-9AFE26A2C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3291E36-1E6D-B0E5-E570-528F8478F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2856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51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B6636-4EC6-4708-BD3F-60F096592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EB0B845-6A91-0F3B-D06B-1BDB2463A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837A5E7-ACB2-13B0-75CF-B50BD56EE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59D3F13-F07C-82CF-55EB-3E1B93955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031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6606D-3D95-AD11-D03B-9FE61AE8C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401A116-8CC4-F611-60B1-756513627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6508E7D-D7A3-F3A8-DF85-CEA5D8B71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0A83E9D-1F3A-04B8-258D-3F3360DBC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069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0128D-EB5F-02DD-55EB-1EFB49E46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D493F25-E41B-3A52-4E32-AE27A2371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40AD010-B86B-7DD2-2786-9B14F0EC7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B60B66E-4974-88A9-DFF6-E72F9F4F8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348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1E490-05C5-4E4F-0A97-E4AB963A2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8C21241-DB64-3245-1586-EBC2CED5D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5E8E2DB-6AE6-ACE2-7BD5-8B6FDDFA5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6CD61E5-CFED-C74F-F79C-3E9CBD827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256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87D84-779E-A016-D05F-DB1E20E61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2379542-A7CD-241D-46D7-3FB4076B6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AC09FEC-758A-7E57-A45B-4DDB666CA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C43E412-A2A3-59FF-572B-AEF67E79F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612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D0CBE-9A21-90D4-C19A-99395EBA4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011781D-7477-3A6C-84C4-53CA58EE0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A6B97A2-CA1A-E565-E080-8079D4A69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4330140-0E5F-2EC0-61A6-59AF7A0A5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081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B0AD3-D8D5-878D-8E1B-3839263D6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79B16EF-A40F-2ADF-FF26-0212038C0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6782CBC-C206-D0D3-2F19-D108BE06B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DE5551-C41F-01E0-7E2C-EEAB81730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441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0004D1A2-E289-AA47-B94B-01BB01C9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C687E64B-5AC4-3A41-A1D1-731CB04E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7635DD7C-E644-6A43-A1B7-1DE38233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F14E04A5-4797-1348-B7F6-EE6C8A968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75ADEBBD-800A-EE45-B7A1-67CD94DC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F4C3194-85F4-774C-9C36-260FA061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E4039839-F51B-5042-9375-558343FF7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EDD78AE1-E8DB-9E40-A0CD-AFB2C1BDD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EAFC13FF-A91C-FD4E-ACB1-45B8F3951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84A610E-C5AF-7441-A9B6-66F37090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8B5418F-6235-B841-A95D-FB1A7B7E6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E4235525-362F-0D45-BD44-45A52C405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Obrázok, na ktorom je text, snímka obrazovky, kruh, diagram&#10;&#10;Automaticky generovaný popis">
            <a:extLst>
              <a:ext uri="{FF2B5EF4-FFF2-40B4-BE49-F238E27FC236}">
                <a16:creationId xmlns:a16="http://schemas.microsoft.com/office/drawing/2014/main" id="{B3523989-D149-885F-DD82-6C623393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4" y="0"/>
            <a:ext cx="7486731" cy="6858000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4865685-F4D3-93B0-227D-154D5FF5C5BE}"/>
              </a:ext>
            </a:extLst>
          </p:cNvPr>
          <p:cNvSpPr/>
          <p:nvPr/>
        </p:nvSpPr>
        <p:spPr bwMode="auto">
          <a:xfrm>
            <a:off x="188259" y="268941"/>
            <a:ext cx="887506" cy="1237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EFDA7-CFBA-3D83-51F7-2B3B787D0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4E03989-BED9-32C1-85D2-274F4FCCC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F4C0BA-4515-47A0-0759-D4B16E0D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Individual level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689F328-9C58-BB3D-BB9C-0AC134E7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Franklin and </a:t>
            </a:r>
            <a:r>
              <a:rPr lang="en-GB" sz="2000" b="1" dirty="0" err="1">
                <a:latin typeface="Constantia" panose="02030602050306030303" pitchFamily="18" charset="0"/>
              </a:rPr>
              <a:t>Hobolt</a:t>
            </a:r>
            <a:r>
              <a:rPr lang="en-GB" sz="2000" b="1" dirty="0">
                <a:latin typeface="Constantia" panose="02030602050306030303" pitchFamily="18" charset="0"/>
              </a:rPr>
              <a:t> (2011): </a:t>
            </a:r>
            <a:r>
              <a:rPr lang="en-GB" sz="2000" dirty="0">
                <a:latin typeface="Constantia" panose="02030602050306030303" pitchFamily="18" charset="0"/>
              </a:rPr>
              <a:t>elections as habitual activity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Those, who vote in EU elections have acquired a habit of voting at a previous occasion (national election mostly)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Potential problem when first elections of a voter are EU elections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nstantia" panose="02030602050306030303" pitchFamily="18" charset="0"/>
              </a:rPr>
              <a:t>Kostelka</a:t>
            </a:r>
            <a:r>
              <a:rPr lang="en-GB" sz="2000" b="1" dirty="0">
                <a:latin typeface="Constantia" panose="02030602050306030303" pitchFamily="18" charset="0"/>
              </a:rPr>
              <a:t> et al. (2019): </a:t>
            </a:r>
            <a:r>
              <a:rPr lang="en-GB" sz="2000" dirty="0">
                <a:latin typeface="Constantia" panose="02030602050306030303" pitchFamily="18" charset="0"/>
              </a:rPr>
              <a:t>gender gap?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No gender gap in national elections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Women systematically vote less in supranational (EU)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Overall, supranational (EU) elections turnout more sensitive to changes in individual characteristics (regional less -&gt; D or C almost the same)</a:t>
            </a:r>
          </a:p>
        </p:txBody>
      </p:sp>
    </p:spTree>
    <p:extLst>
      <p:ext uri="{BB962C8B-B14F-4D97-AF65-F5344CB8AC3E}">
        <p14:creationId xmlns:p14="http://schemas.microsoft.com/office/powerpoint/2010/main" val="237578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9A185-2B29-BF48-F2FA-6B160B7FA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2046184-866A-7CBB-54E1-706B58EA16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C6BD3A-A106-5419-3CAE-FE5F1C9C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Individual level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927CB09-37E1-88D1-9337-74AC72C4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nstantia" panose="02030602050306030303" pitchFamily="18" charset="0"/>
              </a:rPr>
              <a:t>Kostelka</a:t>
            </a:r>
            <a:r>
              <a:rPr lang="en-GB" sz="2000" b="1" dirty="0">
                <a:latin typeface="Constantia" panose="02030602050306030303" pitchFamily="18" charset="0"/>
              </a:rPr>
              <a:t> et al. (2019): </a:t>
            </a:r>
            <a:r>
              <a:rPr lang="en-GB" sz="2000" dirty="0">
                <a:latin typeface="Constantia" panose="02030602050306030303" pitchFamily="18" charset="0"/>
              </a:rPr>
              <a:t>gender gap?</a:t>
            </a:r>
          </a:p>
        </p:txBody>
      </p:sp>
      <p:pic>
        <p:nvPicPr>
          <p:cNvPr id="6" name="Obrázok 5" descr="Obrázok, na ktorom je rad, diagram, rovnobežný, vývoj&#10;&#10;Automaticky generovaný popis">
            <a:extLst>
              <a:ext uri="{FF2B5EF4-FFF2-40B4-BE49-F238E27FC236}">
                <a16:creationId xmlns:a16="http://schemas.microsoft.com/office/drawing/2014/main" id="{8E215811-2E7A-5657-B521-A841B538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0" y="1915764"/>
            <a:ext cx="7772400" cy="40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7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1191F-6EA6-A1F7-1342-6D7D1FAD4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7FC6D83-2A17-8489-BB41-720FDE6CC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830CAF-C5A2-E3ED-7998-D563FE41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Individual level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2203195-9DC7-5C09-3331-9503E11E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nstantia" panose="02030602050306030303" pitchFamily="18" charset="0"/>
              </a:rPr>
              <a:t>Nonnemacher</a:t>
            </a:r>
            <a:r>
              <a:rPr lang="en-GB" sz="2000" b="1" dirty="0">
                <a:latin typeface="Constantia" panose="02030602050306030303" pitchFamily="18" charset="0"/>
              </a:rPr>
              <a:t> (2021): </a:t>
            </a:r>
            <a:r>
              <a:rPr lang="en-GB" sz="2000" dirty="0">
                <a:latin typeface="Constantia" panose="02030602050306030303" pitchFamily="18" charset="0"/>
              </a:rPr>
              <a:t>voter fatigue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394CBDA-978B-96E0-8E38-340E67BEE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866913"/>
            <a:ext cx="6640286" cy="44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314A3-FB2A-BA33-492B-53DAFF938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B5BA8A7-21CB-E559-0BA3-0F5081F68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E5EAE7-CBD5-600E-0C9B-2D323351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857733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Vote choice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0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C6FD-55E1-A884-B594-999A0D9CB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1FB7763-93A6-A9BD-28B3-00C2E7D30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6EF7A8-D133-4CD3-F082-744C3012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Vote choice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75D6572-B453-C128-EA4D-45609B4D2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Start of the theory in the US –&gt; comparison of general and mid-term elections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Surge and decline theory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Referendum theory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Balancing theory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Wingdings" pitchFamily="2" charset="2"/>
              <a:buChar char="è"/>
            </a:pPr>
            <a:r>
              <a:rPr lang="en-GB" sz="2000" dirty="0">
                <a:latin typeface="Constantia" panose="02030602050306030303" pitchFamily="18" charset="0"/>
              </a:rPr>
              <a:t>Difference in the US and European elections –&gt; the role of the </a:t>
            </a:r>
            <a:r>
              <a:rPr lang="en-GB" sz="2000" b="1" dirty="0">
                <a:latin typeface="Constantia" panose="02030602050306030303" pitchFamily="18" charset="0"/>
              </a:rPr>
              <a:t>electoral cycle + multiparty system</a:t>
            </a:r>
          </a:p>
          <a:p>
            <a:pPr algn="just">
              <a:buFont typeface="Wingdings" pitchFamily="2" charset="2"/>
              <a:buChar char="è"/>
            </a:pPr>
            <a:endParaRPr lang="en-GB" sz="2000" b="1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b="1" dirty="0">
                <a:latin typeface="Constantia" panose="02030602050306030303" pitchFamily="18" charset="0"/>
              </a:rPr>
              <a:t>The second-order theory by Reif and Schmitt (1980)</a:t>
            </a:r>
          </a:p>
        </p:txBody>
      </p:sp>
    </p:spTree>
    <p:extLst>
      <p:ext uri="{BB962C8B-B14F-4D97-AF65-F5344CB8AC3E}">
        <p14:creationId xmlns:p14="http://schemas.microsoft.com/office/powerpoint/2010/main" val="279392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60997-3874-1157-84F5-8E66ECE3C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3A8A12C-23A2-78FA-4ED1-BF4AD4929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775DB3-77FC-4CB5-8E31-C857B492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Surge and decline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F1D7F98-248C-0776-FED9-DF8485D0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A. Campbell (1960)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Reasons for mid-term loss of presidential party: 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level of political stimulation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political interest</a:t>
            </a:r>
          </a:p>
          <a:p>
            <a:pPr algn="just">
              <a:buFontTx/>
              <a:buChar char="-"/>
            </a:pPr>
            <a:r>
              <a:rPr lang="en-GB" sz="2000" u="sng" dirty="0">
                <a:latin typeface="Constantia" panose="02030602050306030303" pitchFamily="18" charset="0"/>
              </a:rPr>
              <a:t>party identification</a:t>
            </a:r>
          </a:p>
          <a:p>
            <a:pPr marL="54000" indent="0" algn="just">
              <a:buNone/>
            </a:pPr>
            <a:endParaRPr lang="en-GB" sz="2000" u="sng" dirty="0">
              <a:latin typeface="Constantia" panose="02030602050306030303" pitchFamily="18" charset="0"/>
            </a:endParaRP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Presidential elections important and “high stimulus” -&gt; who is running the country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Normal vote vs. short-term deviation</a:t>
            </a:r>
          </a:p>
        </p:txBody>
      </p:sp>
    </p:spTree>
    <p:extLst>
      <p:ext uri="{BB962C8B-B14F-4D97-AF65-F5344CB8AC3E}">
        <p14:creationId xmlns:p14="http://schemas.microsoft.com/office/powerpoint/2010/main" val="307544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6D149-13A4-EF5C-29E2-A11C017E7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391F876-90D7-1527-82B8-079450E71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6" name="Obrázok 5" descr="Obrázok, na ktorom je text, snímka obrazovky, písmo, webová lokalita&#10;&#10;Automaticky generovaný popis">
            <a:extLst>
              <a:ext uri="{FF2B5EF4-FFF2-40B4-BE49-F238E27FC236}">
                <a16:creationId xmlns:a16="http://schemas.microsoft.com/office/drawing/2014/main" id="{834922C7-C494-F3B1-488E-C06484C4B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38" y="931386"/>
            <a:ext cx="3835389" cy="5125856"/>
          </a:xfrm>
          <a:prstGeom prst="rect">
            <a:avLst/>
          </a:prstGeom>
        </p:spPr>
      </p:pic>
      <p:pic>
        <p:nvPicPr>
          <p:cNvPr id="9" name="Obrázok 8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99EF6085-2E61-3214-38B0-511F68DB1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12" y="1413393"/>
            <a:ext cx="2984108" cy="34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4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5C474-A200-68AC-FFA3-C9224989A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CA89D8A-2A8B-1E94-DE35-3ED3A8CB2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14EA07-973E-6821-2BCB-3F6B1918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Referendum and accountability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1418728-79DB-17D4-AC80-07AB6A2D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Tufte (1975)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Mid-term elections serving as a referendum: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Evaluation of the president’s performance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Evaluation of the performance of the economy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Accountability at the heart of a healthy democracy -&gt; voters are aware which level is responsible for which domain -&gt; reward/punish mechanisms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Evidence from Canada, France, Germany, Spain (González-Sirois and </a:t>
            </a:r>
            <a:r>
              <a:rPr lang="en-GB" sz="2000" dirty="0" err="1">
                <a:latin typeface="Constantia" panose="02030602050306030303" pitchFamily="18" charset="0"/>
              </a:rPr>
              <a:t>Bélanger</a:t>
            </a:r>
            <a:r>
              <a:rPr lang="en-GB" sz="2000" dirty="0">
                <a:latin typeface="Constantia" panose="02030602050306030303" pitchFamily="18" charset="0"/>
              </a:rPr>
              <a:t>, 2019; Golder et al., 2017)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Related to </a:t>
            </a:r>
            <a:r>
              <a:rPr lang="en-GB" sz="2000" u="sng" dirty="0">
                <a:latin typeface="Constantia" panose="02030602050306030303" pitchFamily="18" charset="0"/>
              </a:rPr>
              <a:t>economic voting</a:t>
            </a:r>
            <a:r>
              <a:rPr lang="en-GB" sz="2000" dirty="0">
                <a:latin typeface="Constantia" panose="02030602050306030303" pitchFamily="18" charset="0"/>
              </a:rPr>
              <a:t> and </a:t>
            </a:r>
            <a:r>
              <a:rPr lang="en-GB" sz="2000" u="sng" dirty="0">
                <a:latin typeface="Constantia" panose="02030602050306030303" pitchFamily="18" charset="0"/>
              </a:rPr>
              <a:t>pledges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u="sng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8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34C67-A8F9-71D1-38B7-9B5F92744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76CA805-D439-EB31-2B3E-9002FDA36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DD5E38-6D87-1411-4025-CF9B4950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Referendum and accountability</a:t>
            </a:r>
          </a:p>
        </p:txBody>
      </p:sp>
      <p:pic>
        <p:nvPicPr>
          <p:cNvPr id="8" name="Obrázok 7" descr="Obrázok, na ktorom je text, snímka obrazovky, diagram, rad&#10;&#10;Automaticky generovaný popis">
            <a:extLst>
              <a:ext uri="{FF2B5EF4-FFF2-40B4-BE49-F238E27FC236}">
                <a16:creationId xmlns:a16="http://schemas.microsoft.com/office/drawing/2014/main" id="{54D12500-88EB-9096-5963-B41239BD5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1058769"/>
            <a:ext cx="7772400" cy="52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2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B8953-253F-218B-2C2D-07143E076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280E594-800C-B633-F72F-4C44FB34A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86A515-24DA-2A02-1A60-4029109A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Balancing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34EC61A-90B5-BBB6-A947-1DA9076D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nstantia" panose="02030602050306030303" pitchFamily="18" charset="0"/>
              </a:rPr>
              <a:t>Alesina</a:t>
            </a:r>
            <a:r>
              <a:rPr lang="en-GB" sz="2000" b="1" dirty="0">
                <a:latin typeface="Constantia" panose="02030602050306030303" pitchFamily="18" charset="0"/>
              </a:rPr>
              <a:t> and Rosenthal 1989, 1995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Voters split their ticket between elections by supporting one party for the presidency and another one for the Congress -&gt; aim for divided government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Promoting policy moderation, seeking ”balance”</a:t>
            </a:r>
          </a:p>
          <a:p>
            <a:pPr algn="just">
              <a:buFont typeface="Symbol" pitchFamily="2" charset="2"/>
              <a:buChar char="Þ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Difficult to show the motivation but…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-Kern and </a:t>
            </a:r>
            <a:r>
              <a:rPr lang="en-GB" sz="2000" dirty="0" err="1">
                <a:latin typeface="Constantia" panose="02030602050306030303" pitchFamily="18" charset="0"/>
              </a:rPr>
              <a:t>Hainmueller</a:t>
            </a:r>
            <a:r>
              <a:rPr lang="en-GB" sz="2000" dirty="0">
                <a:latin typeface="Constantia" panose="02030602050306030303" pitchFamily="18" charset="0"/>
              </a:rPr>
              <a:t> (2006) – midterm losses (in state elections) by national party more prevalent when they control lower and upper chambers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-Canada (1935-1953) – five wins at national level but not always in provincial governments</a:t>
            </a:r>
          </a:p>
        </p:txBody>
      </p:sp>
    </p:spTree>
    <p:extLst>
      <p:ext uri="{BB962C8B-B14F-4D97-AF65-F5344CB8AC3E}">
        <p14:creationId xmlns:p14="http://schemas.microsoft.com/office/powerpoint/2010/main" val="318746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23E63-DEFF-A7E1-757F-EA4712C25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5D9C5-FAAD-004D-EF8C-3E34E183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656114"/>
            <a:ext cx="8521200" cy="341105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Garamond" panose="02020404030301010803" pitchFamily="18" charset="0"/>
              </a:rPr>
              <a:t>Voting in a multi-level electoral setting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1DBA39-FE0C-DC7E-AED3-4BCFFB5A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955059"/>
            <a:ext cx="8521200" cy="2018618"/>
          </a:xfrm>
        </p:spPr>
        <p:txBody>
          <a:bodyPr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Jakub Jusko</a:t>
            </a:r>
          </a:p>
          <a:p>
            <a:pPr algn="ctr"/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0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A7928-9043-22BF-345A-3F2448BBB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644F1AD-C857-DD0F-93C2-3DD02E12F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83C662-A8B3-3176-E514-5ADA4B87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Second-order election theory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4309425-76E2-DE55-EABD-91EBFBED7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Low stimulus elections arguments developed in the US context generalised by </a:t>
            </a:r>
            <a:r>
              <a:rPr lang="en-GB" sz="2000" b="1" dirty="0">
                <a:latin typeface="Constantia" panose="02030602050306030303" pitchFamily="18" charset="0"/>
              </a:rPr>
              <a:t>Reif and Schmitt (1980)</a:t>
            </a:r>
            <a:r>
              <a:rPr lang="en-GB" sz="2000" dirty="0">
                <a:latin typeface="Constantia" panose="02030602050306030303" pitchFamily="18" charset="0"/>
              </a:rPr>
              <a:t> -&gt; first EP elections in 1979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Central idea: there is “less at stake” in SOE than in FOE (typically national parliamentary) -&gt; for voters, media, parties</a:t>
            </a:r>
          </a:p>
          <a:p>
            <a:pPr algn="just">
              <a:buFont typeface="Symbol" pitchFamily="2" charset="2"/>
              <a:buChar char="Þ"/>
            </a:pPr>
            <a:r>
              <a:rPr lang="en-GB" sz="1500" dirty="0">
                <a:latin typeface="Constantia" panose="02030602050306030303" pitchFamily="18" charset="0"/>
              </a:rPr>
              <a:t>Exposure to campaigns in SOE should be lower, mostly caused by inactivity of media and parties</a:t>
            </a:r>
          </a:p>
          <a:p>
            <a:pPr algn="just">
              <a:buFont typeface="Symbol" pitchFamily="2" charset="2"/>
              <a:buChar char="Þ"/>
            </a:pPr>
            <a:r>
              <a:rPr lang="en-GB" sz="1500" dirty="0">
                <a:latin typeface="Constantia" panose="02030602050306030303" pitchFamily="18" charset="0"/>
              </a:rPr>
              <a:t>The vote in SOE is shaped by how people feel about national politics (the incumbent party at the national level) -&gt; </a:t>
            </a:r>
            <a:r>
              <a:rPr lang="en-GB" sz="1500" u="sng" dirty="0">
                <a:latin typeface="Constantia" panose="02030602050306030303" pitchFamily="18" charset="0"/>
              </a:rPr>
              <a:t>national level considerations prominent </a:t>
            </a:r>
            <a:r>
              <a:rPr lang="en-GB" sz="1500" dirty="0">
                <a:latin typeface="Constantia" panose="02030602050306030303" pitchFamily="18" charset="0"/>
              </a:rPr>
              <a:t>in other levels as well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1500" i="1" dirty="0">
                <a:latin typeface="Constantia" panose="02030602050306030303" pitchFamily="18" charset="0"/>
              </a:rPr>
              <a:t>Less important =&gt; room for all kinds of considerations not related with the policies representatives are responsible for (weather, ballot order,…)</a:t>
            </a:r>
          </a:p>
        </p:txBody>
      </p:sp>
    </p:spTree>
    <p:extLst>
      <p:ext uri="{BB962C8B-B14F-4D97-AF65-F5344CB8AC3E}">
        <p14:creationId xmlns:p14="http://schemas.microsoft.com/office/powerpoint/2010/main" val="714807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DBA55-1A94-1535-20D5-FD7B73FB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55160DD-F993-502C-BBD4-789188FB0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C65442-0190-ADB4-E103-DF9175B5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Second-order election theory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E260C50-C6A5-316C-DCEE-61D17571A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Main point of reference for the study of </a:t>
            </a:r>
            <a:r>
              <a:rPr lang="en-GB" sz="2000" u="sng" dirty="0">
                <a:latin typeface="Constantia" panose="02030602050306030303" pitchFamily="18" charset="0"/>
              </a:rPr>
              <a:t>less important </a:t>
            </a:r>
            <a:r>
              <a:rPr lang="en-GB" sz="2000" dirty="0">
                <a:latin typeface="Constantia" panose="02030602050306030303" pitchFamily="18" charset="0"/>
              </a:rPr>
              <a:t>elections – local, regional, EU, by-elections, mid-term elections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However, not all are equally </a:t>
            </a:r>
            <a:r>
              <a:rPr lang="en-GB" sz="2000" b="1" dirty="0">
                <a:latin typeface="Constantia" panose="02030602050306030303" pitchFamily="18" charset="0"/>
              </a:rPr>
              <a:t>unimportant -&gt; </a:t>
            </a:r>
            <a:r>
              <a:rPr lang="en-GB" sz="2000" dirty="0">
                <a:latin typeface="Constantia" panose="02030602050306030303" pitchFamily="18" charset="0"/>
              </a:rPr>
              <a:t>the concept of local elections as “one and three-quarters order” (Heath et al., 1999)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Other properties: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The role of electoral cycle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Multiparty setting – party size important -&gt; government parties 	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					   -&gt; big parties 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					   -&gt; smaller parties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Mechanisms: protest voting (voting with the boot), voting with the heart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</p:txBody>
      </p:sp>
      <p:sp>
        <p:nvSpPr>
          <p:cNvPr id="2" name="Šípka nahor 1">
            <a:extLst>
              <a:ext uri="{FF2B5EF4-FFF2-40B4-BE49-F238E27FC236}">
                <a16:creationId xmlns:a16="http://schemas.microsoft.com/office/drawing/2014/main" id="{98427D42-65B4-3F34-ACCB-E05FF6A75C85}"/>
              </a:ext>
            </a:extLst>
          </p:cNvPr>
          <p:cNvSpPr/>
          <p:nvPr/>
        </p:nvSpPr>
        <p:spPr bwMode="auto">
          <a:xfrm rot="10800000">
            <a:off x="7796892" y="3648863"/>
            <a:ext cx="146957" cy="22043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ípka nahor 5">
            <a:extLst>
              <a:ext uri="{FF2B5EF4-FFF2-40B4-BE49-F238E27FC236}">
                <a16:creationId xmlns:a16="http://schemas.microsoft.com/office/drawing/2014/main" id="{0960E381-A97B-E21F-FE90-A9675B81FF1B}"/>
              </a:ext>
            </a:extLst>
          </p:cNvPr>
          <p:cNvSpPr/>
          <p:nvPr/>
        </p:nvSpPr>
        <p:spPr bwMode="auto">
          <a:xfrm rot="10800000">
            <a:off x="6773635" y="3964549"/>
            <a:ext cx="146957" cy="22043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Šípka nahor 6">
            <a:extLst>
              <a:ext uri="{FF2B5EF4-FFF2-40B4-BE49-F238E27FC236}">
                <a16:creationId xmlns:a16="http://schemas.microsoft.com/office/drawing/2014/main" id="{CFAB2430-2D8E-63A3-669F-4680138DFA8D}"/>
              </a:ext>
            </a:extLst>
          </p:cNvPr>
          <p:cNvSpPr/>
          <p:nvPr/>
        </p:nvSpPr>
        <p:spPr bwMode="auto">
          <a:xfrm>
            <a:off x="7309756" y="4288399"/>
            <a:ext cx="146957" cy="22043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62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9CC2E-6812-FA9E-0EFC-798A35510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AB9B10A-65F5-1141-6780-5D5DC873B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A46F86-4C89-BD85-D43A-111C6E96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Second-order election theory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EF9E804-8CD2-1B24-BB2C-29C282E0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Main point of reference for the study of </a:t>
            </a:r>
            <a:r>
              <a:rPr lang="en-GB" sz="2000" u="sng" dirty="0">
                <a:latin typeface="Constantia" panose="02030602050306030303" pitchFamily="18" charset="0"/>
              </a:rPr>
              <a:t>less important </a:t>
            </a:r>
            <a:r>
              <a:rPr lang="en-GB" sz="2000" dirty="0">
                <a:latin typeface="Constantia" panose="02030602050306030303" pitchFamily="18" charset="0"/>
              </a:rPr>
              <a:t>elections – local, regional, EU, by-elections, mid-term elections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However, not all are equally </a:t>
            </a:r>
            <a:r>
              <a:rPr lang="en-GB" sz="2000" b="1" dirty="0">
                <a:latin typeface="Constantia" panose="02030602050306030303" pitchFamily="18" charset="0"/>
              </a:rPr>
              <a:t>unimportant -&gt; </a:t>
            </a:r>
            <a:r>
              <a:rPr lang="en-GB" sz="2000" dirty="0">
                <a:latin typeface="Constantia" panose="02030602050306030303" pitchFamily="18" charset="0"/>
              </a:rPr>
              <a:t>the concept of local elections as “one and three-quarters order” (Heath et al., 1999)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Other properties:</a:t>
            </a: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- The role of electoral cycle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Multiparty setting – party size important -&gt; government parties 	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					   -&gt; big parties 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					   -&gt; smaller parties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Mechanisms: protest voting (voting with the boot), voting with the heart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</p:txBody>
      </p:sp>
      <p:sp>
        <p:nvSpPr>
          <p:cNvPr id="2" name="Šípka nahor 1">
            <a:extLst>
              <a:ext uri="{FF2B5EF4-FFF2-40B4-BE49-F238E27FC236}">
                <a16:creationId xmlns:a16="http://schemas.microsoft.com/office/drawing/2014/main" id="{09BBBD9B-37AB-93AC-4A3C-643977C57858}"/>
              </a:ext>
            </a:extLst>
          </p:cNvPr>
          <p:cNvSpPr/>
          <p:nvPr/>
        </p:nvSpPr>
        <p:spPr bwMode="auto">
          <a:xfrm rot="10800000">
            <a:off x="7796892" y="3648863"/>
            <a:ext cx="146957" cy="22043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ípka nahor 5">
            <a:extLst>
              <a:ext uri="{FF2B5EF4-FFF2-40B4-BE49-F238E27FC236}">
                <a16:creationId xmlns:a16="http://schemas.microsoft.com/office/drawing/2014/main" id="{54CDFE6B-66B8-4856-912A-98FE884BB692}"/>
              </a:ext>
            </a:extLst>
          </p:cNvPr>
          <p:cNvSpPr/>
          <p:nvPr/>
        </p:nvSpPr>
        <p:spPr bwMode="auto">
          <a:xfrm rot="10800000">
            <a:off x="6773635" y="3964549"/>
            <a:ext cx="146957" cy="22043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Šípka nahor 6">
            <a:extLst>
              <a:ext uri="{FF2B5EF4-FFF2-40B4-BE49-F238E27FC236}">
                <a16:creationId xmlns:a16="http://schemas.microsoft.com/office/drawing/2014/main" id="{B04FEDCB-694A-E050-F470-A79C6C019DDB}"/>
              </a:ext>
            </a:extLst>
          </p:cNvPr>
          <p:cNvSpPr/>
          <p:nvPr/>
        </p:nvSpPr>
        <p:spPr bwMode="auto">
          <a:xfrm>
            <a:off x="7309756" y="4288399"/>
            <a:ext cx="146957" cy="22043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2403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57000-14AA-00F6-1EE6-9CCD07B21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2433C3D-FA2E-E4D5-8507-6F107B434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FE7F043-C85B-1F1A-1A83-AF577F96E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378000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Mueller and </a:t>
            </a:r>
            <a:r>
              <a:rPr lang="en-GB" sz="2000" b="1" dirty="0" err="1">
                <a:latin typeface="Constantia" panose="02030602050306030303" pitchFamily="18" charset="0"/>
              </a:rPr>
              <a:t>Louwerse</a:t>
            </a:r>
            <a:r>
              <a:rPr lang="en-GB" sz="2000" b="1" dirty="0">
                <a:latin typeface="Constantia" panose="02030602050306030303" pitchFamily="18" charset="0"/>
              </a:rPr>
              <a:t> (2020)</a:t>
            </a:r>
          </a:p>
          <a:p>
            <a:pPr marL="54000" indent="0" algn="just">
              <a:buNone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171 cycles in 22 countries -&gt; government parties lose support during the first half of the electoral cycle, but at most partially recover from their initial losses.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Stronger effects with single-party governments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Harder to recover since the 2000s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  <p:pic>
        <p:nvPicPr>
          <p:cNvPr id="11" name="Obrázok 10" descr="Obrázok, na ktorom je text, rad, vývoj, diagram&#10;&#10;Automaticky generovaný popis">
            <a:extLst>
              <a:ext uri="{FF2B5EF4-FFF2-40B4-BE49-F238E27FC236}">
                <a16:creationId xmlns:a16="http://schemas.microsoft.com/office/drawing/2014/main" id="{E5ABBC34-9EE5-8CB7-5BA6-B7CB5BA6A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2617"/>
            <a:ext cx="5653800" cy="258538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DC61A3A1-19A2-FA47-65FF-85821E643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45" y="2351314"/>
            <a:ext cx="3493555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2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E288D-5D43-066E-FB61-BDCA2B62E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FF8EFAD-3B97-A41F-7376-04DE7DC5E5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4" name="Obrázok 3" descr="Obrázok, na ktorom je text, snímka obrazovky, diagram, písmo&#10;&#10;Automaticky generovaný popis">
            <a:extLst>
              <a:ext uri="{FF2B5EF4-FFF2-40B4-BE49-F238E27FC236}">
                <a16:creationId xmlns:a16="http://schemas.microsoft.com/office/drawing/2014/main" id="{4E98252A-4196-F3B0-763A-AB05D54C9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1" y="1066799"/>
            <a:ext cx="62992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71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54116-6F5B-377A-8F75-971FB93DE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D807364-1D5D-EFA5-5D18-64289AF82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D5F161-CF70-D845-A583-78B0CAF6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Second-order election theory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7AB9A4F-7438-6E87-8F81-5F47C559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A lots of evidence, but also exceptions -&gt; 2004 EU elections, 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regional elections in some states,…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Consequences of SOE for FOE:</a:t>
            </a: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SOE and impact on national party systems -&gt; “midwife assisting in the birth of new parties” (FN, UKIP, green parties,…)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SOE and further depressing of turnout in FOE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Better chances for getting into the national parliament?</a:t>
            </a:r>
          </a:p>
          <a:p>
            <a:pPr marL="54000" indent="0" algn="just">
              <a:buNone/>
            </a:pPr>
            <a:r>
              <a:rPr lang="en-GB" sz="2000" dirty="0" err="1">
                <a:latin typeface="Constantia" panose="02030602050306030303" pitchFamily="18" charset="0"/>
              </a:rPr>
              <a:t>Hájek</a:t>
            </a:r>
            <a:r>
              <a:rPr lang="en-GB" sz="2000" dirty="0">
                <a:latin typeface="Constantia" panose="02030602050306030303" pitchFamily="18" charset="0"/>
              </a:rPr>
              <a:t> (2017) Multiple office holding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Positive effects -&gt; plenary sessions, bills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Negative effects -&gt; committee meetings, addressed speeches</a:t>
            </a:r>
          </a:p>
        </p:txBody>
      </p:sp>
      <p:sp>
        <p:nvSpPr>
          <p:cNvPr id="2" name="Šípka nahor 1">
            <a:extLst>
              <a:ext uri="{FF2B5EF4-FFF2-40B4-BE49-F238E27FC236}">
                <a16:creationId xmlns:a16="http://schemas.microsoft.com/office/drawing/2014/main" id="{B68B7923-ECC8-CB9F-5B39-C3B7EDEFE4C9}"/>
              </a:ext>
            </a:extLst>
          </p:cNvPr>
          <p:cNvSpPr/>
          <p:nvPr/>
        </p:nvSpPr>
        <p:spPr bwMode="auto">
          <a:xfrm>
            <a:off x="5187042" y="5355199"/>
            <a:ext cx="146957" cy="22043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ípka nahor 5">
            <a:extLst>
              <a:ext uri="{FF2B5EF4-FFF2-40B4-BE49-F238E27FC236}">
                <a16:creationId xmlns:a16="http://schemas.microsoft.com/office/drawing/2014/main" id="{4BB34B26-51F4-6F4C-DEF7-CD3D3E271E57}"/>
              </a:ext>
            </a:extLst>
          </p:cNvPr>
          <p:cNvSpPr/>
          <p:nvPr/>
        </p:nvSpPr>
        <p:spPr bwMode="auto">
          <a:xfrm rot="10800000">
            <a:off x="7440385" y="5693837"/>
            <a:ext cx="146957" cy="22043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453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F3408-A0BB-1591-E1E5-9C9DDF5A2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950772B-D447-186E-45D6-8D3C3ADFB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DA0B4C-09E3-B8CA-9D95-70CB7013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Summary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D482346-D15A-7111-C356-75D5C14DD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Multiple levels, different behaviours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role of SOE in the perceived importance by the voters and the need for participation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Different theoretical foundations for explaining defection in SOE -&gt; surge and decline, referendum, balance or general SOE theory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Often important a particular context – media attention, time in electoral cycle, which type of SOE, which country,…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58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BFD25-0D17-FAED-A2B2-5BDBED82B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41BB103-ECD3-BF90-DE9F-CD436F81A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EAEB57-917B-48B1-0B71-5E1CCFE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Next…</a:t>
            </a:r>
          </a:p>
        </p:txBody>
      </p:sp>
      <p:pic>
        <p:nvPicPr>
          <p:cNvPr id="1030" name="Picture 6" descr="You get a natural disaster! you get a natural disaster! We all get natural  disasters! - Oprah Winfrey - You Get a Car Meme Generator">
            <a:extLst>
              <a:ext uri="{FF2B5EF4-FFF2-40B4-BE49-F238E27FC236}">
                <a16:creationId xmlns:a16="http://schemas.microsoft.com/office/drawing/2014/main" id="{F6C6F8FA-FDA2-2DB5-6771-462A1CC9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4" y="1805721"/>
            <a:ext cx="5050971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nny Presentation Training - how many errors can you find? - Bronwyn  Ritchie - Pivotal Public Speaking">
            <a:extLst>
              <a:ext uri="{FF2B5EF4-FFF2-40B4-BE49-F238E27FC236}">
                <a16:creationId xmlns:a16="http://schemas.microsoft.com/office/drawing/2014/main" id="{603DF0EF-F31C-508B-1469-130D6F98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01700"/>
            <a:ext cx="60198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28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614554"/>
            <a:ext cx="8064900" cy="610514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Alesina</a:t>
            </a:r>
            <a:r>
              <a:rPr lang="sk-SK" sz="1000" dirty="0">
                <a:latin typeface="Garamond" panose="02020404030301010803" pitchFamily="18" charset="0"/>
              </a:rPr>
              <a:t>, A., &amp; </a:t>
            </a:r>
            <a:r>
              <a:rPr lang="sk-SK" sz="1000" dirty="0" err="1">
                <a:latin typeface="Garamond" panose="02020404030301010803" pitchFamily="18" charset="0"/>
              </a:rPr>
              <a:t>Rosenthal</a:t>
            </a:r>
            <a:r>
              <a:rPr lang="sk-SK" sz="1000" dirty="0">
                <a:latin typeface="Garamond" panose="02020404030301010803" pitchFamily="18" charset="0"/>
              </a:rPr>
              <a:t>, H. (1995). </a:t>
            </a:r>
            <a:r>
              <a:rPr lang="sk-SK" sz="1000" dirty="0" err="1">
                <a:latin typeface="Garamond" panose="02020404030301010803" pitchFamily="18" charset="0"/>
              </a:rPr>
              <a:t>Partisan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politics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divided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government</a:t>
            </a:r>
            <a:r>
              <a:rPr lang="sk-SK" sz="1000" dirty="0">
                <a:latin typeface="Garamond" panose="02020404030301010803" pitchFamily="18" charset="0"/>
              </a:rPr>
              <a:t>, and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economy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Cambridge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University</a:t>
            </a:r>
            <a:r>
              <a:rPr lang="sk-SK" sz="1000" dirty="0">
                <a:latin typeface="Garamond" panose="02020404030301010803" pitchFamily="18" charset="0"/>
              </a:rPr>
              <a:t> Press.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Anderson</a:t>
            </a:r>
            <a:r>
              <a:rPr lang="sk-SK" sz="1000" dirty="0">
                <a:latin typeface="Garamond" panose="02020404030301010803" pitchFamily="18" charset="0"/>
              </a:rPr>
              <a:t>, C. D. (2008). </a:t>
            </a:r>
            <a:r>
              <a:rPr lang="sk-SK" sz="1000" dirty="0" err="1">
                <a:latin typeface="Garamond" panose="02020404030301010803" pitchFamily="18" charset="0"/>
              </a:rPr>
              <a:t>Economic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multilevel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governance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information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Canada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Canadian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/Revue </a:t>
            </a:r>
            <a:r>
              <a:rPr lang="sk-SK" sz="1000" dirty="0" err="1">
                <a:latin typeface="Garamond" panose="02020404030301010803" pitchFamily="18" charset="0"/>
              </a:rPr>
              <a:t>canadienne</a:t>
            </a:r>
            <a:r>
              <a:rPr lang="sk-SK" sz="1000" dirty="0">
                <a:latin typeface="Garamond" panose="02020404030301010803" pitchFamily="18" charset="0"/>
              </a:rPr>
              <a:t> de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politique</a:t>
            </a:r>
            <a:r>
              <a:rPr lang="sk-SK" sz="1000" dirty="0">
                <a:latin typeface="Garamond" panose="02020404030301010803" pitchFamily="18" charset="0"/>
              </a:rPr>
              <a:t>, 41(2), 329-354.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Blais</a:t>
            </a:r>
            <a:r>
              <a:rPr lang="sk-SK" sz="1000" dirty="0">
                <a:latin typeface="Garamond" panose="02020404030301010803" pitchFamily="18" charset="0"/>
              </a:rPr>
              <a:t>, A., &amp; </a:t>
            </a:r>
            <a:r>
              <a:rPr lang="sk-SK" sz="1000" dirty="0" err="1">
                <a:latin typeface="Garamond" panose="02020404030301010803" pitchFamily="18" charset="0"/>
              </a:rPr>
              <a:t>Daoust</a:t>
            </a:r>
            <a:r>
              <a:rPr lang="sk-SK" sz="1000" dirty="0">
                <a:latin typeface="Garamond" panose="02020404030301010803" pitchFamily="18" charset="0"/>
              </a:rPr>
              <a:t>, J. F. (2020).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motivation</a:t>
            </a:r>
            <a:r>
              <a:rPr lang="sk-SK" sz="1000" dirty="0">
                <a:latin typeface="Garamond" panose="02020404030301010803" pitchFamily="18" charset="0"/>
              </a:rPr>
              <a:t> to </a:t>
            </a:r>
            <a:r>
              <a:rPr lang="sk-SK" sz="1000" dirty="0" err="1">
                <a:latin typeface="Garamond" panose="02020404030301010803" pitchFamily="18" charset="0"/>
              </a:rPr>
              <a:t>vote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Explaining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participation</a:t>
            </a:r>
            <a:r>
              <a:rPr lang="sk-SK" sz="1000" dirty="0">
                <a:latin typeface="Garamond" panose="02020404030301010803" pitchFamily="18" charset="0"/>
              </a:rPr>
              <a:t>. UBC Press.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Blais</a:t>
            </a:r>
            <a:r>
              <a:rPr lang="sk-SK" sz="1000" dirty="0">
                <a:latin typeface="Garamond" panose="02020404030301010803" pitchFamily="18" charset="0"/>
              </a:rPr>
              <a:t>, A., </a:t>
            </a:r>
            <a:r>
              <a:rPr lang="sk-SK" sz="1000" dirty="0" err="1">
                <a:latin typeface="Garamond" panose="02020404030301010803" pitchFamily="18" charset="0"/>
              </a:rPr>
              <a:t>Anduiza</a:t>
            </a:r>
            <a:r>
              <a:rPr lang="sk-SK" sz="1000" dirty="0">
                <a:latin typeface="Garamond" panose="02020404030301010803" pitchFamily="18" charset="0"/>
              </a:rPr>
              <a:t>, E., &amp; </a:t>
            </a:r>
            <a:r>
              <a:rPr lang="sk-SK" sz="1000" dirty="0" err="1">
                <a:latin typeface="Garamond" panose="02020404030301010803" pitchFamily="18" charset="0"/>
              </a:rPr>
              <a:t>Gallego</a:t>
            </a:r>
            <a:r>
              <a:rPr lang="sk-SK" sz="1000" dirty="0">
                <a:latin typeface="Garamond" panose="02020404030301010803" pitchFamily="18" charset="0"/>
              </a:rPr>
              <a:t>, A. (2011). </a:t>
            </a:r>
            <a:r>
              <a:rPr lang="sk-SK" sz="1000" dirty="0" err="1">
                <a:latin typeface="Garamond" panose="02020404030301010803" pitchFamily="18" charset="0"/>
              </a:rPr>
              <a:t>Decentralization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Environment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Planning</a:t>
            </a:r>
            <a:r>
              <a:rPr lang="sk-SK" sz="1000" dirty="0">
                <a:latin typeface="Garamond" panose="02020404030301010803" pitchFamily="18" charset="0"/>
              </a:rPr>
              <a:t> C: </a:t>
            </a:r>
            <a:r>
              <a:rPr lang="sk-SK" sz="1000" dirty="0" err="1">
                <a:latin typeface="Garamond" panose="02020404030301010803" pitchFamily="18" charset="0"/>
              </a:rPr>
              <a:t>Government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Policy</a:t>
            </a:r>
            <a:r>
              <a:rPr lang="sk-SK" sz="1000" dirty="0">
                <a:latin typeface="Garamond" panose="02020404030301010803" pitchFamily="18" charset="0"/>
              </a:rPr>
              <a:t>, 29(2), 297-320.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Campbell</a:t>
            </a:r>
            <a:r>
              <a:rPr lang="sk-SK" sz="1000" dirty="0">
                <a:latin typeface="Garamond" panose="02020404030301010803" pitchFamily="18" charset="0"/>
              </a:rPr>
              <a:t>, A. (1960). </a:t>
            </a:r>
            <a:r>
              <a:rPr lang="sk-SK" sz="1000" dirty="0" err="1">
                <a:latin typeface="Garamond" panose="02020404030301010803" pitchFamily="18" charset="0"/>
              </a:rPr>
              <a:t>Surge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decline</a:t>
            </a:r>
            <a:r>
              <a:rPr lang="sk-SK" sz="1000" dirty="0">
                <a:latin typeface="Garamond" panose="02020404030301010803" pitchFamily="18" charset="0"/>
              </a:rPr>
              <a:t>: A study of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change. </a:t>
            </a:r>
            <a:r>
              <a:rPr lang="sk-SK" sz="1000" dirty="0" err="1">
                <a:latin typeface="Garamond" panose="02020404030301010803" pitchFamily="18" charset="0"/>
              </a:rPr>
              <a:t>Public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opinion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quarterly</a:t>
            </a:r>
            <a:r>
              <a:rPr lang="sk-SK" sz="1000" dirty="0">
                <a:latin typeface="Garamond" panose="02020404030301010803" pitchFamily="18" charset="0"/>
              </a:rPr>
              <a:t>, 24(3), 397-418.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Cancela</a:t>
            </a:r>
            <a:r>
              <a:rPr lang="sk-SK" sz="1000" dirty="0">
                <a:latin typeface="Garamond" panose="02020404030301010803" pitchFamily="18" charset="0"/>
              </a:rPr>
              <a:t>, J., &amp; </a:t>
            </a:r>
            <a:r>
              <a:rPr lang="sk-SK" sz="1000" dirty="0" err="1">
                <a:latin typeface="Garamond" panose="02020404030301010803" pitchFamily="18" charset="0"/>
              </a:rPr>
              <a:t>Geys</a:t>
            </a:r>
            <a:r>
              <a:rPr lang="sk-SK" sz="1000" dirty="0">
                <a:latin typeface="Garamond" panose="02020404030301010803" pitchFamily="18" charset="0"/>
              </a:rPr>
              <a:t>, B. (2016). </a:t>
            </a:r>
            <a:r>
              <a:rPr lang="sk-SK" sz="1000" dirty="0" err="1">
                <a:latin typeface="Garamond" panose="02020404030301010803" pitchFamily="18" charset="0"/>
              </a:rPr>
              <a:t>Explaining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: A </a:t>
            </a:r>
            <a:r>
              <a:rPr lang="sk-SK" sz="1000" dirty="0" err="1">
                <a:latin typeface="Garamond" panose="02020404030301010803" pitchFamily="18" charset="0"/>
              </a:rPr>
              <a:t>meta-analysis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national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subnational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42, 264-275.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Daoust</a:t>
            </a:r>
            <a:r>
              <a:rPr lang="sk-SK" sz="1000" dirty="0">
                <a:latin typeface="Garamond" panose="02020404030301010803" pitchFamily="18" charset="0"/>
              </a:rPr>
              <a:t>, J. F., &amp; </a:t>
            </a:r>
            <a:r>
              <a:rPr lang="sk-SK" sz="1000" dirty="0" err="1">
                <a:latin typeface="Garamond" panose="02020404030301010803" pitchFamily="18" charset="0"/>
              </a:rPr>
              <a:t>Blais</a:t>
            </a:r>
            <a:r>
              <a:rPr lang="sk-SK" sz="1000" dirty="0">
                <a:latin typeface="Garamond" panose="02020404030301010803" pitchFamily="18" charset="0"/>
              </a:rPr>
              <a:t>, A. (2021).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behaviour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multilevel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systems</a:t>
            </a:r>
            <a:r>
              <a:rPr lang="sk-SK" sz="1000" dirty="0">
                <a:latin typeface="Garamond" panose="02020404030301010803" pitchFamily="18" charset="0"/>
              </a:rPr>
              <a:t>. In </a:t>
            </a:r>
            <a:r>
              <a:rPr lang="sk-SK" sz="1000" dirty="0" err="1">
                <a:latin typeface="Garamond" panose="02020404030301010803" pitchFamily="18" charset="0"/>
              </a:rPr>
              <a:t>Handbook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decentralization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devolution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state (</a:t>
            </a:r>
            <a:r>
              <a:rPr lang="sk-SK" sz="1000" dirty="0" err="1">
                <a:latin typeface="Garamond" panose="02020404030301010803" pitchFamily="18" charset="0"/>
              </a:rPr>
              <a:t>pp</a:t>
            </a:r>
            <a:r>
              <a:rPr lang="sk-SK" sz="1000" dirty="0">
                <a:latin typeface="Garamond" panose="02020404030301010803" pitchFamily="18" charset="0"/>
              </a:rPr>
              <a:t>. 255-268). Edward </a:t>
            </a:r>
            <a:r>
              <a:rPr lang="sk-SK" sz="1000" dirty="0" err="1">
                <a:latin typeface="Garamond" panose="02020404030301010803" pitchFamily="18" charset="0"/>
              </a:rPr>
              <a:t>Elgar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Publishing</a:t>
            </a:r>
            <a:r>
              <a:rPr lang="sk-SK" sz="10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Franklin</a:t>
            </a:r>
            <a:r>
              <a:rPr lang="sk-SK" sz="1000" dirty="0">
                <a:latin typeface="Garamond" panose="02020404030301010803" pitchFamily="18" charset="0"/>
              </a:rPr>
              <a:t>, M. N., &amp; </a:t>
            </a:r>
            <a:r>
              <a:rPr lang="sk-SK" sz="1000" dirty="0" err="1">
                <a:latin typeface="Garamond" panose="02020404030301010803" pitchFamily="18" charset="0"/>
              </a:rPr>
              <a:t>Hobolt</a:t>
            </a:r>
            <a:r>
              <a:rPr lang="sk-SK" sz="1000" dirty="0">
                <a:latin typeface="Garamond" panose="02020404030301010803" pitchFamily="18" charset="0"/>
              </a:rPr>
              <a:t>, S. B. (2011).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legacy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lethargy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How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 to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Parliament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depress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30(1), 67-76.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Gendzwill</a:t>
            </a:r>
            <a:r>
              <a:rPr lang="sk-SK" sz="1000" dirty="0">
                <a:latin typeface="Garamond" panose="02020404030301010803" pitchFamily="18" charset="0"/>
              </a:rPr>
              <a:t>, A. (2021). </a:t>
            </a:r>
            <a:r>
              <a:rPr lang="sk-SK" sz="1000" dirty="0" err="1">
                <a:latin typeface="Garamond" panose="02020404030301010803" pitchFamily="18" charset="0"/>
              </a:rPr>
              <a:t>Local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autonomy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national</a:t>
            </a:r>
            <a:r>
              <a:rPr lang="sk-SK" sz="1000" dirty="0">
                <a:latin typeface="Garamond" panose="02020404030301010803" pitchFamily="18" charset="0"/>
              </a:rPr>
              <a:t>–</a:t>
            </a:r>
            <a:r>
              <a:rPr lang="sk-SK" sz="1000" dirty="0" err="1">
                <a:latin typeface="Garamond" panose="02020404030301010803" pitchFamily="18" charset="0"/>
              </a:rPr>
              <a:t>local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gap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Higher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stakes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higher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?. </a:t>
            </a:r>
            <a:r>
              <a:rPr lang="sk-SK" sz="1000" dirty="0" err="1">
                <a:latin typeface="Garamond" panose="02020404030301010803" pitchFamily="18" charset="0"/>
              </a:rPr>
              <a:t>Regional</a:t>
            </a:r>
            <a:r>
              <a:rPr lang="sk-SK" sz="1000" dirty="0">
                <a:latin typeface="Garamond" panose="02020404030301010803" pitchFamily="18" charset="0"/>
              </a:rPr>
              <a:t> &amp; </a:t>
            </a:r>
            <a:r>
              <a:rPr lang="sk-SK" sz="1000" dirty="0" err="1">
                <a:latin typeface="Garamond" panose="02020404030301010803" pitchFamily="18" charset="0"/>
              </a:rPr>
              <a:t>Federal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31(4), 519-539.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Golder</a:t>
            </a:r>
            <a:r>
              <a:rPr lang="sk-SK" sz="1000" dirty="0">
                <a:latin typeface="Garamond" panose="02020404030301010803" pitchFamily="18" charset="0"/>
              </a:rPr>
              <a:t>, S. N., </a:t>
            </a:r>
            <a:r>
              <a:rPr lang="sk-SK" sz="1000" dirty="0" err="1">
                <a:latin typeface="Garamond" panose="02020404030301010803" pitchFamily="18" charset="0"/>
              </a:rPr>
              <a:t>Lago</a:t>
            </a:r>
            <a:r>
              <a:rPr lang="sk-SK" sz="1000" dirty="0">
                <a:latin typeface="Garamond" panose="02020404030301010803" pitchFamily="18" charset="0"/>
              </a:rPr>
              <a:t>, I., </a:t>
            </a:r>
            <a:r>
              <a:rPr lang="sk-SK" sz="1000" dirty="0" err="1">
                <a:latin typeface="Garamond" panose="02020404030301010803" pitchFamily="18" charset="0"/>
              </a:rPr>
              <a:t>Blais</a:t>
            </a:r>
            <a:r>
              <a:rPr lang="sk-SK" sz="1000" dirty="0">
                <a:latin typeface="Garamond" panose="02020404030301010803" pitchFamily="18" charset="0"/>
              </a:rPr>
              <a:t>, A., </a:t>
            </a:r>
            <a:r>
              <a:rPr lang="sk-SK" sz="1000" dirty="0" err="1">
                <a:latin typeface="Garamond" panose="02020404030301010803" pitchFamily="18" charset="0"/>
              </a:rPr>
              <a:t>Gidengil</a:t>
            </a:r>
            <a:r>
              <a:rPr lang="sk-SK" sz="1000" dirty="0">
                <a:latin typeface="Garamond" panose="02020404030301010803" pitchFamily="18" charset="0"/>
              </a:rPr>
              <a:t>, E., &amp; </a:t>
            </a:r>
            <a:r>
              <a:rPr lang="sk-SK" sz="1000" dirty="0" err="1">
                <a:latin typeface="Garamond" panose="02020404030301010803" pitchFamily="18" charset="0"/>
              </a:rPr>
              <a:t>Gschwend</a:t>
            </a:r>
            <a:r>
              <a:rPr lang="sk-SK" sz="1000" dirty="0">
                <a:latin typeface="Garamond" panose="02020404030301010803" pitchFamily="18" charset="0"/>
              </a:rPr>
              <a:t>, T. (2017). </a:t>
            </a:r>
            <a:r>
              <a:rPr lang="sk-SK" sz="1000" dirty="0" err="1">
                <a:latin typeface="Garamond" panose="02020404030301010803" pitchFamily="18" charset="0"/>
              </a:rPr>
              <a:t>Multi</a:t>
            </a:r>
            <a:r>
              <a:rPr lang="sk-SK" sz="1000" dirty="0">
                <a:latin typeface="Garamond" panose="02020404030301010803" pitchFamily="18" charset="0"/>
              </a:rPr>
              <a:t>-level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politics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Beyond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second-order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</a:t>
            </a:r>
            <a:r>
              <a:rPr lang="sk-SK" sz="1000" dirty="0">
                <a:latin typeface="Garamond" panose="02020404030301010803" pitchFamily="18" charset="0"/>
              </a:rPr>
              <a:t> model. </a:t>
            </a:r>
            <a:r>
              <a:rPr lang="sk-SK" sz="1000" dirty="0" err="1">
                <a:latin typeface="Garamond" panose="02020404030301010803" pitchFamily="18" charset="0"/>
              </a:rPr>
              <a:t>Oxford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University</a:t>
            </a:r>
            <a:r>
              <a:rPr lang="sk-SK" sz="1000" dirty="0">
                <a:latin typeface="Garamond" panose="02020404030301010803" pitchFamily="18" charset="0"/>
              </a:rPr>
              <a:t> Press.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González-Sirois</a:t>
            </a:r>
            <a:r>
              <a:rPr lang="sk-SK" sz="1000" dirty="0">
                <a:latin typeface="Garamond" panose="02020404030301010803" pitchFamily="18" charset="0"/>
              </a:rPr>
              <a:t>, G., &amp; </a:t>
            </a:r>
            <a:r>
              <a:rPr lang="sk-SK" sz="1000" dirty="0" err="1">
                <a:latin typeface="Garamond" panose="02020404030301010803" pitchFamily="18" charset="0"/>
              </a:rPr>
              <a:t>Bélanger</a:t>
            </a:r>
            <a:r>
              <a:rPr lang="sk-SK" sz="1000" dirty="0">
                <a:latin typeface="Garamond" panose="02020404030301010803" pitchFamily="18" charset="0"/>
              </a:rPr>
              <a:t>, É. (2019). </a:t>
            </a:r>
            <a:r>
              <a:rPr lang="sk-SK" sz="1000" dirty="0" err="1">
                <a:latin typeface="Garamond" panose="02020404030301010803" pitchFamily="18" charset="0"/>
              </a:rPr>
              <a:t>Economic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provincial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Revisiting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accountability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Canadian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provinces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Regional</a:t>
            </a:r>
            <a:r>
              <a:rPr lang="sk-SK" sz="1000" dirty="0">
                <a:latin typeface="Garamond" panose="02020404030301010803" pitchFamily="18" charset="0"/>
              </a:rPr>
              <a:t> &amp; </a:t>
            </a:r>
            <a:r>
              <a:rPr lang="sk-SK" sz="1000" dirty="0" err="1">
                <a:latin typeface="Garamond" panose="02020404030301010803" pitchFamily="18" charset="0"/>
              </a:rPr>
              <a:t>Federal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29(3), 307-327.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>
                <a:latin typeface="Garamond" panose="02020404030301010803" pitchFamily="18" charset="0"/>
              </a:rPr>
              <a:t>Hájek, L. (2017).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effect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multiple-office</a:t>
            </a:r>
            <a:r>
              <a:rPr lang="sk-SK" sz="1000" dirty="0">
                <a:latin typeface="Garamond" panose="02020404030301010803" pitchFamily="18" charset="0"/>
              </a:rPr>
              <a:t> holding on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parliamentary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activity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MPs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Czech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Republic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Legislative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23(4), 484-507.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Heath</a:t>
            </a:r>
            <a:r>
              <a:rPr lang="sk-SK" sz="1000" dirty="0">
                <a:latin typeface="Garamond" panose="02020404030301010803" pitchFamily="18" charset="0"/>
              </a:rPr>
              <a:t>, A., </a:t>
            </a:r>
            <a:r>
              <a:rPr lang="sk-SK" sz="1000" dirty="0" err="1">
                <a:latin typeface="Garamond" panose="02020404030301010803" pitchFamily="18" charset="0"/>
              </a:rPr>
              <a:t>McLean</a:t>
            </a:r>
            <a:r>
              <a:rPr lang="sk-SK" sz="1000" dirty="0">
                <a:latin typeface="Garamond" panose="02020404030301010803" pitchFamily="18" charset="0"/>
              </a:rPr>
              <a:t>, I., </a:t>
            </a:r>
            <a:r>
              <a:rPr lang="sk-SK" sz="1000" dirty="0" err="1">
                <a:latin typeface="Garamond" panose="02020404030301010803" pitchFamily="18" charset="0"/>
              </a:rPr>
              <a:t>Taylor</a:t>
            </a:r>
            <a:r>
              <a:rPr lang="sk-SK" sz="1000" dirty="0">
                <a:latin typeface="Garamond" panose="02020404030301010803" pitchFamily="18" charset="0"/>
              </a:rPr>
              <a:t>, B., &amp; </a:t>
            </a:r>
            <a:r>
              <a:rPr lang="sk-SK" sz="1000" dirty="0" err="1">
                <a:latin typeface="Garamond" panose="02020404030301010803" pitchFamily="18" charset="0"/>
              </a:rPr>
              <a:t>Curtice</a:t>
            </a:r>
            <a:r>
              <a:rPr lang="sk-SK" sz="1000" dirty="0">
                <a:latin typeface="Garamond" panose="02020404030301010803" pitchFamily="18" charset="0"/>
              </a:rPr>
              <a:t>, J. (1999). </a:t>
            </a:r>
            <a:r>
              <a:rPr lang="sk-SK" sz="1000" dirty="0" err="1">
                <a:latin typeface="Garamond" panose="02020404030301010803" pitchFamily="18" charset="0"/>
              </a:rPr>
              <a:t>Between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first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second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order</a:t>
            </a:r>
            <a:r>
              <a:rPr lang="sk-SK" sz="1000" dirty="0">
                <a:latin typeface="Garamond" panose="02020404030301010803" pitchFamily="18" charset="0"/>
              </a:rPr>
              <a:t>: A </a:t>
            </a:r>
            <a:r>
              <a:rPr lang="sk-SK" sz="1000" dirty="0" err="1">
                <a:latin typeface="Garamond" panose="02020404030301010803" pitchFamily="18" charset="0"/>
              </a:rPr>
              <a:t>comparison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behaviour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local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Britain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Research</a:t>
            </a:r>
            <a:r>
              <a:rPr lang="sk-SK" sz="1000" dirty="0">
                <a:latin typeface="Garamond" panose="02020404030301010803" pitchFamily="18" charset="0"/>
              </a:rPr>
              <a:t>, 35(3), 389-414.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Henderson</a:t>
            </a:r>
            <a:r>
              <a:rPr lang="sk-SK" sz="1000" dirty="0">
                <a:latin typeface="Garamond" panose="02020404030301010803" pitchFamily="18" charset="0"/>
              </a:rPr>
              <a:t>, A., &amp; </a:t>
            </a:r>
            <a:r>
              <a:rPr lang="sk-SK" sz="1000" dirty="0" err="1">
                <a:latin typeface="Garamond" panose="02020404030301010803" pitchFamily="18" charset="0"/>
              </a:rPr>
              <a:t>McEwen</a:t>
            </a:r>
            <a:r>
              <a:rPr lang="sk-SK" sz="1000" dirty="0">
                <a:latin typeface="Garamond" panose="02020404030301010803" pitchFamily="18" charset="0"/>
              </a:rPr>
              <a:t>, N. (2010). A </a:t>
            </a:r>
            <a:r>
              <a:rPr lang="sk-SK" sz="1000" dirty="0" err="1">
                <a:latin typeface="Garamond" panose="02020404030301010803" pitchFamily="18" charset="0"/>
              </a:rPr>
              <a:t>comparative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analysis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regional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29(3), 405-416.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Lefevere</a:t>
            </a:r>
            <a:r>
              <a:rPr lang="sk-SK" sz="1000" dirty="0">
                <a:latin typeface="Garamond" panose="02020404030301010803" pitchFamily="18" charset="0"/>
              </a:rPr>
              <a:t>, J., &amp; Van </a:t>
            </a:r>
            <a:r>
              <a:rPr lang="sk-SK" sz="1000" dirty="0" err="1">
                <a:latin typeface="Garamond" panose="02020404030301010803" pitchFamily="18" charset="0"/>
              </a:rPr>
              <a:t>Aelst</a:t>
            </a:r>
            <a:r>
              <a:rPr lang="sk-SK" sz="1000" dirty="0">
                <a:latin typeface="Garamond" panose="02020404030301010803" pitchFamily="18" charset="0"/>
              </a:rPr>
              <a:t>, P. (2014). </a:t>
            </a:r>
            <a:r>
              <a:rPr lang="sk-SK" sz="1000" dirty="0" err="1">
                <a:latin typeface="Garamond" panose="02020404030301010803" pitchFamily="18" charset="0"/>
              </a:rPr>
              <a:t>First-order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second-order</a:t>
            </a:r>
            <a:r>
              <a:rPr lang="sk-SK" sz="1000" dirty="0">
                <a:latin typeface="Garamond" panose="02020404030301010803" pitchFamily="18" charset="0"/>
              </a:rPr>
              <a:t> or </a:t>
            </a:r>
            <a:r>
              <a:rPr lang="sk-SK" sz="1000" dirty="0" err="1">
                <a:latin typeface="Garamond" panose="02020404030301010803" pitchFamily="18" charset="0"/>
              </a:rPr>
              <a:t>third</a:t>
            </a:r>
            <a:r>
              <a:rPr lang="sk-SK" sz="1000" dirty="0">
                <a:latin typeface="Garamond" panose="02020404030301010803" pitchFamily="18" charset="0"/>
              </a:rPr>
              <a:t>-rate? A </a:t>
            </a:r>
            <a:r>
              <a:rPr lang="sk-SK" sz="1000" dirty="0" err="1">
                <a:latin typeface="Garamond" panose="02020404030301010803" pitchFamily="18" charset="0"/>
              </a:rPr>
              <a:t>comparison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local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national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Netherlands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35, 159-170.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>
                <a:latin typeface="Garamond" panose="02020404030301010803" pitchFamily="18" charset="0"/>
              </a:rPr>
              <a:t>Lutz </a:t>
            </a:r>
            <a:r>
              <a:rPr lang="sk-SK" sz="1000" dirty="0" err="1">
                <a:latin typeface="Garamond" panose="02020404030301010803" pitchFamily="18" charset="0"/>
              </a:rPr>
              <a:t>Kern</a:t>
            </a:r>
            <a:r>
              <a:rPr lang="sk-SK" sz="1000" dirty="0">
                <a:latin typeface="Garamond" panose="02020404030301010803" pitchFamily="18" charset="0"/>
              </a:rPr>
              <a:t>, H., &amp; </a:t>
            </a:r>
            <a:r>
              <a:rPr lang="sk-SK" sz="1000" dirty="0" err="1">
                <a:latin typeface="Garamond" panose="02020404030301010803" pitchFamily="18" charset="0"/>
              </a:rPr>
              <a:t>Hainmueller</a:t>
            </a:r>
            <a:r>
              <a:rPr lang="sk-SK" sz="1000" dirty="0">
                <a:latin typeface="Garamond" panose="02020404030301010803" pitchFamily="18" charset="0"/>
              </a:rPr>
              <a:t>, J. (2006).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balancing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divided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government</a:t>
            </a:r>
            <a:r>
              <a:rPr lang="sk-SK" sz="1000" dirty="0">
                <a:latin typeface="Garamond" panose="02020404030301010803" pitchFamily="18" charset="0"/>
              </a:rPr>
              <a:t> and ‘</a:t>
            </a:r>
            <a:r>
              <a:rPr lang="sk-SK" sz="1000" dirty="0" err="1">
                <a:latin typeface="Garamond" panose="02020404030301010803" pitchFamily="18" charset="0"/>
              </a:rPr>
              <a:t>midterm’loss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German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Legislative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12(2), 127-149.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Kostelka</a:t>
            </a:r>
            <a:r>
              <a:rPr lang="sk-SK" sz="1000" dirty="0">
                <a:latin typeface="Garamond" panose="02020404030301010803" pitchFamily="18" charset="0"/>
              </a:rPr>
              <a:t>, F., </a:t>
            </a:r>
            <a:r>
              <a:rPr lang="sk-SK" sz="1000" dirty="0" err="1">
                <a:latin typeface="Garamond" panose="02020404030301010803" pitchFamily="18" charset="0"/>
              </a:rPr>
              <a:t>Blais</a:t>
            </a:r>
            <a:r>
              <a:rPr lang="sk-SK" sz="1000" dirty="0">
                <a:latin typeface="Garamond" panose="02020404030301010803" pitchFamily="18" charset="0"/>
              </a:rPr>
              <a:t>, A., &amp; </a:t>
            </a:r>
            <a:r>
              <a:rPr lang="sk-SK" sz="1000" dirty="0" err="1">
                <a:latin typeface="Garamond" panose="02020404030301010803" pitchFamily="18" charset="0"/>
              </a:rPr>
              <a:t>Gidengil</a:t>
            </a:r>
            <a:r>
              <a:rPr lang="sk-SK" sz="1000" dirty="0">
                <a:latin typeface="Garamond" panose="02020404030301010803" pitchFamily="18" charset="0"/>
              </a:rPr>
              <a:t>, E. (2019). Has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gender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gap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really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disappeared</a:t>
            </a:r>
            <a:r>
              <a:rPr lang="sk-SK" sz="1000" dirty="0">
                <a:latin typeface="Garamond" panose="02020404030301010803" pitchFamily="18" charset="0"/>
              </a:rPr>
              <a:t>?. West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Politics</a:t>
            </a:r>
            <a:r>
              <a:rPr lang="sk-SK" sz="1000" dirty="0">
                <a:latin typeface="Garamond" panose="02020404030301010803" pitchFamily="18" charset="0"/>
              </a:rPr>
              <a:t>, 42(3), 437-463.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Reif</a:t>
            </a:r>
            <a:r>
              <a:rPr lang="sk-SK" sz="1000" dirty="0">
                <a:latin typeface="Garamond" panose="02020404030301010803" pitchFamily="18" charset="0"/>
              </a:rPr>
              <a:t>, K., &amp; </a:t>
            </a:r>
            <a:r>
              <a:rPr lang="sk-SK" sz="1000" dirty="0" err="1">
                <a:latin typeface="Garamond" panose="02020404030301010803" pitchFamily="18" charset="0"/>
              </a:rPr>
              <a:t>Schmitt</a:t>
            </a:r>
            <a:r>
              <a:rPr lang="sk-SK" sz="1000" dirty="0">
                <a:latin typeface="Garamond" panose="02020404030301010803" pitchFamily="18" charset="0"/>
              </a:rPr>
              <a:t>, H. (1980). Nine </a:t>
            </a:r>
            <a:r>
              <a:rPr lang="sk-SK" sz="1000" dirty="0" err="1">
                <a:latin typeface="Garamond" panose="02020404030301010803" pitchFamily="18" charset="0"/>
              </a:rPr>
              <a:t>second‐order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national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–a </a:t>
            </a:r>
            <a:r>
              <a:rPr lang="sk-SK" sz="1000" dirty="0" err="1">
                <a:latin typeface="Garamond" panose="02020404030301010803" pitchFamily="18" charset="0"/>
              </a:rPr>
              <a:t>conceptual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framework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for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analysis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results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research</a:t>
            </a:r>
            <a:r>
              <a:rPr lang="sk-SK" sz="1000" dirty="0">
                <a:latin typeface="Garamond" panose="02020404030301010803" pitchFamily="18" charset="0"/>
              </a:rPr>
              <a:t>, 8(1), 3-44.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Schmitt</a:t>
            </a:r>
            <a:r>
              <a:rPr lang="sk-SK" sz="1000" dirty="0">
                <a:latin typeface="Garamond" panose="02020404030301010803" pitchFamily="18" charset="0"/>
              </a:rPr>
              <a:t>, H. (2005).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Parliament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June</a:t>
            </a:r>
            <a:r>
              <a:rPr lang="sk-SK" sz="1000" dirty="0">
                <a:latin typeface="Garamond" panose="02020404030301010803" pitchFamily="18" charset="0"/>
              </a:rPr>
              <a:t> 2004: </a:t>
            </a:r>
            <a:r>
              <a:rPr lang="sk-SK" sz="1000" dirty="0" err="1">
                <a:latin typeface="Garamond" panose="02020404030301010803" pitchFamily="18" charset="0"/>
              </a:rPr>
              <a:t>still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second-order</a:t>
            </a:r>
            <a:r>
              <a:rPr lang="sk-SK" sz="1000" dirty="0">
                <a:latin typeface="Garamond" panose="02020404030301010803" pitchFamily="18" charset="0"/>
              </a:rPr>
              <a:t>?. West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Politics</a:t>
            </a:r>
            <a:r>
              <a:rPr lang="sk-SK" sz="1000" dirty="0">
                <a:latin typeface="Garamond" panose="02020404030301010803" pitchFamily="18" charset="0"/>
              </a:rPr>
              <a:t>, 28(3), 650-679.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Söderlund</a:t>
            </a:r>
            <a:r>
              <a:rPr lang="sk-SK" sz="1000" dirty="0">
                <a:latin typeface="Garamond" panose="02020404030301010803" pitchFamily="18" charset="0"/>
              </a:rPr>
              <a:t>, P., </a:t>
            </a:r>
            <a:r>
              <a:rPr lang="sk-SK" sz="1000" dirty="0" err="1">
                <a:latin typeface="Garamond" panose="02020404030301010803" pitchFamily="18" charset="0"/>
              </a:rPr>
              <a:t>Wass</a:t>
            </a:r>
            <a:r>
              <a:rPr lang="sk-SK" sz="1000" dirty="0">
                <a:latin typeface="Garamond" panose="02020404030301010803" pitchFamily="18" charset="0"/>
              </a:rPr>
              <a:t>, H., &amp; </a:t>
            </a:r>
            <a:r>
              <a:rPr lang="sk-SK" sz="1000" dirty="0" err="1">
                <a:latin typeface="Garamond" panose="02020404030301010803" pitchFamily="18" charset="0"/>
              </a:rPr>
              <a:t>Blais</a:t>
            </a:r>
            <a:r>
              <a:rPr lang="sk-SK" sz="1000" dirty="0">
                <a:latin typeface="Garamond" panose="02020404030301010803" pitchFamily="18" charset="0"/>
              </a:rPr>
              <a:t>, A. (2011).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impact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motivational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contextual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factors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first</a:t>
            </a:r>
            <a:r>
              <a:rPr lang="sk-SK" sz="1000" dirty="0">
                <a:latin typeface="Garamond" panose="02020404030301010803" pitchFamily="18" charset="0"/>
              </a:rPr>
              <a:t>-and </a:t>
            </a:r>
            <a:r>
              <a:rPr lang="sk-SK" sz="1000" dirty="0" err="1">
                <a:latin typeface="Garamond" panose="02020404030301010803" pitchFamily="18" charset="0"/>
              </a:rPr>
              <a:t>second-order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30(4), 689-699.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Tufte</a:t>
            </a:r>
            <a:r>
              <a:rPr lang="sk-SK" sz="1000" dirty="0">
                <a:latin typeface="Garamond" panose="02020404030301010803" pitchFamily="18" charset="0"/>
              </a:rPr>
              <a:t>, E. R. (1975). </a:t>
            </a:r>
            <a:r>
              <a:rPr lang="sk-SK" sz="1000" dirty="0" err="1">
                <a:latin typeface="Garamond" panose="02020404030301010803" pitchFamily="18" charset="0"/>
              </a:rPr>
              <a:t>Determinants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outcomes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midterm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congressional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. American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Review</a:t>
            </a:r>
            <a:r>
              <a:rPr lang="sk-SK" sz="1000" dirty="0">
                <a:latin typeface="Garamond" panose="02020404030301010803" pitchFamily="18" charset="0"/>
              </a:rPr>
              <a:t>, 69(3), 812-826.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>
                <a:latin typeface="Garamond" panose="02020404030301010803" pitchFamily="18" charset="0"/>
              </a:rPr>
              <a:t>Van der </a:t>
            </a:r>
            <a:r>
              <a:rPr lang="sk-SK" sz="1000" dirty="0" err="1">
                <a:latin typeface="Garamond" panose="02020404030301010803" pitchFamily="18" charset="0"/>
              </a:rPr>
              <a:t>Eijk</a:t>
            </a:r>
            <a:r>
              <a:rPr lang="sk-SK" sz="1000" dirty="0">
                <a:latin typeface="Garamond" panose="02020404030301010803" pitchFamily="18" charset="0"/>
              </a:rPr>
              <a:t>, C., </a:t>
            </a:r>
            <a:r>
              <a:rPr lang="sk-SK" sz="1000" dirty="0" err="1">
                <a:latin typeface="Garamond" panose="02020404030301010803" pitchFamily="18" charset="0"/>
              </a:rPr>
              <a:t>Franklin</a:t>
            </a:r>
            <a:r>
              <a:rPr lang="sk-SK" sz="1000" dirty="0">
                <a:latin typeface="Garamond" panose="02020404030301010803" pitchFamily="18" charset="0"/>
              </a:rPr>
              <a:t>, M., &amp; </a:t>
            </a:r>
            <a:r>
              <a:rPr lang="sk-SK" sz="1000" dirty="0" err="1">
                <a:latin typeface="Garamond" panose="02020404030301010803" pitchFamily="18" charset="0"/>
              </a:rPr>
              <a:t>Marsh</a:t>
            </a:r>
            <a:r>
              <a:rPr lang="sk-SK" sz="1000" dirty="0">
                <a:latin typeface="Garamond" panose="02020404030301010803" pitchFamily="18" charset="0"/>
              </a:rPr>
              <a:t>, M. (1996). </a:t>
            </a:r>
            <a:r>
              <a:rPr lang="sk-SK" sz="1000" dirty="0" err="1">
                <a:latin typeface="Garamond" panose="02020404030301010803" pitchFamily="18" charset="0"/>
              </a:rPr>
              <a:t>What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teach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us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about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Europe-wide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What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Europe-wide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teach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us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about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15(2), 149-166.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Wrong</a:t>
            </a:r>
            <a:r>
              <a:rPr lang="sk-SK" sz="1000" dirty="0">
                <a:latin typeface="Garamond" panose="02020404030301010803" pitchFamily="18" charset="0"/>
              </a:rPr>
              <a:t>, D. H. (1957).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pattern</a:t>
            </a:r>
            <a:r>
              <a:rPr lang="sk-SK" sz="1000" dirty="0">
                <a:latin typeface="Garamond" panose="02020404030301010803" pitchFamily="18" charset="0"/>
              </a:rPr>
              <a:t> of party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Canada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Public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Opinion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Quarterly</a:t>
            </a:r>
            <a:r>
              <a:rPr lang="sk-SK" sz="1000">
                <a:latin typeface="Garamond" panose="02020404030301010803" pitchFamily="18" charset="0"/>
              </a:rPr>
              <a:t>, 21(2), 252-264.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k-SK" sz="1000" dirty="0">
              <a:latin typeface="Garamond" panose="02020404030301010803" pitchFamily="18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12" y="162978"/>
            <a:ext cx="8064900" cy="451576"/>
          </a:xfrm>
        </p:spPr>
        <p:txBody>
          <a:bodyPr/>
          <a:lstStyle/>
          <a:p>
            <a:r>
              <a:rPr lang="sk-SK" sz="1800" dirty="0" err="1">
                <a:solidFill>
                  <a:schemeClr val="tx1"/>
                </a:solidFill>
                <a:latin typeface="Garamond" panose="02020404030301010803" pitchFamily="18" charset="0"/>
              </a:rPr>
              <a:t>Literatute</a:t>
            </a:r>
            <a:endParaRPr lang="sk-SK" sz="1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2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E08F-CA92-A239-FA86-5E2DC35BE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B2F9B2A-2AAB-6C7E-8044-1C67E7043E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35AA8C-2858-C437-0F6D-70392E10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Multilevel dynamics of electoral politics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A6393EC-A343-BE7B-6B1D-DA74B194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need for understanding differential behaviour between different levels of governance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Especially relevant in federal states (e.g. Belgium, Canada, Germany, the US or Spain) -&gt; </a:t>
            </a:r>
            <a:r>
              <a:rPr lang="en-GB" sz="2000" u="sng" dirty="0">
                <a:latin typeface="Constantia" panose="02030602050306030303" pitchFamily="18" charset="0"/>
              </a:rPr>
              <a:t>the US as the starting point for the other research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+ shift of authority from the national to the subnational or supranational level (EU)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Turnout</a:t>
            </a:r>
            <a:r>
              <a:rPr lang="en-GB" sz="2000" dirty="0">
                <a:latin typeface="Constantia" panose="02030602050306030303" pitchFamily="18" charset="0"/>
              </a:rPr>
              <a:t> -&gt; similar discussion to the first lecture BUT how do factors work in different settings?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Vote choice </a:t>
            </a:r>
            <a:r>
              <a:rPr lang="en-GB" sz="2000" dirty="0">
                <a:latin typeface="Constantia" panose="02030602050306030303" pitchFamily="18" charset="0"/>
              </a:rPr>
              <a:t>-&gt; several theories of how voters behave and why they defect (fluctuate) in party voting in different settings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5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1B079-88D2-D939-2E3F-42485D65F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0E1E2D2-F6EE-8D95-91B1-C41A3AB81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5719C6-7BA7-791F-5B56-951D5B2C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64134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Turnout</a:t>
            </a:r>
          </a:p>
        </p:txBody>
      </p:sp>
    </p:spTree>
    <p:extLst>
      <p:ext uri="{BB962C8B-B14F-4D97-AF65-F5344CB8AC3E}">
        <p14:creationId xmlns:p14="http://schemas.microsoft.com/office/powerpoint/2010/main" val="151037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661AE-7164-FFBC-9609-DE88AB6B8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00C038D-8FE4-698E-4182-26D38BA5E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64DEB6-3DB4-1375-B8AC-3ED89AB9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Turnout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770CE84-4345-D3C9-C4FF-E96871B5C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marL="54000" indent="0" algn="ctr">
              <a:buNone/>
            </a:pPr>
            <a:r>
              <a:rPr lang="en-GB" sz="2000" b="1" dirty="0">
                <a:latin typeface="Constantia" panose="02030602050306030303" pitchFamily="18" charset="0"/>
              </a:rPr>
              <a:t>Why is turnout (usually) higher in one election type and lower in the other?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Conventional wisdom -&gt; participation is lower at the subnational (regional, local) or supranational (European) level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There is less at stake in non-national elections -&gt; “second-order election” theory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Evidence: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- 9 federations (2003-2006) -&gt; less than 10 points difference between regional and national elections (but sometimes regional elections showed higher turnout)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- 21 European countries (1990-2014) -&gt; around 10 points difference between local and national elections (except France)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07CD1-5E79-E21D-AEA9-0D7A658F3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9DC13E5-B1D7-8F57-F47E-71605CE68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51F904-8534-326A-FAD6-FFB3E29F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Next…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Obrázok 4" descr="Obrázok, na ktorom je text, jedálny lístok, snímka obrazovky, písmo&#10;&#10;Automaticky generovaný popis">
            <a:extLst>
              <a:ext uri="{FF2B5EF4-FFF2-40B4-BE49-F238E27FC236}">
                <a16:creationId xmlns:a16="http://schemas.microsoft.com/office/drawing/2014/main" id="{3035659B-8868-F00F-07E1-41666B199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16" y="0"/>
            <a:ext cx="506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6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B437D-A22B-38D0-070C-6ECFB534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7B2724A-7F34-3BBB-A747-C631D34B75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F89B14-A6B1-DFCA-F2DF-DA043D36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Aggregate level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DEB9767-7154-9880-8F1E-2BFA7A9C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038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Constantia" panose="02030602050306030303" pitchFamily="18" charset="0"/>
              </a:rPr>
              <a:t>Some aggregate level factors are affecting differently voter turnout:</a:t>
            </a:r>
          </a:p>
          <a:p>
            <a:pPr algn="just">
              <a:buFontTx/>
              <a:buChar char="-"/>
            </a:pPr>
            <a:r>
              <a:rPr lang="en-GB" sz="2000" u="sng" noProof="0" dirty="0">
                <a:latin typeface="Constantia" panose="02030602050306030303" pitchFamily="18" charset="0"/>
              </a:rPr>
              <a:t>Population size</a:t>
            </a:r>
            <a:r>
              <a:rPr lang="en-GB" sz="2000" noProof="0" dirty="0">
                <a:latin typeface="Constantia" panose="02030602050306030303" pitchFamily="18" charset="0"/>
              </a:rPr>
              <a:t> better explaining T at subnational level</a:t>
            </a:r>
          </a:p>
          <a:p>
            <a:pPr algn="just">
              <a:buFontTx/>
              <a:buChar char="-"/>
            </a:pPr>
            <a:r>
              <a:rPr lang="en-GB" sz="2000" u="sng" noProof="0" dirty="0">
                <a:latin typeface="Constantia" panose="02030602050306030303" pitchFamily="18" charset="0"/>
              </a:rPr>
              <a:t>Political factors</a:t>
            </a:r>
            <a:r>
              <a:rPr lang="en-GB" sz="2000" noProof="0" dirty="0">
                <a:latin typeface="Constantia" panose="02030602050306030303" pitchFamily="18" charset="0"/>
              </a:rPr>
              <a:t> (campaign expenditures) better explaining T at national level</a:t>
            </a:r>
          </a:p>
          <a:p>
            <a:pPr marL="54000" indent="0" algn="just">
              <a:buNone/>
            </a:pPr>
            <a:endParaRPr lang="en-GB" sz="2000" noProof="0" dirty="0">
              <a:latin typeface="Constantia" panose="02030602050306030303" pitchFamily="18" charset="0"/>
            </a:endParaRPr>
          </a:p>
          <a:p>
            <a:pPr algn="just">
              <a:buFontTx/>
              <a:buChar char="-"/>
            </a:pPr>
            <a:r>
              <a:rPr lang="en-GB" sz="2000" noProof="0" dirty="0">
                <a:latin typeface="Constantia" panose="02030602050306030303" pitchFamily="18" charset="0"/>
              </a:rPr>
              <a:t>Turnout gap smaller when there is </a:t>
            </a:r>
            <a:r>
              <a:rPr lang="en-GB" sz="2000" u="sng" noProof="0" dirty="0">
                <a:latin typeface="Constantia" panose="02030602050306030303" pitchFamily="18" charset="0"/>
              </a:rPr>
              <a:t>more at stake </a:t>
            </a:r>
            <a:r>
              <a:rPr lang="en-GB" sz="2000" noProof="0" dirty="0">
                <a:latin typeface="Constantia" panose="02030602050306030303" pitchFamily="18" charset="0"/>
              </a:rPr>
              <a:t>(local autonomy index) -&gt; not as significant as…</a:t>
            </a:r>
          </a:p>
          <a:p>
            <a:pPr algn="just">
              <a:buFontTx/>
              <a:buChar char="-"/>
            </a:pPr>
            <a:r>
              <a:rPr lang="en-GB" sz="2000" u="sng" noProof="0" dirty="0">
                <a:latin typeface="Constantia" panose="02030602050306030303" pitchFamily="18" charset="0"/>
              </a:rPr>
              <a:t>Synchronisation</a:t>
            </a:r>
            <a:r>
              <a:rPr lang="en-GB" sz="2000" noProof="0" dirty="0">
                <a:latin typeface="Constantia" panose="02030602050306030303" pitchFamily="18" charset="0"/>
              </a:rPr>
              <a:t> of electoral cycles</a:t>
            </a:r>
          </a:p>
          <a:p>
            <a:pPr algn="just">
              <a:buFontTx/>
              <a:buChar char="-"/>
            </a:pPr>
            <a:r>
              <a:rPr lang="en-GB" sz="2000" u="sng" noProof="0" dirty="0">
                <a:latin typeface="Constantia" panose="02030602050306030303" pitchFamily="18" charset="0"/>
              </a:rPr>
              <a:t>Compulsory voting and closeness (through interest)</a:t>
            </a:r>
            <a:r>
              <a:rPr lang="en-GB" sz="2000" noProof="0" dirty="0">
                <a:latin typeface="Constantia" panose="02030602050306030303" pitchFamily="18" charset="0"/>
              </a:rPr>
              <a:t> -&gt; </a:t>
            </a:r>
            <a:r>
              <a:rPr lang="en-GB" sz="1600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moderation effect is stronger in European elections compared to national</a:t>
            </a:r>
            <a:endParaRPr lang="en-GB" sz="2000" u="sng" noProof="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noProof="0" dirty="0">
                <a:latin typeface="Constantia" panose="02030602050306030303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GB" sz="2000" u="sng" noProof="0" dirty="0">
                <a:latin typeface="Constantia" panose="02030602050306030303" pitchFamily="18" charset="0"/>
              </a:rPr>
              <a:t>Decentralisation</a:t>
            </a:r>
            <a:r>
              <a:rPr lang="en-GB" sz="2000" noProof="0" dirty="0">
                <a:latin typeface="Constantia" panose="02030602050306030303" pitchFamily="18" charset="0"/>
              </a:rPr>
              <a:t> (in Spain and Canada) -&gt; turnout in regional elections</a:t>
            </a:r>
          </a:p>
          <a:p>
            <a:pPr algn="just">
              <a:buFontTx/>
              <a:buChar char="-"/>
            </a:pPr>
            <a:endParaRPr lang="en-GB" sz="2000" noProof="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Constantia" panose="02030602050306030303" pitchFamily="18" charset="0"/>
              </a:rPr>
              <a:t>Some others are not:</a:t>
            </a:r>
          </a:p>
          <a:p>
            <a:pPr marL="54000" indent="0" algn="just">
              <a:buNone/>
            </a:pPr>
            <a:r>
              <a:rPr lang="en-GB" sz="2000" noProof="0" dirty="0">
                <a:latin typeface="Constantia" panose="02030602050306030303" pitchFamily="18" charset="0"/>
              </a:rPr>
              <a:t>- Degree of (regional) authority</a:t>
            </a:r>
          </a:p>
          <a:p>
            <a:pPr marL="54000" indent="0" algn="just">
              <a:buNone/>
            </a:pPr>
            <a:r>
              <a:rPr lang="en-GB" sz="2000" noProof="0" dirty="0">
                <a:latin typeface="Constantia" panose="02030602050306030303" pitchFamily="18" charset="0"/>
              </a:rPr>
              <a:t>- Revenues and spending of reg. entities </a:t>
            </a:r>
            <a:r>
              <a:rPr lang="en-GB" sz="2000" dirty="0">
                <a:latin typeface="Constantia" panose="02030602050306030303" pitchFamily="18" charset="0"/>
              </a:rPr>
              <a:t>(both </a:t>
            </a:r>
            <a:r>
              <a:rPr lang="en-GB" sz="2000" noProof="0" dirty="0">
                <a:latin typeface="Constantia" panose="02030602050306030303" pitchFamily="18" charset="0"/>
              </a:rPr>
              <a:t>turnout in national elections)</a:t>
            </a:r>
          </a:p>
          <a:p>
            <a:pPr algn="just">
              <a:buFontTx/>
              <a:buChar char="-"/>
            </a:pPr>
            <a:endParaRPr lang="en-GB" sz="2000" u="sng" noProof="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7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029F5-E719-CFBB-EA1C-44F019408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C534665-D4D5-5593-042A-4ACDA87957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9DE828-6D20-CB55-4117-1779E298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Individual level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620D5D0-174E-3542-6484-E0203E77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Henderson and McEwen (2015) </a:t>
            </a:r>
            <a:r>
              <a:rPr lang="en-GB" sz="2000" dirty="0">
                <a:latin typeface="Constantia" panose="02030602050306030303" pitchFamily="18" charset="0"/>
              </a:rPr>
              <a:t>– 29 regions (Canada, UK, Spain)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Regional identity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Perceived importance of the election =&gt; reg. elections turnout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Blais and Daoust (2020) </a:t>
            </a:r>
            <a:r>
              <a:rPr lang="en-GB" sz="2000" dirty="0">
                <a:latin typeface="Constantia" panose="02030602050306030303" pitchFamily="18" charset="0"/>
              </a:rPr>
              <a:t>– 2011-2015 - regional, national, subnational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Little variance in the means of predispositions for voting -&gt; political interest, D, B, C (rational choice theory)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Exception -&gt; D and B in European elections is smaller!</a:t>
            </a:r>
          </a:p>
        </p:txBody>
      </p:sp>
    </p:spTree>
    <p:extLst>
      <p:ext uri="{BB962C8B-B14F-4D97-AF65-F5344CB8AC3E}">
        <p14:creationId xmlns:p14="http://schemas.microsoft.com/office/powerpoint/2010/main" val="1476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D935F-74D3-08C4-3916-DAE5BD0A6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4D66D5F-6A19-0434-9284-773612DE4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" name="Obrázok 5" descr="Obrázok, na ktorom je text, diagram, rad, technický výkres&#10;&#10;Automaticky generovaný popis">
            <a:extLst>
              <a:ext uri="{FF2B5EF4-FFF2-40B4-BE49-F238E27FC236}">
                <a16:creationId xmlns:a16="http://schemas.microsoft.com/office/drawing/2014/main" id="{7A5ED38F-0B4E-CF8A-8C58-261253AFA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33" y="376829"/>
            <a:ext cx="5063067" cy="3382252"/>
          </a:xfrm>
          <a:prstGeom prst="rect">
            <a:avLst/>
          </a:prstGeom>
        </p:spPr>
      </p:pic>
      <p:pic>
        <p:nvPicPr>
          <p:cNvPr id="7" name="Obrázok 6" descr="Obrázok, na ktorom je text, diagram, rad, rovnobežný&#10;&#10;Automaticky generovaný popis">
            <a:extLst>
              <a:ext uri="{FF2B5EF4-FFF2-40B4-BE49-F238E27FC236}">
                <a16:creationId xmlns:a16="http://schemas.microsoft.com/office/drawing/2014/main" id="{5B599A6E-1F60-5899-469B-D463A6C10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7" y="3759081"/>
            <a:ext cx="4893733" cy="30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0886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cz.potx" id="{D7A7A407-EA95-402E-A2E1-F4E83BB896B4}" vid="{701BB1D0-3800-4DAE-B2C6-FE22C8BECD5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11788</TotalTime>
  <Words>2162</Words>
  <Application>Microsoft Macintosh PowerPoint</Application>
  <PresentationFormat>Prezentácia na obrazovke (4:3)</PresentationFormat>
  <Paragraphs>252</Paragraphs>
  <Slides>28</Slides>
  <Notes>26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7" baseType="lpstr">
      <vt:lpstr>Arial</vt:lpstr>
      <vt:lpstr>Constantia</vt:lpstr>
      <vt:lpstr>Garamond</vt:lpstr>
      <vt:lpstr>Helvetica</vt:lpstr>
      <vt:lpstr>Symbol</vt:lpstr>
      <vt:lpstr>Tahoma</vt:lpstr>
      <vt:lpstr>Times New Roman</vt:lpstr>
      <vt:lpstr>Wingdings</vt:lpstr>
      <vt:lpstr>Prezentace_MU_CZ</vt:lpstr>
      <vt:lpstr>Prezentácia programu PowerPoint</vt:lpstr>
      <vt:lpstr>Voting in a multi-level electoral setting </vt:lpstr>
      <vt:lpstr>Multilevel dynamics of electoral politics</vt:lpstr>
      <vt:lpstr>Turnout</vt:lpstr>
      <vt:lpstr>Turnout</vt:lpstr>
      <vt:lpstr>Next…</vt:lpstr>
      <vt:lpstr>Aggregate level</vt:lpstr>
      <vt:lpstr>Individual level</vt:lpstr>
      <vt:lpstr>Prezentácia programu PowerPoint</vt:lpstr>
      <vt:lpstr>Individual level</vt:lpstr>
      <vt:lpstr>Individual level</vt:lpstr>
      <vt:lpstr>Individual level</vt:lpstr>
      <vt:lpstr>Vote choice</vt:lpstr>
      <vt:lpstr>Vote choice</vt:lpstr>
      <vt:lpstr>Surge and decline</vt:lpstr>
      <vt:lpstr>Prezentácia programu PowerPoint</vt:lpstr>
      <vt:lpstr>Referendum and accountability</vt:lpstr>
      <vt:lpstr>Referendum and accountability</vt:lpstr>
      <vt:lpstr>Balancing</vt:lpstr>
      <vt:lpstr>Second-order election theory</vt:lpstr>
      <vt:lpstr>Second-order election theory</vt:lpstr>
      <vt:lpstr>Second-order election theory</vt:lpstr>
      <vt:lpstr>Prezentácia programu PowerPoint</vt:lpstr>
      <vt:lpstr>Prezentácia programu PowerPoint</vt:lpstr>
      <vt:lpstr>Second-order election theory</vt:lpstr>
      <vt:lpstr>Summary</vt:lpstr>
      <vt:lpstr>Next…</vt:lpstr>
      <vt:lpstr>Literatute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Počasie a voľby</dc:title>
  <dc:creator>Jakub Jusko</dc:creator>
  <cp:lastModifiedBy>Jakub Jusko</cp:lastModifiedBy>
  <cp:revision>121</cp:revision>
  <dcterms:created xsi:type="dcterms:W3CDTF">2021-01-04T15:05:13Z</dcterms:created>
  <dcterms:modified xsi:type="dcterms:W3CDTF">2024-11-15T12:28:12Z</dcterms:modified>
</cp:coreProperties>
</file>