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7" r:id="rId1"/>
  </p:sldMasterIdLst>
  <p:notesMasterIdLst>
    <p:notesMasterId r:id="rId20"/>
  </p:notesMasterIdLst>
  <p:handoutMasterIdLst>
    <p:handoutMasterId r:id="rId21"/>
  </p:handoutMasterIdLst>
  <p:sldIdLst>
    <p:sldId id="256" r:id="rId2"/>
    <p:sldId id="362" r:id="rId3"/>
    <p:sldId id="411" r:id="rId4"/>
    <p:sldId id="409" r:id="rId5"/>
    <p:sldId id="420" r:id="rId6"/>
    <p:sldId id="412" r:id="rId7"/>
    <p:sldId id="413" r:id="rId8"/>
    <p:sldId id="414" r:id="rId9"/>
    <p:sldId id="415" r:id="rId10"/>
    <p:sldId id="416" r:id="rId11"/>
    <p:sldId id="417" r:id="rId12"/>
    <p:sldId id="418" r:id="rId13"/>
    <p:sldId id="419" r:id="rId14"/>
    <p:sldId id="410" r:id="rId15"/>
    <p:sldId id="422" r:id="rId16"/>
    <p:sldId id="423" r:id="rId17"/>
    <p:sldId id="421" r:id="rId18"/>
    <p:sldId id="271" r:id="rId1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321" userDrawn="1">
          <p15:clr>
            <a:srgbClr val="A4A3A4"/>
          </p15:clr>
        </p15:guide>
        <p15:guide id="7" pos="5418" userDrawn="1">
          <p15:clr>
            <a:srgbClr val="A4A3A4"/>
          </p15:clr>
        </p15:guide>
        <p15:guide id="8" pos="682" userDrawn="1">
          <p15:clr>
            <a:srgbClr val="A4A3A4"/>
          </p15:clr>
        </p15:guide>
        <p15:guide id="9" pos="2766" userDrawn="1">
          <p15:clr>
            <a:srgbClr val="A4A3A4"/>
          </p15:clr>
        </p15:guide>
        <p15:guide id="10" pos="297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53"/>
    <a:srgbClr val="9100DC"/>
    <a:srgbClr val="00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28" autoAdjust="0"/>
    <p:restoredTop sz="83014" autoAdjust="0"/>
  </p:normalViewPr>
  <p:slideViewPr>
    <p:cSldViewPr snapToGrid="0">
      <p:cViewPr varScale="1">
        <p:scale>
          <a:sx n="104" d="100"/>
          <a:sy n="104" d="100"/>
        </p:scale>
        <p:origin x="2336" y="208"/>
      </p:cViewPr>
      <p:guideLst>
        <p:guide orient="horz" pos="1120"/>
        <p:guide orient="horz" pos="1272"/>
        <p:guide orient="horz" pos="715"/>
        <p:guide orient="horz" pos="3861"/>
        <p:guide orient="horz" pos="3944"/>
        <p:guide pos="321"/>
        <p:guide pos="5418"/>
        <p:guide pos="682"/>
        <p:guide pos="2766"/>
        <p:guide pos="2976"/>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8C8F9F-6DF1-54DD-9B94-357C5A41F0B1}"/>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6F1DCD1A-52F9-828B-0E56-DC0049D1A27D}"/>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167BDFEC-9769-5B88-E5C7-C6D047E42888}"/>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dirty="0">
              <a:latin typeface="Constantia" panose="02030602050306030303" pitchFamily="18" charset="0"/>
            </a:endParaRPr>
          </a:p>
        </p:txBody>
      </p:sp>
      <p:sp>
        <p:nvSpPr>
          <p:cNvPr id="4" name="Zástupný objekt pre číslo snímky 3">
            <a:extLst>
              <a:ext uri="{FF2B5EF4-FFF2-40B4-BE49-F238E27FC236}">
                <a16:creationId xmlns:a16="http://schemas.microsoft.com/office/drawing/2014/main" id="{DC09A329-D34C-8BB4-D179-313C40877791}"/>
              </a:ext>
            </a:extLst>
          </p:cNvPr>
          <p:cNvSpPr>
            <a:spLocks noGrp="1"/>
          </p:cNvSpPr>
          <p:nvPr>
            <p:ph type="sldNum" sz="quarter" idx="5"/>
          </p:nvPr>
        </p:nvSpPr>
        <p:spPr/>
        <p:txBody>
          <a:bodyPr/>
          <a:lstStyle/>
          <a:p>
            <a:fld id="{061A6D36-8CFB-40FE-8D60-D2050488125D}" type="slidenum">
              <a:rPr lang="cs-CZ" altLang="cs-CZ" smtClean="0"/>
              <a:pPr/>
              <a:t>3</a:t>
            </a:fld>
            <a:endParaRPr lang="cs-CZ" altLang="cs-CZ"/>
          </a:p>
        </p:txBody>
      </p:sp>
    </p:spTree>
    <p:extLst>
      <p:ext uri="{BB962C8B-B14F-4D97-AF65-F5344CB8AC3E}">
        <p14:creationId xmlns:p14="http://schemas.microsoft.com/office/powerpoint/2010/main" val="3498924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9194E5-2309-59FD-535D-8D58D49D7A24}"/>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2B4A4A74-7219-4DA6-7257-AC3300CFFBD9}"/>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03ADEF29-15C9-03C8-FCB8-1800860C1098}"/>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dirty="0">
              <a:latin typeface="Constantia" panose="02030602050306030303" pitchFamily="18" charset="0"/>
            </a:endParaRPr>
          </a:p>
        </p:txBody>
      </p:sp>
      <p:sp>
        <p:nvSpPr>
          <p:cNvPr id="4" name="Zástupný objekt pre číslo snímky 3">
            <a:extLst>
              <a:ext uri="{FF2B5EF4-FFF2-40B4-BE49-F238E27FC236}">
                <a16:creationId xmlns:a16="http://schemas.microsoft.com/office/drawing/2014/main" id="{266CB8CE-BA8F-FA89-8FCA-D491676154F6}"/>
              </a:ext>
            </a:extLst>
          </p:cNvPr>
          <p:cNvSpPr>
            <a:spLocks noGrp="1"/>
          </p:cNvSpPr>
          <p:nvPr>
            <p:ph type="sldNum" sz="quarter" idx="5"/>
          </p:nvPr>
        </p:nvSpPr>
        <p:spPr/>
        <p:txBody>
          <a:bodyPr/>
          <a:lstStyle/>
          <a:p>
            <a:fld id="{061A6D36-8CFB-40FE-8D60-D2050488125D}" type="slidenum">
              <a:rPr lang="cs-CZ" altLang="cs-CZ" smtClean="0"/>
              <a:pPr/>
              <a:t>12</a:t>
            </a:fld>
            <a:endParaRPr lang="cs-CZ" altLang="cs-CZ"/>
          </a:p>
        </p:txBody>
      </p:sp>
    </p:spTree>
    <p:extLst>
      <p:ext uri="{BB962C8B-B14F-4D97-AF65-F5344CB8AC3E}">
        <p14:creationId xmlns:p14="http://schemas.microsoft.com/office/powerpoint/2010/main" val="1501423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46E252-1B97-D29A-4ED9-A87520E7A114}"/>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78763499-DD3C-7271-C470-189A2DAC223E}"/>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D6632EF4-F801-B9DE-DB87-444D28E79B48}"/>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b="1" dirty="0">
              <a:latin typeface="Constantia" panose="02030602050306030303" pitchFamily="18" charset="0"/>
            </a:endParaRPr>
          </a:p>
        </p:txBody>
      </p:sp>
      <p:sp>
        <p:nvSpPr>
          <p:cNvPr id="4" name="Zástupný objekt pre číslo snímky 3">
            <a:extLst>
              <a:ext uri="{FF2B5EF4-FFF2-40B4-BE49-F238E27FC236}">
                <a16:creationId xmlns:a16="http://schemas.microsoft.com/office/drawing/2014/main" id="{ED289F66-35EF-3689-444F-95A92CCA4D25}"/>
              </a:ext>
            </a:extLst>
          </p:cNvPr>
          <p:cNvSpPr>
            <a:spLocks noGrp="1"/>
          </p:cNvSpPr>
          <p:nvPr>
            <p:ph type="sldNum" sz="quarter" idx="5"/>
          </p:nvPr>
        </p:nvSpPr>
        <p:spPr/>
        <p:txBody>
          <a:bodyPr/>
          <a:lstStyle/>
          <a:p>
            <a:fld id="{061A6D36-8CFB-40FE-8D60-D2050488125D}" type="slidenum">
              <a:rPr lang="cs-CZ" altLang="cs-CZ" smtClean="0"/>
              <a:pPr/>
              <a:t>13</a:t>
            </a:fld>
            <a:endParaRPr lang="cs-CZ" altLang="cs-CZ"/>
          </a:p>
        </p:txBody>
      </p:sp>
    </p:spTree>
    <p:extLst>
      <p:ext uri="{BB962C8B-B14F-4D97-AF65-F5344CB8AC3E}">
        <p14:creationId xmlns:p14="http://schemas.microsoft.com/office/powerpoint/2010/main" val="18392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79E08-A463-0A27-4031-015B4BE77C16}"/>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AAEE4E5D-BE27-7B4D-837E-3190BFD9B7E0}"/>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CBA8628B-C795-3265-B114-FF1D6833CC13}"/>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noProof="0" dirty="0">
              <a:latin typeface="Constantia" panose="02030602050306030303" pitchFamily="18" charset="0"/>
            </a:endParaRPr>
          </a:p>
        </p:txBody>
      </p:sp>
      <p:sp>
        <p:nvSpPr>
          <p:cNvPr id="4" name="Zástupný objekt pre číslo snímky 3">
            <a:extLst>
              <a:ext uri="{FF2B5EF4-FFF2-40B4-BE49-F238E27FC236}">
                <a16:creationId xmlns:a16="http://schemas.microsoft.com/office/drawing/2014/main" id="{BDE1590B-4292-1342-7768-725F0CC535E5}"/>
              </a:ext>
            </a:extLst>
          </p:cNvPr>
          <p:cNvSpPr>
            <a:spLocks noGrp="1"/>
          </p:cNvSpPr>
          <p:nvPr>
            <p:ph type="sldNum" sz="quarter" idx="5"/>
          </p:nvPr>
        </p:nvSpPr>
        <p:spPr/>
        <p:txBody>
          <a:bodyPr/>
          <a:lstStyle/>
          <a:p>
            <a:fld id="{061A6D36-8CFB-40FE-8D60-D2050488125D}" type="slidenum">
              <a:rPr lang="cs-CZ" altLang="cs-CZ" smtClean="0"/>
              <a:pPr/>
              <a:t>14</a:t>
            </a:fld>
            <a:endParaRPr lang="cs-CZ" altLang="cs-CZ"/>
          </a:p>
        </p:txBody>
      </p:sp>
    </p:spTree>
    <p:extLst>
      <p:ext uri="{BB962C8B-B14F-4D97-AF65-F5344CB8AC3E}">
        <p14:creationId xmlns:p14="http://schemas.microsoft.com/office/powerpoint/2010/main" val="3831331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5957F-3F59-6D97-85EB-903E79ECFB6E}"/>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C0E5EF33-99A6-0E3B-AD4E-66836FCB6CB7}"/>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78882D4D-EFE7-D67E-342A-C1B878858B80}"/>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b="1" dirty="0">
              <a:latin typeface="Constantia" panose="02030602050306030303" pitchFamily="18" charset="0"/>
            </a:endParaRPr>
          </a:p>
        </p:txBody>
      </p:sp>
      <p:sp>
        <p:nvSpPr>
          <p:cNvPr id="4" name="Zástupný objekt pre číslo snímky 3">
            <a:extLst>
              <a:ext uri="{FF2B5EF4-FFF2-40B4-BE49-F238E27FC236}">
                <a16:creationId xmlns:a16="http://schemas.microsoft.com/office/drawing/2014/main" id="{D95E355B-E75D-153D-11F8-B3D07453219E}"/>
              </a:ext>
            </a:extLst>
          </p:cNvPr>
          <p:cNvSpPr>
            <a:spLocks noGrp="1"/>
          </p:cNvSpPr>
          <p:nvPr>
            <p:ph type="sldNum" sz="quarter" idx="5"/>
          </p:nvPr>
        </p:nvSpPr>
        <p:spPr/>
        <p:txBody>
          <a:bodyPr/>
          <a:lstStyle/>
          <a:p>
            <a:fld id="{061A6D36-8CFB-40FE-8D60-D2050488125D}" type="slidenum">
              <a:rPr lang="cs-CZ" altLang="cs-CZ" smtClean="0"/>
              <a:pPr/>
              <a:t>15</a:t>
            </a:fld>
            <a:endParaRPr lang="cs-CZ" altLang="cs-CZ"/>
          </a:p>
        </p:txBody>
      </p:sp>
    </p:spTree>
    <p:extLst>
      <p:ext uri="{BB962C8B-B14F-4D97-AF65-F5344CB8AC3E}">
        <p14:creationId xmlns:p14="http://schemas.microsoft.com/office/powerpoint/2010/main" val="35405331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90111-EB4A-BF51-0235-6C0940B216D4}"/>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9F88DB5D-B9C0-70F1-84B3-A9E46F369C8C}"/>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02195657-05BE-67C2-CEB0-A3B2D8B30892}"/>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b="1" dirty="0">
              <a:latin typeface="Constantia" panose="02030602050306030303" pitchFamily="18" charset="0"/>
            </a:endParaRPr>
          </a:p>
        </p:txBody>
      </p:sp>
      <p:sp>
        <p:nvSpPr>
          <p:cNvPr id="4" name="Zástupný objekt pre číslo snímky 3">
            <a:extLst>
              <a:ext uri="{FF2B5EF4-FFF2-40B4-BE49-F238E27FC236}">
                <a16:creationId xmlns:a16="http://schemas.microsoft.com/office/drawing/2014/main" id="{0AD344CC-76D3-F236-6DDD-75348600D44A}"/>
              </a:ext>
            </a:extLst>
          </p:cNvPr>
          <p:cNvSpPr>
            <a:spLocks noGrp="1"/>
          </p:cNvSpPr>
          <p:nvPr>
            <p:ph type="sldNum" sz="quarter" idx="5"/>
          </p:nvPr>
        </p:nvSpPr>
        <p:spPr/>
        <p:txBody>
          <a:bodyPr/>
          <a:lstStyle/>
          <a:p>
            <a:fld id="{061A6D36-8CFB-40FE-8D60-D2050488125D}" type="slidenum">
              <a:rPr lang="cs-CZ" altLang="cs-CZ" smtClean="0"/>
              <a:pPr/>
              <a:t>16</a:t>
            </a:fld>
            <a:endParaRPr lang="cs-CZ" altLang="cs-CZ"/>
          </a:p>
        </p:txBody>
      </p:sp>
    </p:spTree>
    <p:extLst>
      <p:ext uri="{BB962C8B-B14F-4D97-AF65-F5344CB8AC3E}">
        <p14:creationId xmlns:p14="http://schemas.microsoft.com/office/powerpoint/2010/main" val="3785282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52B018-F18A-9E76-E740-72C7D315A2B2}"/>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882552BE-64C7-CF58-0BD9-36EE3FE4C143}"/>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C6F2ED86-E9D2-0F5D-2477-9BF90DA71FDC}"/>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noProof="0" dirty="0">
              <a:latin typeface="Constantia" panose="02030602050306030303" pitchFamily="18" charset="0"/>
            </a:endParaRPr>
          </a:p>
        </p:txBody>
      </p:sp>
      <p:sp>
        <p:nvSpPr>
          <p:cNvPr id="4" name="Zástupný objekt pre číslo snímky 3">
            <a:extLst>
              <a:ext uri="{FF2B5EF4-FFF2-40B4-BE49-F238E27FC236}">
                <a16:creationId xmlns:a16="http://schemas.microsoft.com/office/drawing/2014/main" id="{8A29C2A1-BCDD-74B6-06A3-6BA7F1249BCD}"/>
              </a:ext>
            </a:extLst>
          </p:cNvPr>
          <p:cNvSpPr>
            <a:spLocks noGrp="1"/>
          </p:cNvSpPr>
          <p:nvPr>
            <p:ph type="sldNum" sz="quarter" idx="5"/>
          </p:nvPr>
        </p:nvSpPr>
        <p:spPr/>
        <p:txBody>
          <a:bodyPr/>
          <a:lstStyle/>
          <a:p>
            <a:fld id="{061A6D36-8CFB-40FE-8D60-D2050488125D}" type="slidenum">
              <a:rPr lang="cs-CZ" altLang="cs-CZ" smtClean="0"/>
              <a:pPr/>
              <a:t>17</a:t>
            </a:fld>
            <a:endParaRPr lang="cs-CZ" altLang="cs-CZ"/>
          </a:p>
        </p:txBody>
      </p:sp>
    </p:spTree>
    <p:extLst>
      <p:ext uri="{BB962C8B-B14F-4D97-AF65-F5344CB8AC3E}">
        <p14:creationId xmlns:p14="http://schemas.microsoft.com/office/powerpoint/2010/main" val="387838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CZ" dirty="0"/>
          </a:p>
        </p:txBody>
      </p:sp>
      <p:sp>
        <p:nvSpPr>
          <p:cNvPr id="4" name="Zástupný objekt pre číslo snímky 3"/>
          <p:cNvSpPr>
            <a:spLocks noGrp="1"/>
          </p:cNvSpPr>
          <p:nvPr>
            <p:ph type="sldNum" sz="quarter" idx="5"/>
          </p:nvPr>
        </p:nvSpPr>
        <p:spPr/>
        <p:txBody>
          <a:bodyPr/>
          <a:lstStyle/>
          <a:p>
            <a:fld id="{061A6D36-8CFB-40FE-8D60-D2050488125D}" type="slidenum">
              <a:rPr lang="cs-CZ" altLang="cs-CZ" smtClean="0"/>
              <a:pPr/>
              <a:t>18</a:t>
            </a:fld>
            <a:endParaRPr lang="cs-CZ" altLang="cs-CZ"/>
          </a:p>
        </p:txBody>
      </p:sp>
    </p:spTree>
    <p:extLst>
      <p:ext uri="{BB962C8B-B14F-4D97-AF65-F5344CB8AC3E}">
        <p14:creationId xmlns:p14="http://schemas.microsoft.com/office/powerpoint/2010/main" val="3537519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EE57D-EFC7-8F43-7C66-AF3872015FDD}"/>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7449BCA0-AF76-EA89-051D-ABD30B3BBCB0}"/>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A806A113-1F33-85AA-03CC-876615307FE2}"/>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dirty="0">
              <a:latin typeface="Constantia" panose="02030602050306030303" pitchFamily="18" charset="0"/>
            </a:endParaRPr>
          </a:p>
        </p:txBody>
      </p:sp>
      <p:sp>
        <p:nvSpPr>
          <p:cNvPr id="4" name="Zástupný objekt pre číslo snímky 3">
            <a:extLst>
              <a:ext uri="{FF2B5EF4-FFF2-40B4-BE49-F238E27FC236}">
                <a16:creationId xmlns:a16="http://schemas.microsoft.com/office/drawing/2014/main" id="{FD4D5E98-687F-F295-85A9-09C1183F1224}"/>
              </a:ext>
            </a:extLst>
          </p:cNvPr>
          <p:cNvSpPr>
            <a:spLocks noGrp="1"/>
          </p:cNvSpPr>
          <p:nvPr>
            <p:ph type="sldNum" sz="quarter" idx="5"/>
          </p:nvPr>
        </p:nvSpPr>
        <p:spPr/>
        <p:txBody>
          <a:bodyPr/>
          <a:lstStyle/>
          <a:p>
            <a:fld id="{061A6D36-8CFB-40FE-8D60-D2050488125D}" type="slidenum">
              <a:rPr lang="cs-CZ" altLang="cs-CZ" smtClean="0"/>
              <a:pPr/>
              <a:t>4</a:t>
            </a:fld>
            <a:endParaRPr lang="cs-CZ" altLang="cs-CZ"/>
          </a:p>
        </p:txBody>
      </p:sp>
    </p:spTree>
    <p:extLst>
      <p:ext uri="{BB962C8B-B14F-4D97-AF65-F5344CB8AC3E}">
        <p14:creationId xmlns:p14="http://schemas.microsoft.com/office/powerpoint/2010/main" val="3420523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0718DE-E32F-9EE5-F00A-EA8241251823}"/>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F1277138-D23C-4C33-57A5-DE2C3097F0E7}"/>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A83629F9-884B-647C-2E9E-F056B9A51982}"/>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dirty="0">
              <a:latin typeface="Constantia" panose="02030602050306030303" pitchFamily="18" charset="0"/>
            </a:endParaRPr>
          </a:p>
        </p:txBody>
      </p:sp>
      <p:sp>
        <p:nvSpPr>
          <p:cNvPr id="4" name="Zástupný objekt pre číslo snímky 3">
            <a:extLst>
              <a:ext uri="{FF2B5EF4-FFF2-40B4-BE49-F238E27FC236}">
                <a16:creationId xmlns:a16="http://schemas.microsoft.com/office/drawing/2014/main" id="{CD81E322-FCF5-2CB2-BAA6-217CE26C6401}"/>
              </a:ext>
            </a:extLst>
          </p:cNvPr>
          <p:cNvSpPr>
            <a:spLocks noGrp="1"/>
          </p:cNvSpPr>
          <p:nvPr>
            <p:ph type="sldNum" sz="quarter" idx="5"/>
          </p:nvPr>
        </p:nvSpPr>
        <p:spPr/>
        <p:txBody>
          <a:bodyPr/>
          <a:lstStyle/>
          <a:p>
            <a:fld id="{061A6D36-8CFB-40FE-8D60-D2050488125D}" type="slidenum">
              <a:rPr lang="cs-CZ" altLang="cs-CZ" smtClean="0"/>
              <a:pPr/>
              <a:t>5</a:t>
            </a:fld>
            <a:endParaRPr lang="cs-CZ" altLang="cs-CZ"/>
          </a:p>
        </p:txBody>
      </p:sp>
    </p:spTree>
    <p:extLst>
      <p:ext uri="{BB962C8B-B14F-4D97-AF65-F5344CB8AC3E}">
        <p14:creationId xmlns:p14="http://schemas.microsoft.com/office/powerpoint/2010/main" val="3772533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D91CF1-9AE1-9BC7-ABDE-9816DD63A5AC}"/>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8885000B-34FA-94C8-7EDF-7F0AEEC8EB85}"/>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A7B2E277-99AE-D080-CB78-65833A40D8F9}"/>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dirty="0">
              <a:latin typeface="Constantia" panose="02030602050306030303" pitchFamily="18" charset="0"/>
            </a:endParaRPr>
          </a:p>
        </p:txBody>
      </p:sp>
      <p:sp>
        <p:nvSpPr>
          <p:cNvPr id="4" name="Zástupný objekt pre číslo snímky 3">
            <a:extLst>
              <a:ext uri="{FF2B5EF4-FFF2-40B4-BE49-F238E27FC236}">
                <a16:creationId xmlns:a16="http://schemas.microsoft.com/office/drawing/2014/main" id="{66A4B79B-704C-974B-3179-605582F4490F}"/>
              </a:ext>
            </a:extLst>
          </p:cNvPr>
          <p:cNvSpPr>
            <a:spLocks noGrp="1"/>
          </p:cNvSpPr>
          <p:nvPr>
            <p:ph type="sldNum" sz="quarter" idx="5"/>
          </p:nvPr>
        </p:nvSpPr>
        <p:spPr/>
        <p:txBody>
          <a:bodyPr/>
          <a:lstStyle/>
          <a:p>
            <a:fld id="{061A6D36-8CFB-40FE-8D60-D2050488125D}" type="slidenum">
              <a:rPr lang="cs-CZ" altLang="cs-CZ" smtClean="0"/>
              <a:pPr/>
              <a:t>6</a:t>
            </a:fld>
            <a:endParaRPr lang="cs-CZ" altLang="cs-CZ"/>
          </a:p>
        </p:txBody>
      </p:sp>
    </p:spTree>
    <p:extLst>
      <p:ext uri="{BB962C8B-B14F-4D97-AF65-F5344CB8AC3E}">
        <p14:creationId xmlns:p14="http://schemas.microsoft.com/office/powerpoint/2010/main" val="640751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1A8828-5208-6DA7-A75B-99CC6AFF21DB}"/>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4022204D-FC2D-57C4-4D0A-1B58DE7A2946}"/>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D30C495A-76C5-6D65-C1CD-BCF387C84E7B}"/>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dirty="0">
              <a:latin typeface="Constantia" panose="02030602050306030303" pitchFamily="18" charset="0"/>
            </a:endParaRPr>
          </a:p>
        </p:txBody>
      </p:sp>
      <p:sp>
        <p:nvSpPr>
          <p:cNvPr id="4" name="Zástupný objekt pre číslo snímky 3">
            <a:extLst>
              <a:ext uri="{FF2B5EF4-FFF2-40B4-BE49-F238E27FC236}">
                <a16:creationId xmlns:a16="http://schemas.microsoft.com/office/drawing/2014/main" id="{BB334E76-EE37-32E8-6CA1-0B8422D2F7D4}"/>
              </a:ext>
            </a:extLst>
          </p:cNvPr>
          <p:cNvSpPr>
            <a:spLocks noGrp="1"/>
          </p:cNvSpPr>
          <p:nvPr>
            <p:ph type="sldNum" sz="quarter" idx="5"/>
          </p:nvPr>
        </p:nvSpPr>
        <p:spPr/>
        <p:txBody>
          <a:bodyPr/>
          <a:lstStyle/>
          <a:p>
            <a:fld id="{061A6D36-8CFB-40FE-8D60-D2050488125D}" type="slidenum">
              <a:rPr lang="cs-CZ" altLang="cs-CZ" smtClean="0"/>
              <a:pPr/>
              <a:t>7</a:t>
            </a:fld>
            <a:endParaRPr lang="cs-CZ" altLang="cs-CZ"/>
          </a:p>
        </p:txBody>
      </p:sp>
    </p:spTree>
    <p:extLst>
      <p:ext uri="{BB962C8B-B14F-4D97-AF65-F5344CB8AC3E}">
        <p14:creationId xmlns:p14="http://schemas.microsoft.com/office/powerpoint/2010/main" val="1155697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E775FC-BC81-37A1-856F-E4E61C9254F5}"/>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272014FB-D1FB-3589-7716-96F2B43AC97D}"/>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1830C6B0-9626-3A23-F15E-A0D41880CE39}"/>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dirty="0">
              <a:latin typeface="Constantia" panose="02030602050306030303" pitchFamily="18" charset="0"/>
            </a:endParaRPr>
          </a:p>
        </p:txBody>
      </p:sp>
      <p:sp>
        <p:nvSpPr>
          <p:cNvPr id="4" name="Zástupný objekt pre číslo snímky 3">
            <a:extLst>
              <a:ext uri="{FF2B5EF4-FFF2-40B4-BE49-F238E27FC236}">
                <a16:creationId xmlns:a16="http://schemas.microsoft.com/office/drawing/2014/main" id="{6AFE065D-0464-9518-C51B-DF7AF879220F}"/>
              </a:ext>
            </a:extLst>
          </p:cNvPr>
          <p:cNvSpPr>
            <a:spLocks noGrp="1"/>
          </p:cNvSpPr>
          <p:nvPr>
            <p:ph type="sldNum" sz="quarter" idx="5"/>
          </p:nvPr>
        </p:nvSpPr>
        <p:spPr/>
        <p:txBody>
          <a:bodyPr/>
          <a:lstStyle/>
          <a:p>
            <a:fld id="{061A6D36-8CFB-40FE-8D60-D2050488125D}" type="slidenum">
              <a:rPr lang="cs-CZ" altLang="cs-CZ" smtClean="0"/>
              <a:pPr/>
              <a:t>8</a:t>
            </a:fld>
            <a:endParaRPr lang="cs-CZ" altLang="cs-CZ"/>
          </a:p>
        </p:txBody>
      </p:sp>
    </p:spTree>
    <p:extLst>
      <p:ext uri="{BB962C8B-B14F-4D97-AF65-F5344CB8AC3E}">
        <p14:creationId xmlns:p14="http://schemas.microsoft.com/office/powerpoint/2010/main" val="2506630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6BE8EE-D47C-BA3B-68FA-F3056CAE960C}"/>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2318E532-479C-19B1-885B-81CA216166EE}"/>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F6B5C25D-42E2-1F58-F1FE-2D6D1057E75E}"/>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dirty="0">
              <a:latin typeface="Constantia" panose="02030602050306030303" pitchFamily="18" charset="0"/>
            </a:endParaRPr>
          </a:p>
        </p:txBody>
      </p:sp>
      <p:sp>
        <p:nvSpPr>
          <p:cNvPr id="4" name="Zástupný objekt pre číslo snímky 3">
            <a:extLst>
              <a:ext uri="{FF2B5EF4-FFF2-40B4-BE49-F238E27FC236}">
                <a16:creationId xmlns:a16="http://schemas.microsoft.com/office/drawing/2014/main" id="{90AF9432-AF35-C84D-7B5F-92446252031D}"/>
              </a:ext>
            </a:extLst>
          </p:cNvPr>
          <p:cNvSpPr>
            <a:spLocks noGrp="1"/>
          </p:cNvSpPr>
          <p:nvPr>
            <p:ph type="sldNum" sz="quarter" idx="5"/>
          </p:nvPr>
        </p:nvSpPr>
        <p:spPr/>
        <p:txBody>
          <a:bodyPr/>
          <a:lstStyle/>
          <a:p>
            <a:fld id="{061A6D36-8CFB-40FE-8D60-D2050488125D}" type="slidenum">
              <a:rPr lang="cs-CZ" altLang="cs-CZ" smtClean="0"/>
              <a:pPr/>
              <a:t>9</a:t>
            </a:fld>
            <a:endParaRPr lang="cs-CZ" altLang="cs-CZ"/>
          </a:p>
        </p:txBody>
      </p:sp>
    </p:spTree>
    <p:extLst>
      <p:ext uri="{BB962C8B-B14F-4D97-AF65-F5344CB8AC3E}">
        <p14:creationId xmlns:p14="http://schemas.microsoft.com/office/powerpoint/2010/main" val="286189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C76D51-4835-4944-F0F4-70B699A49446}"/>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583791FB-E43D-862D-1527-323BFE392CB5}"/>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2EA6A0C2-1644-3400-D41E-A92A425B53C4}"/>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dirty="0">
              <a:latin typeface="Constantia" panose="02030602050306030303" pitchFamily="18" charset="0"/>
            </a:endParaRPr>
          </a:p>
        </p:txBody>
      </p:sp>
      <p:sp>
        <p:nvSpPr>
          <p:cNvPr id="4" name="Zástupný objekt pre číslo snímky 3">
            <a:extLst>
              <a:ext uri="{FF2B5EF4-FFF2-40B4-BE49-F238E27FC236}">
                <a16:creationId xmlns:a16="http://schemas.microsoft.com/office/drawing/2014/main" id="{8D28105C-1FB7-613B-D98E-5F57E7760DEB}"/>
              </a:ext>
            </a:extLst>
          </p:cNvPr>
          <p:cNvSpPr>
            <a:spLocks noGrp="1"/>
          </p:cNvSpPr>
          <p:nvPr>
            <p:ph type="sldNum" sz="quarter" idx="5"/>
          </p:nvPr>
        </p:nvSpPr>
        <p:spPr/>
        <p:txBody>
          <a:bodyPr/>
          <a:lstStyle/>
          <a:p>
            <a:fld id="{061A6D36-8CFB-40FE-8D60-D2050488125D}" type="slidenum">
              <a:rPr lang="cs-CZ" altLang="cs-CZ" smtClean="0"/>
              <a:pPr/>
              <a:t>10</a:t>
            </a:fld>
            <a:endParaRPr lang="cs-CZ" altLang="cs-CZ"/>
          </a:p>
        </p:txBody>
      </p:sp>
    </p:spTree>
    <p:extLst>
      <p:ext uri="{BB962C8B-B14F-4D97-AF65-F5344CB8AC3E}">
        <p14:creationId xmlns:p14="http://schemas.microsoft.com/office/powerpoint/2010/main" val="557088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DD809-4480-6A6C-D03E-2C2CC8037278}"/>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6570B799-7386-BF1B-7252-3BE2F8AD736D}"/>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CAD40AD1-C770-962E-53A3-6C9343799489}"/>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dirty="0">
              <a:latin typeface="Constantia" panose="02030602050306030303" pitchFamily="18" charset="0"/>
            </a:endParaRPr>
          </a:p>
        </p:txBody>
      </p:sp>
      <p:sp>
        <p:nvSpPr>
          <p:cNvPr id="4" name="Zástupný objekt pre číslo snímky 3">
            <a:extLst>
              <a:ext uri="{FF2B5EF4-FFF2-40B4-BE49-F238E27FC236}">
                <a16:creationId xmlns:a16="http://schemas.microsoft.com/office/drawing/2014/main" id="{37F8F976-8741-106E-35CC-9E7E4F6A1CBA}"/>
              </a:ext>
            </a:extLst>
          </p:cNvPr>
          <p:cNvSpPr>
            <a:spLocks noGrp="1"/>
          </p:cNvSpPr>
          <p:nvPr>
            <p:ph type="sldNum" sz="quarter" idx="5"/>
          </p:nvPr>
        </p:nvSpPr>
        <p:spPr/>
        <p:txBody>
          <a:bodyPr/>
          <a:lstStyle/>
          <a:p>
            <a:fld id="{061A6D36-8CFB-40FE-8D60-D2050488125D}" type="slidenum">
              <a:rPr lang="cs-CZ" altLang="cs-CZ" smtClean="0"/>
              <a:pPr/>
              <a:t>11</a:t>
            </a:fld>
            <a:endParaRPr lang="cs-CZ" altLang="cs-CZ"/>
          </a:p>
        </p:txBody>
      </p:sp>
    </p:spTree>
    <p:extLst>
      <p:ext uri="{BB962C8B-B14F-4D97-AF65-F5344CB8AC3E}">
        <p14:creationId xmlns:p14="http://schemas.microsoft.com/office/powerpoint/2010/main" val="14965543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298877" y="2900365"/>
            <a:ext cx="8521200" cy="1171580"/>
          </a:xfrm>
        </p:spPr>
        <p:txBody>
          <a:bodyPr anchor="t"/>
          <a:lstStyle>
            <a:lvl1pPr algn="l">
              <a:lnSpc>
                <a:spcPts val="3300"/>
              </a:lnSpc>
              <a:defRPr sz="3300"/>
            </a:lvl1pPr>
          </a:lstStyle>
          <a:p>
            <a:r>
              <a:rPr lang="cs-CZ" dirty="0"/>
              <a:t>Kliknutím vložíte nadpis</a:t>
            </a:r>
            <a:endParaRPr lang="cs-CZ" noProof="0" dirty="0"/>
          </a:p>
        </p:txBody>
      </p:sp>
      <p:sp>
        <p:nvSpPr>
          <p:cNvPr id="8" name="Podnadpis 2"/>
          <p:cNvSpPr>
            <a:spLocks noGrp="1"/>
          </p:cNvSpPr>
          <p:nvPr>
            <p:ph type="subTitle" idx="1" hasCustomPrompt="1"/>
          </p:nvPr>
        </p:nvSpPr>
        <p:spPr>
          <a:xfrm>
            <a:off x="298877" y="4116403"/>
            <a:ext cx="8521200" cy="698497"/>
          </a:xfrm>
        </p:spPr>
        <p:txBody>
          <a:bodyPr anchor="t"/>
          <a:lstStyle>
            <a:lvl1pPr marL="0" indent="0" algn="l">
              <a:buNone/>
              <a:defRPr lang="cs-CZ" sz="1800" b="0" dirty="0">
                <a:solidFill>
                  <a:schemeClr val="tx1"/>
                </a:solidFill>
                <a:latin typeface="+mj-lt"/>
                <a:ea typeface="+mj-ea"/>
                <a:cs typeface="+mj-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cs-CZ" noProof="0" dirty="0"/>
              <a:t>Kliknutím vložíte podnadpis</a:t>
            </a:r>
          </a:p>
        </p:txBody>
      </p:sp>
      <p:pic>
        <p:nvPicPr>
          <p:cNvPr id="6" name="Grafický objekt 5">
            <a:extLst>
              <a:ext uri="{FF2B5EF4-FFF2-40B4-BE49-F238E27FC236}">
                <a16:creationId xmlns:a16="http://schemas.microsoft.com/office/drawing/2014/main" id="{601D3E6C-8A25-405E-A952-4F92A22C63D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81541" y="414000"/>
            <a:ext cx="1555860" cy="1066376"/>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17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539998" y="718713"/>
            <a:ext cx="3915001" cy="3204001"/>
          </a:xfrm>
        </p:spPr>
        <p:txBody>
          <a:bodyPr/>
          <a:lstStyle>
            <a:lvl1pPr algn="l">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539999" y="4500000"/>
            <a:ext cx="3915000" cy="1331998"/>
          </a:xfrm>
        </p:spPr>
        <p:txBody>
          <a:bodyPr lIns="0" tIns="0" rIns="0" bIns="0" numCol="1"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540543" y="4068000"/>
            <a:ext cx="3915000" cy="360000"/>
          </a:xfrm>
        </p:spPr>
        <p:txBody>
          <a:bodyPr/>
          <a:lstStyle>
            <a:lvl1pPr algn="l">
              <a:lnSpc>
                <a:spcPts val="825"/>
              </a:lnSpc>
              <a:defRPr sz="825" b="1"/>
            </a:lvl1pPr>
          </a:lstStyle>
          <a:p>
            <a:pPr lvl="0"/>
            <a:r>
              <a:rPr lang="cs-CZ" noProof="0" dirty="0"/>
              <a:t>Kliknutím vložíte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4688459" y="4500000"/>
            <a:ext cx="3915000" cy="1331998"/>
          </a:xfrm>
        </p:spPr>
        <p:txBody>
          <a:bodyPr lIns="0" tIns="0" rIns="0" bIns="0" numCol="1"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4689002" y="4068000"/>
            <a:ext cx="3915000" cy="360000"/>
          </a:xfrm>
        </p:spPr>
        <p:txBody>
          <a:bodyPr/>
          <a:lstStyle>
            <a:lvl1pPr algn="l">
              <a:lnSpc>
                <a:spcPts val="825"/>
              </a:lnSpc>
              <a:defRPr sz="825" b="1"/>
            </a:lvl1pPr>
          </a:lstStyle>
          <a:p>
            <a:pPr lvl="0"/>
            <a:r>
              <a:rPr lang="cs-CZ" noProof="0" dirty="0"/>
              <a:t>Kliknutím vložíte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4688459" y="718713"/>
            <a:ext cx="3915001" cy="3204001"/>
          </a:xfrm>
        </p:spPr>
        <p:txBody>
          <a:bodyPr/>
          <a:lstStyle>
            <a:lvl1pPr algn="l">
              <a:defRPr/>
            </a:lvl1pPr>
          </a:lstStyle>
          <a:p>
            <a:pPr lvl="0"/>
            <a:r>
              <a:rPr lang="cs-CZ" noProof="0" dirty="0"/>
              <a:t>Kliknutím vložíte text</a:t>
            </a:r>
          </a:p>
        </p:txBody>
      </p:sp>
      <p:pic>
        <p:nvPicPr>
          <p:cNvPr id="16" name="Grafický objekt 5">
            <a:extLst>
              <a:ext uri="{FF2B5EF4-FFF2-40B4-BE49-F238E27FC236}">
                <a16:creationId xmlns:a16="http://schemas.microsoft.com/office/drawing/2014/main" id="{0004D1A2-E289-AA47-B94B-01BB01C920F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7" y="6048000"/>
            <a:ext cx="876594" cy="600812"/>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6" name="Grafický objekt 5">
            <a:extLst>
              <a:ext uri="{FF2B5EF4-FFF2-40B4-BE49-F238E27FC236}">
                <a16:creationId xmlns:a16="http://schemas.microsoft.com/office/drawing/2014/main" id="{55F562C7-770A-4DC7-96BB-3CD0DDDE67F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7" y="6048000"/>
            <a:ext cx="876594" cy="600812"/>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1">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298876" y="2900365"/>
            <a:ext cx="3934889" cy="1171580"/>
          </a:xfrm>
        </p:spPr>
        <p:txBody>
          <a:bodyPr anchor="t"/>
          <a:lstStyle>
            <a:lvl1pPr algn="l">
              <a:lnSpc>
                <a:spcPts val="3300"/>
              </a:lnSpc>
              <a:defRPr sz="3300">
                <a:solidFill>
                  <a:srgbClr val="0000DC"/>
                </a:solidFill>
              </a:defRPr>
            </a:lvl1pPr>
          </a:lstStyle>
          <a:p>
            <a:r>
              <a:rPr lang="cs-CZ" dirty="0"/>
              <a:t>Kliknutím vložíte nadpis</a:t>
            </a:r>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298876" y="4116403"/>
            <a:ext cx="3934889" cy="698497"/>
          </a:xfrm>
        </p:spPr>
        <p:txBody>
          <a:bodyPr anchor="t"/>
          <a:lstStyle>
            <a:lvl1pPr marL="0" indent="0" algn="l">
              <a:buNone/>
              <a:defRPr lang="cs-CZ" sz="1800" b="0" dirty="0">
                <a:solidFill>
                  <a:srgbClr val="0000DC"/>
                </a:solidFill>
                <a:latin typeface="+mj-lt"/>
                <a:ea typeface="+mj-ea"/>
                <a:cs typeface="+mj-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cs-CZ" noProof="0" dirty="0"/>
              <a:t>Kliknutím vložíte podnadpis</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4572000" y="1"/>
            <a:ext cx="4572000" cy="6857999"/>
          </a:xfrm>
        </p:spPr>
        <p:txBody>
          <a:bodyPr anchor="ctr"/>
          <a:lstStyle>
            <a:lvl1pPr algn="ctr">
              <a:defRPr>
                <a:solidFill>
                  <a:srgbClr val="0000DC"/>
                </a:solidFill>
              </a:defRPr>
            </a:lvl1pPr>
          </a:lstStyle>
          <a:p>
            <a:r>
              <a:rPr lang="cs-CZ" dirty="0"/>
              <a:t>Kliknutím na ikonu vložíte obrázek</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540000" y="6228000"/>
            <a:ext cx="3693765" cy="252000"/>
          </a:xfrm>
        </p:spPr>
        <p:txBody>
          <a:bodyPr/>
          <a:lstStyle>
            <a:lvl1pPr>
              <a:defRPr/>
            </a:lvl1pPr>
          </a:lstStyle>
          <a:p>
            <a:r>
              <a:rPr lang="cs-CZ"/>
              <a:t>zápatí prezentace</a:t>
            </a:r>
            <a:endParaRPr lang="cs-CZ" dirty="0"/>
          </a:p>
        </p:txBody>
      </p:sp>
      <p:pic>
        <p:nvPicPr>
          <p:cNvPr id="8" name="Grafický objekt 5">
            <a:extLst>
              <a:ext uri="{FF2B5EF4-FFF2-40B4-BE49-F238E27FC236}">
                <a16:creationId xmlns:a16="http://schemas.microsoft.com/office/drawing/2014/main" id="{C687E64B-5AC4-3A41-A1D1-731CB04E7BC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81541" y="414000"/>
            <a:ext cx="1555860" cy="1066376"/>
          </a:xfrm>
          <a:prstGeom prst="rect">
            <a:avLst/>
          </a:prstGeom>
        </p:spPr>
      </p:pic>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176"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007A53"/>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298877" y="2900365"/>
            <a:ext cx="8521200" cy="1171580"/>
          </a:xfrm>
        </p:spPr>
        <p:txBody>
          <a:bodyPr anchor="t"/>
          <a:lstStyle>
            <a:lvl1pPr algn="l">
              <a:lnSpc>
                <a:spcPts val="3300"/>
              </a:lnSpc>
              <a:defRPr sz="33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298877" y="4116403"/>
            <a:ext cx="8521200" cy="698497"/>
          </a:xfrm>
        </p:spPr>
        <p:txBody>
          <a:bodyPr anchor="t"/>
          <a:lstStyle>
            <a:lvl1pPr marL="0" indent="0" algn="l">
              <a:buNone/>
              <a:defRPr lang="cs-CZ" sz="1800" b="0" dirty="0">
                <a:solidFill>
                  <a:schemeClr val="bg1"/>
                </a:solidFill>
                <a:latin typeface="+mj-lt"/>
                <a:ea typeface="+mj-ea"/>
                <a:cs typeface="+mj-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cs-CZ" noProof="0" dirty="0"/>
              <a:t>Kliknutím vložíte podnadpis</a:t>
            </a:r>
          </a:p>
        </p:txBody>
      </p:sp>
      <p:pic>
        <p:nvPicPr>
          <p:cNvPr id="10" name="Grafický objekt 5">
            <a:extLst>
              <a:ext uri="{FF2B5EF4-FFF2-40B4-BE49-F238E27FC236}">
                <a16:creationId xmlns:a16="http://schemas.microsoft.com/office/drawing/2014/main" id="{7635DD7C-E644-6A43-A1B7-1DE38233FF5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81541" y="414000"/>
            <a:ext cx="1555860" cy="1066375"/>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176" userDrawn="1">
          <p15:clr>
            <a:srgbClr val="FBAE40"/>
          </p15:clr>
        </p15:guide>
        <p15:guide id="3" orient="horz" pos="255" userDrawn="1">
          <p15:clr>
            <a:srgbClr val="FBAE40"/>
          </p15:clr>
        </p15:guide>
        <p15:guide id="4" pos="1156"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2">
    <p:bg>
      <p:bgPr>
        <a:solidFill>
          <a:srgbClr val="007A53"/>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298876" y="2900365"/>
            <a:ext cx="3934889" cy="1171580"/>
          </a:xfrm>
        </p:spPr>
        <p:txBody>
          <a:bodyPr anchor="t"/>
          <a:lstStyle>
            <a:lvl1pPr algn="l">
              <a:lnSpc>
                <a:spcPts val="3300"/>
              </a:lnSpc>
              <a:defRPr sz="33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298876" y="4116403"/>
            <a:ext cx="3934889" cy="698497"/>
          </a:xfrm>
        </p:spPr>
        <p:txBody>
          <a:bodyPr anchor="t"/>
          <a:lstStyle>
            <a:lvl1pPr marL="0" indent="0" algn="l">
              <a:buNone/>
              <a:defRPr lang="cs-CZ" sz="1800" b="0" dirty="0">
                <a:solidFill>
                  <a:schemeClr val="bg1"/>
                </a:solidFill>
                <a:latin typeface="+mj-lt"/>
                <a:ea typeface="+mj-ea"/>
                <a:cs typeface="+mj-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cs-CZ" noProof="0" dirty="0"/>
              <a:t>Kliknutím vložíte podnadpis</a:t>
            </a:r>
          </a:p>
        </p:txBody>
      </p:sp>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4572000" y="1"/>
            <a:ext cx="4572000" cy="6857999"/>
          </a:xfrm>
        </p:spPr>
        <p:txBody>
          <a:bodyPr anchor="ctr"/>
          <a:lstStyle>
            <a:lvl1pPr algn="ctr">
              <a:defRPr>
                <a:solidFill>
                  <a:schemeClr val="bg1"/>
                </a:solidFill>
              </a:defRPr>
            </a:lvl1pPr>
          </a:lstStyle>
          <a:p>
            <a:r>
              <a:rPr lang="cs-CZ" dirty="0"/>
              <a:t>Kliknutím na ikonu vložíte obrázek</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540000" y="6228000"/>
            <a:ext cx="3693765" cy="252000"/>
          </a:xfrm>
        </p:spPr>
        <p:txBody>
          <a:bodyPr/>
          <a:lstStyle>
            <a:lvl1pPr>
              <a:defRPr>
                <a:solidFill>
                  <a:schemeClr val="bg1"/>
                </a:solidFill>
              </a:defRPr>
            </a:lvl1pPr>
          </a:lstStyle>
          <a:p>
            <a:r>
              <a:rPr lang="cs-CZ"/>
              <a:t>zápatí prezentace</a:t>
            </a:r>
            <a:endParaRPr lang="cs-CZ" dirty="0"/>
          </a:p>
        </p:txBody>
      </p:sp>
      <p:pic>
        <p:nvPicPr>
          <p:cNvPr id="9" name="Grafický objekt 5">
            <a:extLst>
              <a:ext uri="{FF2B5EF4-FFF2-40B4-BE49-F238E27FC236}">
                <a16:creationId xmlns:a16="http://schemas.microsoft.com/office/drawing/2014/main" id="{F14E04A5-4797-1348-B7F6-EE6C8A968AD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81541" y="414000"/>
            <a:ext cx="1555860" cy="1066375"/>
          </a:xfrm>
          <a:prstGeom prst="rect">
            <a:avLst/>
          </a:prstGeom>
        </p:spPr>
      </p:pic>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176"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zní s obrázkem">
    <p:bg>
      <p:bgPr>
        <a:solidFill>
          <a:srgbClr val="007A53"/>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9144000" cy="5842000"/>
          </a:xfrm>
        </p:spPr>
        <p:txBody>
          <a:bodyPr anchor="ctr"/>
          <a:lstStyle>
            <a:lvl1pPr algn="ctr">
              <a:defRPr>
                <a:solidFill>
                  <a:schemeClr val="bg1"/>
                </a:solidFill>
              </a:defRPr>
            </a:lvl1pPr>
          </a:lstStyle>
          <a:p>
            <a:r>
              <a:rPr lang="cs-CZ" dirty="0"/>
              <a:t>Kliknutím na ikonu vložíte obrázek.</a:t>
            </a:r>
          </a:p>
        </p:txBody>
      </p:sp>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540000" y="6040796"/>
            <a:ext cx="6416982" cy="510831"/>
          </a:xfrm>
        </p:spPr>
        <p:txBody>
          <a:bodyPr lIns="0" tIns="0" rIns="0" bIns="0" numCol="1" spcCol="324000">
            <a:noAutofit/>
          </a:bodyPr>
          <a:lstStyle>
            <a:lvl1pPr algn="l">
              <a:lnSpc>
                <a:spcPts val="1350"/>
              </a:lnSpc>
              <a:defRPr sz="1125" b="0">
                <a:solidFill>
                  <a:schemeClr val="bg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pic>
        <p:nvPicPr>
          <p:cNvPr id="9" name="Grafický objekt 5">
            <a:extLst>
              <a:ext uri="{FF2B5EF4-FFF2-40B4-BE49-F238E27FC236}">
                <a16:creationId xmlns:a16="http://schemas.microsoft.com/office/drawing/2014/main" id="{38E54EF0-AC4F-BE42-B3C9-EBE082A37F4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7" y="6048000"/>
            <a:ext cx="876594" cy="600811"/>
          </a:xfrm>
          <a:prstGeom prst="rect">
            <a:avLst/>
          </a:prstGeom>
        </p:spPr>
      </p:pic>
    </p:spTree>
    <p:extLst>
      <p:ext uri="{BB962C8B-B14F-4D97-AF65-F5344CB8AC3E}">
        <p14:creationId xmlns:p14="http://schemas.microsoft.com/office/powerpoint/2010/main" val="1964211764"/>
      </p:ext>
    </p:extLst>
  </p:cSld>
  <p:clrMapOvr>
    <a:masterClrMapping/>
  </p:clrMapOvr>
  <p:extLst>
    <p:ext uri="{DCECCB84-F9BA-43D5-87BE-67443E8EF086}">
      <p15:sldGuideLst xmlns:p15="http://schemas.microsoft.com/office/powerpoint/2012/main">
        <p15:guide id="1" pos="5556" userDrawn="1">
          <p15:clr>
            <a:srgbClr val="FBAE40"/>
          </p15:clr>
        </p15:guide>
        <p15:guide id="2" orient="horz" pos="420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FSS slide">
    <p:bg>
      <p:bgPr>
        <a:solidFill>
          <a:srgbClr val="007A53"/>
        </a:solidFill>
        <a:effectLst/>
      </p:bgPr>
    </p:bg>
    <p:spTree>
      <p:nvGrpSpPr>
        <p:cNvPr id="1" name=""/>
        <p:cNvGrpSpPr/>
        <p:nvPr/>
      </p:nvGrpSpPr>
      <p:grpSpPr>
        <a:xfrm>
          <a:off x="0" y="0"/>
          <a:ext cx="0" cy="0"/>
          <a:chOff x="0" y="0"/>
          <a:chExt cx="0" cy="0"/>
        </a:xfrm>
      </p:grpSpPr>
      <p:pic>
        <p:nvPicPr>
          <p:cNvPr id="2" name="Grafický objekt 1">
            <a:extLst>
              <a:ext uri="{FF2B5EF4-FFF2-40B4-BE49-F238E27FC236}">
                <a16:creationId xmlns:a16="http://schemas.microsoft.com/office/drawing/2014/main" id="{99DDF373-DAF6-45FC-9BE7-AC33B6CEFD7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505600" y="2012703"/>
            <a:ext cx="4132799" cy="2832593"/>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5ECF17BA-4CC0-425F-84EE-ED5FF94C78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1017" y="2731338"/>
            <a:ext cx="5381966" cy="1395324"/>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540000" y="6228000"/>
            <a:ext cx="5940000" cy="252000"/>
          </a:xfrm>
        </p:spPr>
        <p:txBody>
          <a:bodyPr/>
          <a:lstStyle>
            <a:lvl1pPr>
              <a:defRPr sz="9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540000" y="1692002"/>
            <a:ext cx="8064900" cy="4139998"/>
          </a:xfrm>
          <a:prstGeom prst="rect">
            <a:avLst/>
          </a:prstGeom>
        </p:spPr>
        <p:txBody>
          <a:bodyPr/>
          <a:lstStyle>
            <a:lvl1pPr marL="189000" indent="-135000">
              <a:lnSpc>
                <a:spcPts val="27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9" name="Grafický objekt 5">
            <a:extLst>
              <a:ext uri="{FF2B5EF4-FFF2-40B4-BE49-F238E27FC236}">
                <a16:creationId xmlns:a16="http://schemas.microsoft.com/office/drawing/2014/main" id="{75ADEBBD-800A-EE45-B7A1-67CD94DC86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7" y="6048000"/>
            <a:ext cx="876594" cy="600812"/>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32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9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540544" y="1296001"/>
            <a:ext cx="8064104" cy="271576"/>
          </a:xfrm>
        </p:spPr>
        <p:txBody>
          <a:bodyPr lIns="0" tIns="0" rIns="0" bIns="0">
            <a:noAutofit/>
          </a:bodyPr>
          <a:lstStyle>
            <a:lvl1pPr algn="l">
              <a:lnSpc>
                <a:spcPts val="1725"/>
              </a:lnSpc>
              <a:defRPr sz="15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540000" y="1692002"/>
            <a:ext cx="8064900" cy="4139998"/>
          </a:xfrm>
          <a:prstGeom prst="rect">
            <a:avLst/>
          </a:prstGeom>
        </p:spPr>
        <p:txBody>
          <a:bodyPr/>
          <a:lstStyle>
            <a:lvl1pPr marL="189000" indent="-135000">
              <a:lnSpc>
                <a:spcPts val="27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9" name="Grafický objekt 5">
            <a:extLst>
              <a:ext uri="{FF2B5EF4-FFF2-40B4-BE49-F238E27FC236}">
                <a16:creationId xmlns:a16="http://schemas.microsoft.com/office/drawing/2014/main" id="{3F4C3194-85F4-774C-9C36-260FA06190A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7" y="6048000"/>
            <a:ext cx="876594" cy="600812"/>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540000" y="1701505"/>
            <a:ext cx="3914999" cy="4139998"/>
          </a:xfrm>
          <a:prstGeom prst="rect">
            <a:avLst/>
          </a:prstGeom>
        </p:spPr>
        <p:txBody>
          <a:bodyPr/>
          <a:lstStyle>
            <a:lvl1pPr marL="189000" indent="-135000">
              <a:lnSpc>
                <a:spcPts val="27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4688460" y="1701505"/>
            <a:ext cx="3914999" cy="4139998"/>
          </a:xfrm>
          <a:prstGeom prst="rect">
            <a:avLst/>
          </a:prstGeom>
        </p:spPr>
        <p:txBody>
          <a:bodyPr/>
          <a:lstStyle>
            <a:lvl1pPr marL="189000" indent="-135000">
              <a:lnSpc>
                <a:spcPts val="27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1" name="Grafický objekt 5">
            <a:extLst>
              <a:ext uri="{FF2B5EF4-FFF2-40B4-BE49-F238E27FC236}">
                <a16:creationId xmlns:a16="http://schemas.microsoft.com/office/drawing/2014/main" id="{E4039839-F51B-5042-9375-558343FF765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7" y="6048000"/>
            <a:ext cx="876594" cy="600812"/>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543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540544" y="1296001"/>
            <a:ext cx="3915000" cy="271576"/>
          </a:xfrm>
        </p:spPr>
        <p:txBody>
          <a:bodyPr lIns="0" tIns="0" rIns="0" bIns="0">
            <a:noAutofit/>
          </a:bodyPr>
          <a:lstStyle>
            <a:lvl1pPr algn="l">
              <a:lnSpc>
                <a:spcPts val="1725"/>
              </a:lnSpc>
              <a:defRPr sz="1500" b="0">
                <a:solidFill>
                  <a:schemeClr val="tx2"/>
                </a:solidFill>
              </a:defRPr>
            </a:lvl1pPr>
          </a:lstStyle>
          <a:p>
            <a:pPr lvl="0"/>
            <a:r>
              <a:rPr lang="cs-CZ" noProof="0" dirty="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540000" y="720000"/>
            <a:ext cx="8064900" cy="451576"/>
          </a:xfrm>
        </p:spPr>
        <p:txBody>
          <a:bodyPr/>
          <a:lstStyle/>
          <a:p>
            <a:r>
              <a:rPr lang="cs-CZ" dirty="0"/>
              <a:t>Kliknutím vložíte nadpis</a:t>
            </a:r>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4688459" y="1290515"/>
            <a:ext cx="3915000" cy="271576"/>
          </a:xfrm>
        </p:spPr>
        <p:txBody>
          <a:bodyPr lIns="0" tIns="0" rIns="0" bIns="0">
            <a:noAutofit/>
          </a:bodyPr>
          <a:lstStyle>
            <a:lvl1pPr algn="l">
              <a:lnSpc>
                <a:spcPts val="1725"/>
              </a:lnSpc>
              <a:defRPr sz="1500" b="0">
                <a:solidFill>
                  <a:schemeClr val="tx2"/>
                </a:solidFill>
              </a:defRPr>
            </a:lvl1pPr>
          </a:lstStyle>
          <a:p>
            <a:pPr lvl="0"/>
            <a:r>
              <a:rPr lang="cs-CZ" noProof="0" dirty="0"/>
              <a:t>Kliknutím vložíte podnadpis</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540000" y="1701505"/>
            <a:ext cx="3914999" cy="4139998"/>
          </a:xfrm>
          <a:prstGeom prst="rect">
            <a:avLst/>
          </a:prstGeom>
        </p:spPr>
        <p:txBody>
          <a:bodyPr/>
          <a:lstStyle>
            <a:lvl1pPr marL="189000" indent="-135000">
              <a:lnSpc>
                <a:spcPts val="27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4688460" y="1701505"/>
            <a:ext cx="3914999" cy="4139998"/>
          </a:xfrm>
          <a:prstGeom prst="rect">
            <a:avLst/>
          </a:prstGeom>
        </p:spPr>
        <p:txBody>
          <a:bodyPr/>
          <a:lstStyle>
            <a:lvl1pPr marL="189000" indent="-135000">
              <a:lnSpc>
                <a:spcPts val="27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4" name="Grafický objekt 5">
            <a:extLst>
              <a:ext uri="{FF2B5EF4-FFF2-40B4-BE49-F238E27FC236}">
                <a16:creationId xmlns:a16="http://schemas.microsoft.com/office/drawing/2014/main" id="{EDD78AE1-E8DB-9E40-A0CD-AFB2C1BDD23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7" y="6048000"/>
            <a:ext cx="876594" cy="600812"/>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dirty="0"/>
              <a:t>Kliknutím vložíte nadpis</a:t>
            </a:r>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5510802" y="2596846"/>
            <a:ext cx="3094099" cy="3208441"/>
          </a:xfrm>
          <a:prstGeom prst="rect">
            <a:avLst/>
          </a:prstGeom>
        </p:spPr>
        <p:txBody>
          <a:bodyPr/>
          <a:lstStyle>
            <a:lvl1pPr marL="189000" indent="-135000">
              <a:lnSpc>
                <a:spcPts val="2700"/>
              </a:lnSpc>
              <a:buClr>
                <a:schemeClr val="tx2"/>
              </a:buClr>
              <a:buSzPct val="100000"/>
              <a:buFont typeface="Arial" panose="020B0604020202020204" pitchFamily="34" charset="0"/>
              <a:buChar char="̶"/>
              <a:defRPr sz="1500"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cs-CZ" noProof="0" dirty="0"/>
              <a:t>Kliknutím vložíte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547132" y="1665288"/>
            <a:ext cx="4655843" cy="4139998"/>
          </a:xfrm>
        </p:spPr>
        <p:txBody>
          <a:bodyPr anchor="ctr"/>
          <a:lstStyle>
            <a:lvl1pPr algn="ctr">
              <a:defRPr>
                <a:solidFill>
                  <a:srgbClr val="0000DC"/>
                </a:solidFill>
              </a:defRPr>
            </a:lvl1pPr>
          </a:lstStyle>
          <a:p>
            <a:r>
              <a:rPr lang="cs-CZ" dirty="0"/>
              <a:t>Kliknutím na ikonu vložíte obrázek</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540544" y="1296001"/>
            <a:ext cx="8064104" cy="271576"/>
          </a:xfrm>
        </p:spPr>
        <p:txBody>
          <a:bodyPr lIns="0" tIns="0" rIns="0" bIns="0">
            <a:noAutofit/>
          </a:bodyPr>
          <a:lstStyle>
            <a:lvl1pPr algn="l">
              <a:lnSpc>
                <a:spcPts val="1725"/>
              </a:lnSpc>
              <a:defRPr sz="1500" b="0">
                <a:solidFill>
                  <a:schemeClr val="tx2"/>
                </a:solidFill>
              </a:defRPr>
            </a:lvl1pPr>
          </a:lstStyle>
          <a:p>
            <a:pPr lvl="0"/>
            <a:r>
              <a:rPr lang="cs-CZ" noProof="0" dirty="0"/>
              <a:t>Kliknutím vložíte podnadpis</a:t>
            </a:r>
          </a:p>
        </p:txBody>
      </p:sp>
      <p:pic>
        <p:nvPicPr>
          <p:cNvPr id="10" name="Grafický objekt 5">
            <a:extLst>
              <a:ext uri="{FF2B5EF4-FFF2-40B4-BE49-F238E27FC236}">
                <a16:creationId xmlns:a16="http://schemas.microsoft.com/office/drawing/2014/main" id="{EAFC13FF-A91C-FD4E-ACB1-45B8F395132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7" y="6048000"/>
            <a:ext cx="876594" cy="600812"/>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3330000" y="1692003"/>
            <a:ext cx="2483644" cy="2230711"/>
          </a:xfrm>
        </p:spPr>
        <p:txBody>
          <a:bodyPr/>
          <a:lstStyle>
            <a:lvl1pPr>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539999" y="4414271"/>
            <a:ext cx="2484000" cy="1427730"/>
          </a:xfrm>
        </p:spPr>
        <p:txBody>
          <a:bodyPr lIns="0" tIns="0" rIns="0" bIns="0" numCol="1"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3330000" y="4414271"/>
            <a:ext cx="2484000" cy="1427730"/>
          </a:xfrm>
        </p:spPr>
        <p:txBody>
          <a:bodyPr lIns="0" tIns="0" rIns="0" bIns="0" numCol="1"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6120900" y="4414270"/>
            <a:ext cx="2484000" cy="1427730"/>
          </a:xfrm>
        </p:spPr>
        <p:txBody>
          <a:bodyPr lIns="0" tIns="0" rIns="0" bIns="0" numCol="1"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540544" y="4025136"/>
            <a:ext cx="2483644" cy="216000"/>
          </a:xfrm>
        </p:spPr>
        <p:txBody>
          <a:bodyPr anchor="ctr"/>
          <a:lstStyle>
            <a:lvl1pPr>
              <a:lnSpc>
                <a:spcPts val="825"/>
              </a:lnSpc>
              <a:defRPr sz="750" b="0"/>
            </a:lvl1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3330357" y="4025136"/>
            <a:ext cx="2483644" cy="216000"/>
          </a:xfrm>
        </p:spPr>
        <p:txBody>
          <a:bodyPr anchor="ctr"/>
          <a:lstStyle>
            <a:lvl1pPr>
              <a:lnSpc>
                <a:spcPts val="825"/>
              </a:lnSpc>
              <a:defRPr sz="750" b="0"/>
            </a:lvl1pPr>
          </a:lstStyle>
          <a:p>
            <a:pPr lvl="0"/>
            <a:r>
              <a:rPr lang="cs-CZ" noProof="0" dirty="0"/>
              <a:t>Kliknutím vložíte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6121077" y="4025136"/>
            <a:ext cx="2483644" cy="216000"/>
          </a:xfrm>
        </p:spPr>
        <p:txBody>
          <a:bodyPr anchor="ctr"/>
          <a:lstStyle>
            <a:lvl1pPr>
              <a:lnSpc>
                <a:spcPts val="825"/>
              </a:lnSpc>
              <a:defRPr sz="750" b="0"/>
            </a:lvl1pPr>
          </a:lstStyle>
          <a:p>
            <a:pPr lvl="0"/>
            <a:r>
              <a:rPr lang="cs-CZ" noProof="0" dirty="0"/>
              <a:t>Kliknutím vložíte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540000" y="1692003"/>
            <a:ext cx="2483644" cy="2230711"/>
          </a:xfrm>
        </p:spPr>
        <p:txBody>
          <a:bodyPr/>
          <a:lstStyle>
            <a:lvl1pPr>
              <a:defRPr/>
            </a:lvl1pPr>
          </a:lstStyle>
          <a:p>
            <a:pPr lvl="0"/>
            <a:r>
              <a:rPr lang="cs-CZ" noProof="0" dirty="0"/>
              <a:t>Kliknutím vložíte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6120001" y="1692003"/>
            <a:ext cx="2483644" cy="2230711"/>
          </a:xfrm>
        </p:spPr>
        <p:txBody>
          <a:bodyPr/>
          <a:lstStyle>
            <a:lvl1pPr>
              <a:defRPr/>
            </a:lvl1pPr>
          </a:lstStyle>
          <a:p>
            <a:pPr lvl="0"/>
            <a:r>
              <a:rPr lang="cs-CZ" noProof="0" dirty="0"/>
              <a:t>Kliknutím vložíte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540544" y="1296001"/>
            <a:ext cx="8064104" cy="271576"/>
          </a:xfrm>
        </p:spPr>
        <p:txBody>
          <a:bodyPr lIns="0" tIns="0" rIns="0" bIns="0">
            <a:noAutofit/>
          </a:bodyPr>
          <a:lstStyle>
            <a:lvl1pPr algn="l">
              <a:lnSpc>
                <a:spcPts val="1725"/>
              </a:lnSpc>
              <a:defRPr sz="1500" b="0">
                <a:solidFill>
                  <a:schemeClr val="tx2"/>
                </a:solidFill>
              </a:defRPr>
            </a:lvl1pPr>
          </a:lstStyle>
          <a:p>
            <a:pPr lvl="0"/>
            <a:r>
              <a:rPr lang="cs-CZ" noProof="0" dirty="0"/>
              <a:t>Kliknutím vložíte podnadpis</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540000" y="720000"/>
            <a:ext cx="8064900" cy="451576"/>
          </a:xfrm>
        </p:spPr>
        <p:txBody>
          <a:bodyPr/>
          <a:lstStyle/>
          <a:p>
            <a:r>
              <a:rPr lang="cs-CZ" dirty="0"/>
              <a:t>Kliknutím vložíte nadpis</a:t>
            </a:r>
          </a:p>
        </p:txBody>
      </p:sp>
      <p:pic>
        <p:nvPicPr>
          <p:cNvPr id="22" name="Grafický objekt 5">
            <a:extLst>
              <a:ext uri="{FF2B5EF4-FFF2-40B4-BE49-F238E27FC236}">
                <a16:creationId xmlns:a16="http://schemas.microsoft.com/office/drawing/2014/main" id="{484A610E-C5AF-7441-A9B6-66F370901A4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7" y="6048000"/>
            <a:ext cx="876594" cy="600812"/>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540000" y="692150"/>
            <a:ext cx="8064900" cy="5139850"/>
          </a:xfrm>
          <a:prstGeom prst="rect">
            <a:avLst/>
          </a:prstGeom>
        </p:spPr>
        <p:txBody>
          <a:bodyPr/>
          <a:lstStyle>
            <a:lvl1pPr marL="54000" indent="0">
              <a:lnSpc>
                <a:spcPts val="2700"/>
              </a:lnSpc>
              <a:buClr>
                <a:schemeClr val="tx2"/>
              </a:buClr>
              <a:buSzPct val="100000"/>
              <a:buFont typeface="Arial" panose="020B0604020202020204" pitchFamily="34" charset="0"/>
              <a:buNone/>
              <a:defRPr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cs-CZ" noProof="0" dirty="0"/>
              <a:t>Kliknutím vložíte text</a:t>
            </a:r>
            <a:endParaRPr lang="en-GB" noProof="0" dirty="0"/>
          </a:p>
        </p:txBody>
      </p:sp>
      <p:pic>
        <p:nvPicPr>
          <p:cNvPr id="7" name="Grafický objekt 5">
            <a:extLst>
              <a:ext uri="{FF2B5EF4-FFF2-40B4-BE49-F238E27FC236}">
                <a16:creationId xmlns:a16="http://schemas.microsoft.com/office/drawing/2014/main" id="{D8B5418F-6235-B841-A95D-FB1A7B7E648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7" y="6048000"/>
            <a:ext cx="876594" cy="600812"/>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32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540000" y="720000"/>
            <a:ext cx="8064900" cy="451576"/>
          </a:xfrm>
        </p:spPr>
        <p:txBody>
          <a:bodyPr/>
          <a:lstStyle/>
          <a:p>
            <a:r>
              <a:rPr lang="cs-CZ" dirty="0"/>
              <a:t>Kliknutím vložíte nadpis</a:t>
            </a:r>
          </a:p>
        </p:txBody>
      </p:sp>
      <p:pic>
        <p:nvPicPr>
          <p:cNvPr id="8" name="Grafický objekt 5">
            <a:extLst>
              <a:ext uri="{FF2B5EF4-FFF2-40B4-BE49-F238E27FC236}">
                <a16:creationId xmlns:a16="http://schemas.microsoft.com/office/drawing/2014/main" id="{E4235525-362F-0D45-BD44-45A52C405F1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7" y="6048000"/>
            <a:ext cx="876594" cy="600812"/>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540000" y="6228000"/>
            <a:ext cx="594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900" dirty="0" smtClean="0">
                <a:solidFill>
                  <a:schemeClr val="tx2"/>
                </a:solidFill>
                <a:latin typeface="+mj-lt"/>
              </a:defRPr>
            </a:lvl1pPr>
          </a:lstStyle>
          <a:p>
            <a:r>
              <a:rPr lang="cs-CZ"/>
              <a:t>zápatí prezentace</a:t>
            </a:r>
            <a:endParaRPr lang="cs-CZ" dirty="0"/>
          </a:p>
        </p:txBody>
      </p:sp>
      <p:sp>
        <p:nvSpPr>
          <p:cNvPr id="64530" name="Rectangle 18"/>
          <p:cNvSpPr>
            <a:spLocks noGrp="1" noChangeArrowheads="1"/>
          </p:cNvSpPr>
          <p:nvPr>
            <p:ph type="sldNum" sz="quarter" idx="4"/>
          </p:nvPr>
        </p:nvSpPr>
        <p:spPr bwMode="auto">
          <a:xfrm>
            <a:off x="310500" y="6228000"/>
            <a:ext cx="189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9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540000" y="720000"/>
            <a:ext cx="8064900" cy="451576"/>
          </a:xfrm>
          <a:prstGeom prst="rect">
            <a:avLst/>
          </a:prstGeom>
        </p:spPr>
        <p:txBody>
          <a:bodyPr vert="horz" lIns="0" tIns="0" rIns="0" bIns="0" rtlCol="0" anchor="t" anchorCtr="0">
            <a:noAutofit/>
          </a:bodyPr>
          <a:lstStyle/>
          <a:p>
            <a:r>
              <a:rPr lang="cs-CZ" dirty="0"/>
              <a:t>Kliknutím vložíte nadpis</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539100" y="1872000"/>
            <a:ext cx="80649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cs-CZ" noProof="0" dirty="0"/>
              <a:t>Kliknutím vložíte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Lst>
  <p:hf hdr="0" dt="0"/>
  <p:txStyles>
    <p:titleStyle>
      <a:lvl1pPr algn="l" rtl="0" eaLnBrk="1" fontAlgn="base" hangingPunct="1">
        <a:lnSpc>
          <a:spcPts val="3000"/>
        </a:lnSpc>
        <a:spcBef>
          <a:spcPct val="0"/>
        </a:spcBef>
        <a:spcAft>
          <a:spcPct val="0"/>
        </a:spcAft>
        <a:defRPr sz="3000" b="1">
          <a:solidFill>
            <a:schemeClr val="tx2"/>
          </a:solidFill>
          <a:latin typeface="+mj-lt"/>
          <a:ea typeface="+mj-ea"/>
          <a:cs typeface="+mj-cs"/>
        </a:defRPr>
      </a:lvl1pPr>
      <a:lvl2pPr algn="l" rtl="0" eaLnBrk="1" fontAlgn="base" hangingPunct="1">
        <a:spcBef>
          <a:spcPct val="0"/>
        </a:spcBef>
        <a:spcAft>
          <a:spcPct val="0"/>
        </a:spcAft>
        <a:defRPr sz="1800" b="1">
          <a:solidFill>
            <a:srgbClr val="00287D"/>
          </a:solidFill>
          <a:latin typeface="Tahoma" pitchFamily="34" charset="0"/>
        </a:defRPr>
      </a:lvl2pPr>
      <a:lvl3pPr algn="l" rtl="0" eaLnBrk="1" fontAlgn="base" hangingPunct="1">
        <a:spcBef>
          <a:spcPct val="0"/>
        </a:spcBef>
        <a:spcAft>
          <a:spcPct val="0"/>
        </a:spcAft>
        <a:defRPr sz="1800" b="1">
          <a:solidFill>
            <a:srgbClr val="00287D"/>
          </a:solidFill>
          <a:latin typeface="Tahoma" pitchFamily="34" charset="0"/>
        </a:defRPr>
      </a:lvl3pPr>
      <a:lvl4pPr algn="l" rtl="0" eaLnBrk="1" fontAlgn="base" hangingPunct="1">
        <a:spcBef>
          <a:spcPct val="0"/>
        </a:spcBef>
        <a:spcAft>
          <a:spcPct val="0"/>
        </a:spcAft>
        <a:defRPr sz="1800" b="1">
          <a:solidFill>
            <a:srgbClr val="00287D"/>
          </a:solidFill>
          <a:latin typeface="Tahoma" pitchFamily="34" charset="0"/>
        </a:defRPr>
      </a:lvl4pPr>
      <a:lvl5pPr algn="l" rtl="0" eaLnBrk="1" fontAlgn="base" hangingPunct="1">
        <a:spcBef>
          <a:spcPct val="0"/>
        </a:spcBef>
        <a:spcAft>
          <a:spcPct val="0"/>
        </a:spcAft>
        <a:defRPr sz="1800" b="1">
          <a:solidFill>
            <a:srgbClr val="00287D"/>
          </a:solidFill>
          <a:latin typeface="Tahoma" pitchFamily="34" charset="0"/>
        </a:defRPr>
      </a:lvl5pPr>
      <a:lvl6pPr marL="342900" algn="l" rtl="0" eaLnBrk="1" fontAlgn="base" hangingPunct="1">
        <a:spcBef>
          <a:spcPct val="0"/>
        </a:spcBef>
        <a:spcAft>
          <a:spcPct val="0"/>
        </a:spcAft>
        <a:defRPr sz="1800" b="1">
          <a:solidFill>
            <a:srgbClr val="00287D"/>
          </a:solidFill>
          <a:latin typeface="Tahoma" pitchFamily="34" charset="0"/>
        </a:defRPr>
      </a:lvl6pPr>
      <a:lvl7pPr marL="685800" algn="l" rtl="0" eaLnBrk="1" fontAlgn="base" hangingPunct="1">
        <a:spcBef>
          <a:spcPct val="0"/>
        </a:spcBef>
        <a:spcAft>
          <a:spcPct val="0"/>
        </a:spcAft>
        <a:defRPr sz="1800" b="1">
          <a:solidFill>
            <a:srgbClr val="00287D"/>
          </a:solidFill>
          <a:latin typeface="Tahoma" pitchFamily="34" charset="0"/>
        </a:defRPr>
      </a:lvl7pPr>
      <a:lvl8pPr marL="1028700" algn="l" rtl="0" eaLnBrk="1" fontAlgn="base" hangingPunct="1">
        <a:spcBef>
          <a:spcPct val="0"/>
        </a:spcBef>
        <a:spcAft>
          <a:spcPct val="0"/>
        </a:spcAft>
        <a:defRPr sz="1800" b="1">
          <a:solidFill>
            <a:srgbClr val="00287D"/>
          </a:solidFill>
          <a:latin typeface="Tahoma" pitchFamily="34" charset="0"/>
        </a:defRPr>
      </a:lvl8pPr>
      <a:lvl9pPr marL="1371600" algn="l" rtl="0" eaLnBrk="1" fontAlgn="base" hangingPunct="1">
        <a:spcBef>
          <a:spcPct val="0"/>
        </a:spcBef>
        <a:spcAft>
          <a:spcPct val="0"/>
        </a:spcAft>
        <a:defRPr sz="18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100" b="0">
          <a:solidFill>
            <a:schemeClr val="tx1"/>
          </a:solidFill>
          <a:latin typeface="+mn-lt"/>
          <a:ea typeface="+mn-ea"/>
          <a:cs typeface="+mn-cs"/>
        </a:defRPr>
      </a:lvl1pPr>
      <a:lvl2pPr marL="0" indent="0" algn="l" rtl="0" eaLnBrk="1" fontAlgn="base" hangingPunct="1">
        <a:lnSpc>
          <a:spcPts val="1350"/>
        </a:lnSpc>
        <a:spcBef>
          <a:spcPts val="0"/>
        </a:spcBef>
        <a:spcAft>
          <a:spcPct val="0"/>
        </a:spcAft>
        <a:buClr>
          <a:schemeClr val="tx2"/>
        </a:buClr>
        <a:buSzPct val="100000"/>
        <a:buFontTx/>
        <a:buNone/>
        <a:defRPr sz="1125" b="0">
          <a:solidFill>
            <a:schemeClr val="tx1"/>
          </a:solidFill>
          <a:latin typeface="+mn-lt"/>
        </a:defRPr>
      </a:lvl2pPr>
      <a:lvl3pPr marL="685800" indent="0" algn="l" rtl="0" eaLnBrk="1" fontAlgn="base" hangingPunct="1">
        <a:lnSpc>
          <a:spcPts val="1350"/>
        </a:lnSpc>
        <a:spcBef>
          <a:spcPts val="0"/>
        </a:spcBef>
        <a:spcAft>
          <a:spcPct val="0"/>
        </a:spcAft>
        <a:buClr>
          <a:schemeClr val="folHlink"/>
        </a:buClr>
        <a:buSzPct val="80000"/>
        <a:buFontTx/>
        <a:buNone/>
        <a:defRPr sz="1125" b="0">
          <a:solidFill>
            <a:schemeClr val="tx1"/>
          </a:solidFill>
          <a:latin typeface="+mn-lt"/>
        </a:defRPr>
      </a:lvl3pPr>
      <a:lvl4pPr marL="1028700" indent="0" algn="l" rtl="0" eaLnBrk="1" fontAlgn="base" hangingPunct="1">
        <a:lnSpc>
          <a:spcPts val="1350"/>
        </a:lnSpc>
        <a:spcBef>
          <a:spcPts val="0"/>
        </a:spcBef>
        <a:spcAft>
          <a:spcPct val="0"/>
        </a:spcAft>
        <a:buClr>
          <a:schemeClr val="accent2"/>
        </a:buClr>
        <a:buSzPct val="90000"/>
        <a:buFontTx/>
        <a:buNone/>
        <a:defRPr sz="1125" b="0">
          <a:solidFill>
            <a:schemeClr val="tx1"/>
          </a:solidFill>
          <a:latin typeface="+mn-lt"/>
        </a:defRPr>
      </a:lvl4pPr>
      <a:lvl5pPr marL="1371600" indent="0" algn="l" rtl="0" eaLnBrk="1" fontAlgn="base" hangingPunct="1">
        <a:lnSpc>
          <a:spcPts val="1350"/>
        </a:lnSpc>
        <a:spcBef>
          <a:spcPts val="0"/>
        </a:spcBef>
        <a:spcAft>
          <a:spcPct val="0"/>
        </a:spcAft>
        <a:buClr>
          <a:schemeClr val="accent1"/>
        </a:buClr>
        <a:buFontTx/>
        <a:buNone/>
        <a:defRPr sz="1125" b="0">
          <a:solidFill>
            <a:schemeClr val="tx1"/>
          </a:solidFill>
          <a:latin typeface="+mn-lt"/>
        </a:defRPr>
      </a:lvl5pPr>
      <a:lvl6pPr marL="1885950" indent="-171450" algn="l" rtl="0" eaLnBrk="1" fontAlgn="base" hangingPunct="1">
        <a:spcBef>
          <a:spcPct val="20000"/>
        </a:spcBef>
        <a:spcAft>
          <a:spcPct val="0"/>
        </a:spcAft>
        <a:buClr>
          <a:schemeClr val="accent1"/>
        </a:buClr>
        <a:buFont typeface="Wingdings" pitchFamily="2" charset="2"/>
        <a:buBlip>
          <a:blip r:embed="rId19"/>
        </a:buBlip>
        <a:defRPr>
          <a:solidFill>
            <a:schemeClr val="tx1"/>
          </a:solidFill>
          <a:latin typeface="+mn-lt"/>
        </a:defRPr>
      </a:lvl6pPr>
      <a:lvl7pPr marL="2057400" indent="0" algn="l" rtl="0" eaLnBrk="1" fontAlgn="base" hangingPunct="1">
        <a:lnSpc>
          <a:spcPts val="135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2400300" indent="0" algn="l" rtl="0" eaLnBrk="1" fontAlgn="base" hangingPunct="1">
        <a:lnSpc>
          <a:spcPts val="135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2743200" indent="0" algn="l" rtl="0" eaLnBrk="1" fontAlgn="base" hangingPunct="1">
        <a:lnSpc>
          <a:spcPts val="135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32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ázok 10" descr="Obrázok, na ktorom je text, snímka obrazovky, kruh, diagram&#10;&#10;Automaticky generovaný popis">
            <a:extLst>
              <a:ext uri="{FF2B5EF4-FFF2-40B4-BE49-F238E27FC236}">
                <a16:creationId xmlns:a16="http://schemas.microsoft.com/office/drawing/2014/main" id="{B3523989-D149-885F-DD82-6C623393D2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34" y="0"/>
            <a:ext cx="7486731" cy="6858000"/>
          </a:xfrm>
          <a:prstGeom prst="rect">
            <a:avLst/>
          </a:prstGeom>
        </p:spPr>
      </p:pic>
      <p:sp>
        <p:nvSpPr>
          <p:cNvPr id="12" name="Pravouholník 11">
            <a:extLst>
              <a:ext uri="{FF2B5EF4-FFF2-40B4-BE49-F238E27FC236}">
                <a16:creationId xmlns:a16="http://schemas.microsoft.com/office/drawing/2014/main" id="{54865685-F4D3-93B0-227D-154D5FF5C5BE}"/>
              </a:ext>
            </a:extLst>
          </p:cNvPr>
          <p:cNvSpPr/>
          <p:nvPr/>
        </p:nvSpPr>
        <p:spPr bwMode="auto">
          <a:xfrm>
            <a:off x="188259" y="268941"/>
            <a:ext cx="887506" cy="1237130"/>
          </a:xfrm>
          <a:prstGeom prst="rect">
            <a:avLst/>
          </a:prstGeom>
          <a:solidFill>
            <a:schemeClr val="bg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k-CZ" sz="28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1158939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C06ED2-EC0F-E121-4452-B3A055D656F0}"/>
            </a:ext>
          </a:extLst>
        </p:cNvPr>
        <p:cNvGrpSpPr/>
        <p:nvPr/>
      </p:nvGrpSpPr>
      <p:grpSpPr>
        <a:xfrm>
          <a:off x="0" y="0"/>
          <a:ext cx="0" cy="0"/>
          <a:chOff x="0" y="0"/>
          <a:chExt cx="0" cy="0"/>
        </a:xfrm>
      </p:grpSpPr>
      <p:sp>
        <p:nvSpPr>
          <p:cNvPr id="3" name="Zástupný objekt pre číslo snímky 2">
            <a:extLst>
              <a:ext uri="{FF2B5EF4-FFF2-40B4-BE49-F238E27FC236}">
                <a16:creationId xmlns:a16="http://schemas.microsoft.com/office/drawing/2014/main" id="{F590D5BE-B06D-0B36-1130-109893D85BA4}"/>
              </a:ext>
            </a:extLst>
          </p:cNvPr>
          <p:cNvSpPr>
            <a:spLocks noGrp="1"/>
          </p:cNvSpPr>
          <p:nvPr>
            <p:ph type="sldNum" sz="quarter" idx="11"/>
          </p:nvPr>
        </p:nvSpPr>
        <p:spPr/>
        <p:txBody>
          <a:bodyPr/>
          <a:lstStyle/>
          <a:p>
            <a:fld id="{0970407D-EE58-4A0B-824B-1D3AE42DD9CF}" type="slidenum">
              <a:rPr lang="cs-CZ" altLang="cs-CZ" smtClean="0"/>
              <a:pPr/>
              <a:t>10</a:t>
            </a:fld>
            <a:endParaRPr lang="cs-CZ" altLang="cs-CZ" dirty="0"/>
          </a:p>
        </p:txBody>
      </p:sp>
      <p:sp>
        <p:nvSpPr>
          <p:cNvPr id="4" name="Nadpis 3">
            <a:extLst>
              <a:ext uri="{FF2B5EF4-FFF2-40B4-BE49-F238E27FC236}">
                <a16:creationId xmlns:a16="http://schemas.microsoft.com/office/drawing/2014/main" id="{93774013-5E86-F77C-1778-9BBA0760762D}"/>
              </a:ext>
            </a:extLst>
          </p:cNvPr>
          <p:cNvSpPr>
            <a:spLocks noGrp="1"/>
          </p:cNvSpPr>
          <p:nvPr>
            <p:ph type="title"/>
          </p:nvPr>
        </p:nvSpPr>
        <p:spPr>
          <a:xfrm>
            <a:off x="539550" y="504000"/>
            <a:ext cx="8064900" cy="451576"/>
          </a:xfrm>
        </p:spPr>
        <p:txBody>
          <a:bodyPr/>
          <a:lstStyle/>
          <a:p>
            <a:pPr algn="ctr"/>
            <a:r>
              <a:rPr lang="en-GB" dirty="0">
                <a:solidFill>
                  <a:schemeClr val="accent1"/>
                </a:solidFill>
                <a:latin typeface="Garamond" panose="02020404030301010803" pitchFamily="18" charset="0"/>
              </a:rPr>
              <a:t>Overall effects</a:t>
            </a:r>
          </a:p>
        </p:txBody>
      </p:sp>
      <p:sp>
        <p:nvSpPr>
          <p:cNvPr id="5" name="Zástupný objekt pre obsah 4">
            <a:extLst>
              <a:ext uri="{FF2B5EF4-FFF2-40B4-BE49-F238E27FC236}">
                <a16:creationId xmlns:a16="http://schemas.microsoft.com/office/drawing/2014/main" id="{8B362DEC-F8D2-A439-6C7F-1FFBAFCA7699}"/>
              </a:ext>
            </a:extLst>
          </p:cNvPr>
          <p:cNvSpPr>
            <a:spLocks noGrp="1"/>
          </p:cNvSpPr>
          <p:nvPr>
            <p:ph idx="1"/>
          </p:nvPr>
        </p:nvSpPr>
        <p:spPr>
          <a:xfrm>
            <a:off x="539550" y="1365136"/>
            <a:ext cx="8064900" cy="4988864"/>
          </a:xfrm>
        </p:spPr>
        <p:txBody>
          <a:bodyPr/>
          <a:lstStyle/>
          <a:p>
            <a:pPr algn="just">
              <a:buFont typeface="Arial" panose="020B0604020202020204" pitchFamily="34" charset="0"/>
              <a:buChar char="•"/>
            </a:pPr>
            <a:r>
              <a:rPr lang="en-GB" sz="2000" b="1" dirty="0">
                <a:latin typeface="Constantia" panose="02030602050306030303" pitchFamily="18" charset="0"/>
              </a:rPr>
              <a:t>Turnout</a:t>
            </a:r>
          </a:p>
          <a:p>
            <a:pPr marL="54000" indent="0" algn="just">
              <a:buNone/>
            </a:pPr>
            <a:r>
              <a:rPr lang="en-GB" sz="2000" dirty="0">
                <a:latin typeface="Constantia" panose="02030602050306030303" pitchFamily="18" charset="0"/>
              </a:rPr>
              <a:t>-Yes, mostly GOTV (first turnout lecture)</a:t>
            </a:r>
          </a:p>
          <a:p>
            <a:pPr algn="just">
              <a:buFont typeface="Arial" panose="020B0604020202020204" pitchFamily="34" charset="0"/>
              <a:buChar char="•"/>
            </a:pPr>
            <a:endParaRPr lang="en-GB" sz="2000" dirty="0">
              <a:latin typeface="Constantia" panose="02030602050306030303" pitchFamily="18" charset="0"/>
            </a:endParaRPr>
          </a:p>
          <a:p>
            <a:pPr algn="just">
              <a:buFont typeface="Arial" panose="020B0604020202020204" pitchFamily="34" charset="0"/>
              <a:buChar char="•"/>
            </a:pPr>
            <a:r>
              <a:rPr lang="en-GB" sz="2000" b="1" dirty="0">
                <a:latin typeface="Constantia" panose="02030602050306030303" pitchFamily="18" charset="0"/>
              </a:rPr>
              <a:t>Vote choice</a:t>
            </a:r>
          </a:p>
          <a:p>
            <a:pPr algn="just">
              <a:buFontTx/>
              <a:buChar char="-"/>
            </a:pPr>
            <a:r>
              <a:rPr lang="en-GB" sz="2000" dirty="0">
                <a:latin typeface="Constantia" panose="02030602050306030303" pitchFamily="18" charset="0"/>
              </a:rPr>
              <a:t>Voters </a:t>
            </a:r>
            <a:r>
              <a:rPr lang="en-GB" sz="2000" b="1" dirty="0">
                <a:latin typeface="Constantia" panose="02030602050306030303" pitchFamily="18" charset="0"/>
              </a:rPr>
              <a:t>reluctant to vote for unfamiliar </a:t>
            </a:r>
            <a:r>
              <a:rPr lang="en-GB" sz="2000" dirty="0">
                <a:latin typeface="Constantia" panose="02030602050306030303" pitchFamily="18" charset="0"/>
              </a:rPr>
              <a:t>candidates/parties (Jacobson 2013)</a:t>
            </a:r>
          </a:p>
          <a:p>
            <a:pPr algn="just">
              <a:buFontTx/>
              <a:buChar char="-"/>
            </a:pPr>
            <a:r>
              <a:rPr lang="en-GB" sz="2000" dirty="0">
                <a:latin typeface="Constantia" panose="02030602050306030303" pitchFamily="18" charset="0"/>
              </a:rPr>
              <a:t>Little evidence that campaigns alter basic </a:t>
            </a:r>
            <a:r>
              <a:rPr lang="en-GB" sz="2000" b="1" dirty="0">
                <a:latin typeface="Constantia" panose="02030602050306030303" pitchFamily="18" charset="0"/>
              </a:rPr>
              <a:t>predispositions</a:t>
            </a:r>
            <a:r>
              <a:rPr lang="en-GB" sz="2000" dirty="0">
                <a:latin typeface="Constantia" panose="02030602050306030303" pitchFamily="18" charset="0"/>
              </a:rPr>
              <a:t> of voters -&gt; rather they induce them to frame the choice</a:t>
            </a:r>
          </a:p>
          <a:p>
            <a:pPr algn="just">
              <a:buFontTx/>
              <a:buChar char="-"/>
            </a:pPr>
            <a:r>
              <a:rPr lang="en-GB" sz="2000" dirty="0">
                <a:latin typeface="Constantia" panose="02030602050306030303" pitchFamily="18" charset="0"/>
              </a:rPr>
              <a:t>Mostly </a:t>
            </a:r>
            <a:r>
              <a:rPr lang="en-GB" sz="2000" b="1" dirty="0">
                <a:latin typeface="Constantia" panose="02030602050306030303" pitchFamily="18" charset="0"/>
              </a:rPr>
              <a:t>undecided, swing, volatile voters </a:t>
            </a:r>
            <a:r>
              <a:rPr lang="en-GB" sz="2000" dirty="0">
                <a:latin typeface="Constantia" panose="02030602050306030303" pitchFamily="18" charset="0"/>
              </a:rPr>
              <a:t>– changing positions between elections, less polarized opinions of the parties, not enough information or cross-pressures</a:t>
            </a:r>
          </a:p>
          <a:p>
            <a:pPr algn="just">
              <a:buFontTx/>
              <a:buChar char="-"/>
            </a:pPr>
            <a:r>
              <a:rPr lang="en-GB" sz="2000" dirty="0">
                <a:latin typeface="Constantia" panose="02030602050306030303" pitchFamily="18" charset="0"/>
              </a:rPr>
              <a:t>Mostly </a:t>
            </a:r>
            <a:r>
              <a:rPr lang="en-GB" sz="2000" b="1" dirty="0">
                <a:latin typeface="Constantia" panose="02030602050306030303" pitchFamily="18" charset="0"/>
              </a:rPr>
              <a:t>uncertain</a:t>
            </a:r>
            <a:r>
              <a:rPr lang="en-GB" sz="2000" dirty="0">
                <a:latin typeface="Constantia" panose="02030602050306030303" pitchFamily="18" charset="0"/>
              </a:rPr>
              <a:t> voters (about candidate’s position) -&gt; change in perceptions of the candidate’s traits (Peterson 2015)</a:t>
            </a:r>
          </a:p>
        </p:txBody>
      </p:sp>
    </p:spTree>
    <p:extLst>
      <p:ext uri="{BB962C8B-B14F-4D97-AF65-F5344CB8AC3E}">
        <p14:creationId xmlns:p14="http://schemas.microsoft.com/office/powerpoint/2010/main" val="813369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9EFAFC-EA64-844E-4F74-8FCD0ED0A4BC}"/>
            </a:ext>
          </a:extLst>
        </p:cNvPr>
        <p:cNvGrpSpPr/>
        <p:nvPr/>
      </p:nvGrpSpPr>
      <p:grpSpPr>
        <a:xfrm>
          <a:off x="0" y="0"/>
          <a:ext cx="0" cy="0"/>
          <a:chOff x="0" y="0"/>
          <a:chExt cx="0" cy="0"/>
        </a:xfrm>
      </p:grpSpPr>
      <p:sp>
        <p:nvSpPr>
          <p:cNvPr id="3" name="Zástupný objekt pre číslo snímky 2">
            <a:extLst>
              <a:ext uri="{FF2B5EF4-FFF2-40B4-BE49-F238E27FC236}">
                <a16:creationId xmlns:a16="http://schemas.microsoft.com/office/drawing/2014/main" id="{9C9718BB-EBAC-11E8-B3BF-03E41E5AF80B}"/>
              </a:ext>
            </a:extLst>
          </p:cNvPr>
          <p:cNvSpPr>
            <a:spLocks noGrp="1"/>
          </p:cNvSpPr>
          <p:nvPr>
            <p:ph type="sldNum" sz="quarter" idx="11"/>
          </p:nvPr>
        </p:nvSpPr>
        <p:spPr/>
        <p:txBody>
          <a:bodyPr/>
          <a:lstStyle/>
          <a:p>
            <a:fld id="{0970407D-EE58-4A0B-824B-1D3AE42DD9CF}" type="slidenum">
              <a:rPr lang="cs-CZ" altLang="cs-CZ" smtClean="0"/>
              <a:pPr/>
              <a:t>11</a:t>
            </a:fld>
            <a:endParaRPr lang="cs-CZ" altLang="cs-CZ" dirty="0"/>
          </a:p>
        </p:txBody>
      </p:sp>
      <p:sp>
        <p:nvSpPr>
          <p:cNvPr id="4" name="Nadpis 3">
            <a:extLst>
              <a:ext uri="{FF2B5EF4-FFF2-40B4-BE49-F238E27FC236}">
                <a16:creationId xmlns:a16="http://schemas.microsoft.com/office/drawing/2014/main" id="{F93C7370-F3B9-1B3C-C473-78D6C7E155BB}"/>
              </a:ext>
            </a:extLst>
          </p:cNvPr>
          <p:cNvSpPr>
            <a:spLocks noGrp="1"/>
          </p:cNvSpPr>
          <p:nvPr>
            <p:ph type="title"/>
          </p:nvPr>
        </p:nvSpPr>
        <p:spPr>
          <a:xfrm>
            <a:off x="539550" y="504000"/>
            <a:ext cx="8064900" cy="451576"/>
          </a:xfrm>
        </p:spPr>
        <p:txBody>
          <a:bodyPr/>
          <a:lstStyle/>
          <a:p>
            <a:pPr algn="ctr"/>
            <a:r>
              <a:rPr lang="en-GB" dirty="0">
                <a:solidFill>
                  <a:schemeClr val="accent1"/>
                </a:solidFill>
                <a:latin typeface="Garamond" panose="02020404030301010803" pitchFamily="18" charset="0"/>
              </a:rPr>
              <a:t>Estonia case</a:t>
            </a:r>
          </a:p>
        </p:txBody>
      </p:sp>
      <p:sp>
        <p:nvSpPr>
          <p:cNvPr id="5" name="Zástupný objekt pre obsah 4">
            <a:extLst>
              <a:ext uri="{FF2B5EF4-FFF2-40B4-BE49-F238E27FC236}">
                <a16:creationId xmlns:a16="http://schemas.microsoft.com/office/drawing/2014/main" id="{6A95F2E6-3576-1C23-6A9B-2C4D5AC3F5E1}"/>
              </a:ext>
            </a:extLst>
          </p:cNvPr>
          <p:cNvSpPr>
            <a:spLocks noGrp="1"/>
          </p:cNvSpPr>
          <p:nvPr>
            <p:ph idx="1"/>
          </p:nvPr>
        </p:nvSpPr>
        <p:spPr>
          <a:xfrm>
            <a:off x="539550" y="1365136"/>
            <a:ext cx="8064900" cy="4988864"/>
          </a:xfrm>
        </p:spPr>
        <p:txBody>
          <a:bodyPr/>
          <a:lstStyle/>
          <a:p>
            <a:pPr algn="just">
              <a:buFont typeface="Arial" panose="020B0604020202020204" pitchFamily="34" charset="0"/>
              <a:buChar char="•"/>
            </a:pPr>
            <a:r>
              <a:rPr lang="en-GB" sz="2000" b="1" dirty="0" err="1">
                <a:latin typeface="Constantia" panose="02030602050306030303" pitchFamily="18" charset="0"/>
              </a:rPr>
              <a:t>Trumm</a:t>
            </a:r>
            <a:r>
              <a:rPr lang="en-GB" sz="2000" b="1" dirty="0">
                <a:latin typeface="Constantia" panose="02030602050306030303" pitchFamily="18" charset="0"/>
              </a:rPr>
              <a:t> (2022) – 2019 Estonia elections</a:t>
            </a:r>
          </a:p>
          <a:p>
            <a:pPr algn="just">
              <a:buFont typeface="Arial" panose="020B0604020202020204" pitchFamily="34" charset="0"/>
              <a:buChar char="•"/>
            </a:pPr>
            <a:endParaRPr lang="en-GB" sz="2000" dirty="0">
              <a:latin typeface="Constantia" panose="02030602050306030303" pitchFamily="18" charset="0"/>
            </a:endParaRPr>
          </a:p>
          <a:p>
            <a:pPr marL="54000" indent="0" algn="just">
              <a:buNone/>
            </a:pPr>
            <a:r>
              <a:rPr lang="en-GB" sz="2000" dirty="0">
                <a:latin typeface="Constantia" panose="02030602050306030303" pitchFamily="18" charset="0"/>
              </a:rPr>
              <a:t>- Both online and offline campaigns have (similar) strong positive effects on candidates’ electoral performance (in traditional and </a:t>
            </a:r>
            <a:r>
              <a:rPr lang="en-GB" sz="2000" dirty="0" err="1">
                <a:latin typeface="Constantia" panose="02030602050306030303" pitchFamily="18" charset="0"/>
              </a:rPr>
              <a:t>i</a:t>
            </a:r>
            <a:r>
              <a:rPr lang="en-GB" sz="2000" dirty="0">
                <a:latin typeface="Constantia" panose="02030602050306030303" pitchFamily="18" charset="0"/>
              </a:rPr>
              <a:t>-votes)</a:t>
            </a:r>
          </a:p>
          <a:p>
            <a:pPr marL="54000" indent="0" algn="just">
              <a:buNone/>
            </a:pPr>
            <a:r>
              <a:rPr lang="en-GB" sz="2000" dirty="0">
                <a:latin typeface="Constantia" panose="02030602050306030303" pitchFamily="18" charset="0"/>
              </a:rPr>
              <a:t>- Online campaigns have become effectively as relevant as offline campaigns in influencing candidates’ electoral fortunes</a:t>
            </a:r>
          </a:p>
        </p:txBody>
      </p:sp>
      <p:pic>
        <p:nvPicPr>
          <p:cNvPr id="1028" name="Picture 4" descr="Statistics about Internet voting in Estonia | Elections in Estonia">
            <a:extLst>
              <a:ext uri="{FF2B5EF4-FFF2-40B4-BE49-F238E27FC236}">
                <a16:creationId xmlns:a16="http://schemas.microsoft.com/office/drawing/2014/main" id="{3AB8F5B9-C324-24CF-286F-CBBE822700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3040" y="3892693"/>
            <a:ext cx="5760720" cy="2461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8703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FC188E-2E86-ABB5-C6DB-3E52CB8B4FAB}"/>
            </a:ext>
          </a:extLst>
        </p:cNvPr>
        <p:cNvGrpSpPr/>
        <p:nvPr/>
      </p:nvGrpSpPr>
      <p:grpSpPr>
        <a:xfrm>
          <a:off x="0" y="0"/>
          <a:ext cx="0" cy="0"/>
          <a:chOff x="0" y="0"/>
          <a:chExt cx="0" cy="0"/>
        </a:xfrm>
      </p:grpSpPr>
      <p:sp>
        <p:nvSpPr>
          <p:cNvPr id="3" name="Zástupný objekt pre číslo snímky 2">
            <a:extLst>
              <a:ext uri="{FF2B5EF4-FFF2-40B4-BE49-F238E27FC236}">
                <a16:creationId xmlns:a16="http://schemas.microsoft.com/office/drawing/2014/main" id="{269FD5CE-1045-8C38-4AB1-A4E596C43779}"/>
              </a:ext>
            </a:extLst>
          </p:cNvPr>
          <p:cNvSpPr>
            <a:spLocks noGrp="1"/>
          </p:cNvSpPr>
          <p:nvPr>
            <p:ph type="sldNum" sz="quarter" idx="11"/>
          </p:nvPr>
        </p:nvSpPr>
        <p:spPr/>
        <p:txBody>
          <a:bodyPr/>
          <a:lstStyle/>
          <a:p>
            <a:fld id="{0970407D-EE58-4A0B-824B-1D3AE42DD9CF}" type="slidenum">
              <a:rPr lang="cs-CZ" altLang="cs-CZ" smtClean="0"/>
              <a:pPr/>
              <a:t>12</a:t>
            </a:fld>
            <a:endParaRPr lang="cs-CZ" altLang="cs-CZ" dirty="0"/>
          </a:p>
        </p:txBody>
      </p:sp>
      <p:sp>
        <p:nvSpPr>
          <p:cNvPr id="4" name="Nadpis 3">
            <a:extLst>
              <a:ext uri="{FF2B5EF4-FFF2-40B4-BE49-F238E27FC236}">
                <a16:creationId xmlns:a16="http://schemas.microsoft.com/office/drawing/2014/main" id="{166D6481-1113-4C45-A4CF-1550D4382C6D}"/>
              </a:ext>
            </a:extLst>
          </p:cNvPr>
          <p:cNvSpPr>
            <a:spLocks noGrp="1"/>
          </p:cNvSpPr>
          <p:nvPr>
            <p:ph type="title"/>
          </p:nvPr>
        </p:nvSpPr>
        <p:spPr>
          <a:xfrm>
            <a:off x="539550" y="504000"/>
            <a:ext cx="8064900" cy="451576"/>
          </a:xfrm>
        </p:spPr>
        <p:txBody>
          <a:bodyPr/>
          <a:lstStyle/>
          <a:p>
            <a:pPr algn="ctr"/>
            <a:r>
              <a:rPr lang="en-GB" dirty="0">
                <a:solidFill>
                  <a:schemeClr val="accent1"/>
                </a:solidFill>
                <a:latin typeface="Garamond" panose="02020404030301010803" pitchFamily="18" charset="0"/>
              </a:rPr>
              <a:t>Polls</a:t>
            </a:r>
          </a:p>
        </p:txBody>
      </p:sp>
      <p:sp>
        <p:nvSpPr>
          <p:cNvPr id="5" name="Zástupný objekt pre obsah 4">
            <a:extLst>
              <a:ext uri="{FF2B5EF4-FFF2-40B4-BE49-F238E27FC236}">
                <a16:creationId xmlns:a16="http://schemas.microsoft.com/office/drawing/2014/main" id="{B31E3DEE-FA19-B527-AA73-D8B9F430F836}"/>
              </a:ext>
            </a:extLst>
          </p:cNvPr>
          <p:cNvSpPr>
            <a:spLocks noGrp="1"/>
          </p:cNvSpPr>
          <p:nvPr>
            <p:ph idx="1"/>
          </p:nvPr>
        </p:nvSpPr>
        <p:spPr>
          <a:xfrm>
            <a:off x="539550" y="1365136"/>
            <a:ext cx="8064900" cy="4988864"/>
          </a:xfrm>
        </p:spPr>
        <p:txBody>
          <a:bodyPr/>
          <a:lstStyle/>
          <a:p>
            <a:pPr algn="just">
              <a:buFont typeface="Arial" panose="020B0604020202020204" pitchFamily="34" charset="0"/>
              <a:buChar char="•"/>
            </a:pPr>
            <a:r>
              <a:rPr lang="en-GB" sz="2000" dirty="0">
                <a:latin typeface="Constantia" panose="02030602050306030303" pitchFamily="18" charset="0"/>
              </a:rPr>
              <a:t>Polls as an inherent part of moder election campaigns</a:t>
            </a:r>
          </a:p>
          <a:p>
            <a:pPr marL="54000" indent="0" algn="just">
              <a:buNone/>
            </a:pPr>
            <a:r>
              <a:rPr lang="en-GB" sz="2000" dirty="0">
                <a:latin typeface="Constantia" panose="02030602050306030303" pitchFamily="18" charset="0"/>
              </a:rPr>
              <a:t>-media – commenting the results</a:t>
            </a:r>
          </a:p>
          <a:p>
            <a:pPr marL="54000" indent="0" algn="just">
              <a:buNone/>
            </a:pPr>
            <a:r>
              <a:rPr lang="en-GB" sz="2000" dirty="0">
                <a:latin typeface="Constantia" panose="02030602050306030303" pitchFamily="18" charset="0"/>
              </a:rPr>
              <a:t>-parties – publicize any favourable results -&gt; more money for campaigns</a:t>
            </a:r>
          </a:p>
          <a:p>
            <a:pPr algn="just">
              <a:buFont typeface="Arial" panose="020B0604020202020204" pitchFamily="34" charset="0"/>
              <a:buChar char="•"/>
            </a:pPr>
            <a:endParaRPr lang="en-GB" sz="2000" dirty="0">
              <a:latin typeface="Constantia" panose="02030602050306030303" pitchFamily="18" charset="0"/>
            </a:endParaRPr>
          </a:p>
          <a:p>
            <a:pPr algn="just">
              <a:buFont typeface="Arial" panose="020B0604020202020204" pitchFamily="34" charset="0"/>
              <a:buChar char="•"/>
            </a:pPr>
            <a:r>
              <a:rPr lang="en-GB" sz="2000" dirty="0">
                <a:latin typeface="Constantia" panose="02030602050306030303" pitchFamily="18" charset="0"/>
              </a:rPr>
              <a:t>Some </a:t>
            </a:r>
            <a:r>
              <a:rPr lang="en-GB" sz="2000" b="1" dirty="0">
                <a:latin typeface="Constantia" panose="02030602050306030303" pitchFamily="18" charset="0"/>
              </a:rPr>
              <a:t>TV stations </a:t>
            </a:r>
            <a:r>
              <a:rPr lang="en-GB" sz="2000" dirty="0">
                <a:latin typeface="Constantia" panose="02030602050306030303" pitchFamily="18" charset="0"/>
              </a:rPr>
              <a:t>base their decision to invite candidates/parties on poll results</a:t>
            </a:r>
          </a:p>
          <a:p>
            <a:pPr algn="just">
              <a:buFont typeface="Arial" panose="020B0604020202020204" pitchFamily="34" charset="0"/>
              <a:buChar char="•"/>
            </a:pPr>
            <a:r>
              <a:rPr lang="en-GB" sz="2000" dirty="0">
                <a:latin typeface="Constantia" panose="02030602050306030303" pitchFamily="18" charset="0"/>
              </a:rPr>
              <a:t>Some countries </a:t>
            </a:r>
            <a:r>
              <a:rPr lang="en-GB" sz="2000" b="1" dirty="0">
                <a:latin typeface="Constantia" panose="02030602050306030303" pitchFamily="18" charset="0"/>
              </a:rPr>
              <a:t>forbid</a:t>
            </a:r>
            <a:r>
              <a:rPr lang="en-GB" sz="2000" dirty="0">
                <a:latin typeface="Constantia" panose="02030602050306030303" pitchFamily="18" charset="0"/>
              </a:rPr>
              <a:t> the polls some time before elections</a:t>
            </a:r>
          </a:p>
          <a:p>
            <a:pPr algn="just">
              <a:buFont typeface="Arial" panose="020B0604020202020204" pitchFamily="34" charset="0"/>
              <a:buChar char="•"/>
            </a:pPr>
            <a:endParaRPr lang="en-GB" sz="2000" dirty="0">
              <a:latin typeface="Constantia" panose="02030602050306030303" pitchFamily="18" charset="0"/>
            </a:endParaRPr>
          </a:p>
          <a:p>
            <a:pPr algn="just">
              <a:buFont typeface="Arial" panose="020B0604020202020204" pitchFamily="34" charset="0"/>
              <a:buChar char="•"/>
            </a:pPr>
            <a:r>
              <a:rPr lang="en-GB" sz="2000" dirty="0">
                <a:latin typeface="Constantia" panose="02030602050306030303" pitchFamily="18" charset="0"/>
              </a:rPr>
              <a:t>The role of </a:t>
            </a:r>
            <a:r>
              <a:rPr lang="en-GB" sz="2000" b="1" dirty="0">
                <a:latin typeface="Constantia" panose="02030602050306030303" pitchFamily="18" charset="0"/>
              </a:rPr>
              <a:t>accuracy</a:t>
            </a:r>
            <a:r>
              <a:rPr lang="en-GB" sz="2000" dirty="0">
                <a:latin typeface="Constantia" panose="02030602050306030303" pitchFamily="18" charset="0"/>
              </a:rPr>
              <a:t> of “predictions”</a:t>
            </a:r>
          </a:p>
        </p:txBody>
      </p:sp>
      <p:pic>
        <p:nvPicPr>
          <p:cNvPr id="6" name="Obrázok 5" descr="Obrázok, na ktorom je text, snímka obrazovky, písmo, značka&#10;&#10;Automaticky generovaný popis">
            <a:extLst>
              <a:ext uri="{FF2B5EF4-FFF2-40B4-BE49-F238E27FC236}">
                <a16:creationId xmlns:a16="http://schemas.microsoft.com/office/drawing/2014/main" id="{66A6C471-D860-C744-4052-E6EEBFDACA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7297" y="3947208"/>
            <a:ext cx="2187245" cy="2734056"/>
          </a:xfrm>
          <a:prstGeom prst="rect">
            <a:avLst/>
          </a:prstGeom>
        </p:spPr>
      </p:pic>
    </p:spTree>
    <p:extLst>
      <p:ext uri="{BB962C8B-B14F-4D97-AF65-F5344CB8AC3E}">
        <p14:creationId xmlns:p14="http://schemas.microsoft.com/office/powerpoint/2010/main" val="1457661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1B5B5E-C299-CE9B-A8B1-12CC17A96106}"/>
            </a:ext>
          </a:extLst>
        </p:cNvPr>
        <p:cNvGrpSpPr/>
        <p:nvPr/>
      </p:nvGrpSpPr>
      <p:grpSpPr>
        <a:xfrm>
          <a:off x="0" y="0"/>
          <a:ext cx="0" cy="0"/>
          <a:chOff x="0" y="0"/>
          <a:chExt cx="0" cy="0"/>
        </a:xfrm>
      </p:grpSpPr>
      <p:sp>
        <p:nvSpPr>
          <p:cNvPr id="3" name="Zástupný objekt pre číslo snímky 2">
            <a:extLst>
              <a:ext uri="{FF2B5EF4-FFF2-40B4-BE49-F238E27FC236}">
                <a16:creationId xmlns:a16="http://schemas.microsoft.com/office/drawing/2014/main" id="{34C053E5-60E3-47B2-7261-ED37F8D75867}"/>
              </a:ext>
            </a:extLst>
          </p:cNvPr>
          <p:cNvSpPr>
            <a:spLocks noGrp="1"/>
          </p:cNvSpPr>
          <p:nvPr>
            <p:ph type="sldNum" sz="quarter" idx="11"/>
          </p:nvPr>
        </p:nvSpPr>
        <p:spPr/>
        <p:txBody>
          <a:bodyPr/>
          <a:lstStyle/>
          <a:p>
            <a:fld id="{0970407D-EE58-4A0B-824B-1D3AE42DD9CF}" type="slidenum">
              <a:rPr lang="cs-CZ" altLang="cs-CZ" smtClean="0"/>
              <a:pPr/>
              <a:t>13</a:t>
            </a:fld>
            <a:endParaRPr lang="cs-CZ" altLang="cs-CZ" dirty="0"/>
          </a:p>
        </p:txBody>
      </p:sp>
      <p:sp>
        <p:nvSpPr>
          <p:cNvPr id="4" name="Nadpis 3">
            <a:extLst>
              <a:ext uri="{FF2B5EF4-FFF2-40B4-BE49-F238E27FC236}">
                <a16:creationId xmlns:a16="http://schemas.microsoft.com/office/drawing/2014/main" id="{DBCED286-3C6E-D144-D230-2F4ED321EDE8}"/>
              </a:ext>
            </a:extLst>
          </p:cNvPr>
          <p:cNvSpPr>
            <a:spLocks noGrp="1"/>
          </p:cNvSpPr>
          <p:nvPr>
            <p:ph type="title"/>
          </p:nvPr>
        </p:nvSpPr>
        <p:spPr>
          <a:xfrm>
            <a:off x="539550" y="504000"/>
            <a:ext cx="8064900" cy="451576"/>
          </a:xfrm>
        </p:spPr>
        <p:txBody>
          <a:bodyPr/>
          <a:lstStyle/>
          <a:p>
            <a:pPr algn="ctr"/>
            <a:r>
              <a:rPr lang="en-GB" dirty="0">
                <a:solidFill>
                  <a:schemeClr val="accent1"/>
                </a:solidFill>
                <a:latin typeface="Garamond" panose="02020404030301010803" pitchFamily="18" charset="0"/>
              </a:rPr>
              <a:t>Polls effects</a:t>
            </a:r>
          </a:p>
        </p:txBody>
      </p:sp>
      <p:sp>
        <p:nvSpPr>
          <p:cNvPr id="5" name="Zástupný objekt pre obsah 4">
            <a:extLst>
              <a:ext uri="{FF2B5EF4-FFF2-40B4-BE49-F238E27FC236}">
                <a16:creationId xmlns:a16="http://schemas.microsoft.com/office/drawing/2014/main" id="{F598779C-3787-BA11-E1BC-896184FD2559}"/>
              </a:ext>
            </a:extLst>
          </p:cNvPr>
          <p:cNvSpPr>
            <a:spLocks noGrp="1"/>
          </p:cNvSpPr>
          <p:nvPr>
            <p:ph idx="1"/>
          </p:nvPr>
        </p:nvSpPr>
        <p:spPr>
          <a:xfrm>
            <a:off x="539550" y="1365136"/>
            <a:ext cx="8064900" cy="5867768"/>
          </a:xfrm>
        </p:spPr>
        <p:txBody>
          <a:bodyPr/>
          <a:lstStyle/>
          <a:p>
            <a:pPr algn="just">
              <a:buFont typeface="Arial" panose="020B0604020202020204" pitchFamily="34" charset="0"/>
              <a:buChar char="•"/>
            </a:pPr>
            <a:r>
              <a:rPr lang="en-GB" sz="2000" b="1" dirty="0">
                <a:latin typeface="Constantia" panose="02030602050306030303" pitchFamily="18" charset="0"/>
              </a:rPr>
              <a:t>Bandwagon effect</a:t>
            </a:r>
          </a:p>
          <a:p>
            <a:pPr marL="54000" indent="0" algn="just">
              <a:buNone/>
            </a:pPr>
            <a:r>
              <a:rPr lang="en-GB" sz="2000" dirty="0">
                <a:latin typeface="Constantia" panose="02030602050306030303" pitchFamily="18" charset="0"/>
              </a:rPr>
              <a:t>-voters rally their support towards the leading alternative</a:t>
            </a:r>
          </a:p>
          <a:p>
            <a:pPr marL="54000" indent="0" algn="just">
              <a:buNone/>
            </a:pPr>
            <a:endParaRPr lang="en-GB" sz="2000" dirty="0">
              <a:latin typeface="Constantia" panose="02030602050306030303" pitchFamily="18" charset="0"/>
            </a:endParaRPr>
          </a:p>
          <a:p>
            <a:pPr algn="just">
              <a:buFont typeface="Arial" panose="020B0604020202020204" pitchFamily="34" charset="0"/>
              <a:buChar char="•"/>
            </a:pPr>
            <a:r>
              <a:rPr lang="en-GB" sz="2000" b="1" dirty="0">
                <a:latin typeface="Constantia" panose="02030602050306030303" pitchFamily="18" charset="0"/>
              </a:rPr>
              <a:t>Underdog effect</a:t>
            </a:r>
          </a:p>
          <a:p>
            <a:pPr marL="54000" indent="0" algn="just">
              <a:buNone/>
            </a:pPr>
            <a:r>
              <a:rPr lang="en-GB" sz="2000" dirty="0">
                <a:latin typeface="Constantia" panose="02030602050306030303" pitchFamily="18" charset="0"/>
              </a:rPr>
              <a:t>-voters sway their support towards the trailing alternative</a:t>
            </a:r>
          </a:p>
          <a:p>
            <a:pPr marL="54000" indent="0" algn="just">
              <a:buNone/>
            </a:pPr>
            <a:endParaRPr lang="en-GB" sz="2000" dirty="0">
              <a:latin typeface="Constantia" panose="02030602050306030303" pitchFamily="18" charset="0"/>
            </a:endParaRPr>
          </a:p>
          <a:p>
            <a:pPr algn="just">
              <a:buFont typeface="Symbol" pitchFamily="2" charset="2"/>
              <a:buChar char="Þ"/>
            </a:pPr>
            <a:r>
              <a:rPr lang="en-GB" sz="1500" dirty="0">
                <a:latin typeface="Constantia" panose="02030602050306030303" pitchFamily="18" charset="0"/>
              </a:rPr>
              <a:t>No definitive conclusion which effect is dominant</a:t>
            </a:r>
          </a:p>
          <a:p>
            <a:pPr algn="just">
              <a:buFont typeface="Symbol" pitchFamily="2" charset="2"/>
              <a:buChar char="Þ"/>
            </a:pPr>
            <a:r>
              <a:rPr lang="en-GB" sz="1500" dirty="0" err="1">
                <a:latin typeface="Constantia" panose="02030602050306030303" pitchFamily="18" charset="0"/>
              </a:rPr>
              <a:t>Agranov</a:t>
            </a:r>
            <a:r>
              <a:rPr lang="en-GB" sz="1500" dirty="0">
                <a:latin typeface="Constantia" panose="02030602050306030303" pitchFamily="18" charset="0"/>
              </a:rPr>
              <a:t> (2018) – when close elections -&gt; bandwagon; when landslide victory -&gt; underdog</a:t>
            </a:r>
          </a:p>
          <a:p>
            <a:pPr algn="just">
              <a:buFont typeface="Symbol" pitchFamily="2" charset="2"/>
              <a:buChar char="Þ"/>
            </a:pPr>
            <a:r>
              <a:rPr lang="en-GB" sz="1500" dirty="0">
                <a:latin typeface="Constantia" panose="02030602050306030303" pitchFamily="18" charset="0"/>
              </a:rPr>
              <a:t>Daoust et al. (2020) – 2015 Canadian election -&gt; being exposed to polls is not associated with voter’s likelihood of changing their vote choice, does not affect the propensity to turn out, but improves the ability to forecast the winner</a:t>
            </a:r>
          </a:p>
          <a:p>
            <a:pPr marL="54000" indent="0" algn="just">
              <a:buNone/>
            </a:pPr>
            <a:endParaRPr lang="en-GB" sz="2000" dirty="0">
              <a:latin typeface="Constantia" panose="02030602050306030303" pitchFamily="18" charset="0"/>
            </a:endParaRPr>
          </a:p>
          <a:p>
            <a:pPr algn="just">
              <a:buFont typeface="Arial" panose="020B0604020202020204" pitchFamily="34" charset="0"/>
              <a:buChar char="•"/>
            </a:pPr>
            <a:r>
              <a:rPr lang="en-GB" sz="2000" b="1" dirty="0">
                <a:latin typeface="Constantia" panose="02030602050306030303" pitchFamily="18" charset="0"/>
              </a:rPr>
              <a:t>Strategic voting</a:t>
            </a:r>
          </a:p>
          <a:p>
            <a:pPr marL="54000" indent="0" algn="just">
              <a:buNone/>
            </a:pPr>
            <a:r>
              <a:rPr lang="en-GB" sz="2000" dirty="0">
                <a:latin typeface="Constantia" panose="02030602050306030303" pitchFamily="18" charset="0"/>
              </a:rPr>
              <a:t>- Voting for less-preferred option to make their vote more effective (not sincere voting) or help prevent a worse outcome</a:t>
            </a:r>
          </a:p>
        </p:txBody>
      </p:sp>
    </p:spTree>
    <p:extLst>
      <p:ext uri="{BB962C8B-B14F-4D97-AF65-F5344CB8AC3E}">
        <p14:creationId xmlns:p14="http://schemas.microsoft.com/office/powerpoint/2010/main" val="3858417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FEE515-D76A-4197-B053-455AED5C7D07}"/>
            </a:ext>
          </a:extLst>
        </p:cNvPr>
        <p:cNvGrpSpPr/>
        <p:nvPr/>
      </p:nvGrpSpPr>
      <p:grpSpPr>
        <a:xfrm>
          <a:off x="0" y="0"/>
          <a:ext cx="0" cy="0"/>
          <a:chOff x="0" y="0"/>
          <a:chExt cx="0" cy="0"/>
        </a:xfrm>
      </p:grpSpPr>
      <p:sp>
        <p:nvSpPr>
          <p:cNvPr id="3" name="Zástupný objekt pre číslo snímky 2">
            <a:extLst>
              <a:ext uri="{FF2B5EF4-FFF2-40B4-BE49-F238E27FC236}">
                <a16:creationId xmlns:a16="http://schemas.microsoft.com/office/drawing/2014/main" id="{DE1194A7-404E-FD8C-14B4-455315F74F83}"/>
              </a:ext>
            </a:extLst>
          </p:cNvPr>
          <p:cNvSpPr>
            <a:spLocks noGrp="1"/>
          </p:cNvSpPr>
          <p:nvPr>
            <p:ph type="sldNum" sz="quarter" idx="11"/>
          </p:nvPr>
        </p:nvSpPr>
        <p:spPr/>
        <p:txBody>
          <a:bodyPr/>
          <a:lstStyle/>
          <a:p>
            <a:fld id="{0970407D-EE58-4A0B-824B-1D3AE42DD9CF}" type="slidenum">
              <a:rPr lang="cs-CZ" altLang="cs-CZ" smtClean="0"/>
              <a:pPr/>
              <a:t>14</a:t>
            </a:fld>
            <a:endParaRPr lang="cs-CZ" altLang="cs-CZ" dirty="0"/>
          </a:p>
        </p:txBody>
      </p:sp>
      <p:pic>
        <p:nvPicPr>
          <p:cNvPr id="6" name="Picture 6" descr="Macron vs. Le Pen: The French presidential election runoff explained | CNN">
            <a:extLst>
              <a:ext uri="{FF2B5EF4-FFF2-40B4-BE49-F238E27FC236}">
                <a16:creationId xmlns:a16="http://schemas.microsoft.com/office/drawing/2014/main" id="{3556CEF3-764E-7B3B-71DB-A9FEC9084E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500" y="536562"/>
            <a:ext cx="4294148" cy="24169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10 Best Bernie Sanders I Am Once Again Asking For Financial Support Memes -  Shut Up And Take My Money">
            <a:extLst>
              <a:ext uri="{FF2B5EF4-FFF2-40B4-BE49-F238E27FC236}">
                <a16:creationId xmlns:a16="http://schemas.microsoft.com/office/drawing/2014/main" id="{D6984288-C7F8-8855-1842-1B37CB3F30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79" y="3330435"/>
            <a:ext cx="3664531" cy="2064525"/>
          </a:xfrm>
          <a:prstGeom prst="rect">
            <a:avLst/>
          </a:prstGeom>
          <a:noFill/>
          <a:extLst>
            <a:ext uri="{909E8E84-426E-40DD-AFC4-6F175D3DCCD1}">
              <a14:hiddenFill xmlns:a14="http://schemas.microsoft.com/office/drawing/2010/main">
                <a:solidFill>
                  <a:srgbClr val="FFFFFF"/>
                </a:solidFill>
              </a14:hiddenFill>
            </a:ext>
          </a:extLst>
        </p:spPr>
      </p:pic>
      <p:pic>
        <p:nvPicPr>
          <p:cNvPr id="8" name="Obrázok 7" descr="Obrázok, na ktorom je text, jedálny lístok, snímka obrazovky, dokument&#10;&#10;Automaticky generovaný popis">
            <a:extLst>
              <a:ext uri="{FF2B5EF4-FFF2-40B4-BE49-F238E27FC236}">
                <a16:creationId xmlns:a16="http://schemas.microsoft.com/office/drawing/2014/main" id="{AB50FCB7-FBDE-567B-9E0D-3CEF634276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74708" y="0"/>
            <a:ext cx="2269292" cy="4035438"/>
          </a:xfrm>
          <a:prstGeom prst="rect">
            <a:avLst/>
          </a:prstGeom>
        </p:spPr>
      </p:pic>
      <p:pic>
        <p:nvPicPr>
          <p:cNvPr id="4102" name="Picture 6" descr="A post-Obama survival guide - ABC News">
            <a:extLst>
              <a:ext uri="{FF2B5EF4-FFF2-40B4-BE49-F238E27FC236}">
                <a16:creationId xmlns:a16="http://schemas.microsoft.com/office/drawing/2014/main" id="{984D8D7E-9338-6FDD-1839-8E902110AE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76586" y="3017520"/>
            <a:ext cx="2863989" cy="3822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901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4F2186-81CB-84A4-C992-EC6A376B3E9F}"/>
            </a:ext>
          </a:extLst>
        </p:cNvPr>
        <p:cNvGrpSpPr/>
        <p:nvPr/>
      </p:nvGrpSpPr>
      <p:grpSpPr>
        <a:xfrm>
          <a:off x="0" y="0"/>
          <a:ext cx="0" cy="0"/>
          <a:chOff x="0" y="0"/>
          <a:chExt cx="0" cy="0"/>
        </a:xfrm>
      </p:grpSpPr>
      <p:sp>
        <p:nvSpPr>
          <p:cNvPr id="3" name="Zástupný objekt pre číslo snímky 2">
            <a:extLst>
              <a:ext uri="{FF2B5EF4-FFF2-40B4-BE49-F238E27FC236}">
                <a16:creationId xmlns:a16="http://schemas.microsoft.com/office/drawing/2014/main" id="{94342113-A323-5FF4-2489-DDC3B067B4A2}"/>
              </a:ext>
            </a:extLst>
          </p:cNvPr>
          <p:cNvSpPr>
            <a:spLocks noGrp="1"/>
          </p:cNvSpPr>
          <p:nvPr>
            <p:ph type="sldNum" sz="quarter" idx="11"/>
          </p:nvPr>
        </p:nvSpPr>
        <p:spPr/>
        <p:txBody>
          <a:bodyPr/>
          <a:lstStyle/>
          <a:p>
            <a:fld id="{0970407D-EE58-4A0B-824B-1D3AE42DD9CF}" type="slidenum">
              <a:rPr lang="cs-CZ" altLang="cs-CZ" smtClean="0"/>
              <a:pPr/>
              <a:t>15</a:t>
            </a:fld>
            <a:endParaRPr lang="cs-CZ" altLang="cs-CZ" dirty="0"/>
          </a:p>
        </p:txBody>
      </p:sp>
      <p:sp>
        <p:nvSpPr>
          <p:cNvPr id="4" name="Nadpis 3">
            <a:extLst>
              <a:ext uri="{FF2B5EF4-FFF2-40B4-BE49-F238E27FC236}">
                <a16:creationId xmlns:a16="http://schemas.microsoft.com/office/drawing/2014/main" id="{027F7008-4BB2-5C8F-7A2A-50988E494EE2}"/>
              </a:ext>
            </a:extLst>
          </p:cNvPr>
          <p:cNvSpPr>
            <a:spLocks noGrp="1"/>
          </p:cNvSpPr>
          <p:nvPr>
            <p:ph type="title"/>
          </p:nvPr>
        </p:nvSpPr>
        <p:spPr>
          <a:xfrm>
            <a:off x="539550" y="504000"/>
            <a:ext cx="8064900" cy="451576"/>
          </a:xfrm>
        </p:spPr>
        <p:txBody>
          <a:bodyPr/>
          <a:lstStyle/>
          <a:p>
            <a:pPr algn="ctr"/>
            <a:r>
              <a:rPr lang="en-GB" dirty="0">
                <a:solidFill>
                  <a:schemeClr val="accent1"/>
                </a:solidFill>
                <a:latin typeface="Garamond" panose="02020404030301010803" pitchFamily="18" charset="0"/>
              </a:rPr>
              <a:t>Summary</a:t>
            </a:r>
          </a:p>
        </p:txBody>
      </p:sp>
      <p:sp>
        <p:nvSpPr>
          <p:cNvPr id="5" name="Zástupný objekt pre obsah 4">
            <a:extLst>
              <a:ext uri="{FF2B5EF4-FFF2-40B4-BE49-F238E27FC236}">
                <a16:creationId xmlns:a16="http://schemas.microsoft.com/office/drawing/2014/main" id="{C3127105-55D0-4CE1-2282-FE2493F6C521}"/>
              </a:ext>
            </a:extLst>
          </p:cNvPr>
          <p:cNvSpPr>
            <a:spLocks noGrp="1"/>
          </p:cNvSpPr>
          <p:nvPr>
            <p:ph idx="1"/>
          </p:nvPr>
        </p:nvSpPr>
        <p:spPr>
          <a:xfrm>
            <a:off x="539550" y="1365136"/>
            <a:ext cx="8064900" cy="5867768"/>
          </a:xfrm>
        </p:spPr>
        <p:txBody>
          <a:bodyPr/>
          <a:lstStyle/>
          <a:p>
            <a:pPr algn="just">
              <a:buFont typeface="Arial" panose="020B0604020202020204" pitchFamily="34" charset="0"/>
              <a:buChar char="•"/>
            </a:pPr>
            <a:r>
              <a:rPr lang="en-GB" sz="2000" dirty="0">
                <a:latin typeface="Constantia" panose="02030602050306030303" pitchFamily="18" charset="0"/>
              </a:rPr>
              <a:t>The role of campaigns in learning, enlightenment, (possibly) vote choice</a:t>
            </a:r>
          </a:p>
          <a:p>
            <a:pPr algn="just">
              <a:buFont typeface="Arial" panose="020B0604020202020204" pitchFamily="34" charset="0"/>
              <a:buChar char="•"/>
            </a:pPr>
            <a:endParaRPr lang="en-GB" sz="2000" dirty="0">
              <a:latin typeface="Constantia" panose="02030602050306030303" pitchFamily="18" charset="0"/>
            </a:endParaRPr>
          </a:p>
          <a:p>
            <a:pPr algn="just">
              <a:buFont typeface="Arial" panose="020B0604020202020204" pitchFamily="34" charset="0"/>
              <a:buChar char="•"/>
            </a:pPr>
            <a:r>
              <a:rPr lang="en-GB" sz="2000" dirty="0">
                <a:latin typeface="Constantia" panose="02030602050306030303" pitchFamily="18" charset="0"/>
              </a:rPr>
              <a:t>Polls as part of the campaign for media, candidates, voters</a:t>
            </a:r>
          </a:p>
          <a:p>
            <a:pPr algn="just">
              <a:buFont typeface="Arial" panose="020B0604020202020204" pitchFamily="34" charset="0"/>
              <a:buChar char="•"/>
            </a:pPr>
            <a:endParaRPr lang="en-GB" sz="2000" dirty="0">
              <a:latin typeface="Constantia" panose="02030602050306030303" pitchFamily="18" charset="0"/>
            </a:endParaRPr>
          </a:p>
          <a:p>
            <a:pPr algn="just">
              <a:buFont typeface="Arial" panose="020B0604020202020204" pitchFamily="34" charset="0"/>
              <a:buChar char="•"/>
            </a:pPr>
            <a:r>
              <a:rPr lang="en-GB" sz="2000" dirty="0">
                <a:latin typeface="Constantia" panose="02030602050306030303" pitchFamily="18" charset="0"/>
              </a:rPr>
              <a:t>Bandwagon and underdog effects</a:t>
            </a:r>
          </a:p>
          <a:p>
            <a:pPr algn="just">
              <a:buFont typeface="Arial" panose="020B0604020202020204" pitchFamily="34" charset="0"/>
              <a:buChar char="•"/>
            </a:pPr>
            <a:r>
              <a:rPr lang="en-GB" sz="2000" dirty="0">
                <a:latin typeface="Constantia" panose="02030602050306030303" pitchFamily="18" charset="0"/>
              </a:rPr>
              <a:t>Strategic voting</a:t>
            </a:r>
          </a:p>
          <a:p>
            <a:pPr algn="just">
              <a:buFont typeface="Arial" panose="020B0604020202020204" pitchFamily="34" charset="0"/>
              <a:buChar char="•"/>
            </a:pPr>
            <a:endParaRPr lang="en-GB" sz="2000" dirty="0">
              <a:latin typeface="Constantia" panose="02030602050306030303" pitchFamily="18" charset="0"/>
            </a:endParaRPr>
          </a:p>
        </p:txBody>
      </p:sp>
    </p:spTree>
    <p:extLst>
      <p:ext uri="{BB962C8B-B14F-4D97-AF65-F5344CB8AC3E}">
        <p14:creationId xmlns:p14="http://schemas.microsoft.com/office/powerpoint/2010/main" val="2401871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4AE31-597F-0278-CCF6-DED0342D3328}"/>
            </a:ext>
          </a:extLst>
        </p:cNvPr>
        <p:cNvGrpSpPr/>
        <p:nvPr/>
      </p:nvGrpSpPr>
      <p:grpSpPr>
        <a:xfrm>
          <a:off x="0" y="0"/>
          <a:ext cx="0" cy="0"/>
          <a:chOff x="0" y="0"/>
          <a:chExt cx="0" cy="0"/>
        </a:xfrm>
      </p:grpSpPr>
      <p:sp>
        <p:nvSpPr>
          <p:cNvPr id="3" name="Zástupný objekt pre číslo snímky 2">
            <a:extLst>
              <a:ext uri="{FF2B5EF4-FFF2-40B4-BE49-F238E27FC236}">
                <a16:creationId xmlns:a16="http://schemas.microsoft.com/office/drawing/2014/main" id="{E88259ED-EA38-B074-37C0-A2EDE8116C94}"/>
              </a:ext>
            </a:extLst>
          </p:cNvPr>
          <p:cNvSpPr>
            <a:spLocks noGrp="1"/>
          </p:cNvSpPr>
          <p:nvPr>
            <p:ph type="sldNum" sz="quarter" idx="11"/>
          </p:nvPr>
        </p:nvSpPr>
        <p:spPr/>
        <p:txBody>
          <a:bodyPr/>
          <a:lstStyle/>
          <a:p>
            <a:fld id="{0970407D-EE58-4A0B-824B-1D3AE42DD9CF}" type="slidenum">
              <a:rPr lang="cs-CZ" altLang="cs-CZ" smtClean="0"/>
              <a:pPr/>
              <a:t>16</a:t>
            </a:fld>
            <a:endParaRPr lang="cs-CZ" altLang="cs-CZ" dirty="0"/>
          </a:p>
        </p:txBody>
      </p:sp>
      <p:sp>
        <p:nvSpPr>
          <p:cNvPr id="4" name="Nadpis 3">
            <a:extLst>
              <a:ext uri="{FF2B5EF4-FFF2-40B4-BE49-F238E27FC236}">
                <a16:creationId xmlns:a16="http://schemas.microsoft.com/office/drawing/2014/main" id="{2D520051-DB81-F434-2E49-E4076F46D247}"/>
              </a:ext>
            </a:extLst>
          </p:cNvPr>
          <p:cNvSpPr>
            <a:spLocks noGrp="1"/>
          </p:cNvSpPr>
          <p:nvPr>
            <p:ph type="title"/>
          </p:nvPr>
        </p:nvSpPr>
        <p:spPr>
          <a:xfrm>
            <a:off x="539550" y="504000"/>
            <a:ext cx="8064900" cy="451576"/>
          </a:xfrm>
        </p:spPr>
        <p:txBody>
          <a:bodyPr/>
          <a:lstStyle/>
          <a:p>
            <a:pPr algn="ctr"/>
            <a:r>
              <a:rPr lang="en-GB" dirty="0">
                <a:solidFill>
                  <a:schemeClr val="accent1"/>
                </a:solidFill>
                <a:latin typeface="Garamond" panose="02020404030301010803" pitchFamily="18" charset="0"/>
              </a:rPr>
              <a:t>Course summary</a:t>
            </a:r>
          </a:p>
        </p:txBody>
      </p:sp>
      <p:sp>
        <p:nvSpPr>
          <p:cNvPr id="5" name="Zástupný objekt pre obsah 4">
            <a:extLst>
              <a:ext uri="{FF2B5EF4-FFF2-40B4-BE49-F238E27FC236}">
                <a16:creationId xmlns:a16="http://schemas.microsoft.com/office/drawing/2014/main" id="{8E218FB7-1EAB-9FBF-997F-57D016264646}"/>
              </a:ext>
            </a:extLst>
          </p:cNvPr>
          <p:cNvSpPr>
            <a:spLocks noGrp="1"/>
          </p:cNvSpPr>
          <p:nvPr>
            <p:ph idx="1"/>
          </p:nvPr>
        </p:nvSpPr>
        <p:spPr>
          <a:xfrm>
            <a:off x="539550" y="1365136"/>
            <a:ext cx="8064900" cy="5867768"/>
          </a:xfrm>
        </p:spPr>
        <p:txBody>
          <a:bodyPr/>
          <a:lstStyle/>
          <a:p>
            <a:pPr algn="just">
              <a:buFont typeface="Arial" panose="020B0604020202020204" pitchFamily="34" charset="0"/>
              <a:buChar char="•"/>
            </a:pPr>
            <a:r>
              <a:rPr lang="en-GB" sz="2000" dirty="0">
                <a:latin typeface="Constantia" panose="02030602050306030303" pitchFamily="18" charset="0"/>
              </a:rPr>
              <a:t>Different models of turnout</a:t>
            </a:r>
          </a:p>
          <a:p>
            <a:pPr algn="just">
              <a:buFont typeface="Arial" panose="020B0604020202020204" pitchFamily="34" charset="0"/>
              <a:buChar char="•"/>
            </a:pPr>
            <a:r>
              <a:rPr lang="en-GB" sz="2000" dirty="0">
                <a:latin typeface="Constantia" panose="02030602050306030303" pitchFamily="18" charset="0"/>
              </a:rPr>
              <a:t>Different factors impacting undecidedness – sociodemographic, partisanship, cross-pressures, political sophistication, strategic considerations, contextual factors</a:t>
            </a:r>
          </a:p>
          <a:p>
            <a:pPr algn="just">
              <a:buFont typeface="Arial" panose="020B0604020202020204" pitchFamily="34" charset="0"/>
              <a:buChar char="•"/>
            </a:pPr>
            <a:r>
              <a:rPr lang="en-GB" sz="2000" dirty="0">
                <a:latin typeface="Constantia" panose="02030602050306030303" pitchFamily="18" charset="0"/>
              </a:rPr>
              <a:t>Other formal and informal ways of participation – referendum, petitions, demonstrations</a:t>
            </a:r>
          </a:p>
          <a:p>
            <a:pPr algn="just">
              <a:buFont typeface="Arial" panose="020B0604020202020204" pitchFamily="34" charset="0"/>
              <a:buChar char="•"/>
            </a:pPr>
            <a:r>
              <a:rPr lang="en-GB" sz="2000" dirty="0">
                <a:latin typeface="Constantia" panose="02030602050306030303" pitchFamily="18" charset="0"/>
              </a:rPr>
              <a:t>General vote choice predispositions -  ideology, class, religion, SES, party identification</a:t>
            </a:r>
          </a:p>
          <a:p>
            <a:pPr algn="just">
              <a:buFont typeface="Arial" panose="020B0604020202020204" pitchFamily="34" charset="0"/>
              <a:buChar char="•"/>
            </a:pPr>
            <a:r>
              <a:rPr lang="en-GB" sz="2000" dirty="0">
                <a:latin typeface="Constantia" panose="02030602050306030303" pitchFamily="18" charset="0"/>
              </a:rPr>
              <a:t>Multilevel setting of elections – surge and decline, referendum, balancing, SOE theory</a:t>
            </a:r>
          </a:p>
          <a:p>
            <a:pPr algn="just">
              <a:buFont typeface="Arial" panose="020B0604020202020204" pitchFamily="34" charset="0"/>
              <a:buChar char="•"/>
            </a:pPr>
            <a:r>
              <a:rPr lang="en-GB" sz="2000" dirty="0">
                <a:latin typeface="Constantia" panose="02030602050306030303" pitchFamily="18" charset="0"/>
              </a:rPr>
              <a:t>Seemingly unrelated events - natural disasters, sports matches, life-changing events, economic situation and the role of rationality</a:t>
            </a:r>
          </a:p>
          <a:p>
            <a:pPr algn="just">
              <a:buFont typeface="Arial" panose="020B0604020202020204" pitchFamily="34" charset="0"/>
              <a:buChar char="•"/>
            </a:pPr>
            <a:r>
              <a:rPr lang="en-GB" sz="2000" dirty="0">
                <a:latin typeface="Constantia" panose="02030602050306030303" pitchFamily="18" charset="0"/>
              </a:rPr>
              <a:t>Seemingly unrelated events during election day – weather, ballot information, ballot order, voting environment</a:t>
            </a:r>
          </a:p>
          <a:p>
            <a:pPr algn="just">
              <a:buFont typeface="Arial" panose="020B0604020202020204" pitchFamily="34" charset="0"/>
              <a:buChar char="•"/>
            </a:pPr>
            <a:r>
              <a:rPr lang="en-GB" sz="2000" dirty="0">
                <a:latin typeface="Constantia" panose="02030602050306030303" pitchFamily="18" charset="0"/>
              </a:rPr>
              <a:t>Campaigns and their effects</a:t>
            </a:r>
          </a:p>
        </p:txBody>
      </p:sp>
    </p:spTree>
    <p:extLst>
      <p:ext uri="{BB962C8B-B14F-4D97-AF65-F5344CB8AC3E}">
        <p14:creationId xmlns:p14="http://schemas.microsoft.com/office/powerpoint/2010/main" val="3456124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49BA9-0891-FFD7-1CD6-64C79E9FE1DB}"/>
            </a:ext>
          </a:extLst>
        </p:cNvPr>
        <p:cNvGrpSpPr/>
        <p:nvPr/>
      </p:nvGrpSpPr>
      <p:grpSpPr>
        <a:xfrm>
          <a:off x="0" y="0"/>
          <a:ext cx="0" cy="0"/>
          <a:chOff x="0" y="0"/>
          <a:chExt cx="0" cy="0"/>
        </a:xfrm>
      </p:grpSpPr>
      <p:sp>
        <p:nvSpPr>
          <p:cNvPr id="3" name="Zástupný objekt pre číslo snímky 2">
            <a:extLst>
              <a:ext uri="{FF2B5EF4-FFF2-40B4-BE49-F238E27FC236}">
                <a16:creationId xmlns:a16="http://schemas.microsoft.com/office/drawing/2014/main" id="{D8E78081-1CC8-69C8-9CC3-1FC221BCF9FD}"/>
              </a:ext>
            </a:extLst>
          </p:cNvPr>
          <p:cNvSpPr>
            <a:spLocks noGrp="1"/>
          </p:cNvSpPr>
          <p:nvPr>
            <p:ph type="sldNum" sz="quarter" idx="11"/>
          </p:nvPr>
        </p:nvSpPr>
        <p:spPr/>
        <p:txBody>
          <a:bodyPr/>
          <a:lstStyle/>
          <a:p>
            <a:fld id="{0970407D-EE58-4A0B-824B-1D3AE42DD9CF}" type="slidenum">
              <a:rPr lang="cs-CZ" altLang="cs-CZ" smtClean="0"/>
              <a:pPr/>
              <a:t>17</a:t>
            </a:fld>
            <a:endParaRPr lang="cs-CZ" altLang="cs-CZ" dirty="0"/>
          </a:p>
        </p:txBody>
      </p:sp>
      <p:sp>
        <p:nvSpPr>
          <p:cNvPr id="4" name="Nadpis 3">
            <a:extLst>
              <a:ext uri="{FF2B5EF4-FFF2-40B4-BE49-F238E27FC236}">
                <a16:creationId xmlns:a16="http://schemas.microsoft.com/office/drawing/2014/main" id="{51909DD3-C997-8344-75FA-01203B995630}"/>
              </a:ext>
            </a:extLst>
          </p:cNvPr>
          <p:cNvSpPr>
            <a:spLocks noGrp="1"/>
          </p:cNvSpPr>
          <p:nvPr>
            <p:ph type="title"/>
          </p:nvPr>
        </p:nvSpPr>
        <p:spPr>
          <a:xfrm>
            <a:off x="539550" y="504000"/>
            <a:ext cx="8064900" cy="451576"/>
          </a:xfrm>
        </p:spPr>
        <p:txBody>
          <a:bodyPr/>
          <a:lstStyle/>
          <a:p>
            <a:pPr algn="ctr"/>
            <a:r>
              <a:rPr lang="en-GB" dirty="0">
                <a:solidFill>
                  <a:schemeClr val="accent1"/>
                </a:solidFill>
                <a:latin typeface="Garamond" panose="02020404030301010803" pitchFamily="18" charset="0"/>
              </a:rPr>
              <a:t>Next…</a:t>
            </a:r>
            <a:endParaRPr lang="en-GB" u="sng" dirty="0">
              <a:solidFill>
                <a:schemeClr val="accent1"/>
              </a:solidFill>
              <a:latin typeface="Garamond" panose="02020404030301010803" pitchFamily="18" charset="0"/>
            </a:endParaRPr>
          </a:p>
        </p:txBody>
      </p:sp>
      <p:pic>
        <p:nvPicPr>
          <p:cNvPr id="1026" name="Picture 2" descr="exam-meme-funny-reaction - Student life">
            <a:extLst>
              <a:ext uri="{FF2B5EF4-FFF2-40B4-BE49-F238E27FC236}">
                <a16:creationId xmlns:a16="http://schemas.microsoft.com/office/drawing/2014/main" id="{58989F29-FADE-AA86-5983-66C7ED522F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5427" y="1386129"/>
            <a:ext cx="4816218" cy="5093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976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a:extLst>
              <a:ext uri="{FF2B5EF4-FFF2-40B4-BE49-F238E27FC236}">
                <a16:creationId xmlns:a16="http://schemas.microsoft.com/office/drawing/2014/main" id="{0C6543A0-FA8C-8C49-B023-795D80BECEC5}"/>
              </a:ext>
            </a:extLst>
          </p:cNvPr>
          <p:cNvSpPr>
            <a:spLocks noGrp="1"/>
          </p:cNvSpPr>
          <p:nvPr>
            <p:ph type="sldNum" sz="quarter" idx="11"/>
          </p:nvPr>
        </p:nvSpPr>
        <p:spPr/>
        <p:txBody>
          <a:bodyPr/>
          <a:lstStyle/>
          <a:p>
            <a:fld id="{0970407D-EE58-4A0B-824B-1D3AE42DD9CF}" type="slidenum">
              <a:rPr lang="cs-CZ" altLang="cs-CZ" smtClean="0"/>
              <a:pPr/>
              <a:t>18</a:t>
            </a:fld>
            <a:endParaRPr lang="cs-CZ" altLang="cs-CZ" dirty="0"/>
          </a:p>
        </p:txBody>
      </p:sp>
      <p:sp>
        <p:nvSpPr>
          <p:cNvPr id="4" name="Nadpis 3">
            <a:extLst>
              <a:ext uri="{FF2B5EF4-FFF2-40B4-BE49-F238E27FC236}">
                <a16:creationId xmlns:a16="http://schemas.microsoft.com/office/drawing/2014/main" id="{3E573155-9A35-0B4C-A41A-D83430193B02}"/>
              </a:ext>
            </a:extLst>
          </p:cNvPr>
          <p:cNvSpPr>
            <a:spLocks noGrp="1"/>
          </p:cNvSpPr>
          <p:nvPr>
            <p:ph type="title"/>
          </p:nvPr>
        </p:nvSpPr>
        <p:spPr>
          <a:xfrm>
            <a:off x="712212" y="162978"/>
            <a:ext cx="8064900" cy="451576"/>
          </a:xfrm>
        </p:spPr>
        <p:txBody>
          <a:bodyPr/>
          <a:lstStyle/>
          <a:p>
            <a:r>
              <a:rPr lang="sk-SK" sz="1800" dirty="0" err="1">
                <a:solidFill>
                  <a:schemeClr val="tx1"/>
                </a:solidFill>
                <a:latin typeface="Garamond" panose="02020404030301010803" pitchFamily="18" charset="0"/>
              </a:rPr>
              <a:t>Literatute</a:t>
            </a:r>
            <a:endParaRPr lang="sk-SK" sz="1800" dirty="0">
              <a:solidFill>
                <a:schemeClr val="tx1"/>
              </a:solidFill>
              <a:latin typeface="Garamond" panose="02020404030301010803" pitchFamily="18" charset="0"/>
            </a:endParaRPr>
          </a:p>
        </p:txBody>
      </p:sp>
      <p:sp>
        <p:nvSpPr>
          <p:cNvPr id="5" name="Zástupný objekt pre obsah 4">
            <a:extLst>
              <a:ext uri="{FF2B5EF4-FFF2-40B4-BE49-F238E27FC236}">
                <a16:creationId xmlns:a16="http://schemas.microsoft.com/office/drawing/2014/main" id="{674C9A7E-58A1-7F45-A225-947BCA22B5C6}"/>
              </a:ext>
            </a:extLst>
          </p:cNvPr>
          <p:cNvSpPr>
            <a:spLocks noGrp="1"/>
          </p:cNvSpPr>
          <p:nvPr>
            <p:ph idx="1"/>
          </p:nvPr>
        </p:nvSpPr>
        <p:spPr>
          <a:xfrm>
            <a:off x="499500" y="614554"/>
            <a:ext cx="8064900" cy="6105142"/>
          </a:xfrm>
        </p:spPr>
        <p:txBody>
          <a:bodyPr/>
          <a:lstStyle/>
          <a:p>
            <a:pPr>
              <a:lnSpc>
                <a:spcPct val="100000"/>
              </a:lnSpc>
              <a:buFont typeface="Arial" panose="020B0604020202020204" pitchFamily="34" charset="0"/>
              <a:buChar char="•"/>
            </a:pPr>
            <a:r>
              <a:rPr lang="sk-SK" sz="1200" dirty="0" err="1">
                <a:latin typeface="Garamond" panose="02020404030301010803" pitchFamily="18" charset="0"/>
              </a:rPr>
              <a:t>Agranov</a:t>
            </a:r>
            <a:r>
              <a:rPr lang="sk-SK" sz="1200" dirty="0">
                <a:latin typeface="Garamond" panose="02020404030301010803" pitchFamily="18" charset="0"/>
              </a:rPr>
              <a:t>, M., </a:t>
            </a:r>
            <a:r>
              <a:rPr lang="sk-SK" sz="1200" dirty="0" err="1">
                <a:latin typeface="Garamond" panose="02020404030301010803" pitchFamily="18" charset="0"/>
              </a:rPr>
              <a:t>Goeree</a:t>
            </a:r>
            <a:r>
              <a:rPr lang="sk-SK" sz="1200" dirty="0">
                <a:latin typeface="Garamond" panose="02020404030301010803" pitchFamily="18" charset="0"/>
              </a:rPr>
              <a:t>, J. K., </a:t>
            </a:r>
            <a:r>
              <a:rPr lang="sk-SK" sz="1200" dirty="0" err="1">
                <a:latin typeface="Garamond" panose="02020404030301010803" pitchFamily="18" charset="0"/>
              </a:rPr>
              <a:t>Romero</a:t>
            </a:r>
            <a:r>
              <a:rPr lang="sk-SK" sz="1200" dirty="0">
                <a:latin typeface="Garamond" panose="02020404030301010803" pitchFamily="18" charset="0"/>
              </a:rPr>
              <a:t>, J., &amp; </a:t>
            </a:r>
            <a:r>
              <a:rPr lang="sk-SK" sz="1200" dirty="0" err="1">
                <a:latin typeface="Garamond" panose="02020404030301010803" pitchFamily="18" charset="0"/>
              </a:rPr>
              <a:t>Yariv</a:t>
            </a:r>
            <a:r>
              <a:rPr lang="sk-SK" sz="1200" dirty="0">
                <a:latin typeface="Garamond" panose="02020404030301010803" pitchFamily="18" charset="0"/>
              </a:rPr>
              <a:t>, L. (2018). </a:t>
            </a:r>
            <a:r>
              <a:rPr lang="sk-SK" sz="1200" dirty="0" err="1">
                <a:latin typeface="Garamond" panose="02020404030301010803" pitchFamily="18" charset="0"/>
              </a:rPr>
              <a:t>What</a:t>
            </a:r>
            <a:r>
              <a:rPr lang="sk-SK" sz="1200" dirty="0">
                <a:latin typeface="Garamond" panose="02020404030301010803" pitchFamily="18" charset="0"/>
              </a:rPr>
              <a:t> </a:t>
            </a:r>
            <a:r>
              <a:rPr lang="sk-SK" sz="1200" dirty="0" err="1">
                <a:latin typeface="Garamond" panose="02020404030301010803" pitchFamily="18" charset="0"/>
              </a:rPr>
              <a:t>makes</a:t>
            </a:r>
            <a:r>
              <a:rPr lang="sk-SK" sz="1200" dirty="0">
                <a:latin typeface="Garamond" panose="02020404030301010803" pitchFamily="18" charset="0"/>
              </a:rPr>
              <a:t> </a:t>
            </a:r>
            <a:r>
              <a:rPr lang="sk-SK" sz="1200" dirty="0" err="1">
                <a:latin typeface="Garamond" panose="02020404030301010803" pitchFamily="18" charset="0"/>
              </a:rPr>
              <a:t>voters</a:t>
            </a:r>
            <a:r>
              <a:rPr lang="sk-SK" sz="1200" dirty="0">
                <a:latin typeface="Garamond" panose="02020404030301010803" pitchFamily="18" charset="0"/>
              </a:rPr>
              <a:t> </a:t>
            </a:r>
            <a:r>
              <a:rPr lang="sk-SK" sz="1200" dirty="0" err="1">
                <a:latin typeface="Garamond" panose="02020404030301010803" pitchFamily="18" charset="0"/>
              </a:rPr>
              <a:t>turn</a:t>
            </a:r>
            <a:r>
              <a:rPr lang="sk-SK" sz="1200" dirty="0">
                <a:latin typeface="Garamond" panose="02020404030301010803" pitchFamily="18" charset="0"/>
              </a:rPr>
              <a:t> </a:t>
            </a:r>
            <a:r>
              <a:rPr lang="sk-SK" sz="1200" dirty="0" err="1">
                <a:latin typeface="Garamond" panose="02020404030301010803" pitchFamily="18" charset="0"/>
              </a:rPr>
              <a:t>out</a:t>
            </a:r>
            <a:r>
              <a:rPr lang="sk-SK" sz="1200" dirty="0">
                <a:latin typeface="Garamond" panose="02020404030301010803" pitchFamily="18" charset="0"/>
              </a:rPr>
              <a:t>: </a:t>
            </a:r>
            <a:r>
              <a:rPr lang="sk-SK" sz="1200" dirty="0" err="1">
                <a:latin typeface="Garamond" panose="02020404030301010803" pitchFamily="18" charset="0"/>
              </a:rPr>
              <a:t>The</a:t>
            </a:r>
            <a:r>
              <a:rPr lang="sk-SK" sz="1200" dirty="0">
                <a:latin typeface="Garamond" panose="02020404030301010803" pitchFamily="18" charset="0"/>
              </a:rPr>
              <a:t> </a:t>
            </a:r>
            <a:r>
              <a:rPr lang="sk-SK" sz="1200" dirty="0" err="1">
                <a:latin typeface="Garamond" panose="02020404030301010803" pitchFamily="18" charset="0"/>
              </a:rPr>
              <a:t>effects</a:t>
            </a:r>
            <a:r>
              <a:rPr lang="sk-SK" sz="1200" dirty="0">
                <a:latin typeface="Garamond" panose="02020404030301010803" pitchFamily="18" charset="0"/>
              </a:rPr>
              <a:t> of </a:t>
            </a:r>
            <a:r>
              <a:rPr lang="sk-SK" sz="1200" dirty="0" err="1">
                <a:latin typeface="Garamond" panose="02020404030301010803" pitchFamily="18" charset="0"/>
              </a:rPr>
              <a:t>polls</a:t>
            </a:r>
            <a:r>
              <a:rPr lang="sk-SK" sz="1200" dirty="0">
                <a:latin typeface="Garamond" panose="02020404030301010803" pitchFamily="18" charset="0"/>
              </a:rPr>
              <a:t> and </a:t>
            </a:r>
            <a:r>
              <a:rPr lang="sk-SK" sz="1200" dirty="0" err="1">
                <a:latin typeface="Garamond" panose="02020404030301010803" pitchFamily="18" charset="0"/>
              </a:rPr>
              <a:t>beliefs</a:t>
            </a:r>
            <a:r>
              <a:rPr lang="sk-SK" sz="1200" dirty="0">
                <a:latin typeface="Garamond" panose="02020404030301010803" pitchFamily="18" charset="0"/>
              </a:rPr>
              <a:t>. </a:t>
            </a:r>
            <a:r>
              <a:rPr lang="sk-SK" sz="1200" dirty="0" err="1">
                <a:latin typeface="Garamond" panose="02020404030301010803" pitchFamily="18" charset="0"/>
              </a:rPr>
              <a:t>Journal</a:t>
            </a:r>
            <a:r>
              <a:rPr lang="sk-SK" sz="1200" dirty="0">
                <a:latin typeface="Garamond" panose="02020404030301010803" pitchFamily="18" charset="0"/>
              </a:rPr>
              <a:t> of </a:t>
            </a:r>
            <a:r>
              <a:rPr lang="sk-SK" sz="1200" dirty="0" err="1">
                <a:latin typeface="Garamond" panose="02020404030301010803" pitchFamily="18" charset="0"/>
              </a:rPr>
              <a:t>the</a:t>
            </a:r>
            <a:r>
              <a:rPr lang="sk-SK" sz="1200" dirty="0">
                <a:latin typeface="Garamond" panose="02020404030301010803" pitchFamily="18" charset="0"/>
              </a:rPr>
              <a:t> </a:t>
            </a:r>
            <a:r>
              <a:rPr lang="sk-SK" sz="1200" dirty="0" err="1">
                <a:latin typeface="Garamond" panose="02020404030301010803" pitchFamily="18" charset="0"/>
              </a:rPr>
              <a:t>European</a:t>
            </a:r>
            <a:r>
              <a:rPr lang="sk-SK" sz="1200" dirty="0">
                <a:latin typeface="Garamond" panose="02020404030301010803" pitchFamily="18" charset="0"/>
              </a:rPr>
              <a:t> </a:t>
            </a:r>
            <a:r>
              <a:rPr lang="sk-SK" sz="1200" dirty="0" err="1">
                <a:latin typeface="Garamond" panose="02020404030301010803" pitchFamily="18" charset="0"/>
              </a:rPr>
              <a:t>Economic</a:t>
            </a:r>
            <a:r>
              <a:rPr lang="sk-SK" sz="1200" dirty="0">
                <a:latin typeface="Garamond" panose="02020404030301010803" pitchFamily="18" charset="0"/>
              </a:rPr>
              <a:t> Association, 16(3), 825-856.</a:t>
            </a:r>
          </a:p>
          <a:p>
            <a:pPr>
              <a:lnSpc>
                <a:spcPct val="100000"/>
              </a:lnSpc>
              <a:buFont typeface="Arial" panose="020B0604020202020204" pitchFamily="34" charset="0"/>
              <a:buChar char="•"/>
            </a:pPr>
            <a:r>
              <a:rPr lang="sk-SK" sz="1200" dirty="0" err="1">
                <a:latin typeface="Garamond" panose="02020404030301010803" pitchFamily="18" charset="0"/>
              </a:rPr>
              <a:t>Benoit</a:t>
            </a:r>
            <a:r>
              <a:rPr lang="sk-SK" sz="1200" dirty="0">
                <a:latin typeface="Garamond" panose="02020404030301010803" pitchFamily="18" charset="0"/>
              </a:rPr>
              <a:t>, W. L., </a:t>
            </a:r>
            <a:r>
              <a:rPr lang="sk-SK" sz="1200" dirty="0" err="1">
                <a:latin typeface="Garamond" panose="02020404030301010803" pitchFamily="18" charset="0"/>
              </a:rPr>
              <a:t>Hansen</a:t>
            </a:r>
            <a:r>
              <a:rPr lang="sk-SK" sz="1200" dirty="0">
                <a:latin typeface="Garamond" panose="02020404030301010803" pitchFamily="18" charset="0"/>
              </a:rPr>
              <a:t>, G. J., &amp; </a:t>
            </a:r>
            <a:r>
              <a:rPr lang="sk-SK" sz="1200" dirty="0" err="1">
                <a:latin typeface="Garamond" panose="02020404030301010803" pitchFamily="18" charset="0"/>
              </a:rPr>
              <a:t>Verser</a:t>
            </a:r>
            <a:r>
              <a:rPr lang="sk-SK" sz="1200" dirty="0">
                <a:latin typeface="Garamond" panose="02020404030301010803" pitchFamily="18" charset="0"/>
              </a:rPr>
              <a:t>, R. M. (2003). A </a:t>
            </a:r>
            <a:r>
              <a:rPr lang="sk-SK" sz="1200" dirty="0" err="1">
                <a:latin typeface="Garamond" panose="02020404030301010803" pitchFamily="18" charset="0"/>
              </a:rPr>
              <a:t>meta-analysis</a:t>
            </a:r>
            <a:r>
              <a:rPr lang="sk-SK" sz="1200" dirty="0">
                <a:latin typeface="Garamond" panose="02020404030301010803" pitchFamily="18" charset="0"/>
              </a:rPr>
              <a:t> of </a:t>
            </a:r>
            <a:r>
              <a:rPr lang="sk-SK" sz="1200" dirty="0" err="1">
                <a:latin typeface="Garamond" panose="02020404030301010803" pitchFamily="18" charset="0"/>
              </a:rPr>
              <a:t>the</a:t>
            </a:r>
            <a:r>
              <a:rPr lang="sk-SK" sz="1200" dirty="0">
                <a:latin typeface="Garamond" panose="02020404030301010803" pitchFamily="18" charset="0"/>
              </a:rPr>
              <a:t> </a:t>
            </a:r>
            <a:r>
              <a:rPr lang="sk-SK" sz="1200" dirty="0" err="1">
                <a:latin typeface="Garamond" panose="02020404030301010803" pitchFamily="18" charset="0"/>
              </a:rPr>
              <a:t>effects</a:t>
            </a:r>
            <a:r>
              <a:rPr lang="sk-SK" sz="1200" dirty="0">
                <a:latin typeface="Garamond" panose="02020404030301010803" pitchFamily="18" charset="0"/>
              </a:rPr>
              <a:t> of </a:t>
            </a:r>
            <a:r>
              <a:rPr lang="sk-SK" sz="1200" dirty="0" err="1">
                <a:latin typeface="Garamond" panose="02020404030301010803" pitchFamily="18" charset="0"/>
              </a:rPr>
              <a:t>viewing</a:t>
            </a:r>
            <a:r>
              <a:rPr lang="sk-SK" sz="1200" dirty="0">
                <a:latin typeface="Garamond" panose="02020404030301010803" pitchFamily="18" charset="0"/>
              </a:rPr>
              <a:t> US </a:t>
            </a:r>
            <a:r>
              <a:rPr lang="sk-SK" sz="1200" dirty="0" err="1">
                <a:latin typeface="Garamond" panose="02020404030301010803" pitchFamily="18" charset="0"/>
              </a:rPr>
              <a:t>presidential</a:t>
            </a:r>
            <a:r>
              <a:rPr lang="sk-SK" sz="1200" dirty="0">
                <a:latin typeface="Garamond" panose="02020404030301010803" pitchFamily="18" charset="0"/>
              </a:rPr>
              <a:t> </a:t>
            </a:r>
            <a:r>
              <a:rPr lang="sk-SK" sz="1200" dirty="0" err="1">
                <a:latin typeface="Garamond" panose="02020404030301010803" pitchFamily="18" charset="0"/>
              </a:rPr>
              <a:t>debates</a:t>
            </a:r>
            <a:r>
              <a:rPr lang="sk-SK" sz="1200" dirty="0">
                <a:latin typeface="Garamond" panose="02020404030301010803" pitchFamily="18" charset="0"/>
              </a:rPr>
              <a:t>. </a:t>
            </a:r>
            <a:r>
              <a:rPr lang="sk-SK" sz="1200" dirty="0" err="1">
                <a:latin typeface="Garamond" panose="02020404030301010803" pitchFamily="18" charset="0"/>
              </a:rPr>
              <a:t>Communication</a:t>
            </a:r>
            <a:r>
              <a:rPr lang="sk-SK" sz="1200" dirty="0">
                <a:latin typeface="Garamond" panose="02020404030301010803" pitchFamily="18" charset="0"/>
              </a:rPr>
              <a:t> </a:t>
            </a:r>
            <a:r>
              <a:rPr lang="sk-SK" sz="1200" dirty="0" err="1">
                <a:latin typeface="Garamond" panose="02020404030301010803" pitchFamily="18" charset="0"/>
              </a:rPr>
              <a:t>monographs</a:t>
            </a:r>
            <a:r>
              <a:rPr lang="sk-SK" sz="1200" dirty="0">
                <a:latin typeface="Garamond" panose="02020404030301010803" pitchFamily="18" charset="0"/>
              </a:rPr>
              <a:t>, 70(4), 335-350.</a:t>
            </a:r>
          </a:p>
          <a:p>
            <a:pPr>
              <a:lnSpc>
                <a:spcPct val="100000"/>
              </a:lnSpc>
              <a:buFont typeface="Arial" panose="020B0604020202020204" pitchFamily="34" charset="0"/>
              <a:buChar char="•"/>
            </a:pPr>
            <a:r>
              <a:rPr lang="sk-SK" sz="1200" dirty="0" err="1">
                <a:latin typeface="Garamond" panose="02020404030301010803" pitchFamily="18" charset="0"/>
              </a:rPr>
              <a:t>Carson</a:t>
            </a:r>
            <a:r>
              <a:rPr lang="sk-SK" sz="1200" dirty="0">
                <a:latin typeface="Garamond" panose="02020404030301010803" pitchFamily="18" charset="0"/>
              </a:rPr>
              <a:t>, A., Martin, A. J., &amp; </a:t>
            </a:r>
            <a:r>
              <a:rPr lang="sk-SK" sz="1200" dirty="0" err="1">
                <a:latin typeface="Garamond" panose="02020404030301010803" pitchFamily="18" charset="0"/>
              </a:rPr>
              <a:t>Ratcliff</a:t>
            </a:r>
            <a:r>
              <a:rPr lang="sk-SK" sz="1200" dirty="0">
                <a:latin typeface="Garamond" panose="02020404030301010803" pitchFamily="18" charset="0"/>
              </a:rPr>
              <a:t>, S. (2020). </a:t>
            </a:r>
            <a:r>
              <a:rPr lang="sk-SK" sz="1200" dirty="0" err="1">
                <a:latin typeface="Garamond" panose="02020404030301010803" pitchFamily="18" charset="0"/>
              </a:rPr>
              <a:t>Negative</a:t>
            </a:r>
            <a:r>
              <a:rPr lang="sk-SK" sz="1200" dirty="0">
                <a:latin typeface="Garamond" panose="02020404030301010803" pitchFamily="18" charset="0"/>
              </a:rPr>
              <a:t> </a:t>
            </a:r>
            <a:r>
              <a:rPr lang="sk-SK" sz="1200" dirty="0" err="1">
                <a:latin typeface="Garamond" panose="02020404030301010803" pitchFamily="18" charset="0"/>
              </a:rPr>
              <a:t>campaigning</a:t>
            </a:r>
            <a:r>
              <a:rPr lang="sk-SK" sz="1200" dirty="0">
                <a:latin typeface="Garamond" panose="02020404030301010803" pitchFamily="18" charset="0"/>
              </a:rPr>
              <a:t>, </a:t>
            </a:r>
            <a:r>
              <a:rPr lang="sk-SK" sz="1200" dirty="0" err="1">
                <a:latin typeface="Garamond" panose="02020404030301010803" pitchFamily="18" charset="0"/>
              </a:rPr>
              <a:t>issue</a:t>
            </a:r>
            <a:r>
              <a:rPr lang="sk-SK" sz="1200" dirty="0">
                <a:latin typeface="Garamond" panose="02020404030301010803" pitchFamily="18" charset="0"/>
              </a:rPr>
              <a:t> </a:t>
            </a:r>
            <a:r>
              <a:rPr lang="sk-SK" sz="1200" dirty="0" err="1">
                <a:latin typeface="Garamond" panose="02020404030301010803" pitchFamily="18" charset="0"/>
              </a:rPr>
              <a:t>salience</a:t>
            </a:r>
            <a:r>
              <a:rPr lang="sk-SK" sz="1200" dirty="0">
                <a:latin typeface="Garamond" panose="02020404030301010803" pitchFamily="18" charset="0"/>
              </a:rPr>
              <a:t> and </a:t>
            </a:r>
            <a:r>
              <a:rPr lang="sk-SK" sz="1200" dirty="0" err="1">
                <a:latin typeface="Garamond" panose="02020404030301010803" pitchFamily="18" charset="0"/>
              </a:rPr>
              <a:t>vote</a:t>
            </a:r>
            <a:r>
              <a:rPr lang="sk-SK" sz="1200" dirty="0">
                <a:latin typeface="Garamond" panose="02020404030301010803" pitchFamily="18" charset="0"/>
              </a:rPr>
              <a:t> </a:t>
            </a:r>
            <a:r>
              <a:rPr lang="sk-SK" sz="1200" dirty="0" err="1">
                <a:latin typeface="Garamond" panose="02020404030301010803" pitchFamily="18" charset="0"/>
              </a:rPr>
              <a:t>choice</a:t>
            </a:r>
            <a:r>
              <a:rPr lang="sk-SK" sz="1200" dirty="0">
                <a:latin typeface="Garamond" panose="02020404030301010803" pitchFamily="18" charset="0"/>
              </a:rPr>
              <a:t>: </a:t>
            </a:r>
            <a:r>
              <a:rPr lang="sk-SK" sz="1200" dirty="0" err="1">
                <a:latin typeface="Garamond" panose="02020404030301010803" pitchFamily="18" charset="0"/>
              </a:rPr>
              <a:t>Assessing</a:t>
            </a:r>
            <a:r>
              <a:rPr lang="sk-SK" sz="1200" dirty="0">
                <a:latin typeface="Garamond" panose="02020404030301010803" pitchFamily="18" charset="0"/>
              </a:rPr>
              <a:t> </a:t>
            </a:r>
            <a:r>
              <a:rPr lang="sk-SK" sz="1200" dirty="0" err="1">
                <a:latin typeface="Garamond" panose="02020404030301010803" pitchFamily="18" charset="0"/>
              </a:rPr>
              <a:t>the</a:t>
            </a:r>
            <a:r>
              <a:rPr lang="sk-SK" sz="1200" dirty="0">
                <a:latin typeface="Garamond" panose="02020404030301010803" pitchFamily="18" charset="0"/>
              </a:rPr>
              <a:t> </a:t>
            </a:r>
            <a:r>
              <a:rPr lang="sk-SK" sz="1200" dirty="0" err="1">
                <a:latin typeface="Garamond" panose="02020404030301010803" pitchFamily="18" charset="0"/>
              </a:rPr>
              <a:t>effects</a:t>
            </a:r>
            <a:r>
              <a:rPr lang="sk-SK" sz="1200" dirty="0">
                <a:latin typeface="Garamond" panose="02020404030301010803" pitchFamily="18" charset="0"/>
              </a:rPr>
              <a:t> of </a:t>
            </a:r>
            <a:r>
              <a:rPr lang="sk-SK" sz="1200" dirty="0" err="1">
                <a:latin typeface="Garamond" panose="02020404030301010803" pitchFamily="18" charset="0"/>
              </a:rPr>
              <a:t>the</a:t>
            </a:r>
            <a:r>
              <a:rPr lang="sk-SK" sz="1200" dirty="0">
                <a:latin typeface="Garamond" panose="02020404030301010803" pitchFamily="18" charset="0"/>
              </a:rPr>
              <a:t> </a:t>
            </a:r>
            <a:r>
              <a:rPr lang="sk-SK" sz="1200" dirty="0" err="1">
                <a:latin typeface="Garamond" panose="02020404030301010803" pitchFamily="18" charset="0"/>
              </a:rPr>
              <a:t>Australian</a:t>
            </a:r>
            <a:r>
              <a:rPr lang="sk-SK" sz="1200" dirty="0">
                <a:latin typeface="Garamond" panose="02020404030301010803" pitchFamily="18" charset="0"/>
              </a:rPr>
              <a:t> </a:t>
            </a:r>
            <a:r>
              <a:rPr lang="sk-SK" sz="1200" dirty="0" err="1">
                <a:latin typeface="Garamond" panose="02020404030301010803" pitchFamily="18" charset="0"/>
              </a:rPr>
              <a:t>Labor</a:t>
            </a:r>
            <a:r>
              <a:rPr lang="sk-SK" sz="1200" dirty="0">
                <a:latin typeface="Garamond" panose="02020404030301010803" pitchFamily="18" charset="0"/>
              </a:rPr>
              <a:t> </a:t>
            </a:r>
            <a:r>
              <a:rPr lang="sk-SK" sz="1200" dirty="0" err="1">
                <a:latin typeface="Garamond" panose="02020404030301010803" pitchFamily="18" charset="0"/>
              </a:rPr>
              <a:t>party’s</a:t>
            </a:r>
            <a:r>
              <a:rPr lang="sk-SK" sz="1200" dirty="0">
                <a:latin typeface="Garamond" panose="02020404030301010803" pitchFamily="18" charset="0"/>
              </a:rPr>
              <a:t> 2016 “</a:t>
            </a:r>
            <a:r>
              <a:rPr lang="sk-SK" sz="1200" dirty="0" err="1">
                <a:latin typeface="Garamond" panose="02020404030301010803" pitchFamily="18" charset="0"/>
              </a:rPr>
              <a:t>Mediscare</a:t>
            </a:r>
            <a:r>
              <a:rPr lang="sk-SK" sz="1200" dirty="0">
                <a:latin typeface="Garamond" panose="02020404030301010803" pitchFamily="18" charset="0"/>
              </a:rPr>
              <a:t>” </a:t>
            </a:r>
            <a:r>
              <a:rPr lang="sk-SK" sz="1200" dirty="0" err="1">
                <a:latin typeface="Garamond" panose="02020404030301010803" pitchFamily="18" charset="0"/>
              </a:rPr>
              <a:t>campaign</a:t>
            </a:r>
            <a:r>
              <a:rPr lang="sk-SK" sz="1200" dirty="0">
                <a:latin typeface="Garamond" panose="02020404030301010803" pitchFamily="18" charset="0"/>
              </a:rPr>
              <a:t>. </a:t>
            </a:r>
            <a:r>
              <a:rPr lang="sk-SK" sz="1200" dirty="0" err="1">
                <a:latin typeface="Garamond" panose="02020404030301010803" pitchFamily="18" charset="0"/>
              </a:rPr>
              <a:t>Journal</a:t>
            </a:r>
            <a:r>
              <a:rPr lang="sk-SK" sz="1200" dirty="0">
                <a:latin typeface="Garamond" panose="02020404030301010803" pitchFamily="18" charset="0"/>
              </a:rPr>
              <a:t> of </a:t>
            </a:r>
            <a:r>
              <a:rPr lang="sk-SK" sz="1200" dirty="0" err="1">
                <a:latin typeface="Garamond" panose="02020404030301010803" pitchFamily="18" charset="0"/>
              </a:rPr>
              <a:t>Elections</a:t>
            </a:r>
            <a:r>
              <a:rPr lang="sk-SK" sz="1200" dirty="0">
                <a:latin typeface="Garamond" panose="02020404030301010803" pitchFamily="18" charset="0"/>
              </a:rPr>
              <a:t>, </a:t>
            </a:r>
            <a:r>
              <a:rPr lang="sk-SK" sz="1200" dirty="0" err="1">
                <a:latin typeface="Garamond" panose="02020404030301010803" pitchFamily="18" charset="0"/>
              </a:rPr>
              <a:t>Public</a:t>
            </a:r>
            <a:r>
              <a:rPr lang="sk-SK" sz="1200" dirty="0">
                <a:latin typeface="Garamond" panose="02020404030301010803" pitchFamily="18" charset="0"/>
              </a:rPr>
              <a:t> </a:t>
            </a:r>
            <a:r>
              <a:rPr lang="sk-SK" sz="1200" dirty="0" err="1">
                <a:latin typeface="Garamond" panose="02020404030301010803" pitchFamily="18" charset="0"/>
              </a:rPr>
              <a:t>Opinion</a:t>
            </a:r>
            <a:r>
              <a:rPr lang="sk-SK" sz="1200" dirty="0">
                <a:latin typeface="Garamond" panose="02020404030301010803" pitchFamily="18" charset="0"/>
              </a:rPr>
              <a:t> and </a:t>
            </a:r>
            <a:r>
              <a:rPr lang="sk-SK" sz="1200" dirty="0" err="1">
                <a:latin typeface="Garamond" panose="02020404030301010803" pitchFamily="18" charset="0"/>
              </a:rPr>
              <a:t>Parties</a:t>
            </a:r>
            <a:r>
              <a:rPr lang="sk-SK" sz="1200" dirty="0">
                <a:latin typeface="Garamond" panose="02020404030301010803" pitchFamily="18" charset="0"/>
              </a:rPr>
              <a:t>, 30(1), 83-104.</a:t>
            </a:r>
          </a:p>
          <a:p>
            <a:pPr>
              <a:lnSpc>
                <a:spcPct val="100000"/>
              </a:lnSpc>
              <a:buFont typeface="Arial" panose="020B0604020202020204" pitchFamily="34" charset="0"/>
              <a:buChar char="•"/>
            </a:pPr>
            <a:r>
              <a:rPr lang="sk-SK" sz="1200" dirty="0" err="1">
                <a:latin typeface="Garamond" panose="02020404030301010803" pitchFamily="18" charset="0"/>
              </a:rPr>
              <a:t>Cantú</a:t>
            </a:r>
            <a:r>
              <a:rPr lang="sk-SK" sz="1200" dirty="0">
                <a:latin typeface="Garamond" panose="02020404030301010803" pitchFamily="18" charset="0"/>
              </a:rPr>
              <a:t>, F., &amp; </a:t>
            </a:r>
            <a:r>
              <a:rPr lang="sk-SK" sz="1200" dirty="0" err="1">
                <a:latin typeface="Garamond" panose="02020404030301010803" pitchFamily="18" charset="0"/>
              </a:rPr>
              <a:t>Márquez</a:t>
            </a:r>
            <a:r>
              <a:rPr lang="sk-SK" sz="1200" dirty="0">
                <a:latin typeface="Garamond" panose="02020404030301010803" pitchFamily="18" charset="0"/>
              </a:rPr>
              <a:t>, J. (2021). </a:t>
            </a:r>
            <a:r>
              <a:rPr lang="sk-SK" sz="1200" dirty="0" err="1">
                <a:latin typeface="Garamond" panose="02020404030301010803" pitchFamily="18" charset="0"/>
              </a:rPr>
              <a:t>The</a:t>
            </a:r>
            <a:r>
              <a:rPr lang="sk-SK" sz="1200" dirty="0">
                <a:latin typeface="Garamond" panose="02020404030301010803" pitchFamily="18" charset="0"/>
              </a:rPr>
              <a:t> </a:t>
            </a:r>
            <a:r>
              <a:rPr lang="sk-SK" sz="1200" dirty="0" err="1">
                <a:latin typeface="Garamond" panose="02020404030301010803" pitchFamily="18" charset="0"/>
              </a:rPr>
              <a:t>effects</a:t>
            </a:r>
            <a:r>
              <a:rPr lang="sk-SK" sz="1200" dirty="0">
                <a:latin typeface="Garamond" panose="02020404030301010803" pitchFamily="18" charset="0"/>
              </a:rPr>
              <a:t> of </a:t>
            </a:r>
            <a:r>
              <a:rPr lang="sk-SK" sz="1200" dirty="0" err="1">
                <a:latin typeface="Garamond" panose="02020404030301010803" pitchFamily="18" charset="0"/>
              </a:rPr>
              <a:t>election</a:t>
            </a:r>
            <a:r>
              <a:rPr lang="sk-SK" sz="1200" dirty="0">
                <a:latin typeface="Garamond" panose="02020404030301010803" pitchFamily="18" charset="0"/>
              </a:rPr>
              <a:t> </a:t>
            </a:r>
            <a:r>
              <a:rPr lang="sk-SK" sz="1200" dirty="0" err="1">
                <a:latin typeface="Garamond" panose="02020404030301010803" pitchFamily="18" charset="0"/>
              </a:rPr>
              <a:t>polls</a:t>
            </a:r>
            <a:r>
              <a:rPr lang="sk-SK" sz="1200" dirty="0">
                <a:latin typeface="Garamond" panose="02020404030301010803" pitchFamily="18" charset="0"/>
              </a:rPr>
              <a:t> in </a:t>
            </a:r>
            <a:r>
              <a:rPr lang="sk-SK" sz="1200" dirty="0" err="1">
                <a:latin typeface="Garamond" panose="02020404030301010803" pitchFamily="18" charset="0"/>
              </a:rPr>
              <a:t>Mexico's</a:t>
            </a:r>
            <a:r>
              <a:rPr lang="sk-SK" sz="1200" dirty="0">
                <a:latin typeface="Garamond" panose="02020404030301010803" pitchFamily="18" charset="0"/>
              </a:rPr>
              <a:t> 2018 </a:t>
            </a:r>
            <a:r>
              <a:rPr lang="sk-SK" sz="1200" dirty="0" err="1">
                <a:latin typeface="Garamond" panose="02020404030301010803" pitchFamily="18" charset="0"/>
              </a:rPr>
              <a:t>presidential</a:t>
            </a:r>
            <a:r>
              <a:rPr lang="sk-SK" sz="1200" dirty="0">
                <a:latin typeface="Garamond" panose="02020404030301010803" pitchFamily="18" charset="0"/>
              </a:rPr>
              <a:t> </a:t>
            </a:r>
            <a:r>
              <a:rPr lang="sk-SK" sz="1200" dirty="0" err="1">
                <a:latin typeface="Garamond" panose="02020404030301010803" pitchFamily="18" charset="0"/>
              </a:rPr>
              <a:t>campaign</a:t>
            </a:r>
            <a:r>
              <a:rPr lang="sk-SK" sz="1200" dirty="0">
                <a:latin typeface="Garamond" panose="02020404030301010803" pitchFamily="18" charset="0"/>
              </a:rPr>
              <a:t>. </a:t>
            </a:r>
            <a:r>
              <a:rPr lang="sk-SK" sz="1200" dirty="0" err="1">
                <a:latin typeface="Garamond" panose="02020404030301010803" pitchFamily="18" charset="0"/>
              </a:rPr>
              <a:t>Electoral</a:t>
            </a:r>
            <a:r>
              <a:rPr lang="sk-SK" sz="1200" dirty="0">
                <a:latin typeface="Garamond" panose="02020404030301010803" pitchFamily="18" charset="0"/>
              </a:rPr>
              <a:t> </a:t>
            </a:r>
            <a:r>
              <a:rPr lang="sk-SK" sz="1200" dirty="0" err="1">
                <a:latin typeface="Garamond" panose="02020404030301010803" pitchFamily="18" charset="0"/>
              </a:rPr>
              <a:t>Studies</a:t>
            </a:r>
            <a:r>
              <a:rPr lang="sk-SK" sz="1200" dirty="0">
                <a:latin typeface="Garamond" panose="02020404030301010803" pitchFamily="18" charset="0"/>
              </a:rPr>
              <a:t>, 73, 102379.</a:t>
            </a:r>
          </a:p>
          <a:p>
            <a:pPr>
              <a:lnSpc>
                <a:spcPct val="100000"/>
              </a:lnSpc>
              <a:buFont typeface="Arial" panose="020B0604020202020204" pitchFamily="34" charset="0"/>
              <a:buChar char="•"/>
            </a:pPr>
            <a:r>
              <a:rPr lang="sk-SK" sz="1200" dirty="0" err="1">
                <a:latin typeface="Garamond" panose="02020404030301010803" pitchFamily="18" charset="0"/>
              </a:rPr>
              <a:t>Daoust</a:t>
            </a:r>
            <a:r>
              <a:rPr lang="sk-SK" sz="1200" dirty="0">
                <a:latin typeface="Garamond" panose="02020404030301010803" pitchFamily="18" charset="0"/>
              </a:rPr>
              <a:t>, J. F., </a:t>
            </a:r>
            <a:r>
              <a:rPr lang="sk-SK" sz="1200" dirty="0" err="1">
                <a:latin typeface="Garamond" panose="02020404030301010803" pitchFamily="18" charset="0"/>
              </a:rPr>
              <a:t>Durand</a:t>
            </a:r>
            <a:r>
              <a:rPr lang="sk-SK" sz="1200" dirty="0">
                <a:latin typeface="Garamond" panose="02020404030301010803" pitchFamily="18" charset="0"/>
              </a:rPr>
              <a:t>, C., &amp; </a:t>
            </a:r>
            <a:r>
              <a:rPr lang="sk-SK" sz="1200" dirty="0" err="1">
                <a:latin typeface="Garamond" panose="02020404030301010803" pitchFamily="18" charset="0"/>
              </a:rPr>
              <a:t>Blais</a:t>
            </a:r>
            <a:r>
              <a:rPr lang="sk-SK" sz="1200" dirty="0">
                <a:latin typeface="Garamond" panose="02020404030301010803" pitchFamily="18" charset="0"/>
              </a:rPr>
              <a:t>, A. (2020). Are pre-</a:t>
            </a:r>
            <a:r>
              <a:rPr lang="sk-SK" sz="1200" dirty="0" err="1">
                <a:latin typeface="Garamond" panose="02020404030301010803" pitchFamily="18" charset="0"/>
              </a:rPr>
              <a:t>election</a:t>
            </a:r>
            <a:r>
              <a:rPr lang="sk-SK" sz="1200" dirty="0">
                <a:latin typeface="Garamond" panose="02020404030301010803" pitchFamily="18" charset="0"/>
              </a:rPr>
              <a:t> </a:t>
            </a:r>
            <a:r>
              <a:rPr lang="sk-SK" sz="1200" dirty="0" err="1">
                <a:latin typeface="Garamond" panose="02020404030301010803" pitchFamily="18" charset="0"/>
              </a:rPr>
              <a:t>polls</a:t>
            </a:r>
            <a:r>
              <a:rPr lang="sk-SK" sz="1200" dirty="0">
                <a:latin typeface="Garamond" panose="02020404030301010803" pitchFamily="18" charset="0"/>
              </a:rPr>
              <a:t> more </a:t>
            </a:r>
            <a:r>
              <a:rPr lang="sk-SK" sz="1200" dirty="0" err="1">
                <a:latin typeface="Garamond" panose="02020404030301010803" pitchFamily="18" charset="0"/>
              </a:rPr>
              <a:t>helpful</a:t>
            </a:r>
            <a:r>
              <a:rPr lang="sk-SK" sz="1200" dirty="0">
                <a:latin typeface="Garamond" panose="02020404030301010803" pitchFamily="18" charset="0"/>
              </a:rPr>
              <a:t> </a:t>
            </a:r>
            <a:r>
              <a:rPr lang="sk-SK" sz="1200" dirty="0" err="1">
                <a:latin typeface="Garamond" panose="02020404030301010803" pitchFamily="18" charset="0"/>
              </a:rPr>
              <a:t>than</a:t>
            </a:r>
            <a:r>
              <a:rPr lang="sk-SK" sz="1200" dirty="0">
                <a:latin typeface="Garamond" panose="02020404030301010803" pitchFamily="18" charset="0"/>
              </a:rPr>
              <a:t> </a:t>
            </a:r>
            <a:r>
              <a:rPr lang="sk-SK" sz="1200" dirty="0" err="1">
                <a:latin typeface="Garamond" panose="02020404030301010803" pitchFamily="18" charset="0"/>
              </a:rPr>
              <a:t>harmful</a:t>
            </a:r>
            <a:r>
              <a:rPr lang="sk-SK" sz="1200" dirty="0">
                <a:latin typeface="Garamond" panose="02020404030301010803" pitchFamily="18" charset="0"/>
              </a:rPr>
              <a:t>? </a:t>
            </a:r>
            <a:r>
              <a:rPr lang="sk-SK" sz="1200" dirty="0" err="1">
                <a:latin typeface="Garamond" panose="02020404030301010803" pitchFamily="18" charset="0"/>
              </a:rPr>
              <a:t>Evidence</a:t>
            </a:r>
            <a:r>
              <a:rPr lang="sk-SK" sz="1200" dirty="0">
                <a:latin typeface="Garamond" panose="02020404030301010803" pitchFamily="18" charset="0"/>
              </a:rPr>
              <a:t> </a:t>
            </a:r>
            <a:r>
              <a:rPr lang="sk-SK" sz="1200" dirty="0" err="1">
                <a:latin typeface="Garamond" panose="02020404030301010803" pitchFamily="18" charset="0"/>
              </a:rPr>
              <a:t>from</a:t>
            </a:r>
            <a:r>
              <a:rPr lang="sk-SK" sz="1200" dirty="0">
                <a:latin typeface="Garamond" panose="02020404030301010803" pitchFamily="18" charset="0"/>
              </a:rPr>
              <a:t> </a:t>
            </a:r>
            <a:r>
              <a:rPr lang="sk-SK" sz="1200" dirty="0" err="1">
                <a:latin typeface="Garamond" panose="02020404030301010803" pitchFamily="18" charset="0"/>
              </a:rPr>
              <a:t>the</a:t>
            </a:r>
            <a:r>
              <a:rPr lang="sk-SK" sz="1200" dirty="0">
                <a:latin typeface="Garamond" panose="02020404030301010803" pitchFamily="18" charset="0"/>
              </a:rPr>
              <a:t> </a:t>
            </a:r>
            <a:r>
              <a:rPr lang="sk-SK" sz="1200" dirty="0" err="1">
                <a:latin typeface="Garamond" panose="02020404030301010803" pitchFamily="18" charset="0"/>
              </a:rPr>
              <a:t>Canadian</a:t>
            </a:r>
            <a:r>
              <a:rPr lang="sk-SK" sz="1200" dirty="0">
                <a:latin typeface="Garamond" panose="02020404030301010803" pitchFamily="18" charset="0"/>
              </a:rPr>
              <a:t> </a:t>
            </a:r>
            <a:r>
              <a:rPr lang="sk-SK" sz="1200" dirty="0" err="1">
                <a:latin typeface="Garamond" panose="02020404030301010803" pitchFamily="18" charset="0"/>
              </a:rPr>
              <a:t>case</a:t>
            </a:r>
            <a:r>
              <a:rPr lang="sk-SK" sz="1200" dirty="0">
                <a:latin typeface="Garamond" panose="02020404030301010803" pitchFamily="18" charset="0"/>
              </a:rPr>
              <a:t>. </a:t>
            </a:r>
            <a:r>
              <a:rPr lang="sk-SK" sz="1200" dirty="0" err="1">
                <a:latin typeface="Garamond" panose="02020404030301010803" pitchFamily="18" charset="0"/>
              </a:rPr>
              <a:t>Canadian</a:t>
            </a:r>
            <a:r>
              <a:rPr lang="sk-SK" sz="1200" dirty="0">
                <a:latin typeface="Garamond" panose="02020404030301010803" pitchFamily="18" charset="0"/>
              </a:rPr>
              <a:t> </a:t>
            </a:r>
            <a:r>
              <a:rPr lang="sk-SK" sz="1200" dirty="0" err="1">
                <a:latin typeface="Garamond" panose="02020404030301010803" pitchFamily="18" charset="0"/>
              </a:rPr>
              <a:t>Public</a:t>
            </a:r>
            <a:r>
              <a:rPr lang="sk-SK" sz="1200" dirty="0">
                <a:latin typeface="Garamond" panose="02020404030301010803" pitchFamily="18" charset="0"/>
              </a:rPr>
              <a:t> </a:t>
            </a:r>
            <a:r>
              <a:rPr lang="sk-SK" sz="1200" dirty="0" err="1">
                <a:latin typeface="Garamond" panose="02020404030301010803" pitchFamily="18" charset="0"/>
              </a:rPr>
              <a:t>Policy</a:t>
            </a:r>
            <a:r>
              <a:rPr lang="sk-SK" sz="1200" dirty="0">
                <a:latin typeface="Garamond" panose="02020404030301010803" pitchFamily="18" charset="0"/>
              </a:rPr>
              <a:t>, 46(1), 175-186.</a:t>
            </a:r>
          </a:p>
          <a:p>
            <a:pPr>
              <a:lnSpc>
                <a:spcPct val="100000"/>
              </a:lnSpc>
              <a:buFont typeface="Arial" panose="020B0604020202020204" pitchFamily="34" charset="0"/>
              <a:buChar char="•"/>
            </a:pPr>
            <a:r>
              <a:rPr lang="sk-SK" sz="1200" dirty="0" err="1">
                <a:latin typeface="Garamond" panose="02020404030301010803" pitchFamily="18" charset="0"/>
              </a:rPr>
              <a:t>Finkel</a:t>
            </a:r>
            <a:r>
              <a:rPr lang="sk-SK" sz="1200" dirty="0">
                <a:latin typeface="Garamond" panose="02020404030301010803" pitchFamily="18" charset="0"/>
              </a:rPr>
              <a:t>, S. E. (1993). </a:t>
            </a:r>
            <a:r>
              <a:rPr lang="sk-SK" sz="1200" dirty="0" err="1">
                <a:latin typeface="Garamond" panose="02020404030301010803" pitchFamily="18" charset="0"/>
              </a:rPr>
              <a:t>Reexamining</a:t>
            </a:r>
            <a:r>
              <a:rPr lang="sk-SK" sz="1200" dirty="0">
                <a:latin typeface="Garamond" panose="02020404030301010803" pitchFamily="18" charset="0"/>
              </a:rPr>
              <a:t> </a:t>
            </a:r>
            <a:r>
              <a:rPr lang="sk-SK" sz="1200" dirty="0" err="1">
                <a:latin typeface="Garamond" panose="02020404030301010803" pitchFamily="18" charset="0"/>
              </a:rPr>
              <a:t>the</a:t>
            </a:r>
            <a:r>
              <a:rPr lang="sk-SK" sz="1200" dirty="0">
                <a:latin typeface="Garamond" panose="02020404030301010803" pitchFamily="18" charset="0"/>
              </a:rPr>
              <a:t>" </a:t>
            </a:r>
            <a:r>
              <a:rPr lang="sk-SK" sz="1200" dirty="0" err="1">
                <a:latin typeface="Garamond" panose="02020404030301010803" pitchFamily="18" charset="0"/>
              </a:rPr>
              <a:t>minimal</a:t>
            </a:r>
            <a:r>
              <a:rPr lang="sk-SK" sz="1200" dirty="0">
                <a:latin typeface="Garamond" panose="02020404030301010803" pitchFamily="18" charset="0"/>
              </a:rPr>
              <a:t> </a:t>
            </a:r>
            <a:r>
              <a:rPr lang="sk-SK" sz="1200" dirty="0" err="1">
                <a:latin typeface="Garamond" panose="02020404030301010803" pitchFamily="18" charset="0"/>
              </a:rPr>
              <a:t>effects</a:t>
            </a:r>
            <a:r>
              <a:rPr lang="sk-SK" sz="1200" dirty="0">
                <a:latin typeface="Garamond" panose="02020404030301010803" pitchFamily="18" charset="0"/>
              </a:rPr>
              <a:t>" model in </a:t>
            </a:r>
            <a:r>
              <a:rPr lang="sk-SK" sz="1200" dirty="0" err="1">
                <a:latin typeface="Garamond" panose="02020404030301010803" pitchFamily="18" charset="0"/>
              </a:rPr>
              <a:t>recent</a:t>
            </a:r>
            <a:r>
              <a:rPr lang="sk-SK" sz="1200" dirty="0">
                <a:latin typeface="Garamond" panose="02020404030301010803" pitchFamily="18" charset="0"/>
              </a:rPr>
              <a:t> </a:t>
            </a:r>
            <a:r>
              <a:rPr lang="sk-SK" sz="1200" dirty="0" err="1">
                <a:latin typeface="Garamond" panose="02020404030301010803" pitchFamily="18" charset="0"/>
              </a:rPr>
              <a:t>presidential</a:t>
            </a:r>
            <a:r>
              <a:rPr lang="sk-SK" sz="1200" dirty="0">
                <a:latin typeface="Garamond" panose="02020404030301010803" pitchFamily="18" charset="0"/>
              </a:rPr>
              <a:t> </a:t>
            </a:r>
            <a:r>
              <a:rPr lang="sk-SK" sz="1200" dirty="0" err="1">
                <a:latin typeface="Garamond" panose="02020404030301010803" pitchFamily="18" charset="0"/>
              </a:rPr>
              <a:t>campaigns</a:t>
            </a:r>
            <a:r>
              <a:rPr lang="sk-SK" sz="1200" dirty="0">
                <a:latin typeface="Garamond" panose="02020404030301010803" pitchFamily="18" charset="0"/>
              </a:rPr>
              <a:t>. </a:t>
            </a:r>
            <a:r>
              <a:rPr lang="sk-SK" sz="1200" dirty="0" err="1">
                <a:latin typeface="Garamond" panose="02020404030301010803" pitchFamily="18" charset="0"/>
              </a:rPr>
              <a:t>The</a:t>
            </a:r>
            <a:r>
              <a:rPr lang="sk-SK" sz="1200" dirty="0">
                <a:latin typeface="Garamond" panose="02020404030301010803" pitchFamily="18" charset="0"/>
              </a:rPr>
              <a:t> </a:t>
            </a:r>
            <a:r>
              <a:rPr lang="sk-SK" sz="1200" dirty="0" err="1">
                <a:latin typeface="Garamond" panose="02020404030301010803" pitchFamily="18" charset="0"/>
              </a:rPr>
              <a:t>Journal</a:t>
            </a:r>
            <a:r>
              <a:rPr lang="sk-SK" sz="1200" dirty="0">
                <a:latin typeface="Garamond" panose="02020404030301010803" pitchFamily="18" charset="0"/>
              </a:rPr>
              <a:t> of </a:t>
            </a:r>
            <a:r>
              <a:rPr lang="sk-SK" sz="1200" dirty="0" err="1">
                <a:latin typeface="Garamond" panose="02020404030301010803" pitchFamily="18" charset="0"/>
              </a:rPr>
              <a:t>Politics</a:t>
            </a:r>
            <a:r>
              <a:rPr lang="sk-SK" sz="1200" dirty="0">
                <a:latin typeface="Garamond" panose="02020404030301010803" pitchFamily="18" charset="0"/>
              </a:rPr>
              <a:t>, 55(1), 1-21.</a:t>
            </a:r>
          </a:p>
          <a:p>
            <a:pPr>
              <a:lnSpc>
                <a:spcPct val="100000"/>
              </a:lnSpc>
              <a:buFont typeface="Arial" panose="020B0604020202020204" pitchFamily="34" charset="0"/>
              <a:buChar char="•"/>
            </a:pPr>
            <a:r>
              <a:rPr lang="sk-SK" sz="1200" dirty="0" err="1">
                <a:latin typeface="Garamond" panose="02020404030301010803" pitchFamily="18" charset="0"/>
              </a:rPr>
              <a:t>Iyengar</a:t>
            </a:r>
            <a:r>
              <a:rPr lang="sk-SK" sz="1200" dirty="0">
                <a:latin typeface="Garamond" panose="02020404030301010803" pitchFamily="18" charset="0"/>
              </a:rPr>
              <a:t>, S., &amp; </a:t>
            </a:r>
            <a:r>
              <a:rPr lang="sk-SK" sz="1200" dirty="0" err="1">
                <a:latin typeface="Garamond" panose="02020404030301010803" pitchFamily="18" charset="0"/>
              </a:rPr>
              <a:t>Simon</a:t>
            </a:r>
            <a:r>
              <a:rPr lang="sk-SK" sz="1200" dirty="0">
                <a:latin typeface="Garamond" panose="02020404030301010803" pitchFamily="18" charset="0"/>
              </a:rPr>
              <a:t>, A. F. (2000). New </a:t>
            </a:r>
            <a:r>
              <a:rPr lang="sk-SK" sz="1200" dirty="0" err="1">
                <a:latin typeface="Garamond" panose="02020404030301010803" pitchFamily="18" charset="0"/>
              </a:rPr>
              <a:t>perspectives</a:t>
            </a:r>
            <a:r>
              <a:rPr lang="sk-SK" sz="1200" dirty="0">
                <a:latin typeface="Garamond" panose="02020404030301010803" pitchFamily="18" charset="0"/>
              </a:rPr>
              <a:t> and </a:t>
            </a:r>
            <a:r>
              <a:rPr lang="sk-SK" sz="1200" dirty="0" err="1">
                <a:latin typeface="Garamond" panose="02020404030301010803" pitchFamily="18" charset="0"/>
              </a:rPr>
              <a:t>evidence</a:t>
            </a:r>
            <a:r>
              <a:rPr lang="sk-SK" sz="1200" dirty="0">
                <a:latin typeface="Garamond" panose="02020404030301010803" pitchFamily="18" charset="0"/>
              </a:rPr>
              <a:t> on </a:t>
            </a:r>
            <a:r>
              <a:rPr lang="sk-SK" sz="1200" dirty="0" err="1">
                <a:latin typeface="Garamond" panose="02020404030301010803" pitchFamily="18" charset="0"/>
              </a:rPr>
              <a:t>political</a:t>
            </a:r>
            <a:r>
              <a:rPr lang="sk-SK" sz="1200" dirty="0">
                <a:latin typeface="Garamond" panose="02020404030301010803" pitchFamily="18" charset="0"/>
              </a:rPr>
              <a:t> </a:t>
            </a:r>
            <a:r>
              <a:rPr lang="sk-SK" sz="1200" dirty="0" err="1">
                <a:latin typeface="Garamond" panose="02020404030301010803" pitchFamily="18" charset="0"/>
              </a:rPr>
              <a:t>communication</a:t>
            </a:r>
            <a:r>
              <a:rPr lang="sk-SK" sz="1200" dirty="0">
                <a:latin typeface="Garamond" panose="02020404030301010803" pitchFamily="18" charset="0"/>
              </a:rPr>
              <a:t> and </a:t>
            </a:r>
            <a:r>
              <a:rPr lang="sk-SK" sz="1200" dirty="0" err="1">
                <a:latin typeface="Garamond" panose="02020404030301010803" pitchFamily="18" charset="0"/>
              </a:rPr>
              <a:t>campaign</a:t>
            </a:r>
            <a:r>
              <a:rPr lang="sk-SK" sz="1200" dirty="0">
                <a:latin typeface="Garamond" panose="02020404030301010803" pitchFamily="18" charset="0"/>
              </a:rPr>
              <a:t> </a:t>
            </a:r>
            <a:r>
              <a:rPr lang="sk-SK" sz="1200" dirty="0" err="1">
                <a:latin typeface="Garamond" panose="02020404030301010803" pitchFamily="18" charset="0"/>
              </a:rPr>
              <a:t>effects</a:t>
            </a:r>
            <a:r>
              <a:rPr lang="sk-SK" sz="1200" dirty="0">
                <a:latin typeface="Garamond" panose="02020404030301010803" pitchFamily="18" charset="0"/>
              </a:rPr>
              <a:t>. </a:t>
            </a:r>
            <a:r>
              <a:rPr lang="sk-SK" sz="1200" dirty="0" err="1">
                <a:latin typeface="Garamond" panose="02020404030301010803" pitchFamily="18" charset="0"/>
              </a:rPr>
              <a:t>Annual</a:t>
            </a:r>
            <a:r>
              <a:rPr lang="sk-SK" sz="1200" dirty="0">
                <a:latin typeface="Garamond" panose="02020404030301010803" pitchFamily="18" charset="0"/>
              </a:rPr>
              <a:t> </a:t>
            </a:r>
            <a:r>
              <a:rPr lang="sk-SK" sz="1200" dirty="0" err="1">
                <a:latin typeface="Garamond" panose="02020404030301010803" pitchFamily="18" charset="0"/>
              </a:rPr>
              <a:t>review</a:t>
            </a:r>
            <a:r>
              <a:rPr lang="sk-SK" sz="1200" dirty="0">
                <a:latin typeface="Garamond" panose="02020404030301010803" pitchFamily="18" charset="0"/>
              </a:rPr>
              <a:t> of </a:t>
            </a:r>
            <a:r>
              <a:rPr lang="sk-SK" sz="1200" dirty="0" err="1">
                <a:latin typeface="Garamond" panose="02020404030301010803" pitchFamily="18" charset="0"/>
              </a:rPr>
              <a:t>psychology</a:t>
            </a:r>
            <a:r>
              <a:rPr lang="sk-SK" sz="1200" dirty="0">
                <a:latin typeface="Garamond" panose="02020404030301010803" pitchFamily="18" charset="0"/>
              </a:rPr>
              <a:t>, 51(1), 149-169.</a:t>
            </a:r>
          </a:p>
          <a:p>
            <a:pPr>
              <a:lnSpc>
                <a:spcPct val="100000"/>
              </a:lnSpc>
              <a:buFont typeface="Arial" panose="020B0604020202020204" pitchFamily="34" charset="0"/>
              <a:buChar char="•"/>
            </a:pPr>
            <a:r>
              <a:rPr lang="sk-SK" sz="1200" dirty="0" err="1">
                <a:latin typeface="Garamond" panose="02020404030301010803" pitchFamily="18" charset="0"/>
              </a:rPr>
              <a:t>Jacobson</a:t>
            </a:r>
            <a:r>
              <a:rPr lang="sk-SK" sz="1200" dirty="0">
                <a:latin typeface="Garamond" panose="02020404030301010803" pitchFamily="18" charset="0"/>
              </a:rPr>
              <a:t>, G. C. (2015). </a:t>
            </a:r>
            <a:r>
              <a:rPr lang="sk-SK" sz="1200" dirty="0" err="1">
                <a:latin typeface="Garamond" panose="02020404030301010803" pitchFamily="18" charset="0"/>
              </a:rPr>
              <a:t>How</a:t>
            </a:r>
            <a:r>
              <a:rPr lang="sk-SK" sz="1200" dirty="0">
                <a:latin typeface="Garamond" panose="02020404030301010803" pitchFamily="18" charset="0"/>
              </a:rPr>
              <a:t> do </a:t>
            </a:r>
            <a:r>
              <a:rPr lang="sk-SK" sz="1200" dirty="0" err="1">
                <a:latin typeface="Garamond" panose="02020404030301010803" pitchFamily="18" charset="0"/>
              </a:rPr>
              <a:t>campaigns</a:t>
            </a:r>
            <a:r>
              <a:rPr lang="sk-SK" sz="1200" dirty="0">
                <a:latin typeface="Garamond" panose="02020404030301010803" pitchFamily="18" charset="0"/>
              </a:rPr>
              <a:t> </a:t>
            </a:r>
            <a:r>
              <a:rPr lang="sk-SK" sz="1200" dirty="0" err="1">
                <a:latin typeface="Garamond" panose="02020404030301010803" pitchFamily="18" charset="0"/>
              </a:rPr>
              <a:t>matter</a:t>
            </a:r>
            <a:r>
              <a:rPr lang="sk-SK" sz="1200" dirty="0">
                <a:latin typeface="Garamond" panose="02020404030301010803" pitchFamily="18" charset="0"/>
              </a:rPr>
              <a:t>?. </a:t>
            </a:r>
            <a:r>
              <a:rPr lang="sk-SK" sz="1200" dirty="0" err="1">
                <a:latin typeface="Garamond" panose="02020404030301010803" pitchFamily="18" charset="0"/>
              </a:rPr>
              <a:t>Annual</a:t>
            </a:r>
            <a:r>
              <a:rPr lang="sk-SK" sz="1200" dirty="0">
                <a:latin typeface="Garamond" panose="02020404030301010803" pitchFamily="18" charset="0"/>
              </a:rPr>
              <a:t> </a:t>
            </a:r>
            <a:r>
              <a:rPr lang="sk-SK" sz="1200" dirty="0" err="1">
                <a:latin typeface="Garamond" panose="02020404030301010803" pitchFamily="18" charset="0"/>
              </a:rPr>
              <a:t>Review</a:t>
            </a:r>
            <a:r>
              <a:rPr lang="sk-SK" sz="1200" dirty="0">
                <a:latin typeface="Garamond" panose="02020404030301010803" pitchFamily="18" charset="0"/>
              </a:rPr>
              <a:t> of </a:t>
            </a:r>
            <a:r>
              <a:rPr lang="sk-SK" sz="1200" dirty="0" err="1">
                <a:latin typeface="Garamond" panose="02020404030301010803" pitchFamily="18" charset="0"/>
              </a:rPr>
              <a:t>Political</a:t>
            </a:r>
            <a:r>
              <a:rPr lang="sk-SK" sz="1200" dirty="0">
                <a:latin typeface="Garamond" panose="02020404030301010803" pitchFamily="18" charset="0"/>
              </a:rPr>
              <a:t> </a:t>
            </a:r>
            <a:r>
              <a:rPr lang="sk-SK" sz="1200" dirty="0" err="1">
                <a:latin typeface="Garamond" panose="02020404030301010803" pitchFamily="18" charset="0"/>
              </a:rPr>
              <a:t>Science</a:t>
            </a:r>
            <a:r>
              <a:rPr lang="sk-SK" sz="1200" dirty="0">
                <a:latin typeface="Garamond" panose="02020404030301010803" pitchFamily="18" charset="0"/>
              </a:rPr>
              <a:t>, 18(1), 31-47.</a:t>
            </a:r>
          </a:p>
          <a:p>
            <a:pPr>
              <a:lnSpc>
                <a:spcPct val="100000"/>
              </a:lnSpc>
              <a:buFont typeface="Arial" panose="020B0604020202020204" pitchFamily="34" charset="0"/>
              <a:buChar char="•"/>
            </a:pPr>
            <a:r>
              <a:rPr lang="sk-SK" sz="1200" dirty="0" err="1">
                <a:latin typeface="Garamond" panose="02020404030301010803" pitchFamily="18" charset="0"/>
              </a:rPr>
              <a:t>Lau</a:t>
            </a:r>
            <a:r>
              <a:rPr lang="sk-SK" sz="1200" dirty="0">
                <a:latin typeface="Garamond" panose="02020404030301010803" pitchFamily="18" charset="0"/>
              </a:rPr>
              <a:t>, R. R., </a:t>
            </a:r>
            <a:r>
              <a:rPr lang="sk-SK" sz="1200" dirty="0" err="1">
                <a:latin typeface="Garamond" panose="02020404030301010803" pitchFamily="18" charset="0"/>
              </a:rPr>
              <a:t>Sigelman</a:t>
            </a:r>
            <a:r>
              <a:rPr lang="sk-SK" sz="1200" dirty="0">
                <a:latin typeface="Garamond" panose="02020404030301010803" pitchFamily="18" charset="0"/>
              </a:rPr>
              <a:t>, L., &amp; </a:t>
            </a:r>
            <a:r>
              <a:rPr lang="sk-SK" sz="1200" dirty="0" err="1">
                <a:latin typeface="Garamond" panose="02020404030301010803" pitchFamily="18" charset="0"/>
              </a:rPr>
              <a:t>Rovner</a:t>
            </a:r>
            <a:r>
              <a:rPr lang="sk-SK" sz="1200" dirty="0">
                <a:latin typeface="Garamond" panose="02020404030301010803" pitchFamily="18" charset="0"/>
              </a:rPr>
              <a:t>, I. B. (2007). </a:t>
            </a:r>
            <a:r>
              <a:rPr lang="sk-SK" sz="1200" dirty="0" err="1">
                <a:latin typeface="Garamond" panose="02020404030301010803" pitchFamily="18" charset="0"/>
              </a:rPr>
              <a:t>The</a:t>
            </a:r>
            <a:r>
              <a:rPr lang="sk-SK" sz="1200" dirty="0">
                <a:latin typeface="Garamond" panose="02020404030301010803" pitchFamily="18" charset="0"/>
              </a:rPr>
              <a:t> </a:t>
            </a:r>
            <a:r>
              <a:rPr lang="sk-SK" sz="1200" dirty="0" err="1">
                <a:latin typeface="Garamond" panose="02020404030301010803" pitchFamily="18" charset="0"/>
              </a:rPr>
              <a:t>effects</a:t>
            </a:r>
            <a:r>
              <a:rPr lang="sk-SK" sz="1200" dirty="0">
                <a:latin typeface="Garamond" panose="02020404030301010803" pitchFamily="18" charset="0"/>
              </a:rPr>
              <a:t> of </a:t>
            </a:r>
            <a:r>
              <a:rPr lang="sk-SK" sz="1200" dirty="0" err="1">
                <a:latin typeface="Garamond" panose="02020404030301010803" pitchFamily="18" charset="0"/>
              </a:rPr>
              <a:t>negative</a:t>
            </a:r>
            <a:r>
              <a:rPr lang="sk-SK" sz="1200" dirty="0">
                <a:latin typeface="Garamond" panose="02020404030301010803" pitchFamily="18" charset="0"/>
              </a:rPr>
              <a:t> </a:t>
            </a:r>
            <a:r>
              <a:rPr lang="sk-SK" sz="1200" dirty="0" err="1">
                <a:latin typeface="Garamond" panose="02020404030301010803" pitchFamily="18" charset="0"/>
              </a:rPr>
              <a:t>political</a:t>
            </a:r>
            <a:r>
              <a:rPr lang="sk-SK" sz="1200" dirty="0">
                <a:latin typeface="Garamond" panose="02020404030301010803" pitchFamily="18" charset="0"/>
              </a:rPr>
              <a:t> </a:t>
            </a:r>
            <a:r>
              <a:rPr lang="sk-SK" sz="1200" dirty="0" err="1">
                <a:latin typeface="Garamond" panose="02020404030301010803" pitchFamily="18" charset="0"/>
              </a:rPr>
              <a:t>campaigns</a:t>
            </a:r>
            <a:r>
              <a:rPr lang="sk-SK" sz="1200" dirty="0">
                <a:latin typeface="Garamond" panose="02020404030301010803" pitchFamily="18" charset="0"/>
              </a:rPr>
              <a:t>: A </a:t>
            </a:r>
            <a:r>
              <a:rPr lang="sk-SK" sz="1200" dirty="0" err="1">
                <a:latin typeface="Garamond" panose="02020404030301010803" pitchFamily="18" charset="0"/>
              </a:rPr>
              <a:t>meta-analytic</a:t>
            </a:r>
            <a:r>
              <a:rPr lang="sk-SK" sz="1200" dirty="0">
                <a:latin typeface="Garamond" panose="02020404030301010803" pitchFamily="18" charset="0"/>
              </a:rPr>
              <a:t> </a:t>
            </a:r>
            <a:r>
              <a:rPr lang="sk-SK" sz="1200" dirty="0" err="1">
                <a:latin typeface="Garamond" panose="02020404030301010803" pitchFamily="18" charset="0"/>
              </a:rPr>
              <a:t>reassessment</a:t>
            </a:r>
            <a:r>
              <a:rPr lang="sk-SK" sz="1200" dirty="0">
                <a:latin typeface="Garamond" panose="02020404030301010803" pitchFamily="18" charset="0"/>
              </a:rPr>
              <a:t>. </a:t>
            </a:r>
            <a:r>
              <a:rPr lang="sk-SK" sz="1200" dirty="0" err="1">
                <a:latin typeface="Garamond" panose="02020404030301010803" pitchFamily="18" charset="0"/>
              </a:rPr>
              <a:t>The</a:t>
            </a:r>
            <a:r>
              <a:rPr lang="sk-SK" sz="1200" dirty="0">
                <a:latin typeface="Garamond" panose="02020404030301010803" pitchFamily="18" charset="0"/>
              </a:rPr>
              <a:t> </a:t>
            </a:r>
            <a:r>
              <a:rPr lang="sk-SK" sz="1200" dirty="0" err="1">
                <a:latin typeface="Garamond" panose="02020404030301010803" pitchFamily="18" charset="0"/>
              </a:rPr>
              <a:t>Journal</a:t>
            </a:r>
            <a:r>
              <a:rPr lang="sk-SK" sz="1200" dirty="0">
                <a:latin typeface="Garamond" panose="02020404030301010803" pitchFamily="18" charset="0"/>
              </a:rPr>
              <a:t> of </a:t>
            </a:r>
            <a:r>
              <a:rPr lang="sk-SK" sz="1200" dirty="0" err="1">
                <a:latin typeface="Garamond" panose="02020404030301010803" pitchFamily="18" charset="0"/>
              </a:rPr>
              <a:t>Politics</a:t>
            </a:r>
            <a:r>
              <a:rPr lang="sk-SK" sz="1200" dirty="0">
                <a:latin typeface="Garamond" panose="02020404030301010803" pitchFamily="18" charset="0"/>
              </a:rPr>
              <a:t>, 69(4), 1176-1209.</a:t>
            </a:r>
          </a:p>
          <a:p>
            <a:pPr>
              <a:lnSpc>
                <a:spcPct val="100000"/>
              </a:lnSpc>
              <a:buFont typeface="Arial" panose="020B0604020202020204" pitchFamily="34" charset="0"/>
              <a:buChar char="•"/>
            </a:pPr>
            <a:r>
              <a:rPr lang="sk-SK" sz="1200" dirty="0" err="1">
                <a:latin typeface="Garamond" panose="02020404030301010803" pitchFamily="18" charset="0"/>
              </a:rPr>
              <a:t>Le</a:t>
            </a:r>
            <a:r>
              <a:rPr lang="sk-SK" sz="1200" dirty="0">
                <a:latin typeface="Garamond" panose="02020404030301010803" pitchFamily="18" charset="0"/>
              </a:rPr>
              <a:t> </a:t>
            </a:r>
            <a:r>
              <a:rPr lang="sk-SK" sz="1200" dirty="0" err="1">
                <a:latin typeface="Garamond" panose="02020404030301010803" pitchFamily="18" charset="0"/>
              </a:rPr>
              <a:t>Pennec</a:t>
            </a:r>
            <a:r>
              <a:rPr lang="sk-SK" sz="1200" dirty="0">
                <a:latin typeface="Garamond" panose="02020404030301010803" pitchFamily="18" charset="0"/>
              </a:rPr>
              <a:t>, C., &amp; </a:t>
            </a:r>
            <a:r>
              <a:rPr lang="sk-SK" sz="1200" dirty="0" err="1">
                <a:latin typeface="Garamond" panose="02020404030301010803" pitchFamily="18" charset="0"/>
              </a:rPr>
              <a:t>Pons</a:t>
            </a:r>
            <a:r>
              <a:rPr lang="sk-SK" sz="1200" dirty="0">
                <a:latin typeface="Garamond" panose="02020404030301010803" pitchFamily="18" charset="0"/>
              </a:rPr>
              <a:t>, V. (2019). </a:t>
            </a:r>
            <a:r>
              <a:rPr lang="sk-SK" sz="1200" dirty="0" err="1">
                <a:latin typeface="Garamond" panose="02020404030301010803" pitchFamily="18" charset="0"/>
              </a:rPr>
              <a:t>How</a:t>
            </a:r>
            <a:r>
              <a:rPr lang="sk-SK" sz="1200" dirty="0">
                <a:latin typeface="Garamond" panose="02020404030301010803" pitchFamily="18" charset="0"/>
              </a:rPr>
              <a:t> do </a:t>
            </a:r>
            <a:r>
              <a:rPr lang="sk-SK" sz="1200" dirty="0" err="1">
                <a:latin typeface="Garamond" panose="02020404030301010803" pitchFamily="18" charset="0"/>
              </a:rPr>
              <a:t>campaigns</a:t>
            </a:r>
            <a:r>
              <a:rPr lang="sk-SK" sz="1200" dirty="0">
                <a:latin typeface="Garamond" panose="02020404030301010803" pitchFamily="18" charset="0"/>
              </a:rPr>
              <a:t> </a:t>
            </a:r>
            <a:r>
              <a:rPr lang="sk-SK" sz="1200" dirty="0" err="1">
                <a:latin typeface="Garamond" panose="02020404030301010803" pitchFamily="18" charset="0"/>
              </a:rPr>
              <a:t>shape</a:t>
            </a:r>
            <a:r>
              <a:rPr lang="sk-SK" sz="1200" dirty="0">
                <a:latin typeface="Garamond" panose="02020404030301010803" pitchFamily="18" charset="0"/>
              </a:rPr>
              <a:t> </a:t>
            </a:r>
            <a:r>
              <a:rPr lang="sk-SK" sz="1200" dirty="0" err="1">
                <a:latin typeface="Garamond" panose="02020404030301010803" pitchFamily="18" charset="0"/>
              </a:rPr>
              <a:t>vote</a:t>
            </a:r>
            <a:r>
              <a:rPr lang="sk-SK" sz="1200" dirty="0">
                <a:latin typeface="Garamond" panose="02020404030301010803" pitchFamily="18" charset="0"/>
              </a:rPr>
              <a:t> </a:t>
            </a:r>
            <a:r>
              <a:rPr lang="sk-SK" sz="1200" dirty="0" err="1">
                <a:latin typeface="Garamond" panose="02020404030301010803" pitchFamily="18" charset="0"/>
              </a:rPr>
              <a:t>choice</a:t>
            </a:r>
            <a:r>
              <a:rPr lang="sk-SK" sz="1200" dirty="0">
                <a:latin typeface="Garamond" panose="02020404030301010803" pitchFamily="18" charset="0"/>
              </a:rPr>
              <a:t>? </a:t>
            </a:r>
            <a:r>
              <a:rPr lang="sk-SK" sz="1200" dirty="0" err="1">
                <a:latin typeface="Garamond" panose="02020404030301010803" pitchFamily="18" charset="0"/>
              </a:rPr>
              <a:t>Multi</a:t>
            </a:r>
            <a:r>
              <a:rPr lang="sk-SK" sz="1200" dirty="0">
                <a:latin typeface="Garamond" panose="02020404030301010803" pitchFamily="18" charset="0"/>
              </a:rPr>
              <a:t>-country </a:t>
            </a:r>
            <a:r>
              <a:rPr lang="sk-SK" sz="1200" dirty="0" err="1">
                <a:latin typeface="Garamond" panose="02020404030301010803" pitchFamily="18" charset="0"/>
              </a:rPr>
              <a:t>evidence</a:t>
            </a:r>
            <a:r>
              <a:rPr lang="sk-SK" sz="1200" dirty="0">
                <a:latin typeface="Garamond" panose="02020404030301010803" pitchFamily="18" charset="0"/>
              </a:rPr>
              <a:t> </a:t>
            </a:r>
            <a:r>
              <a:rPr lang="sk-SK" sz="1200" dirty="0" err="1">
                <a:latin typeface="Garamond" panose="02020404030301010803" pitchFamily="18" charset="0"/>
              </a:rPr>
              <a:t>from</a:t>
            </a:r>
            <a:r>
              <a:rPr lang="sk-SK" sz="1200" dirty="0">
                <a:latin typeface="Garamond" panose="02020404030301010803" pitchFamily="18" charset="0"/>
              </a:rPr>
              <a:t> 62 </a:t>
            </a:r>
            <a:r>
              <a:rPr lang="sk-SK" sz="1200" dirty="0" err="1">
                <a:latin typeface="Garamond" panose="02020404030301010803" pitchFamily="18" charset="0"/>
              </a:rPr>
              <a:t>elections</a:t>
            </a:r>
            <a:r>
              <a:rPr lang="sk-SK" sz="1200" dirty="0">
                <a:latin typeface="Garamond" panose="02020404030301010803" pitchFamily="18" charset="0"/>
              </a:rPr>
              <a:t> and 56 TV </a:t>
            </a:r>
            <a:r>
              <a:rPr lang="sk-SK" sz="1200" dirty="0" err="1">
                <a:latin typeface="Garamond" panose="02020404030301010803" pitchFamily="18" charset="0"/>
              </a:rPr>
              <a:t>debates</a:t>
            </a:r>
            <a:r>
              <a:rPr lang="sk-SK" sz="1200" dirty="0">
                <a:latin typeface="Garamond" panose="02020404030301010803" pitchFamily="18" charset="0"/>
              </a:rPr>
              <a:t> (No. w26572). National </a:t>
            </a:r>
            <a:r>
              <a:rPr lang="sk-SK" sz="1200" dirty="0" err="1">
                <a:latin typeface="Garamond" panose="02020404030301010803" pitchFamily="18" charset="0"/>
              </a:rPr>
              <a:t>Bureau</a:t>
            </a:r>
            <a:r>
              <a:rPr lang="sk-SK" sz="1200" dirty="0">
                <a:latin typeface="Garamond" panose="02020404030301010803" pitchFamily="18" charset="0"/>
              </a:rPr>
              <a:t> of </a:t>
            </a:r>
            <a:r>
              <a:rPr lang="sk-SK" sz="1200" dirty="0" err="1">
                <a:latin typeface="Garamond" panose="02020404030301010803" pitchFamily="18" charset="0"/>
              </a:rPr>
              <a:t>Economic</a:t>
            </a:r>
            <a:r>
              <a:rPr lang="sk-SK" sz="1200" dirty="0">
                <a:latin typeface="Garamond" panose="02020404030301010803" pitchFamily="18" charset="0"/>
              </a:rPr>
              <a:t> </a:t>
            </a:r>
            <a:r>
              <a:rPr lang="sk-SK" sz="1200" dirty="0" err="1">
                <a:latin typeface="Garamond" panose="02020404030301010803" pitchFamily="18" charset="0"/>
              </a:rPr>
              <a:t>Research</a:t>
            </a:r>
            <a:r>
              <a:rPr lang="sk-SK" sz="1200" dirty="0">
                <a:latin typeface="Garamond" panose="02020404030301010803" pitchFamily="18" charset="0"/>
              </a:rPr>
              <a:t>.</a:t>
            </a:r>
          </a:p>
          <a:p>
            <a:pPr>
              <a:lnSpc>
                <a:spcPct val="100000"/>
              </a:lnSpc>
              <a:buFont typeface="Arial" panose="020B0604020202020204" pitchFamily="34" charset="0"/>
              <a:buChar char="•"/>
            </a:pPr>
            <a:r>
              <a:rPr lang="sk-SK" sz="1200" dirty="0" err="1">
                <a:latin typeface="Garamond" panose="02020404030301010803" pitchFamily="18" charset="0"/>
              </a:rPr>
              <a:t>Peterson</a:t>
            </a:r>
            <a:r>
              <a:rPr lang="sk-SK" sz="1200" dirty="0">
                <a:latin typeface="Garamond" panose="02020404030301010803" pitchFamily="18" charset="0"/>
              </a:rPr>
              <a:t>, D. A. (2015). </a:t>
            </a:r>
            <a:r>
              <a:rPr lang="sk-SK" sz="1200" dirty="0" err="1">
                <a:latin typeface="Garamond" panose="02020404030301010803" pitchFamily="18" charset="0"/>
              </a:rPr>
              <a:t>Uncertainty</a:t>
            </a:r>
            <a:r>
              <a:rPr lang="sk-SK" sz="1200" dirty="0">
                <a:latin typeface="Garamond" panose="02020404030301010803" pitchFamily="18" charset="0"/>
              </a:rPr>
              <a:t> and </a:t>
            </a:r>
            <a:r>
              <a:rPr lang="sk-SK" sz="1200" dirty="0" err="1">
                <a:latin typeface="Garamond" panose="02020404030301010803" pitchFamily="18" charset="0"/>
              </a:rPr>
              <a:t>campaigns</a:t>
            </a:r>
            <a:r>
              <a:rPr lang="sk-SK" sz="1200" dirty="0">
                <a:latin typeface="Garamond" panose="02020404030301010803" pitchFamily="18" charset="0"/>
              </a:rPr>
              <a:t>: </a:t>
            </a:r>
            <a:r>
              <a:rPr lang="sk-SK" sz="1200" dirty="0" err="1">
                <a:latin typeface="Garamond" panose="02020404030301010803" pitchFamily="18" charset="0"/>
              </a:rPr>
              <a:t>The</a:t>
            </a:r>
            <a:r>
              <a:rPr lang="sk-SK" sz="1200" dirty="0">
                <a:latin typeface="Garamond" panose="02020404030301010803" pitchFamily="18" charset="0"/>
              </a:rPr>
              <a:t> </a:t>
            </a:r>
            <a:r>
              <a:rPr lang="sk-SK" sz="1200" dirty="0" err="1">
                <a:latin typeface="Garamond" panose="02020404030301010803" pitchFamily="18" charset="0"/>
              </a:rPr>
              <a:t>psychological</a:t>
            </a:r>
            <a:r>
              <a:rPr lang="sk-SK" sz="1200" dirty="0">
                <a:latin typeface="Garamond" panose="02020404030301010803" pitchFamily="18" charset="0"/>
              </a:rPr>
              <a:t> </a:t>
            </a:r>
            <a:r>
              <a:rPr lang="sk-SK" sz="1200" dirty="0" err="1">
                <a:latin typeface="Garamond" panose="02020404030301010803" pitchFamily="18" charset="0"/>
              </a:rPr>
              <a:t>mechanism</a:t>
            </a:r>
            <a:r>
              <a:rPr lang="sk-SK" sz="1200" dirty="0">
                <a:latin typeface="Garamond" panose="02020404030301010803" pitchFamily="18" charset="0"/>
              </a:rPr>
              <a:t> </a:t>
            </a:r>
            <a:r>
              <a:rPr lang="sk-SK" sz="1200" dirty="0" err="1">
                <a:latin typeface="Garamond" panose="02020404030301010803" pitchFamily="18" charset="0"/>
              </a:rPr>
              <a:t>behind</a:t>
            </a:r>
            <a:r>
              <a:rPr lang="sk-SK" sz="1200" dirty="0">
                <a:latin typeface="Garamond" panose="02020404030301010803" pitchFamily="18" charset="0"/>
              </a:rPr>
              <a:t> </a:t>
            </a:r>
            <a:r>
              <a:rPr lang="sk-SK" sz="1200" dirty="0" err="1">
                <a:latin typeface="Garamond" panose="02020404030301010803" pitchFamily="18" charset="0"/>
              </a:rPr>
              <a:t>campaign-induced</a:t>
            </a:r>
            <a:r>
              <a:rPr lang="sk-SK" sz="1200" dirty="0">
                <a:latin typeface="Garamond" panose="02020404030301010803" pitchFamily="18" charset="0"/>
              </a:rPr>
              <a:t> </a:t>
            </a:r>
            <a:r>
              <a:rPr lang="sk-SK" sz="1200" dirty="0" err="1">
                <a:latin typeface="Garamond" panose="02020404030301010803" pitchFamily="18" charset="0"/>
              </a:rPr>
              <a:t>priming</a:t>
            </a:r>
            <a:r>
              <a:rPr lang="sk-SK" sz="1200" dirty="0">
                <a:latin typeface="Garamond" panose="02020404030301010803" pitchFamily="18" charset="0"/>
              </a:rPr>
              <a:t>. American </a:t>
            </a:r>
            <a:r>
              <a:rPr lang="sk-SK" sz="1200" dirty="0" err="1">
                <a:latin typeface="Garamond" panose="02020404030301010803" pitchFamily="18" charset="0"/>
              </a:rPr>
              <a:t>Politics</a:t>
            </a:r>
            <a:r>
              <a:rPr lang="sk-SK" sz="1200" dirty="0">
                <a:latin typeface="Garamond" panose="02020404030301010803" pitchFamily="18" charset="0"/>
              </a:rPr>
              <a:t> </a:t>
            </a:r>
            <a:r>
              <a:rPr lang="sk-SK" sz="1200" dirty="0" err="1">
                <a:latin typeface="Garamond" panose="02020404030301010803" pitchFamily="18" charset="0"/>
              </a:rPr>
              <a:t>Research</a:t>
            </a:r>
            <a:r>
              <a:rPr lang="sk-SK" sz="1200" dirty="0">
                <a:latin typeface="Garamond" panose="02020404030301010803" pitchFamily="18" charset="0"/>
              </a:rPr>
              <a:t>, 43(1), 109-143.</a:t>
            </a:r>
          </a:p>
          <a:p>
            <a:pPr>
              <a:lnSpc>
                <a:spcPct val="100000"/>
              </a:lnSpc>
              <a:buFont typeface="Arial" panose="020B0604020202020204" pitchFamily="34" charset="0"/>
              <a:buChar char="•"/>
            </a:pPr>
            <a:r>
              <a:rPr lang="sk-SK" sz="1200" dirty="0" err="1">
                <a:latin typeface="Garamond" panose="02020404030301010803" pitchFamily="18" charset="0"/>
              </a:rPr>
              <a:t>Trumm</a:t>
            </a:r>
            <a:r>
              <a:rPr lang="sk-SK" sz="1200" dirty="0">
                <a:latin typeface="Garamond" panose="02020404030301010803" pitchFamily="18" charset="0"/>
              </a:rPr>
              <a:t>, S. (2022). Online </a:t>
            </a:r>
            <a:r>
              <a:rPr lang="sk-SK" sz="1200" dirty="0" err="1">
                <a:latin typeface="Garamond" panose="02020404030301010803" pitchFamily="18" charset="0"/>
              </a:rPr>
              <a:t>versus</a:t>
            </a:r>
            <a:r>
              <a:rPr lang="sk-SK" sz="1200" dirty="0">
                <a:latin typeface="Garamond" panose="02020404030301010803" pitchFamily="18" charset="0"/>
              </a:rPr>
              <a:t> </a:t>
            </a:r>
            <a:r>
              <a:rPr lang="sk-SK" sz="1200" dirty="0" err="1">
                <a:latin typeface="Garamond" panose="02020404030301010803" pitchFamily="18" charset="0"/>
              </a:rPr>
              <a:t>offline</a:t>
            </a:r>
            <a:r>
              <a:rPr lang="sk-SK" sz="1200" dirty="0">
                <a:latin typeface="Garamond" panose="02020404030301010803" pitchFamily="18" charset="0"/>
              </a:rPr>
              <a:t>: </a:t>
            </a:r>
            <a:r>
              <a:rPr lang="sk-SK" sz="1200" dirty="0" err="1">
                <a:latin typeface="Garamond" panose="02020404030301010803" pitchFamily="18" charset="0"/>
              </a:rPr>
              <a:t>Exploring</a:t>
            </a:r>
            <a:r>
              <a:rPr lang="sk-SK" sz="1200" dirty="0">
                <a:latin typeface="Garamond" panose="02020404030301010803" pitchFamily="18" charset="0"/>
              </a:rPr>
              <a:t> </a:t>
            </a:r>
            <a:r>
              <a:rPr lang="sk-SK" sz="1200" dirty="0" err="1">
                <a:latin typeface="Garamond" panose="02020404030301010803" pitchFamily="18" charset="0"/>
              </a:rPr>
              <a:t>the</a:t>
            </a:r>
            <a:r>
              <a:rPr lang="sk-SK" sz="1200" dirty="0">
                <a:latin typeface="Garamond" panose="02020404030301010803" pitchFamily="18" charset="0"/>
              </a:rPr>
              <a:t> </a:t>
            </a:r>
            <a:r>
              <a:rPr lang="sk-SK" sz="1200" dirty="0" err="1">
                <a:latin typeface="Garamond" panose="02020404030301010803" pitchFamily="18" charset="0"/>
              </a:rPr>
              <a:t>link</a:t>
            </a:r>
            <a:r>
              <a:rPr lang="sk-SK" sz="1200" dirty="0">
                <a:latin typeface="Garamond" panose="02020404030301010803" pitchFamily="18" charset="0"/>
              </a:rPr>
              <a:t> </a:t>
            </a:r>
            <a:r>
              <a:rPr lang="sk-SK" sz="1200" dirty="0" err="1">
                <a:latin typeface="Garamond" panose="02020404030301010803" pitchFamily="18" charset="0"/>
              </a:rPr>
              <a:t>between</a:t>
            </a:r>
            <a:r>
              <a:rPr lang="sk-SK" sz="1200" dirty="0">
                <a:latin typeface="Garamond" panose="02020404030301010803" pitchFamily="18" charset="0"/>
              </a:rPr>
              <a:t> </a:t>
            </a:r>
            <a:r>
              <a:rPr lang="sk-SK" sz="1200" dirty="0" err="1">
                <a:latin typeface="Garamond" panose="02020404030301010803" pitchFamily="18" charset="0"/>
              </a:rPr>
              <a:t>how</a:t>
            </a:r>
            <a:r>
              <a:rPr lang="sk-SK" sz="1200" dirty="0">
                <a:latin typeface="Garamond" panose="02020404030301010803" pitchFamily="18" charset="0"/>
              </a:rPr>
              <a:t> </a:t>
            </a:r>
            <a:r>
              <a:rPr lang="sk-SK" sz="1200" dirty="0" err="1">
                <a:latin typeface="Garamond" panose="02020404030301010803" pitchFamily="18" charset="0"/>
              </a:rPr>
              <a:t>candidates</a:t>
            </a:r>
            <a:r>
              <a:rPr lang="sk-SK" sz="1200" dirty="0">
                <a:latin typeface="Garamond" panose="02020404030301010803" pitchFamily="18" charset="0"/>
              </a:rPr>
              <a:t> </a:t>
            </a:r>
            <a:r>
              <a:rPr lang="sk-SK" sz="1200" dirty="0" err="1">
                <a:latin typeface="Garamond" panose="02020404030301010803" pitchFamily="18" charset="0"/>
              </a:rPr>
              <a:t>campaign</a:t>
            </a:r>
            <a:r>
              <a:rPr lang="sk-SK" sz="1200" dirty="0">
                <a:latin typeface="Garamond" panose="02020404030301010803" pitchFamily="18" charset="0"/>
              </a:rPr>
              <a:t> and </a:t>
            </a:r>
            <a:r>
              <a:rPr lang="sk-SK" sz="1200" dirty="0" err="1">
                <a:latin typeface="Garamond" panose="02020404030301010803" pitchFamily="18" charset="0"/>
              </a:rPr>
              <a:t>how</a:t>
            </a:r>
            <a:r>
              <a:rPr lang="sk-SK" sz="1200" dirty="0">
                <a:latin typeface="Garamond" panose="02020404030301010803" pitchFamily="18" charset="0"/>
              </a:rPr>
              <a:t> </a:t>
            </a:r>
            <a:r>
              <a:rPr lang="sk-SK" sz="1200" dirty="0" err="1">
                <a:latin typeface="Garamond" panose="02020404030301010803" pitchFamily="18" charset="0"/>
              </a:rPr>
              <a:t>voters</a:t>
            </a:r>
            <a:r>
              <a:rPr lang="sk-SK" sz="1200" dirty="0">
                <a:latin typeface="Garamond" panose="02020404030301010803" pitchFamily="18" charset="0"/>
              </a:rPr>
              <a:t> </a:t>
            </a:r>
            <a:r>
              <a:rPr lang="sk-SK" sz="1200" dirty="0" err="1">
                <a:latin typeface="Garamond" panose="02020404030301010803" pitchFamily="18" charset="0"/>
              </a:rPr>
              <a:t>cast</a:t>
            </a:r>
            <a:r>
              <a:rPr lang="sk-SK" sz="1200" dirty="0">
                <a:latin typeface="Garamond" panose="02020404030301010803" pitchFamily="18" charset="0"/>
              </a:rPr>
              <a:t> </a:t>
            </a:r>
            <a:r>
              <a:rPr lang="sk-SK" sz="1200" dirty="0" err="1">
                <a:latin typeface="Garamond" panose="02020404030301010803" pitchFamily="18" charset="0"/>
              </a:rPr>
              <a:t>their</a:t>
            </a:r>
            <a:r>
              <a:rPr lang="sk-SK" sz="1200" dirty="0">
                <a:latin typeface="Garamond" panose="02020404030301010803" pitchFamily="18" charset="0"/>
              </a:rPr>
              <a:t> </a:t>
            </a:r>
            <a:r>
              <a:rPr lang="sk-SK" sz="1200" dirty="0" err="1">
                <a:latin typeface="Garamond" panose="02020404030301010803" pitchFamily="18" charset="0"/>
              </a:rPr>
              <a:t>ballot</a:t>
            </a:r>
            <a:r>
              <a:rPr lang="sk-SK" sz="1200" dirty="0">
                <a:latin typeface="Garamond" panose="02020404030301010803" pitchFamily="18" charset="0"/>
              </a:rPr>
              <a:t>. </a:t>
            </a:r>
            <a:r>
              <a:rPr lang="sk-SK" sz="1200" dirty="0" err="1">
                <a:latin typeface="Garamond" panose="02020404030301010803" pitchFamily="18" charset="0"/>
              </a:rPr>
              <a:t>European</a:t>
            </a:r>
            <a:r>
              <a:rPr lang="sk-SK" sz="1200" dirty="0">
                <a:latin typeface="Garamond" panose="02020404030301010803" pitchFamily="18" charset="0"/>
              </a:rPr>
              <a:t> </a:t>
            </a:r>
            <a:r>
              <a:rPr lang="sk-SK" sz="1200" dirty="0" err="1">
                <a:latin typeface="Garamond" panose="02020404030301010803" pitchFamily="18" charset="0"/>
              </a:rPr>
              <a:t>Journal</a:t>
            </a:r>
            <a:r>
              <a:rPr lang="sk-SK" sz="1200" dirty="0">
                <a:latin typeface="Garamond" panose="02020404030301010803" pitchFamily="18" charset="0"/>
              </a:rPr>
              <a:t> of </a:t>
            </a:r>
            <a:r>
              <a:rPr lang="sk-SK" sz="1200" dirty="0" err="1">
                <a:latin typeface="Garamond" panose="02020404030301010803" pitchFamily="18" charset="0"/>
              </a:rPr>
              <a:t>Political</a:t>
            </a:r>
            <a:r>
              <a:rPr lang="sk-SK" sz="1200" dirty="0">
                <a:latin typeface="Garamond" panose="02020404030301010803" pitchFamily="18" charset="0"/>
              </a:rPr>
              <a:t> </a:t>
            </a:r>
            <a:r>
              <a:rPr lang="sk-SK" sz="1200" dirty="0" err="1">
                <a:latin typeface="Garamond" panose="02020404030301010803" pitchFamily="18" charset="0"/>
              </a:rPr>
              <a:t>Research</a:t>
            </a:r>
            <a:r>
              <a:rPr lang="sk-SK" sz="1200" dirty="0">
                <a:latin typeface="Garamond" panose="02020404030301010803" pitchFamily="18" charset="0"/>
              </a:rPr>
              <a:t>, 61(2), 485-502.</a:t>
            </a:r>
          </a:p>
        </p:txBody>
      </p:sp>
    </p:spTree>
    <p:extLst>
      <p:ext uri="{BB962C8B-B14F-4D97-AF65-F5344CB8AC3E}">
        <p14:creationId xmlns:p14="http://schemas.microsoft.com/office/powerpoint/2010/main" val="970528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23E63-DEFF-A7E1-757F-EA4712C25CC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BC5D9C5-FAAD-004D-EF8C-3E34E1833693}"/>
              </a:ext>
            </a:extLst>
          </p:cNvPr>
          <p:cNvSpPr>
            <a:spLocks noGrp="1"/>
          </p:cNvSpPr>
          <p:nvPr>
            <p:ph type="title"/>
          </p:nvPr>
        </p:nvSpPr>
        <p:spPr>
          <a:xfrm>
            <a:off x="298877" y="2656114"/>
            <a:ext cx="8521200" cy="3411054"/>
          </a:xfrm>
        </p:spPr>
        <p:txBody>
          <a:bodyPr/>
          <a:lstStyle/>
          <a:p>
            <a:pPr algn="ctr">
              <a:lnSpc>
                <a:spcPct val="100000"/>
              </a:lnSpc>
            </a:pPr>
            <a:r>
              <a:rPr lang="en-GB" sz="3200" dirty="0">
                <a:latin typeface="Garamond" panose="02020404030301010803" pitchFamily="18" charset="0"/>
              </a:rPr>
              <a:t>The role of campaigns and polls</a:t>
            </a:r>
          </a:p>
        </p:txBody>
      </p:sp>
      <p:sp>
        <p:nvSpPr>
          <p:cNvPr id="3" name="Podnadpis 2">
            <a:extLst>
              <a:ext uri="{FF2B5EF4-FFF2-40B4-BE49-F238E27FC236}">
                <a16:creationId xmlns:a16="http://schemas.microsoft.com/office/drawing/2014/main" id="{6C1DBA39-FE0C-DC7E-AED3-4BCFFB5AA070}"/>
              </a:ext>
            </a:extLst>
          </p:cNvPr>
          <p:cNvSpPr>
            <a:spLocks noGrp="1"/>
          </p:cNvSpPr>
          <p:nvPr>
            <p:ph type="subTitle" idx="1"/>
          </p:nvPr>
        </p:nvSpPr>
        <p:spPr>
          <a:xfrm>
            <a:off x="298877" y="4955059"/>
            <a:ext cx="8521200" cy="2018618"/>
          </a:xfrm>
        </p:spPr>
        <p:txBody>
          <a:bodyPr/>
          <a:lstStyle/>
          <a:p>
            <a:pPr algn="ctr"/>
            <a:r>
              <a:rPr lang="en-GB" b="1" dirty="0">
                <a:latin typeface="Garamond" panose="02020404030301010803" pitchFamily="18" charset="0"/>
              </a:rPr>
              <a:t>Jakub Jusko</a:t>
            </a:r>
          </a:p>
          <a:p>
            <a:pPr algn="ctr"/>
            <a:endParaRPr lang="en-GB" dirty="0">
              <a:latin typeface="Garamond" panose="02020404030301010803" pitchFamily="18" charset="0"/>
            </a:endParaRPr>
          </a:p>
        </p:txBody>
      </p:sp>
    </p:spTree>
    <p:extLst>
      <p:ext uri="{BB962C8B-B14F-4D97-AF65-F5344CB8AC3E}">
        <p14:creationId xmlns:p14="http://schemas.microsoft.com/office/powerpoint/2010/main" val="2896508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673F5-5996-80F3-8ADA-4A246042BDF2}"/>
            </a:ext>
          </a:extLst>
        </p:cNvPr>
        <p:cNvGrpSpPr/>
        <p:nvPr/>
      </p:nvGrpSpPr>
      <p:grpSpPr>
        <a:xfrm>
          <a:off x="0" y="0"/>
          <a:ext cx="0" cy="0"/>
          <a:chOff x="0" y="0"/>
          <a:chExt cx="0" cy="0"/>
        </a:xfrm>
      </p:grpSpPr>
      <p:sp>
        <p:nvSpPr>
          <p:cNvPr id="3" name="Zástupný objekt pre číslo snímky 2">
            <a:extLst>
              <a:ext uri="{FF2B5EF4-FFF2-40B4-BE49-F238E27FC236}">
                <a16:creationId xmlns:a16="http://schemas.microsoft.com/office/drawing/2014/main" id="{A7B6E98F-2293-C579-2EA6-014FAADC21AD}"/>
              </a:ext>
            </a:extLst>
          </p:cNvPr>
          <p:cNvSpPr>
            <a:spLocks noGrp="1"/>
          </p:cNvSpPr>
          <p:nvPr>
            <p:ph type="sldNum" sz="quarter" idx="11"/>
          </p:nvPr>
        </p:nvSpPr>
        <p:spPr/>
        <p:txBody>
          <a:bodyPr/>
          <a:lstStyle/>
          <a:p>
            <a:fld id="{0970407D-EE58-4A0B-824B-1D3AE42DD9CF}" type="slidenum">
              <a:rPr lang="cs-CZ" altLang="cs-CZ" smtClean="0"/>
              <a:pPr/>
              <a:t>3</a:t>
            </a:fld>
            <a:endParaRPr lang="cs-CZ" altLang="cs-CZ" dirty="0"/>
          </a:p>
        </p:txBody>
      </p:sp>
      <p:sp>
        <p:nvSpPr>
          <p:cNvPr id="4" name="Nadpis 3">
            <a:extLst>
              <a:ext uri="{FF2B5EF4-FFF2-40B4-BE49-F238E27FC236}">
                <a16:creationId xmlns:a16="http://schemas.microsoft.com/office/drawing/2014/main" id="{23765735-3D7F-C8B8-D338-747E13954812}"/>
              </a:ext>
            </a:extLst>
          </p:cNvPr>
          <p:cNvSpPr>
            <a:spLocks noGrp="1"/>
          </p:cNvSpPr>
          <p:nvPr>
            <p:ph type="title"/>
          </p:nvPr>
        </p:nvSpPr>
        <p:spPr>
          <a:xfrm>
            <a:off x="539550" y="504000"/>
            <a:ext cx="8064900" cy="451576"/>
          </a:xfrm>
        </p:spPr>
        <p:txBody>
          <a:bodyPr/>
          <a:lstStyle/>
          <a:p>
            <a:pPr algn="ctr"/>
            <a:r>
              <a:rPr lang="en-GB" dirty="0">
                <a:solidFill>
                  <a:schemeClr val="accent1"/>
                </a:solidFill>
                <a:latin typeface="Garamond" panose="02020404030301010803" pitchFamily="18" charset="0"/>
              </a:rPr>
              <a:t>Campaigns</a:t>
            </a:r>
          </a:p>
        </p:txBody>
      </p:sp>
      <p:sp>
        <p:nvSpPr>
          <p:cNvPr id="5" name="Zástupný objekt pre obsah 4">
            <a:extLst>
              <a:ext uri="{FF2B5EF4-FFF2-40B4-BE49-F238E27FC236}">
                <a16:creationId xmlns:a16="http://schemas.microsoft.com/office/drawing/2014/main" id="{0D93B1E5-B400-D30D-A465-F483B51C5240}"/>
              </a:ext>
            </a:extLst>
          </p:cNvPr>
          <p:cNvSpPr>
            <a:spLocks noGrp="1"/>
          </p:cNvSpPr>
          <p:nvPr>
            <p:ph idx="1"/>
          </p:nvPr>
        </p:nvSpPr>
        <p:spPr>
          <a:xfrm>
            <a:off x="539550" y="1365136"/>
            <a:ext cx="8064900" cy="4988864"/>
          </a:xfrm>
        </p:spPr>
        <p:txBody>
          <a:bodyPr/>
          <a:lstStyle/>
          <a:p>
            <a:pPr algn="just">
              <a:buFont typeface="Arial" panose="020B0604020202020204" pitchFamily="34" charset="0"/>
              <a:buChar char="•"/>
            </a:pPr>
            <a:r>
              <a:rPr lang="en-GB" sz="2000" dirty="0">
                <a:latin typeface="Constantia" panose="02030602050306030303" pitchFamily="18" charset="0"/>
              </a:rPr>
              <a:t>$8 billion on federal election campaigns during the 2011–2012 cycle; state and local campaigns costing $2.8 billion =&gt; total recorded spending on the 2012 campaigns </a:t>
            </a:r>
            <a:r>
              <a:rPr lang="en-GB" sz="2000" dirty="0" err="1">
                <a:latin typeface="Constantia" panose="02030602050306030303" pitchFamily="18" charset="0"/>
              </a:rPr>
              <a:t>cca</a:t>
            </a:r>
            <a:r>
              <a:rPr lang="en-GB" sz="2000" dirty="0">
                <a:latin typeface="Constantia" panose="02030602050306030303" pitchFamily="18" charset="0"/>
              </a:rPr>
              <a:t> </a:t>
            </a:r>
            <a:r>
              <a:rPr lang="en-GB" sz="2000" b="1" dirty="0">
                <a:latin typeface="Constantia" panose="02030602050306030303" pitchFamily="18" charset="0"/>
              </a:rPr>
              <a:t>$11 billion</a:t>
            </a:r>
          </a:p>
          <a:p>
            <a:pPr marL="54000" indent="0" algn="just">
              <a:buNone/>
            </a:pPr>
            <a:endParaRPr lang="en-GB" sz="2000" b="1" dirty="0">
              <a:latin typeface="Constantia" panose="02030602050306030303" pitchFamily="18" charset="0"/>
            </a:endParaRPr>
          </a:p>
          <a:p>
            <a:pPr algn="just">
              <a:buFont typeface="Arial" panose="020B0604020202020204" pitchFamily="34" charset="0"/>
              <a:buChar char="•"/>
            </a:pPr>
            <a:r>
              <a:rPr lang="en-GB" sz="2000" dirty="0">
                <a:latin typeface="Constantia" panose="02030602050306030303" pitchFamily="18" charset="0"/>
              </a:rPr>
              <a:t>Campaigns aim to influence the behaviour of individual citizens, persuading those who might do otherwise to show up at the polls and to make the “right” choice</a:t>
            </a:r>
          </a:p>
          <a:p>
            <a:pPr algn="just">
              <a:buFont typeface="Arial" panose="020B0604020202020204" pitchFamily="34" charset="0"/>
              <a:buChar char="•"/>
            </a:pPr>
            <a:endParaRPr lang="en-GB" sz="2000" dirty="0">
              <a:latin typeface="Constantia" panose="02030602050306030303" pitchFamily="18" charset="0"/>
            </a:endParaRPr>
          </a:p>
          <a:p>
            <a:pPr marL="54000" indent="0" algn="just">
              <a:buNone/>
            </a:pPr>
            <a:r>
              <a:rPr lang="en-GB" sz="2000" dirty="0">
                <a:latin typeface="Constantia" panose="02030602050306030303" pitchFamily="18" charset="0"/>
              </a:rPr>
              <a:t>=&gt; also, when, how, why?</a:t>
            </a:r>
          </a:p>
        </p:txBody>
      </p:sp>
    </p:spTree>
    <p:extLst>
      <p:ext uri="{BB962C8B-B14F-4D97-AF65-F5344CB8AC3E}">
        <p14:creationId xmlns:p14="http://schemas.microsoft.com/office/powerpoint/2010/main" val="849442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6F7E4F-64D9-52E7-0B43-3843875B94B0}"/>
            </a:ext>
          </a:extLst>
        </p:cNvPr>
        <p:cNvGrpSpPr/>
        <p:nvPr/>
      </p:nvGrpSpPr>
      <p:grpSpPr>
        <a:xfrm>
          <a:off x="0" y="0"/>
          <a:ext cx="0" cy="0"/>
          <a:chOff x="0" y="0"/>
          <a:chExt cx="0" cy="0"/>
        </a:xfrm>
      </p:grpSpPr>
      <p:sp>
        <p:nvSpPr>
          <p:cNvPr id="3" name="Zástupný objekt pre číslo snímky 2">
            <a:extLst>
              <a:ext uri="{FF2B5EF4-FFF2-40B4-BE49-F238E27FC236}">
                <a16:creationId xmlns:a16="http://schemas.microsoft.com/office/drawing/2014/main" id="{90A2EF5F-E887-C723-370A-5601B227D192}"/>
              </a:ext>
            </a:extLst>
          </p:cNvPr>
          <p:cNvSpPr>
            <a:spLocks noGrp="1"/>
          </p:cNvSpPr>
          <p:nvPr>
            <p:ph type="sldNum" sz="quarter" idx="11"/>
          </p:nvPr>
        </p:nvSpPr>
        <p:spPr/>
        <p:txBody>
          <a:bodyPr/>
          <a:lstStyle/>
          <a:p>
            <a:fld id="{0970407D-EE58-4A0B-824B-1D3AE42DD9CF}" type="slidenum">
              <a:rPr lang="cs-CZ" altLang="cs-CZ" smtClean="0"/>
              <a:pPr/>
              <a:t>4</a:t>
            </a:fld>
            <a:endParaRPr lang="cs-CZ" altLang="cs-CZ" dirty="0"/>
          </a:p>
        </p:txBody>
      </p:sp>
      <p:sp>
        <p:nvSpPr>
          <p:cNvPr id="4" name="Nadpis 3">
            <a:extLst>
              <a:ext uri="{FF2B5EF4-FFF2-40B4-BE49-F238E27FC236}">
                <a16:creationId xmlns:a16="http://schemas.microsoft.com/office/drawing/2014/main" id="{3BC1E5BD-61D7-A0F4-FB79-22FD0A05CD77}"/>
              </a:ext>
            </a:extLst>
          </p:cNvPr>
          <p:cNvSpPr>
            <a:spLocks noGrp="1"/>
          </p:cNvSpPr>
          <p:nvPr>
            <p:ph type="title"/>
          </p:nvPr>
        </p:nvSpPr>
        <p:spPr>
          <a:xfrm>
            <a:off x="539550" y="504000"/>
            <a:ext cx="8064900" cy="451576"/>
          </a:xfrm>
        </p:spPr>
        <p:txBody>
          <a:bodyPr/>
          <a:lstStyle/>
          <a:p>
            <a:pPr algn="ctr"/>
            <a:r>
              <a:rPr lang="en-GB" dirty="0">
                <a:solidFill>
                  <a:schemeClr val="accent1"/>
                </a:solidFill>
                <a:latin typeface="Garamond" panose="02020404030301010803" pitchFamily="18" charset="0"/>
              </a:rPr>
              <a:t>Campaigns</a:t>
            </a:r>
          </a:p>
        </p:txBody>
      </p:sp>
      <p:sp>
        <p:nvSpPr>
          <p:cNvPr id="5" name="Zástupný objekt pre obsah 4">
            <a:extLst>
              <a:ext uri="{FF2B5EF4-FFF2-40B4-BE49-F238E27FC236}">
                <a16:creationId xmlns:a16="http://schemas.microsoft.com/office/drawing/2014/main" id="{73168198-60D7-BDEC-5185-ACCA8FCF3875}"/>
              </a:ext>
            </a:extLst>
          </p:cNvPr>
          <p:cNvSpPr>
            <a:spLocks noGrp="1"/>
          </p:cNvSpPr>
          <p:nvPr>
            <p:ph idx="1"/>
          </p:nvPr>
        </p:nvSpPr>
        <p:spPr>
          <a:xfrm>
            <a:off x="539550" y="1365136"/>
            <a:ext cx="8064900" cy="4988864"/>
          </a:xfrm>
        </p:spPr>
        <p:txBody>
          <a:bodyPr/>
          <a:lstStyle/>
          <a:p>
            <a:pPr algn="just">
              <a:buFont typeface="Arial" panose="020B0604020202020204" pitchFamily="34" charset="0"/>
              <a:buChar char="•"/>
            </a:pPr>
            <a:r>
              <a:rPr lang="en-GB" sz="2000" dirty="0">
                <a:latin typeface="Constantia" panose="02030602050306030303" pitchFamily="18" charset="0"/>
              </a:rPr>
              <a:t>Generations of empirical research =&gt; campaigns matter (at least some of the time) -&gt; but </a:t>
            </a:r>
            <a:r>
              <a:rPr lang="en-GB" sz="2000" b="1" dirty="0">
                <a:latin typeface="Constantia" panose="02030602050306030303" pitchFamily="18" charset="0"/>
              </a:rPr>
              <a:t>”minimal effects” thesis</a:t>
            </a:r>
          </a:p>
          <a:p>
            <a:pPr algn="just">
              <a:buFont typeface="Arial" panose="020B0604020202020204" pitchFamily="34" charset="0"/>
              <a:buChar char="•"/>
            </a:pPr>
            <a:endParaRPr lang="en-GB" sz="2000" b="1" dirty="0">
              <a:latin typeface="Constantia" panose="02030602050306030303" pitchFamily="18" charset="0"/>
            </a:endParaRPr>
          </a:p>
          <a:p>
            <a:pPr algn="just">
              <a:buFont typeface="Symbol" pitchFamily="2" charset="2"/>
              <a:buChar char="Þ"/>
            </a:pPr>
            <a:r>
              <a:rPr lang="en-GB" sz="2000" dirty="0">
                <a:latin typeface="Constantia" panose="02030602050306030303" pitchFamily="18" charset="0"/>
              </a:rPr>
              <a:t>Campaigns only minimally influence the outcomes of elections</a:t>
            </a:r>
          </a:p>
          <a:p>
            <a:pPr algn="just">
              <a:buFont typeface="Symbol" pitchFamily="2" charset="2"/>
              <a:buChar char="Þ"/>
            </a:pPr>
            <a:endParaRPr lang="en-GB" sz="2000" dirty="0">
              <a:latin typeface="Constantia" panose="02030602050306030303" pitchFamily="18" charset="0"/>
            </a:endParaRPr>
          </a:p>
          <a:p>
            <a:pPr algn="just">
              <a:buFont typeface="Symbol" pitchFamily="2" charset="2"/>
              <a:buChar char="Þ"/>
            </a:pPr>
            <a:r>
              <a:rPr lang="en-GB" sz="2000" dirty="0">
                <a:latin typeface="Constantia" panose="02030602050306030303" pitchFamily="18" charset="0"/>
              </a:rPr>
              <a:t>High degree of stability of individual vote preferences during election years (</a:t>
            </a:r>
            <a:r>
              <a:rPr lang="en-GB" sz="2000" dirty="0" err="1">
                <a:latin typeface="Constantia" panose="02030602050306030303" pitchFamily="18" charset="0"/>
              </a:rPr>
              <a:t>Lazarsfeld</a:t>
            </a:r>
            <a:r>
              <a:rPr lang="en-GB" sz="2000" dirty="0">
                <a:latin typeface="Constantia" panose="02030602050306030303" pitchFamily="18" charset="0"/>
              </a:rPr>
              <a:t> et al. 1944)</a:t>
            </a:r>
          </a:p>
          <a:p>
            <a:pPr algn="just">
              <a:buFont typeface="Symbol" pitchFamily="2" charset="2"/>
              <a:buChar char="Þ"/>
            </a:pPr>
            <a:endParaRPr lang="en-GB" sz="2000" dirty="0">
              <a:latin typeface="Constantia" panose="02030602050306030303" pitchFamily="18" charset="0"/>
            </a:endParaRPr>
          </a:p>
          <a:p>
            <a:pPr algn="just">
              <a:buFont typeface="Symbol" pitchFamily="2" charset="2"/>
              <a:buChar char="Þ"/>
            </a:pPr>
            <a:r>
              <a:rPr lang="en-GB" sz="2000" dirty="0">
                <a:latin typeface="Constantia" panose="02030602050306030303" pitchFamily="18" charset="0"/>
              </a:rPr>
              <a:t>High degree of partisan stability from one election to other (Campbell et al. 1960)</a:t>
            </a:r>
          </a:p>
        </p:txBody>
      </p:sp>
    </p:spTree>
    <p:extLst>
      <p:ext uri="{BB962C8B-B14F-4D97-AF65-F5344CB8AC3E}">
        <p14:creationId xmlns:p14="http://schemas.microsoft.com/office/powerpoint/2010/main" val="1543910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245A8E-35F6-12CD-6070-6FB77345BCC0}"/>
            </a:ext>
          </a:extLst>
        </p:cNvPr>
        <p:cNvGrpSpPr/>
        <p:nvPr/>
      </p:nvGrpSpPr>
      <p:grpSpPr>
        <a:xfrm>
          <a:off x="0" y="0"/>
          <a:ext cx="0" cy="0"/>
          <a:chOff x="0" y="0"/>
          <a:chExt cx="0" cy="0"/>
        </a:xfrm>
      </p:grpSpPr>
      <p:sp>
        <p:nvSpPr>
          <p:cNvPr id="3" name="Zástupný objekt pre číslo snímky 2">
            <a:extLst>
              <a:ext uri="{FF2B5EF4-FFF2-40B4-BE49-F238E27FC236}">
                <a16:creationId xmlns:a16="http://schemas.microsoft.com/office/drawing/2014/main" id="{395C75AB-9334-1FDB-AA7E-371C32F3F909}"/>
              </a:ext>
            </a:extLst>
          </p:cNvPr>
          <p:cNvSpPr>
            <a:spLocks noGrp="1"/>
          </p:cNvSpPr>
          <p:nvPr>
            <p:ph type="sldNum" sz="quarter" idx="11"/>
          </p:nvPr>
        </p:nvSpPr>
        <p:spPr/>
        <p:txBody>
          <a:bodyPr/>
          <a:lstStyle/>
          <a:p>
            <a:fld id="{0970407D-EE58-4A0B-824B-1D3AE42DD9CF}" type="slidenum">
              <a:rPr lang="cs-CZ" altLang="cs-CZ" smtClean="0"/>
              <a:pPr/>
              <a:t>5</a:t>
            </a:fld>
            <a:endParaRPr lang="cs-CZ" altLang="cs-CZ" dirty="0"/>
          </a:p>
        </p:txBody>
      </p:sp>
      <p:sp>
        <p:nvSpPr>
          <p:cNvPr id="4" name="Nadpis 3">
            <a:extLst>
              <a:ext uri="{FF2B5EF4-FFF2-40B4-BE49-F238E27FC236}">
                <a16:creationId xmlns:a16="http://schemas.microsoft.com/office/drawing/2014/main" id="{F8BCDA5A-AF00-EA0C-568F-FB0BEC6A1056}"/>
              </a:ext>
            </a:extLst>
          </p:cNvPr>
          <p:cNvSpPr>
            <a:spLocks noGrp="1"/>
          </p:cNvSpPr>
          <p:nvPr>
            <p:ph type="title"/>
          </p:nvPr>
        </p:nvSpPr>
        <p:spPr>
          <a:xfrm>
            <a:off x="539550" y="504000"/>
            <a:ext cx="8064900" cy="451576"/>
          </a:xfrm>
        </p:spPr>
        <p:txBody>
          <a:bodyPr/>
          <a:lstStyle/>
          <a:p>
            <a:pPr algn="ctr"/>
            <a:r>
              <a:rPr lang="en-GB" dirty="0">
                <a:solidFill>
                  <a:schemeClr val="accent1"/>
                </a:solidFill>
                <a:latin typeface="Garamond" panose="02020404030301010803" pitchFamily="18" charset="0"/>
              </a:rPr>
              <a:t>Campaigns</a:t>
            </a:r>
          </a:p>
        </p:txBody>
      </p:sp>
      <p:sp>
        <p:nvSpPr>
          <p:cNvPr id="5" name="Zástupný objekt pre obsah 4">
            <a:extLst>
              <a:ext uri="{FF2B5EF4-FFF2-40B4-BE49-F238E27FC236}">
                <a16:creationId xmlns:a16="http://schemas.microsoft.com/office/drawing/2014/main" id="{E557B965-247F-A91F-14B3-FEA60FFE5640}"/>
              </a:ext>
            </a:extLst>
          </p:cNvPr>
          <p:cNvSpPr>
            <a:spLocks noGrp="1"/>
          </p:cNvSpPr>
          <p:nvPr>
            <p:ph idx="1"/>
          </p:nvPr>
        </p:nvSpPr>
        <p:spPr>
          <a:xfrm>
            <a:off x="539550" y="1365136"/>
            <a:ext cx="8064900" cy="4988864"/>
          </a:xfrm>
        </p:spPr>
        <p:txBody>
          <a:bodyPr/>
          <a:lstStyle/>
          <a:p>
            <a:pPr marL="54000" indent="0" algn="just">
              <a:buNone/>
            </a:pPr>
            <a:endParaRPr lang="en-GB" sz="2000" dirty="0">
              <a:latin typeface="Constantia" panose="02030602050306030303" pitchFamily="18" charset="0"/>
            </a:endParaRPr>
          </a:p>
          <a:p>
            <a:pPr algn="just">
              <a:buFont typeface="Arial" panose="020B0604020202020204" pitchFamily="34" charset="0"/>
              <a:buChar char="•"/>
            </a:pPr>
            <a:r>
              <a:rPr lang="en-GB" sz="2000" dirty="0">
                <a:latin typeface="Constantia" panose="02030602050306030303" pitchFamily="18" charset="0"/>
              </a:rPr>
              <a:t>In other words, we can get accuracy by looking at </a:t>
            </a:r>
            <a:r>
              <a:rPr lang="en-GB" sz="2000" b="1" dirty="0">
                <a:latin typeface="Constantia" panose="02030602050306030303" pitchFamily="18" charset="0"/>
              </a:rPr>
              <a:t>fundamental conditions </a:t>
            </a:r>
            <a:r>
              <a:rPr lang="en-GB" sz="2000" dirty="0">
                <a:latin typeface="Constantia" panose="02030602050306030303" pitchFamily="18" charset="0"/>
              </a:rPr>
              <a:t>-&gt; state of the economy, ideological positions of candidates before campaigns, distribution of partisans, incumbency</a:t>
            </a:r>
          </a:p>
          <a:p>
            <a:pPr algn="just">
              <a:buFont typeface="Arial" panose="020B0604020202020204" pitchFamily="34" charset="0"/>
              <a:buChar char="•"/>
            </a:pPr>
            <a:endParaRPr lang="en-GB" sz="2000" dirty="0">
              <a:latin typeface="Constantia" panose="02030602050306030303" pitchFamily="18" charset="0"/>
            </a:endParaRPr>
          </a:p>
          <a:p>
            <a:pPr algn="just">
              <a:buFont typeface="Arial" panose="020B0604020202020204" pitchFamily="34" charset="0"/>
              <a:buChar char="•"/>
            </a:pPr>
            <a:r>
              <a:rPr lang="en-GB" sz="2000" dirty="0">
                <a:latin typeface="Constantia" panose="02030602050306030303" pitchFamily="18" charset="0"/>
              </a:rPr>
              <a:t>Challenge to the relevance of the campaign strategies, events, ads</a:t>
            </a:r>
          </a:p>
        </p:txBody>
      </p:sp>
    </p:spTree>
    <p:extLst>
      <p:ext uri="{BB962C8B-B14F-4D97-AF65-F5344CB8AC3E}">
        <p14:creationId xmlns:p14="http://schemas.microsoft.com/office/powerpoint/2010/main" val="2243903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C03B7-FE80-F7AF-4295-13740CC4F197}"/>
            </a:ext>
          </a:extLst>
        </p:cNvPr>
        <p:cNvGrpSpPr/>
        <p:nvPr/>
      </p:nvGrpSpPr>
      <p:grpSpPr>
        <a:xfrm>
          <a:off x="0" y="0"/>
          <a:ext cx="0" cy="0"/>
          <a:chOff x="0" y="0"/>
          <a:chExt cx="0" cy="0"/>
        </a:xfrm>
      </p:grpSpPr>
      <p:sp>
        <p:nvSpPr>
          <p:cNvPr id="3" name="Zástupný objekt pre číslo snímky 2">
            <a:extLst>
              <a:ext uri="{FF2B5EF4-FFF2-40B4-BE49-F238E27FC236}">
                <a16:creationId xmlns:a16="http://schemas.microsoft.com/office/drawing/2014/main" id="{EDE31104-FC93-6BD5-436A-A3455B0243E3}"/>
              </a:ext>
            </a:extLst>
          </p:cNvPr>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sp>
        <p:nvSpPr>
          <p:cNvPr id="4" name="Nadpis 3">
            <a:extLst>
              <a:ext uri="{FF2B5EF4-FFF2-40B4-BE49-F238E27FC236}">
                <a16:creationId xmlns:a16="http://schemas.microsoft.com/office/drawing/2014/main" id="{4D3AEE4E-B54C-F6A9-B115-7D5B5ADAEF0B}"/>
              </a:ext>
            </a:extLst>
          </p:cNvPr>
          <p:cNvSpPr>
            <a:spLocks noGrp="1"/>
          </p:cNvSpPr>
          <p:nvPr>
            <p:ph type="title"/>
          </p:nvPr>
        </p:nvSpPr>
        <p:spPr>
          <a:xfrm>
            <a:off x="539550" y="504000"/>
            <a:ext cx="8064900" cy="451576"/>
          </a:xfrm>
        </p:spPr>
        <p:txBody>
          <a:bodyPr/>
          <a:lstStyle/>
          <a:p>
            <a:pPr algn="ctr"/>
            <a:r>
              <a:rPr lang="en-GB" dirty="0">
                <a:solidFill>
                  <a:schemeClr val="accent1"/>
                </a:solidFill>
                <a:latin typeface="Garamond" panose="02020404030301010803" pitchFamily="18" charset="0"/>
              </a:rPr>
              <a:t>Campaigns</a:t>
            </a:r>
          </a:p>
        </p:txBody>
      </p:sp>
      <p:sp>
        <p:nvSpPr>
          <p:cNvPr id="5" name="Zástupný objekt pre obsah 4">
            <a:extLst>
              <a:ext uri="{FF2B5EF4-FFF2-40B4-BE49-F238E27FC236}">
                <a16:creationId xmlns:a16="http://schemas.microsoft.com/office/drawing/2014/main" id="{F0A68D9B-4561-F045-D757-D38FC931125A}"/>
              </a:ext>
            </a:extLst>
          </p:cNvPr>
          <p:cNvSpPr>
            <a:spLocks noGrp="1"/>
          </p:cNvSpPr>
          <p:nvPr>
            <p:ph idx="1"/>
          </p:nvPr>
        </p:nvSpPr>
        <p:spPr>
          <a:xfrm>
            <a:off x="539550" y="1365136"/>
            <a:ext cx="8064900" cy="4988864"/>
          </a:xfrm>
        </p:spPr>
        <p:txBody>
          <a:bodyPr/>
          <a:lstStyle/>
          <a:p>
            <a:pPr algn="just">
              <a:buFont typeface="Arial" panose="020B0604020202020204" pitchFamily="34" charset="0"/>
              <a:buChar char="•"/>
            </a:pPr>
            <a:r>
              <a:rPr lang="en-GB" sz="2000" dirty="0">
                <a:latin typeface="Constantia" panose="02030602050306030303" pitchFamily="18" charset="0"/>
              </a:rPr>
              <a:t>If only fundamentals would work -&gt; </a:t>
            </a:r>
          </a:p>
        </p:txBody>
      </p:sp>
      <p:pic>
        <p:nvPicPr>
          <p:cNvPr id="1026" name="Picture 2" descr="The ghost of Bush v. Gore may haunt the 2020 election - Northeastern Global  News">
            <a:extLst>
              <a:ext uri="{FF2B5EF4-FFF2-40B4-BE49-F238E27FC236}">
                <a16:creationId xmlns:a16="http://schemas.microsoft.com/office/drawing/2014/main" id="{1A1BFA51-7F85-28B7-8B9F-FD9054AD18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0" y="2186900"/>
            <a:ext cx="3727270" cy="2484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oll: Majority of Voters Say Clinton Won First 2016 Presidential Debate">
            <a:extLst>
              <a:ext uri="{FF2B5EF4-FFF2-40B4-BE49-F238E27FC236}">
                <a16:creationId xmlns:a16="http://schemas.microsoft.com/office/drawing/2014/main" id="{E357FFDD-3916-0A90-2ED9-33E3E4DD0B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0570" y="1692187"/>
            <a:ext cx="2603863" cy="173681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acron vs. Le Pen: The French presidential election runoff explained | CNN">
            <a:extLst>
              <a:ext uri="{FF2B5EF4-FFF2-40B4-BE49-F238E27FC236}">
                <a16:creationId xmlns:a16="http://schemas.microsoft.com/office/drawing/2014/main" id="{2F78724E-79F4-E2BF-A622-BFC1EFAED5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2267" y="4416321"/>
            <a:ext cx="3392233" cy="1909309"/>
          </a:xfrm>
          <a:prstGeom prst="rect">
            <a:avLst/>
          </a:prstGeom>
          <a:noFill/>
          <a:extLst>
            <a:ext uri="{909E8E84-426E-40DD-AFC4-6F175D3DCCD1}">
              <a14:hiddenFill xmlns:a14="http://schemas.microsoft.com/office/drawing/2010/main">
                <a:solidFill>
                  <a:srgbClr val="FFFFFF"/>
                </a:solidFill>
              </a14:hiddenFill>
            </a:ext>
          </a:extLst>
        </p:spPr>
      </p:pic>
      <p:sp>
        <p:nvSpPr>
          <p:cNvPr id="2" name="Prstenec 1">
            <a:extLst>
              <a:ext uri="{FF2B5EF4-FFF2-40B4-BE49-F238E27FC236}">
                <a16:creationId xmlns:a16="http://schemas.microsoft.com/office/drawing/2014/main" id="{070FD113-98E8-FB8F-FACA-6C6D594412C9}"/>
              </a:ext>
            </a:extLst>
          </p:cNvPr>
          <p:cNvSpPr/>
          <p:nvPr/>
        </p:nvSpPr>
        <p:spPr bwMode="auto">
          <a:xfrm>
            <a:off x="2944602" y="1920513"/>
            <a:ext cx="1382798" cy="1280160"/>
          </a:xfrm>
          <a:prstGeom prst="donut">
            <a:avLst>
              <a:gd name="adj" fmla="val 11152"/>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k-CZ" sz="2800" b="0" i="0" u="none" strike="noStrike" cap="none" normalizeH="0" baseline="0" dirty="0" err="1">
              <a:ln>
                <a:noFill/>
              </a:ln>
              <a:solidFill>
                <a:schemeClr val="bg1"/>
              </a:solidFill>
              <a:effectLst/>
              <a:latin typeface="+mn-lt"/>
            </a:endParaRPr>
          </a:p>
        </p:txBody>
      </p:sp>
      <p:sp>
        <p:nvSpPr>
          <p:cNvPr id="6" name="Prstenec 5">
            <a:extLst>
              <a:ext uri="{FF2B5EF4-FFF2-40B4-BE49-F238E27FC236}">
                <a16:creationId xmlns:a16="http://schemas.microsoft.com/office/drawing/2014/main" id="{EF34D6A8-2476-2A27-CC4C-CB75F3AAF35D}"/>
              </a:ext>
            </a:extLst>
          </p:cNvPr>
          <p:cNvSpPr/>
          <p:nvPr/>
        </p:nvSpPr>
        <p:spPr bwMode="auto">
          <a:xfrm>
            <a:off x="6740781" y="1731649"/>
            <a:ext cx="1382798" cy="1280160"/>
          </a:xfrm>
          <a:prstGeom prst="donut">
            <a:avLst>
              <a:gd name="adj" fmla="val 11152"/>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k-CZ" sz="2800" b="0" i="0" u="none" strike="noStrike" cap="none" normalizeH="0" baseline="0" dirty="0" err="1">
              <a:ln>
                <a:noFill/>
              </a:ln>
              <a:solidFill>
                <a:schemeClr val="bg1"/>
              </a:solidFill>
              <a:effectLst/>
              <a:latin typeface="+mn-lt"/>
            </a:endParaRPr>
          </a:p>
        </p:txBody>
      </p:sp>
      <p:sp>
        <p:nvSpPr>
          <p:cNvPr id="7" name="Prstenec 6">
            <a:extLst>
              <a:ext uri="{FF2B5EF4-FFF2-40B4-BE49-F238E27FC236}">
                <a16:creationId xmlns:a16="http://schemas.microsoft.com/office/drawing/2014/main" id="{876AE72B-1D7B-5590-16C3-9958E8060643}"/>
              </a:ext>
            </a:extLst>
          </p:cNvPr>
          <p:cNvSpPr/>
          <p:nvPr/>
        </p:nvSpPr>
        <p:spPr bwMode="auto">
          <a:xfrm>
            <a:off x="6881635" y="4387951"/>
            <a:ext cx="1382798" cy="1280160"/>
          </a:xfrm>
          <a:prstGeom prst="donut">
            <a:avLst>
              <a:gd name="adj" fmla="val 11152"/>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k-CZ" sz="28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464474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4E09D-8411-9716-23C9-9D57917E8C1A}"/>
            </a:ext>
          </a:extLst>
        </p:cNvPr>
        <p:cNvGrpSpPr/>
        <p:nvPr/>
      </p:nvGrpSpPr>
      <p:grpSpPr>
        <a:xfrm>
          <a:off x="0" y="0"/>
          <a:ext cx="0" cy="0"/>
          <a:chOff x="0" y="0"/>
          <a:chExt cx="0" cy="0"/>
        </a:xfrm>
      </p:grpSpPr>
      <p:sp>
        <p:nvSpPr>
          <p:cNvPr id="3" name="Zástupný objekt pre číslo snímky 2">
            <a:extLst>
              <a:ext uri="{FF2B5EF4-FFF2-40B4-BE49-F238E27FC236}">
                <a16:creationId xmlns:a16="http://schemas.microsoft.com/office/drawing/2014/main" id="{0A4093C9-AEB0-354C-C3C2-210918CEE69F}"/>
              </a:ext>
            </a:extLst>
          </p:cNvPr>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
        <p:nvSpPr>
          <p:cNvPr id="4" name="Nadpis 3">
            <a:extLst>
              <a:ext uri="{FF2B5EF4-FFF2-40B4-BE49-F238E27FC236}">
                <a16:creationId xmlns:a16="http://schemas.microsoft.com/office/drawing/2014/main" id="{100734CF-5AC2-8749-A13B-DB696F7FA899}"/>
              </a:ext>
            </a:extLst>
          </p:cNvPr>
          <p:cNvSpPr>
            <a:spLocks noGrp="1"/>
          </p:cNvSpPr>
          <p:nvPr>
            <p:ph type="title"/>
          </p:nvPr>
        </p:nvSpPr>
        <p:spPr>
          <a:xfrm>
            <a:off x="539550" y="504000"/>
            <a:ext cx="8064900" cy="451576"/>
          </a:xfrm>
        </p:spPr>
        <p:txBody>
          <a:bodyPr/>
          <a:lstStyle/>
          <a:p>
            <a:pPr algn="ctr"/>
            <a:r>
              <a:rPr lang="en-GB" dirty="0">
                <a:solidFill>
                  <a:schemeClr val="accent1"/>
                </a:solidFill>
                <a:latin typeface="Garamond" panose="02020404030301010803" pitchFamily="18" charset="0"/>
              </a:rPr>
              <a:t>Campaigns</a:t>
            </a:r>
          </a:p>
        </p:txBody>
      </p:sp>
      <p:sp>
        <p:nvSpPr>
          <p:cNvPr id="5" name="Zástupný objekt pre obsah 4">
            <a:extLst>
              <a:ext uri="{FF2B5EF4-FFF2-40B4-BE49-F238E27FC236}">
                <a16:creationId xmlns:a16="http://schemas.microsoft.com/office/drawing/2014/main" id="{1F7D46B7-F19E-9B78-AD27-B43BC7332406}"/>
              </a:ext>
            </a:extLst>
          </p:cNvPr>
          <p:cNvSpPr>
            <a:spLocks noGrp="1"/>
          </p:cNvSpPr>
          <p:nvPr>
            <p:ph idx="1"/>
          </p:nvPr>
        </p:nvSpPr>
        <p:spPr>
          <a:xfrm>
            <a:off x="539550" y="1365136"/>
            <a:ext cx="8064900" cy="4988864"/>
          </a:xfrm>
        </p:spPr>
        <p:txBody>
          <a:bodyPr/>
          <a:lstStyle/>
          <a:p>
            <a:pPr algn="just">
              <a:buFont typeface="Arial" panose="020B0604020202020204" pitchFamily="34" charset="0"/>
              <a:buChar char="•"/>
            </a:pPr>
            <a:r>
              <a:rPr lang="en-GB" sz="2000" dirty="0">
                <a:latin typeface="Constantia" panose="02030602050306030303" pitchFamily="18" charset="0"/>
              </a:rPr>
              <a:t>Campaigns are necessary for the fundamentals to be realized: they </a:t>
            </a:r>
            <a:r>
              <a:rPr lang="en-GB" sz="2000" b="1" dirty="0">
                <a:latin typeface="Constantia" panose="02030602050306030303" pitchFamily="18" charset="0"/>
              </a:rPr>
              <a:t>“enlighten” </a:t>
            </a:r>
            <a:r>
              <a:rPr lang="en-GB" sz="2000" dirty="0">
                <a:latin typeface="Constantia" panose="02030602050306030303" pitchFamily="18" charset="0"/>
              </a:rPr>
              <a:t>otherwise uninformed voters about the fundamentals (Gelman and King, 1993)</a:t>
            </a:r>
          </a:p>
          <a:p>
            <a:pPr algn="just">
              <a:buFont typeface="Arial" panose="020B0604020202020204" pitchFamily="34" charset="0"/>
              <a:buChar char="•"/>
            </a:pPr>
            <a:endParaRPr lang="en-GB" sz="2000" dirty="0">
              <a:latin typeface="Constantia" panose="02030602050306030303" pitchFamily="18" charset="0"/>
            </a:endParaRPr>
          </a:p>
          <a:p>
            <a:pPr algn="just">
              <a:buFont typeface="Arial" panose="020B0604020202020204" pitchFamily="34" charset="0"/>
              <a:buChar char="•"/>
            </a:pPr>
            <a:r>
              <a:rPr lang="en-GB" sz="2000" b="1" dirty="0">
                <a:latin typeface="Constantia" panose="02030602050306030303" pitchFamily="18" charset="0"/>
              </a:rPr>
              <a:t>Clarifying</a:t>
            </a:r>
            <a:r>
              <a:rPr lang="en-GB" sz="2000" dirty="0">
                <a:latin typeface="Constantia" panose="02030602050306030303" pitchFamily="18" charset="0"/>
              </a:rPr>
              <a:t> public identity, vision for the future, competent and flexible campaign organisation</a:t>
            </a:r>
          </a:p>
          <a:p>
            <a:pPr algn="just">
              <a:buFont typeface="Arial" panose="020B0604020202020204" pitchFamily="34" charset="0"/>
              <a:buChar char="•"/>
            </a:pPr>
            <a:endParaRPr lang="en-GB" sz="2000" dirty="0">
              <a:latin typeface="Constantia" panose="02030602050306030303" pitchFamily="18" charset="0"/>
            </a:endParaRPr>
          </a:p>
          <a:p>
            <a:pPr algn="just">
              <a:buFont typeface="Arial" panose="020B0604020202020204" pitchFamily="34" charset="0"/>
              <a:buChar char="•"/>
            </a:pPr>
            <a:r>
              <a:rPr lang="en-GB" sz="2000" dirty="0">
                <a:latin typeface="Constantia" panose="02030602050306030303" pitchFamily="18" charset="0"/>
              </a:rPr>
              <a:t>Some campaign effects persist, becoming </a:t>
            </a:r>
            <a:r>
              <a:rPr lang="en-GB" sz="2000" u="sng" dirty="0">
                <a:latin typeface="Constantia" panose="02030602050306030303" pitchFamily="18" charset="0"/>
              </a:rPr>
              <a:t>part of the fundamentals</a:t>
            </a:r>
          </a:p>
          <a:p>
            <a:pPr algn="just">
              <a:buFont typeface="Arial" panose="020B0604020202020204" pitchFamily="34" charset="0"/>
              <a:buChar char="•"/>
            </a:pPr>
            <a:endParaRPr lang="en-GB" sz="2000" dirty="0">
              <a:latin typeface="Constantia" panose="02030602050306030303" pitchFamily="18" charset="0"/>
            </a:endParaRPr>
          </a:p>
          <a:p>
            <a:pPr algn="just">
              <a:buFont typeface="Arial" panose="020B0604020202020204" pitchFamily="34" charset="0"/>
              <a:buChar char="•"/>
            </a:pPr>
            <a:r>
              <a:rPr lang="en-GB" sz="2000" dirty="0">
                <a:latin typeface="Constantia" panose="02030602050306030303" pitchFamily="18" charset="0"/>
              </a:rPr>
              <a:t>Other “shocks” likely to matter only if they occur </a:t>
            </a:r>
            <a:r>
              <a:rPr lang="en-GB" sz="2000" u="sng" dirty="0">
                <a:latin typeface="Constantia" panose="02030602050306030303" pitchFamily="18" charset="0"/>
              </a:rPr>
              <a:t>close</a:t>
            </a:r>
            <a:r>
              <a:rPr lang="en-GB" sz="2000" dirty="0">
                <a:latin typeface="Constantia" panose="02030602050306030303" pitchFamily="18" charset="0"/>
              </a:rPr>
              <a:t> to the election (decay theory)</a:t>
            </a:r>
          </a:p>
          <a:p>
            <a:pPr algn="just">
              <a:buFont typeface="Arial" panose="020B0604020202020204" pitchFamily="34" charset="0"/>
              <a:buChar char="•"/>
            </a:pPr>
            <a:endParaRPr lang="en-GB" sz="2000" dirty="0">
              <a:latin typeface="Constantia" panose="02030602050306030303" pitchFamily="18" charset="0"/>
            </a:endParaRPr>
          </a:p>
          <a:p>
            <a:pPr algn="just">
              <a:buFont typeface="Arial" panose="020B0604020202020204" pitchFamily="34" charset="0"/>
              <a:buChar char="•"/>
            </a:pPr>
            <a:r>
              <a:rPr lang="en-GB" sz="2000" dirty="0">
                <a:latin typeface="Constantia" panose="02030602050306030303" pitchFamily="18" charset="0"/>
              </a:rPr>
              <a:t>The issue with the direction and effects of campaign &lt;-&gt; vote choice</a:t>
            </a:r>
          </a:p>
        </p:txBody>
      </p:sp>
    </p:spTree>
    <p:extLst>
      <p:ext uri="{BB962C8B-B14F-4D97-AF65-F5344CB8AC3E}">
        <p14:creationId xmlns:p14="http://schemas.microsoft.com/office/powerpoint/2010/main" val="3725121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E801D-D21C-CC1C-1B42-8FDC784C4761}"/>
            </a:ext>
          </a:extLst>
        </p:cNvPr>
        <p:cNvGrpSpPr/>
        <p:nvPr/>
      </p:nvGrpSpPr>
      <p:grpSpPr>
        <a:xfrm>
          <a:off x="0" y="0"/>
          <a:ext cx="0" cy="0"/>
          <a:chOff x="0" y="0"/>
          <a:chExt cx="0" cy="0"/>
        </a:xfrm>
      </p:grpSpPr>
      <p:sp>
        <p:nvSpPr>
          <p:cNvPr id="3" name="Zástupný objekt pre číslo snímky 2">
            <a:extLst>
              <a:ext uri="{FF2B5EF4-FFF2-40B4-BE49-F238E27FC236}">
                <a16:creationId xmlns:a16="http://schemas.microsoft.com/office/drawing/2014/main" id="{10184DB4-8BEC-3E7D-DEB4-7148ED37A23B}"/>
              </a:ext>
            </a:extLst>
          </p:cNvPr>
          <p:cNvSpPr>
            <a:spLocks noGrp="1"/>
          </p:cNvSpPr>
          <p:nvPr>
            <p:ph type="sldNum" sz="quarter" idx="11"/>
          </p:nvPr>
        </p:nvSpPr>
        <p:spPr/>
        <p:txBody>
          <a:bodyPr/>
          <a:lstStyle/>
          <a:p>
            <a:fld id="{0970407D-EE58-4A0B-824B-1D3AE42DD9CF}" type="slidenum">
              <a:rPr lang="cs-CZ" altLang="cs-CZ" smtClean="0"/>
              <a:pPr/>
              <a:t>8</a:t>
            </a:fld>
            <a:endParaRPr lang="cs-CZ" altLang="cs-CZ" dirty="0"/>
          </a:p>
        </p:txBody>
      </p:sp>
      <p:sp>
        <p:nvSpPr>
          <p:cNvPr id="4" name="Nadpis 3">
            <a:extLst>
              <a:ext uri="{FF2B5EF4-FFF2-40B4-BE49-F238E27FC236}">
                <a16:creationId xmlns:a16="http://schemas.microsoft.com/office/drawing/2014/main" id="{C93E5B8D-1AED-709D-1278-459E268E3B16}"/>
              </a:ext>
            </a:extLst>
          </p:cNvPr>
          <p:cNvSpPr>
            <a:spLocks noGrp="1"/>
          </p:cNvSpPr>
          <p:nvPr>
            <p:ph type="title"/>
          </p:nvPr>
        </p:nvSpPr>
        <p:spPr>
          <a:xfrm>
            <a:off x="539550" y="504000"/>
            <a:ext cx="8064900" cy="451576"/>
          </a:xfrm>
        </p:spPr>
        <p:txBody>
          <a:bodyPr/>
          <a:lstStyle/>
          <a:p>
            <a:pPr algn="ctr"/>
            <a:r>
              <a:rPr lang="en-GB" dirty="0">
                <a:solidFill>
                  <a:schemeClr val="accent1"/>
                </a:solidFill>
                <a:latin typeface="Garamond" panose="02020404030301010803" pitchFamily="18" charset="0"/>
              </a:rPr>
              <a:t>Campaigns</a:t>
            </a:r>
          </a:p>
        </p:txBody>
      </p:sp>
      <p:sp>
        <p:nvSpPr>
          <p:cNvPr id="5" name="Zástupný objekt pre obsah 4">
            <a:extLst>
              <a:ext uri="{FF2B5EF4-FFF2-40B4-BE49-F238E27FC236}">
                <a16:creationId xmlns:a16="http://schemas.microsoft.com/office/drawing/2014/main" id="{2CA28457-F946-1A27-8607-EF073AF76457}"/>
              </a:ext>
            </a:extLst>
          </p:cNvPr>
          <p:cNvSpPr>
            <a:spLocks noGrp="1"/>
          </p:cNvSpPr>
          <p:nvPr>
            <p:ph idx="1"/>
          </p:nvPr>
        </p:nvSpPr>
        <p:spPr>
          <a:xfrm>
            <a:off x="539550" y="1173112"/>
            <a:ext cx="8064900" cy="4988864"/>
          </a:xfrm>
        </p:spPr>
        <p:txBody>
          <a:bodyPr/>
          <a:lstStyle/>
          <a:p>
            <a:pPr algn="just">
              <a:buFont typeface="Arial" panose="020B0604020202020204" pitchFamily="34" charset="0"/>
              <a:buChar char="•"/>
            </a:pPr>
            <a:r>
              <a:rPr lang="en-GB" sz="1800" b="1" dirty="0">
                <a:latin typeface="Constantia" panose="02030602050306030303" pitchFamily="18" charset="0"/>
              </a:rPr>
              <a:t>Learning</a:t>
            </a:r>
          </a:p>
          <a:p>
            <a:pPr algn="just">
              <a:buFontTx/>
              <a:buChar char="-"/>
            </a:pPr>
            <a:r>
              <a:rPr lang="en-GB" sz="1800" dirty="0">
                <a:latin typeface="Constantia" panose="02030602050306030303" pitchFamily="18" charset="0"/>
              </a:rPr>
              <a:t>Candidates and parties, their names and positions, qualifications, traits, competence,…</a:t>
            </a:r>
          </a:p>
          <a:p>
            <a:pPr algn="just">
              <a:buFont typeface="Arial" panose="020B0604020202020204" pitchFamily="34" charset="0"/>
              <a:buChar char="•"/>
            </a:pPr>
            <a:endParaRPr lang="en-GB" sz="1800" dirty="0">
              <a:latin typeface="Constantia" panose="02030602050306030303" pitchFamily="18" charset="0"/>
            </a:endParaRPr>
          </a:p>
          <a:p>
            <a:pPr algn="just">
              <a:buFont typeface="Arial" panose="020B0604020202020204" pitchFamily="34" charset="0"/>
              <a:buChar char="•"/>
            </a:pPr>
            <a:r>
              <a:rPr lang="en-GB" sz="1800" b="1" dirty="0">
                <a:latin typeface="Constantia" panose="02030602050306030303" pitchFamily="18" charset="0"/>
              </a:rPr>
              <a:t>Agenda setting</a:t>
            </a:r>
          </a:p>
          <a:p>
            <a:pPr algn="just">
              <a:buFontTx/>
              <a:buChar char="-"/>
            </a:pPr>
            <a:r>
              <a:rPr lang="en-GB" sz="1800" dirty="0">
                <a:latin typeface="Constantia" panose="02030602050306030303" pitchFamily="18" charset="0"/>
              </a:rPr>
              <a:t>Limitations of voters for what is important in political universe</a:t>
            </a:r>
          </a:p>
          <a:p>
            <a:pPr algn="just">
              <a:buFontTx/>
              <a:buChar char="-"/>
            </a:pPr>
            <a:r>
              <a:rPr lang="en-GB" sz="1800" dirty="0">
                <a:latin typeface="Constantia" panose="02030602050306030303" pitchFamily="18" charset="0"/>
              </a:rPr>
              <a:t>Selective attention to a few issues that appear important at the moment</a:t>
            </a:r>
          </a:p>
          <a:p>
            <a:pPr algn="just">
              <a:buFontTx/>
              <a:buChar char="-"/>
            </a:pPr>
            <a:r>
              <a:rPr lang="en-GB" sz="1800" dirty="0">
                <a:latin typeface="Constantia" panose="02030602050306030303" pitchFamily="18" charset="0"/>
              </a:rPr>
              <a:t>The role of candidates/parties for choosing the agenda (with media)</a:t>
            </a:r>
          </a:p>
          <a:p>
            <a:pPr algn="just">
              <a:buFontTx/>
              <a:buChar char="-"/>
            </a:pPr>
            <a:endParaRPr lang="en-GB" sz="1800" dirty="0">
              <a:latin typeface="Constantia" panose="02030602050306030303" pitchFamily="18" charset="0"/>
            </a:endParaRPr>
          </a:p>
          <a:p>
            <a:pPr algn="just">
              <a:buFont typeface="Arial" panose="020B0604020202020204" pitchFamily="34" charset="0"/>
              <a:buChar char="•"/>
            </a:pPr>
            <a:r>
              <a:rPr lang="en-GB" sz="1800" b="1" dirty="0">
                <a:latin typeface="Constantia" panose="02030602050306030303" pitchFamily="18" charset="0"/>
              </a:rPr>
              <a:t>Priming</a:t>
            </a:r>
          </a:p>
          <a:p>
            <a:pPr marL="54000" indent="0" algn="just">
              <a:buNone/>
            </a:pPr>
            <a:r>
              <a:rPr lang="en-GB" sz="1800" b="1" dirty="0">
                <a:latin typeface="Constantia" panose="02030602050306030303" pitchFamily="18" charset="0"/>
              </a:rPr>
              <a:t>- </a:t>
            </a:r>
            <a:r>
              <a:rPr lang="en-GB" sz="1800" u="sng" dirty="0">
                <a:latin typeface="Constantia" panose="02030602050306030303" pitchFamily="18" charset="0"/>
              </a:rPr>
              <a:t>a campaign focuses on a particular topic </a:t>
            </a:r>
            <a:r>
              <a:rPr lang="en-GB" sz="1800" dirty="0">
                <a:latin typeface="Constantia" panose="02030602050306030303" pitchFamily="18" charset="0"/>
              </a:rPr>
              <a:t>and voters’ attitudes about the topic become more strongly linked to their vote choice (Peterson 2015)</a:t>
            </a:r>
          </a:p>
          <a:p>
            <a:pPr algn="just">
              <a:buFontTx/>
              <a:buChar char="-"/>
            </a:pPr>
            <a:endParaRPr lang="en-GB" sz="2000" dirty="0">
              <a:latin typeface="Constantia" panose="02030602050306030303" pitchFamily="18" charset="0"/>
            </a:endParaRPr>
          </a:p>
          <a:p>
            <a:pPr algn="just">
              <a:buFont typeface="Symbol" pitchFamily="2" charset="2"/>
              <a:buChar char="Þ"/>
            </a:pPr>
            <a:r>
              <a:rPr lang="en-GB" sz="1500" dirty="0">
                <a:latin typeface="Constantia" panose="02030602050306030303" pitchFamily="18" charset="0"/>
              </a:rPr>
              <a:t>Ability to make voters learn something and set agenda -&gt; </a:t>
            </a:r>
            <a:r>
              <a:rPr lang="en-GB" sz="1500" b="1" dirty="0">
                <a:latin typeface="Constantia" panose="02030602050306030303" pitchFamily="18" charset="0"/>
              </a:rPr>
              <a:t>costs something</a:t>
            </a:r>
          </a:p>
          <a:p>
            <a:pPr algn="just">
              <a:buFont typeface="Symbol" pitchFamily="2" charset="2"/>
              <a:buChar char="Þ"/>
            </a:pPr>
            <a:r>
              <a:rPr lang="en-GB" sz="1500" b="1" dirty="0">
                <a:latin typeface="Constantia" panose="02030602050306030303" pitchFamily="18" charset="0"/>
              </a:rPr>
              <a:t>Role of money -&gt; </a:t>
            </a:r>
            <a:r>
              <a:rPr lang="en-GB" sz="1500" dirty="0">
                <a:latin typeface="Constantia" panose="02030602050306030303" pitchFamily="18" charset="0"/>
              </a:rPr>
              <a:t>studied mostly in the US (challengers vs incumbents)</a:t>
            </a:r>
            <a:endParaRPr lang="en-GB" sz="1500" b="1" dirty="0">
              <a:latin typeface="Constantia" panose="02030602050306030303" pitchFamily="18" charset="0"/>
            </a:endParaRPr>
          </a:p>
        </p:txBody>
      </p:sp>
    </p:spTree>
    <p:extLst>
      <p:ext uri="{BB962C8B-B14F-4D97-AF65-F5344CB8AC3E}">
        <p14:creationId xmlns:p14="http://schemas.microsoft.com/office/powerpoint/2010/main" val="2373578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9D81A-37C9-69FA-9331-73470E9E19F6}"/>
            </a:ext>
          </a:extLst>
        </p:cNvPr>
        <p:cNvGrpSpPr/>
        <p:nvPr/>
      </p:nvGrpSpPr>
      <p:grpSpPr>
        <a:xfrm>
          <a:off x="0" y="0"/>
          <a:ext cx="0" cy="0"/>
          <a:chOff x="0" y="0"/>
          <a:chExt cx="0" cy="0"/>
        </a:xfrm>
      </p:grpSpPr>
      <p:sp>
        <p:nvSpPr>
          <p:cNvPr id="3" name="Zástupný objekt pre číslo snímky 2">
            <a:extLst>
              <a:ext uri="{FF2B5EF4-FFF2-40B4-BE49-F238E27FC236}">
                <a16:creationId xmlns:a16="http://schemas.microsoft.com/office/drawing/2014/main" id="{21A8E21E-6FFA-E89C-E653-C298B709C84F}"/>
              </a:ext>
            </a:extLst>
          </p:cNvPr>
          <p:cNvSpPr>
            <a:spLocks noGrp="1"/>
          </p:cNvSpPr>
          <p:nvPr>
            <p:ph type="sldNum" sz="quarter" idx="11"/>
          </p:nvPr>
        </p:nvSpPr>
        <p:spPr/>
        <p:txBody>
          <a:bodyPr/>
          <a:lstStyle/>
          <a:p>
            <a:fld id="{0970407D-EE58-4A0B-824B-1D3AE42DD9CF}" type="slidenum">
              <a:rPr lang="cs-CZ" altLang="cs-CZ" smtClean="0"/>
              <a:pPr/>
              <a:t>9</a:t>
            </a:fld>
            <a:endParaRPr lang="cs-CZ" altLang="cs-CZ" dirty="0"/>
          </a:p>
        </p:txBody>
      </p:sp>
      <p:sp>
        <p:nvSpPr>
          <p:cNvPr id="4" name="Nadpis 3">
            <a:extLst>
              <a:ext uri="{FF2B5EF4-FFF2-40B4-BE49-F238E27FC236}">
                <a16:creationId xmlns:a16="http://schemas.microsoft.com/office/drawing/2014/main" id="{598CF905-B2B3-8C31-593D-6FB047C63119}"/>
              </a:ext>
            </a:extLst>
          </p:cNvPr>
          <p:cNvSpPr>
            <a:spLocks noGrp="1"/>
          </p:cNvSpPr>
          <p:nvPr>
            <p:ph type="title"/>
          </p:nvPr>
        </p:nvSpPr>
        <p:spPr>
          <a:xfrm>
            <a:off x="539550" y="504000"/>
            <a:ext cx="8064900" cy="451576"/>
          </a:xfrm>
        </p:spPr>
        <p:txBody>
          <a:bodyPr/>
          <a:lstStyle/>
          <a:p>
            <a:pPr algn="ctr"/>
            <a:r>
              <a:rPr lang="en-GB" dirty="0">
                <a:solidFill>
                  <a:schemeClr val="accent1"/>
                </a:solidFill>
                <a:latin typeface="Garamond" panose="02020404030301010803" pitchFamily="18" charset="0"/>
              </a:rPr>
              <a:t>Negative campaigns</a:t>
            </a:r>
          </a:p>
        </p:txBody>
      </p:sp>
      <p:sp>
        <p:nvSpPr>
          <p:cNvPr id="5" name="Zástupný objekt pre obsah 4">
            <a:extLst>
              <a:ext uri="{FF2B5EF4-FFF2-40B4-BE49-F238E27FC236}">
                <a16:creationId xmlns:a16="http://schemas.microsoft.com/office/drawing/2014/main" id="{4BFFDDC4-6F67-1DAD-9341-6A2F38E3C9D6}"/>
              </a:ext>
            </a:extLst>
          </p:cNvPr>
          <p:cNvSpPr>
            <a:spLocks noGrp="1"/>
          </p:cNvSpPr>
          <p:nvPr>
            <p:ph idx="1"/>
          </p:nvPr>
        </p:nvSpPr>
        <p:spPr>
          <a:xfrm>
            <a:off x="539550" y="955576"/>
            <a:ext cx="8064900" cy="4988864"/>
          </a:xfrm>
        </p:spPr>
        <p:txBody>
          <a:bodyPr/>
          <a:lstStyle/>
          <a:p>
            <a:pPr algn="just">
              <a:buFont typeface="Arial" panose="020B0604020202020204" pitchFamily="34" charset="0"/>
              <a:buChar char="•"/>
            </a:pPr>
            <a:r>
              <a:rPr lang="en-GB" sz="1800" b="1" dirty="0">
                <a:latin typeface="Constantia" panose="02030602050306030303" pitchFamily="18" charset="0"/>
              </a:rPr>
              <a:t>Significantly more memorable and informative than other ads </a:t>
            </a:r>
            <a:r>
              <a:rPr lang="en-GB" sz="1800" dirty="0">
                <a:latin typeface="Constantia" panose="02030602050306030303" pitchFamily="18" charset="0"/>
              </a:rPr>
              <a:t>(Lau et al. 2007)</a:t>
            </a:r>
          </a:p>
          <a:p>
            <a:pPr algn="just">
              <a:buFont typeface="Arial" panose="020B0604020202020204" pitchFamily="34" charset="0"/>
              <a:buChar char="•"/>
            </a:pPr>
            <a:endParaRPr lang="en-GB" sz="1800" dirty="0">
              <a:latin typeface="Constantia" panose="02030602050306030303" pitchFamily="18" charset="0"/>
            </a:endParaRPr>
          </a:p>
          <a:p>
            <a:pPr algn="just">
              <a:buFont typeface="Arial" panose="020B0604020202020204" pitchFamily="34" charset="0"/>
              <a:buChar char="•"/>
            </a:pPr>
            <a:r>
              <a:rPr lang="en-GB" sz="1800" dirty="0">
                <a:latin typeface="Constantia" panose="02030602050306030303" pitchFamily="18" charset="0"/>
              </a:rPr>
              <a:t>No effect on political interest</a:t>
            </a:r>
          </a:p>
          <a:p>
            <a:pPr algn="just">
              <a:buFont typeface="Arial" panose="020B0604020202020204" pitchFamily="34" charset="0"/>
              <a:buChar char="•"/>
            </a:pPr>
            <a:r>
              <a:rPr lang="en-GB" sz="1800" dirty="0">
                <a:latin typeface="Constantia" panose="02030602050306030303" pitchFamily="18" charset="0"/>
              </a:rPr>
              <a:t>Aim: reduce support for the target (yes)</a:t>
            </a:r>
          </a:p>
          <a:p>
            <a:pPr marL="54000" indent="0" algn="just">
              <a:buNone/>
            </a:pPr>
            <a:r>
              <a:rPr lang="en-GB" sz="1800" dirty="0">
                <a:latin typeface="Constantia" panose="02030602050306030303" pitchFamily="18" charset="0"/>
              </a:rPr>
              <a:t>BUT reduction in support for attacker too</a:t>
            </a:r>
          </a:p>
          <a:p>
            <a:pPr marL="54000" indent="0" algn="just">
              <a:buNone/>
            </a:pPr>
            <a:endParaRPr lang="en-GB" sz="1800" dirty="0">
              <a:latin typeface="Constantia" panose="02030602050306030303" pitchFamily="18" charset="0"/>
            </a:endParaRPr>
          </a:p>
          <a:p>
            <a:pPr algn="just">
              <a:buFont typeface="Arial" panose="020B0604020202020204" pitchFamily="34" charset="0"/>
              <a:buChar char="•"/>
            </a:pPr>
            <a:r>
              <a:rPr lang="en-GB" sz="1800" dirty="0">
                <a:latin typeface="Constantia" panose="02030602050306030303" pitchFamily="18" charset="0"/>
              </a:rPr>
              <a:t>Not definitive impact on reduction of turnout</a:t>
            </a:r>
          </a:p>
          <a:p>
            <a:pPr algn="just">
              <a:buFont typeface="Arial" panose="020B0604020202020204" pitchFamily="34" charset="0"/>
              <a:buChar char="•"/>
            </a:pPr>
            <a:r>
              <a:rPr lang="en-GB" sz="1800" dirty="0">
                <a:latin typeface="Constantia" panose="02030602050306030303" pitchFamily="18" charset="0"/>
              </a:rPr>
              <a:t>Reduction of political efficacy and trust in government</a:t>
            </a:r>
          </a:p>
          <a:p>
            <a:pPr algn="just">
              <a:buFont typeface="Arial" panose="020B0604020202020204" pitchFamily="34" charset="0"/>
              <a:buChar char="•"/>
            </a:pPr>
            <a:endParaRPr lang="en-GB" sz="1800" dirty="0">
              <a:latin typeface="Constantia" panose="02030602050306030303" pitchFamily="18" charset="0"/>
            </a:endParaRPr>
          </a:p>
          <a:p>
            <a:pPr algn="just">
              <a:buFont typeface="Arial" panose="020B0604020202020204" pitchFamily="34" charset="0"/>
              <a:buChar char="•"/>
            </a:pPr>
            <a:r>
              <a:rPr lang="en-GB" sz="1800" dirty="0">
                <a:latin typeface="Constantia" panose="02030602050306030303" pitchFamily="18" charset="0"/>
              </a:rPr>
              <a:t>But still, good for agenda setting, issue salience (Carson et al. 2020)</a:t>
            </a:r>
          </a:p>
        </p:txBody>
      </p:sp>
      <p:pic>
        <p:nvPicPr>
          <p:cNvPr id="2050" name="Picture 2" descr="Labor's 'Mediscare' campaign capitalised on Coalition history of hostility  towards Medicare">
            <a:extLst>
              <a:ext uri="{FF2B5EF4-FFF2-40B4-BE49-F238E27FC236}">
                <a16:creationId xmlns:a16="http://schemas.microsoft.com/office/drawing/2014/main" id="{24141F06-8C73-3721-DD7D-B32ED24517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1216" y="4986887"/>
            <a:ext cx="2752344" cy="1831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065388"/>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fss-prezentace-4-3-cz.potx" id="{D7A7A407-EA95-402E-A2E1-F4E83BB896B4}" vid="{701BB1D0-3800-4DAE-B2C6-FE22C8BECD51}"/>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12368</TotalTime>
  <Words>1395</Words>
  <Application>Microsoft Macintosh PowerPoint</Application>
  <PresentationFormat>Prezentácia na obrazovke (4:3)</PresentationFormat>
  <Paragraphs>156</Paragraphs>
  <Slides>18</Slides>
  <Notes>16</Notes>
  <HiddenSlides>0</HiddenSlides>
  <MMClips>0</MMClips>
  <ScaleCrop>false</ScaleCrop>
  <HeadingPairs>
    <vt:vector size="6" baseType="variant">
      <vt:variant>
        <vt:lpstr>Použité písma</vt:lpstr>
      </vt:variant>
      <vt:variant>
        <vt:i4>6</vt:i4>
      </vt:variant>
      <vt:variant>
        <vt:lpstr>Motív</vt:lpstr>
      </vt:variant>
      <vt:variant>
        <vt:i4>1</vt:i4>
      </vt:variant>
      <vt:variant>
        <vt:lpstr>Nadpisy snímok</vt:lpstr>
      </vt:variant>
      <vt:variant>
        <vt:i4>18</vt:i4>
      </vt:variant>
    </vt:vector>
  </HeadingPairs>
  <TitlesOfParts>
    <vt:vector size="25" baseType="lpstr">
      <vt:lpstr>Arial</vt:lpstr>
      <vt:lpstr>Constantia</vt:lpstr>
      <vt:lpstr>Garamond</vt:lpstr>
      <vt:lpstr>Symbol</vt:lpstr>
      <vt:lpstr>Tahoma</vt:lpstr>
      <vt:lpstr>Wingdings</vt:lpstr>
      <vt:lpstr>Prezentace_MU_CZ</vt:lpstr>
      <vt:lpstr>Prezentácia programu PowerPoint</vt:lpstr>
      <vt:lpstr>The role of campaigns and polls</vt:lpstr>
      <vt:lpstr>Campaigns</vt:lpstr>
      <vt:lpstr>Campaigns</vt:lpstr>
      <vt:lpstr>Campaigns</vt:lpstr>
      <vt:lpstr>Campaigns</vt:lpstr>
      <vt:lpstr>Campaigns</vt:lpstr>
      <vt:lpstr>Campaigns</vt:lpstr>
      <vt:lpstr>Negative campaigns</vt:lpstr>
      <vt:lpstr>Overall effects</vt:lpstr>
      <vt:lpstr>Estonia case</vt:lpstr>
      <vt:lpstr>Polls</vt:lpstr>
      <vt:lpstr>Polls effects</vt:lpstr>
      <vt:lpstr>Prezentácia programu PowerPoint</vt:lpstr>
      <vt:lpstr>Summary</vt:lpstr>
      <vt:lpstr>Course summary</vt:lpstr>
      <vt:lpstr>Next…</vt:lpstr>
      <vt:lpstr>Literatute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Počasie a voľby</dc:title>
  <dc:creator>Jakub Jusko</dc:creator>
  <cp:lastModifiedBy>Jakub Jusko</cp:lastModifiedBy>
  <cp:revision>130</cp:revision>
  <dcterms:created xsi:type="dcterms:W3CDTF">2021-01-04T15:05:13Z</dcterms:created>
  <dcterms:modified xsi:type="dcterms:W3CDTF">2024-12-12T15:02:42Z</dcterms:modified>
</cp:coreProperties>
</file>