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4"/>
  </p:notesMasterIdLst>
  <p:handoutMasterIdLst>
    <p:handoutMasterId r:id="rId25"/>
  </p:handoutMasterIdLst>
  <p:sldIdLst>
    <p:sldId id="322" r:id="rId4"/>
    <p:sldId id="283" r:id="rId5"/>
    <p:sldId id="377" r:id="rId6"/>
    <p:sldId id="454" r:id="rId7"/>
    <p:sldId id="455" r:id="rId8"/>
    <p:sldId id="456" r:id="rId9"/>
    <p:sldId id="457" r:id="rId10"/>
    <p:sldId id="459" r:id="rId11"/>
    <p:sldId id="460" r:id="rId12"/>
    <p:sldId id="458" r:id="rId13"/>
    <p:sldId id="461" r:id="rId14"/>
    <p:sldId id="462" r:id="rId15"/>
    <p:sldId id="463" r:id="rId16"/>
    <p:sldId id="464" r:id="rId17"/>
    <p:sldId id="465" r:id="rId18"/>
    <p:sldId id="466" r:id="rId19"/>
    <p:sldId id="467" r:id="rId20"/>
    <p:sldId id="468" r:id="rId21"/>
    <p:sldId id="469" r:id="rId22"/>
    <p:sldId id="470" r:id="rId23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708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365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977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744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095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8540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534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1219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64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37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5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793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567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594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67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15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266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911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3" y="2565400"/>
            <a:ext cx="5600107" cy="3248546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Kant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Hegel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Immanuel Kant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210937"/>
            <a:ext cx="83217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co je osvícenství?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východiska Kantovy praktické filosofie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cs typeface="Times New Roman"/>
              </a:rPr>
              <a:t>jednotlivé formulace kategorického imperativu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politické důsledky Kantovy filosofie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1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100" y="846162"/>
            <a:ext cx="7939637" cy="69603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Kategorický imperativ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1746913"/>
            <a:ext cx="860837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>
                <a:latin typeface="Sylfaen"/>
                <a:ea typeface="Calibri"/>
                <a:cs typeface="Times New Roman"/>
              </a:rPr>
              <a:t>Jednej tak, </a:t>
            </a:r>
          </a:p>
          <a:p>
            <a:pPr>
              <a:buFont typeface="Wingdings" pitchFamily="2" charset="2"/>
              <a:buChar char="§"/>
            </a:pPr>
            <a:endParaRPr lang="cs-CZ" altLang="cs-CZ" sz="2600" i="1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2600" dirty="0">
                <a:latin typeface="Sylfaen" panose="010A0502050306030303" pitchFamily="18" charset="0"/>
              </a:rPr>
              <a:t> aby maxima tvé vůle vždy mohla být zároveň principem 	obecného zákonodárství</a:t>
            </a:r>
            <a:endParaRPr lang="cs-CZ" altLang="cs-CZ" sz="2600" dirty="0">
              <a:latin typeface="Sylfaen" panose="010A0502050306030303" pitchFamily="18" charset="0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altLang="cs-CZ" sz="2600" dirty="0">
              <a:latin typeface="Sylfaen" panose="010A0502050306030303" pitchFamily="18" charset="0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2600" dirty="0">
                <a:latin typeface="Sylfaen" panose="010A0502050306030303" pitchFamily="18" charset="0"/>
                <a:cs typeface="Times New Roman"/>
              </a:rPr>
              <a:t> </a:t>
            </a:r>
            <a:r>
              <a:rPr lang="cs-CZ" altLang="cs-CZ" sz="2600" dirty="0">
                <a:latin typeface="Sylfaen" panose="010A0502050306030303" pitchFamily="18" charset="0"/>
              </a:rPr>
              <a:t>abys používal lidství jak ve své osobě, tak i v osobě 	každého druhého vždy zároveň jako účel a nikdy pouze 	jako prostředek.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2600" dirty="0">
                <a:latin typeface="Sylfaen" panose="010A0502050306030303" pitchFamily="18" charset="0"/>
              </a:rPr>
              <a:t> jako bys na základě své maximy vždy byl zákonodárným 	členem v obecné říši účelů</a:t>
            </a:r>
          </a:p>
        </p:txBody>
      </p:sp>
    </p:spTree>
    <p:extLst>
      <p:ext uri="{BB962C8B-B14F-4D97-AF65-F5344CB8AC3E}">
        <p14:creationId xmlns:p14="http://schemas.microsoft.com/office/powerpoint/2010/main" val="13473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Immanuel Kant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210937"/>
            <a:ext cx="78577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co je osvícenství?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východiska Kantovy praktické filosofie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jednotlivé formulace kategorického imperativu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cs typeface="Times New Roman"/>
              </a:rPr>
              <a:t>politické důsledky Kantovy filosofie</a:t>
            </a:r>
            <a:endParaRPr lang="cs-CZ" altLang="cs-CZ" sz="3000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14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81886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Politické důsledky Kantovy filosofie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429301"/>
            <a:ext cx="76393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idea spravedlivého veřejného práva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nastolení věčného míru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právo veřejnosti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kategorický imperativ jako politická smlouva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71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G. W. F.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Hegel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811439"/>
            <a:ext cx="783045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Moralit</a:t>
            </a:r>
            <a:r>
              <a:rPr lang="en-US" altLang="cs-CZ" sz="3000" dirty="0">
                <a:latin typeface="Sylfaen" panose="010A0502050306030303" pitchFamily="18" charset="0"/>
              </a:rPr>
              <a:t>ä</a:t>
            </a:r>
            <a:r>
              <a:rPr lang="cs-CZ" altLang="cs-CZ" sz="3000" dirty="0">
                <a:latin typeface="Sylfaen" panose="010A0502050306030303" pitchFamily="18" charset="0"/>
              </a:rPr>
              <a:t>t v. </a:t>
            </a:r>
            <a:r>
              <a:rPr lang="cs-CZ" altLang="cs-CZ" sz="3000" dirty="0" err="1">
                <a:latin typeface="Sylfaen" panose="010A0502050306030303" pitchFamily="18" charset="0"/>
              </a:rPr>
              <a:t>Sittlichkeit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Hegelova politická filosofie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99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G. W. F.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Hegel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811439"/>
            <a:ext cx="783045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Moralit</a:t>
            </a:r>
            <a:r>
              <a:rPr lang="en-US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ä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t v. </a:t>
            </a:r>
            <a:r>
              <a:rPr lang="cs-CZ" altLang="cs-CZ" sz="3000" dirty="0" err="1">
                <a:solidFill>
                  <a:srgbClr val="FF0000"/>
                </a:solidFill>
                <a:latin typeface="Sylfaen" panose="010A0502050306030303" pitchFamily="18" charset="0"/>
              </a:rPr>
              <a:t>Sittlichkeit</a:t>
            </a:r>
            <a:endParaRPr lang="cs-CZ" altLang="cs-CZ" sz="3000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Hegelova politická filosofie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2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2514" y="1173707"/>
            <a:ext cx="7670041" cy="1337481"/>
          </a:xfrm>
        </p:spPr>
        <p:txBody>
          <a:bodyPr/>
          <a:lstStyle/>
          <a:p>
            <a:pPr algn="ctr"/>
            <a:r>
              <a:rPr lang="cs-CZ" altLang="cs-CZ" sz="4000" dirty="0">
                <a:latin typeface="Sylfaen" panose="010A0502050306030303" pitchFamily="18" charset="0"/>
              </a:rPr>
              <a:t>Moralit</a:t>
            </a:r>
            <a:r>
              <a:rPr lang="en-US" altLang="cs-CZ" sz="4000" dirty="0">
                <a:latin typeface="Sylfaen" panose="010A0502050306030303" pitchFamily="18" charset="0"/>
              </a:rPr>
              <a:t>ä</a:t>
            </a:r>
            <a:r>
              <a:rPr lang="cs-CZ" altLang="cs-CZ" sz="4000" dirty="0">
                <a:latin typeface="Sylfaen" panose="010A0502050306030303" pitchFamily="18" charset="0"/>
              </a:rPr>
              <a:t>t v. </a:t>
            </a:r>
            <a:r>
              <a:rPr lang="cs-CZ" altLang="cs-CZ" sz="4000" dirty="0" err="1">
                <a:latin typeface="Sylfaen" panose="010A0502050306030303" pitchFamily="18" charset="0"/>
              </a:rPr>
              <a:t>Sittlichkeit</a:t>
            </a:r>
            <a:br>
              <a:rPr lang="cs-CZ" altLang="cs-CZ" sz="4800" dirty="0">
                <a:latin typeface="Sylfaen" panose="010A0502050306030303" pitchFamily="18" charset="0"/>
              </a:rPr>
            </a:b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00500" y="2511187"/>
            <a:ext cx="83114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univerzální morálka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konkrétní etika, mravnost konkrétního 	sociálního kontextu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komunitarismus</a:t>
            </a:r>
          </a:p>
        </p:txBody>
      </p:sp>
    </p:spTree>
    <p:extLst>
      <p:ext uri="{BB962C8B-B14F-4D97-AF65-F5344CB8AC3E}">
        <p14:creationId xmlns:p14="http://schemas.microsoft.com/office/powerpoint/2010/main" val="958870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G. W. F.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Hegel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811439"/>
            <a:ext cx="783045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Moralit</a:t>
            </a:r>
            <a:r>
              <a:rPr lang="en-US" altLang="cs-CZ" sz="3000" dirty="0">
                <a:latin typeface="Sylfaen" panose="010A0502050306030303" pitchFamily="18" charset="0"/>
              </a:rPr>
              <a:t>ä</a:t>
            </a:r>
            <a:r>
              <a:rPr lang="cs-CZ" altLang="cs-CZ" sz="3000" dirty="0">
                <a:latin typeface="Sylfaen" panose="010A0502050306030303" pitchFamily="18" charset="0"/>
              </a:rPr>
              <a:t>t v. </a:t>
            </a:r>
            <a:r>
              <a:rPr lang="cs-CZ" altLang="cs-CZ" sz="3000" dirty="0" err="1">
                <a:latin typeface="Sylfaen" panose="010A0502050306030303" pitchFamily="18" charset="0"/>
              </a:rPr>
              <a:t>Sittlichkeit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Hegelova politická filosofie</a:t>
            </a:r>
            <a:endParaRPr lang="cs-CZ" altLang="cs-CZ" sz="3000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92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50929" cy="94169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Hegelova politická filosofie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647666"/>
            <a:ext cx="77895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analýza subjektu: vůle a chtění</a:t>
            </a:r>
          </a:p>
          <a:p>
            <a:endParaRPr lang="cs-CZ" altLang="cs-CZ" sz="3000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od přirozené svobody k etické svobodě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touha být žádán či uznáván</a:t>
            </a:r>
          </a:p>
        </p:txBody>
      </p:sp>
    </p:spTree>
    <p:extLst>
      <p:ext uri="{BB962C8B-B14F-4D97-AF65-F5344CB8AC3E}">
        <p14:creationId xmlns:p14="http://schemas.microsoft.com/office/powerpoint/2010/main" val="2468601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50929" cy="94169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Hegelova politická filosofie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552131"/>
            <a:ext cx="77212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thymos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vztah panství a </a:t>
            </a:r>
            <a:r>
              <a:rPr lang="cs-CZ" altLang="cs-CZ" sz="3000" dirty="0" err="1">
                <a:latin typeface="Sylfaen" panose="010A0502050306030303" pitchFamily="18" charset="0"/>
              </a:rPr>
              <a:t>rabství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etická povaha společenské existence: rodina – 	občanská společnost – stát</a:t>
            </a:r>
          </a:p>
        </p:txBody>
      </p:sp>
    </p:spTree>
    <p:extLst>
      <p:ext uri="{BB962C8B-B14F-4D97-AF65-F5344CB8AC3E}">
        <p14:creationId xmlns:p14="http://schemas.microsoft.com/office/powerpoint/2010/main" val="366879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témata přednášky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6035" y="2975211"/>
            <a:ext cx="7942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Immanuel Kant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Georg Wilhelm Friedrich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Hegel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50929" cy="94169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Hegelova politická filosofie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074460"/>
            <a:ext cx="7734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dějiny jako objektivace ducha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tři stadia historického vývoje: orientální, 	klasický a germánský svět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dějiny jako vývoj ve vědomí svobody: spirály 	násilí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konec dějin </a:t>
            </a:r>
          </a:p>
        </p:txBody>
      </p:sp>
    </p:spTree>
    <p:extLst>
      <p:ext uri="{BB962C8B-B14F-4D97-AF65-F5344CB8AC3E}">
        <p14:creationId xmlns:p14="http://schemas.microsoft.com/office/powerpoint/2010/main" val="259843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Immanuel Kant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210937"/>
            <a:ext cx="78577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co je osvícenství?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východiska Kantovy praktické filosofie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jednotlivé formulace kategorického imperativu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politické důsledky Kantovy filosofie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2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Immanuel Kant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210937"/>
            <a:ext cx="8198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 je osvícenství?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východiska Kantovy praktické filosofie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jednotlivé formulace kategorického imperativu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politické důsledky Kantovy filosofie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2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50929" cy="85980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osvícenství?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1" y="2210937"/>
            <a:ext cx="78577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vykročení člověka z nesvéprávnosti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soukromé v. veřejné užívání rozumu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co je veřejnost?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Kant a Francouzská revoluce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53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1009934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Immanuel Kant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100" y="2210937"/>
            <a:ext cx="799945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co je osvícenství?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cs typeface="Times New Roman"/>
              </a:rPr>
              <a:t>východiska Kantovy praktické filosofie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jednotlivé formulace kategorického imperativu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politické důsledky Kantovy filosofie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2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36477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Východiska Kantovy praktické filosofie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6" y="2838734"/>
            <a:ext cx="8461611" cy="2427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kauzalita v. svobodná volba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lidská osoba: svoboda a důstojnost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teleologie/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konsekvencionalismus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deontologie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5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36477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Východiska Kantovy praktické filosofie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6" y="2838734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empirické a transcendentální já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oddělení štěstí a ctnosti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právo – politika – směřování dějin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9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961248" cy="1364775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Východiska Kantovy praktické filosofie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6" y="2838734"/>
            <a:ext cx="84616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určení vůle člověka: heteronomie v. autonomie </a:t>
            </a: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jaké zákony si člověk ukládá?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kategorický a hypotetický imperativ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30327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2473</TotalTime>
  <Words>652</Words>
  <Application>Microsoft Office PowerPoint</Application>
  <PresentationFormat>Předvádění na obrazovce (4:3)</PresentationFormat>
  <Paragraphs>188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 Kant a Hegel   Jiří Baroš</vt:lpstr>
      <vt:lpstr>Hlavní témata přednášky</vt:lpstr>
      <vt:lpstr>Immanuel Kant</vt:lpstr>
      <vt:lpstr>Immanuel Kant</vt:lpstr>
      <vt:lpstr>Co je osvícenství?</vt:lpstr>
      <vt:lpstr>Immanuel Kant</vt:lpstr>
      <vt:lpstr>Východiska Kantovy praktické filosofie I</vt:lpstr>
      <vt:lpstr>Východiska Kantovy praktické filosofie II</vt:lpstr>
      <vt:lpstr>Východiska Kantovy praktické filosofie III</vt:lpstr>
      <vt:lpstr>Immanuel Kant</vt:lpstr>
      <vt:lpstr>Kategorický imperativ</vt:lpstr>
      <vt:lpstr>Immanuel Kant</vt:lpstr>
      <vt:lpstr>Politické důsledky Kantovy filosofie</vt:lpstr>
      <vt:lpstr>G. W. F. Hegel</vt:lpstr>
      <vt:lpstr>G. W. F. Hegel</vt:lpstr>
      <vt:lpstr>Moralität v. Sittlichkeit </vt:lpstr>
      <vt:lpstr>G. W. F. Hegel</vt:lpstr>
      <vt:lpstr>Hegelova politická filosofie I</vt:lpstr>
      <vt:lpstr>Hegelova politická filosofie II</vt:lpstr>
      <vt:lpstr>Hegelova politická filosofie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156</cp:revision>
  <cp:lastPrinted>2014-10-15T14:35:53Z</cp:lastPrinted>
  <dcterms:created xsi:type="dcterms:W3CDTF">2013-12-10T20:26:31Z</dcterms:created>
  <dcterms:modified xsi:type="dcterms:W3CDTF">2020-12-03T10:48:58Z</dcterms:modified>
</cp:coreProperties>
</file>