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0" r:id="rId3"/>
  </p:sldMasterIdLst>
  <p:notesMasterIdLst>
    <p:notesMasterId r:id="rId26"/>
  </p:notesMasterIdLst>
  <p:handoutMasterIdLst>
    <p:handoutMasterId r:id="rId27"/>
  </p:handoutMasterIdLst>
  <p:sldIdLst>
    <p:sldId id="322" r:id="rId4"/>
    <p:sldId id="283" r:id="rId5"/>
    <p:sldId id="323" r:id="rId6"/>
    <p:sldId id="326" r:id="rId7"/>
    <p:sldId id="327" r:id="rId8"/>
    <p:sldId id="324" r:id="rId9"/>
    <p:sldId id="328" r:id="rId10"/>
    <p:sldId id="329" r:id="rId11"/>
    <p:sldId id="335" r:id="rId12"/>
    <p:sldId id="336" r:id="rId13"/>
    <p:sldId id="337" r:id="rId14"/>
    <p:sldId id="338" r:id="rId15"/>
    <p:sldId id="339" r:id="rId16"/>
    <p:sldId id="325" r:id="rId17"/>
    <p:sldId id="330" r:id="rId18"/>
    <p:sldId id="331" r:id="rId19"/>
    <p:sldId id="332" r:id="rId20"/>
    <p:sldId id="333" r:id="rId21"/>
    <p:sldId id="341" r:id="rId22"/>
    <p:sldId id="342" r:id="rId23"/>
    <p:sldId id="334" r:id="rId24"/>
    <p:sldId id="340" r:id="rId25"/>
  </p:sldIdLst>
  <p:sldSz cx="9144000" cy="6858000" type="screen4x3"/>
  <p:notesSz cx="9866313" cy="6735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0AC24"/>
    <a:srgbClr val="FED216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68" autoAdjust="0"/>
    <p:restoredTop sz="94638" autoAdjust="0"/>
  </p:normalViewPr>
  <p:slideViewPr>
    <p:cSldViewPr snapToGrid="0">
      <p:cViewPr varScale="1">
        <p:scale>
          <a:sx n="108" d="100"/>
          <a:sy n="108" d="100"/>
        </p:scale>
        <p:origin x="181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0911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0911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D861AA7-C822-45F9-8643-6046D18D01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882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28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4825"/>
            <a:ext cx="3367087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488"/>
            <a:ext cx="7893050" cy="303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28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F2CB291-B229-4257-B3E9-744322C74C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456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70141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08900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5844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8952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39202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0824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56202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1140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96956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7844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96949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88139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049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112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2747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0518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521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88881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28421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1927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5760" cy="1477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latin typeface="Arial" charset="0"/>
              </a:endParaRPr>
            </a:p>
          </p:txBody>
        </p:sp>
        <p:pic>
          <p:nvPicPr>
            <p:cNvPr id="6" name="Picture 22" descr="titl CZ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06663" y="2565400"/>
            <a:ext cx="5688012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43896D-F740-4D56-930D-397DDEE4F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C295D-580B-48E7-B766-CA55CF4D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9FD61-5C95-4060-AE5F-9367F16118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986B1-8290-4FDB-8686-EC8C46D10A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2FB82-C61B-45A3-8C5A-9A05D25409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0F8A1-C082-4427-A312-20A08E9313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65AE-1458-47B2-AD24-2B9608A5F3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65197-D1B3-444E-A400-109BD1F160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427AA-E56C-491C-B13D-0E8C7AB86F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5C48B-1801-4791-8788-E1EDE0B84E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B5131-3820-430E-B0D4-DF3279E7A9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FFDF5-FCF9-4BA4-8D0C-7D6ADE5296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23-7E0A-4A43-B092-BFD3CE0358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8A1B8-C59C-4974-8CDB-839AD15CDE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EAF04-0E22-4773-B55D-56F85BD39E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52694-B401-42E1-8A0A-1ECB53FEB6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44BB8-DBD6-4725-AAA7-6C36BC8DCB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828F9-BFE7-40BE-8619-0703D66EC1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605C2-C0CA-48ED-A190-6FAF6BD890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DEBD2-4186-4ABE-B873-ADC526F55D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61930-5AC4-48EE-A807-9EE5C5021F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D4176-74F5-4E6C-BA93-1B222C671B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705AA-C910-44C2-8995-60759B9FA7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2F975-536C-438F-8030-85254203AE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C8F53-7228-4129-B599-4EFE1F9A6C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EE8C2-FCAD-4789-83FD-5E84440319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699A2-AD3A-4CD3-8ECB-AFC22B5CA3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34403-BF45-4A47-9623-4436F0ADB9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DA507-5693-4C38-8AC0-EEFF718E04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4BDC3-D570-4466-A3A2-A2EF38278B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B2D8D-FA97-42E2-B5F2-06DD9DC66E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938C9-286F-4ECA-BE90-47E81DB54C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2E642-BE95-44D1-8303-F1404E9D7D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4532" name="Rectangle 2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4531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033" name="Picture 21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AB51CA67-8434-41D0-B6E5-F070A3ECD7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85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2056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39528002-99D1-43D2-8177-1CE66E1BE0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5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059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3080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BF22CD85-5EDA-42E0-952A-F099614CE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err="1">
                <a:solidFill>
                  <a:schemeClr val="tx1"/>
                </a:solidFill>
              </a:rPr>
              <a:t>Niccolò</a:t>
            </a:r>
            <a:r>
              <a:rPr lang="cs-CZ" dirty="0">
                <a:solidFill>
                  <a:schemeClr val="tx1"/>
                </a:solidFill>
              </a:rPr>
              <a:t> Machiavelli</a:t>
            </a:r>
            <a:br>
              <a:rPr lang="cs-CZ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r>
              <a:rPr lang="cs-CZ" sz="1800" dirty="0">
                <a:solidFill>
                  <a:schemeClr val="tx1"/>
                </a:solidFill>
              </a:rPr>
              <a:t>Jiří Baroš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FFDF5-FCF9-4BA4-8D0C-7D6ADE52960E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305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745571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Machiavelli a morálka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53156" y="1828800"/>
            <a:ext cx="832161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6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2600" dirty="0">
                <a:latin typeface="Sylfaen"/>
                <a:ea typeface="Calibri"/>
                <a:cs typeface="Times New Roman"/>
              </a:rPr>
              <a:t>přehodnocení jazyka dobra a zla</a:t>
            </a:r>
          </a:p>
          <a:p>
            <a:pPr>
              <a:buFont typeface="Wingdings" pitchFamily="2" charset="2"/>
              <a:buChar char="§"/>
            </a:pPr>
            <a:endParaRPr lang="cs-CZ" sz="26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transformace křesťanské morálky</a:t>
            </a:r>
          </a:p>
          <a:p>
            <a:pPr>
              <a:buFont typeface="Wingdings" pitchFamily="2" charset="2"/>
              <a:buChar char="§"/>
            </a:pPr>
            <a:endParaRPr lang="cs-CZ" sz="26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dobro státu</a:t>
            </a:r>
          </a:p>
          <a:p>
            <a:pPr>
              <a:buFont typeface="Wingdings" pitchFamily="2" charset="2"/>
              <a:buChar char="§"/>
            </a:pPr>
            <a:endParaRPr lang="cs-CZ" sz="26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jazyk ctnosti – </a:t>
            </a:r>
            <a:r>
              <a:rPr lang="cs-CZ" sz="2600" dirty="0" err="1">
                <a:latin typeface="Sylfaen"/>
                <a:ea typeface="Calibri"/>
                <a:cs typeface="Times New Roman"/>
              </a:rPr>
              <a:t>virtù</a:t>
            </a:r>
            <a:endParaRPr lang="cs-CZ" sz="26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26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normální politika založena na mimořádné politice</a:t>
            </a:r>
          </a:p>
          <a:p>
            <a:pPr>
              <a:buFont typeface="Wingdings" pitchFamily="2" charset="2"/>
              <a:buChar char="§"/>
            </a:pPr>
            <a:endParaRPr lang="cs-CZ" sz="26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velikost a sláva</a:t>
            </a:r>
            <a:endParaRPr lang="cs-CZ" sz="2600" dirty="0">
              <a:latin typeface="Sylfaen" panose="010A0502050306030303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0867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745571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Estetika násilí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53156" y="1828800"/>
            <a:ext cx="83216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6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2800" dirty="0" err="1">
                <a:latin typeface="Sylfaen"/>
                <a:ea typeface="Calibri"/>
                <a:cs typeface="Times New Roman"/>
              </a:rPr>
              <a:t>Cesare</a:t>
            </a:r>
            <a:r>
              <a:rPr lang="cs-CZ" sz="28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2800" dirty="0" err="1">
                <a:latin typeface="Sylfaen"/>
                <a:ea typeface="Calibri"/>
                <a:cs typeface="Times New Roman"/>
              </a:rPr>
              <a:t>Borgia</a:t>
            </a:r>
            <a:r>
              <a:rPr lang="cs-CZ" sz="2800" dirty="0">
                <a:latin typeface="Sylfaen"/>
                <a:ea typeface="Calibri"/>
                <a:cs typeface="Times New Roman"/>
              </a:rPr>
              <a:t> a </a:t>
            </a:r>
            <a:r>
              <a:rPr lang="cs-CZ" sz="2800" dirty="0" err="1">
                <a:latin typeface="Sylfaen"/>
                <a:ea typeface="Calibri"/>
                <a:cs typeface="Times New Roman"/>
              </a:rPr>
              <a:t>Ramiro</a:t>
            </a:r>
            <a:r>
              <a:rPr lang="cs-CZ" sz="28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2800" dirty="0" err="1">
                <a:latin typeface="Sylfaen"/>
                <a:ea typeface="Calibri"/>
                <a:cs typeface="Times New Roman"/>
              </a:rPr>
              <a:t>d´Orco</a:t>
            </a:r>
            <a:endParaRPr lang="cs-CZ" sz="28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28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2800" dirty="0">
                <a:latin typeface="Sylfaen"/>
                <a:ea typeface="Calibri"/>
                <a:cs typeface="Times New Roman"/>
              </a:rPr>
              <a:t> účinky násilí </a:t>
            </a:r>
          </a:p>
          <a:p>
            <a:pPr>
              <a:buFont typeface="Wingdings" pitchFamily="2" charset="2"/>
              <a:buChar char="§"/>
            </a:pPr>
            <a:endParaRPr lang="cs-CZ" sz="28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2800" dirty="0">
                <a:latin typeface="Sylfaen"/>
                <a:ea typeface="Calibri"/>
                <a:cs typeface="Times New Roman"/>
              </a:rPr>
              <a:t> vůdcové muži špinavých rukou</a:t>
            </a:r>
          </a:p>
          <a:p>
            <a:pPr>
              <a:buFont typeface="Wingdings" pitchFamily="2" charset="2"/>
              <a:buChar char="§"/>
            </a:pPr>
            <a:endParaRPr lang="cs-CZ" sz="28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2800" dirty="0">
                <a:latin typeface="Sylfaen"/>
                <a:ea typeface="Calibri"/>
                <a:cs typeface="Times New Roman"/>
              </a:rPr>
              <a:t> vztah </a:t>
            </a:r>
            <a:r>
              <a:rPr lang="cs-CZ" sz="2800" dirty="0" err="1">
                <a:latin typeface="Sylfaen"/>
                <a:ea typeface="Calibri"/>
                <a:cs typeface="Times New Roman"/>
              </a:rPr>
              <a:t>virtù</a:t>
            </a:r>
            <a:r>
              <a:rPr lang="cs-CZ" sz="2800" dirty="0">
                <a:latin typeface="Sylfaen"/>
                <a:ea typeface="Calibri"/>
                <a:cs typeface="Times New Roman"/>
              </a:rPr>
              <a:t> a fortuna</a:t>
            </a:r>
          </a:p>
          <a:p>
            <a:pPr>
              <a:buFont typeface="Wingdings" pitchFamily="2" charset="2"/>
              <a:buChar char="§"/>
            </a:pPr>
            <a:endParaRPr lang="cs-CZ" sz="28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800" dirty="0">
                <a:latin typeface="Sylfaen"/>
                <a:ea typeface="Calibri"/>
                <a:cs typeface="Times New Roman"/>
              </a:rPr>
              <a:t> souhra náhod, štěstí a nahodilosti, ale i lidská 	inteligence, plánování a předvídavost</a:t>
            </a:r>
            <a:endParaRPr lang="cs-CZ" sz="2800" dirty="0">
              <a:latin typeface="Sylfaen" panose="010A0502050306030303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86570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745571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Dvě třídy lidí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85422" y="1715911"/>
            <a:ext cx="8389346" cy="4606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26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2600" dirty="0">
                <a:latin typeface="Sylfaen"/>
                <a:ea typeface="Calibri"/>
                <a:cs typeface="Times New Roman"/>
              </a:rPr>
              <a:t>kontrastní dispozice vedou k tomu, že vznikají dvě velké 	třídy lidí: grandi (urození) a </a:t>
            </a:r>
            <a:r>
              <a:rPr lang="cs-CZ" sz="2600" dirty="0" err="1">
                <a:latin typeface="Sylfaen"/>
                <a:ea typeface="Calibri"/>
                <a:cs typeface="Times New Roman"/>
              </a:rPr>
              <a:t>popolo</a:t>
            </a:r>
            <a:r>
              <a:rPr lang="cs-CZ" sz="2600" dirty="0">
                <a:latin typeface="Sylfaen"/>
                <a:ea typeface="Calibri"/>
                <a:cs typeface="Times New Roman"/>
              </a:rPr>
              <a:t> (lid)</a:t>
            </a:r>
          </a:p>
          <a:p>
            <a:pPr>
              <a:buFont typeface="Wingdings" pitchFamily="2" charset="2"/>
              <a:buChar char="§"/>
            </a:pPr>
            <a:endParaRPr lang="cs-CZ" sz="26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lid si nepřeje být řízen a utiskován, velcí si přejí řídit a 	utiskovat lid</a:t>
            </a:r>
          </a:p>
          <a:p>
            <a:pPr defTabSz="288000">
              <a:buFont typeface="Wingdings" pitchFamily="2" charset="2"/>
              <a:buChar char="§"/>
            </a:pPr>
            <a:endParaRPr lang="cs-CZ" sz="26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koho preferuje Machiavelli?</a:t>
            </a:r>
          </a:p>
          <a:p>
            <a:pPr defTabSz="288000">
              <a:buFont typeface="Wingdings" pitchFamily="2" charset="2"/>
              <a:buChar char="§"/>
            </a:pPr>
            <a:endParaRPr lang="cs-CZ" sz="26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kontrola velkých, udržení důvěry lidu</a:t>
            </a:r>
          </a:p>
          <a:p>
            <a:pPr defTabSz="288000">
              <a:buFont typeface="Wingdings" pitchFamily="2" charset="2"/>
              <a:buChar char="§"/>
            </a:pPr>
            <a:endParaRPr lang="cs-CZ" sz="26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M. jako demokrat, apoštol svobody</a:t>
            </a:r>
            <a:endParaRPr lang="cs-CZ" sz="2600" dirty="0">
              <a:latin typeface="Sylfaen" panose="010A0502050306030303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57116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745571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Machiavelliho utopismus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40267" y="2088445"/>
            <a:ext cx="843450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26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modelem jsou mu zakladatelé států a národů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mýtus vladaře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degradace společnosti a otázka vykoupení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Machiavelli jako Mojžíš</a:t>
            </a: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99275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Hlavní témata přednášky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606723"/>
            <a:ext cx="821259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Dějinný kontext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Machiavelliho Vladař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cs-CZ" sz="3000" dirty="0">
                <a:solidFill>
                  <a:srgbClr val="FF0000"/>
                </a:solidFill>
                <a:latin typeface="Sylfaen" panose="010A0502050306030303" pitchFamily="18" charset="0"/>
                <a:ea typeface="Calibri"/>
                <a:cs typeface="Times New Roman"/>
              </a:rPr>
              <a:t>Machiavelliho Rozpravy</a:t>
            </a:r>
          </a:p>
        </p:txBody>
      </p:sp>
    </p:spTree>
    <p:extLst>
      <p:ext uri="{BB962C8B-B14F-4D97-AF65-F5344CB8AC3E}">
        <p14:creationId xmlns:p14="http://schemas.microsoft.com/office/powerpoint/2010/main" val="2052919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Rozpravy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94804" y="2299317"/>
            <a:ext cx="828988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O co jde v Rozpravách? 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Nová pravidla a myšlenky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Starověké a moderní republiky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Nové křesťanství</a:t>
            </a:r>
            <a:endParaRPr lang="cs-CZ" sz="3000" dirty="0">
              <a:solidFill>
                <a:srgbClr val="FF0000"/>
              </a:solidFill>
              <a:latin typeface="Sylfaen" panose="010A0502050306030303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326431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835882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 co jde v Rozpravách?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14904" y="2379216"/>
            <a:ext cx="836978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směřuje čtenáře k velikosti Říma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výchovné pojednání pro mladé aristokraty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kauza ve prospěch republikanismu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nový Řím</a:t>
            </a:r>
            <a:endParaRPr lang="cs-CZ" sz="3000" dirty="0">
              <a:solidFill>
                <a:srgbClr val="FF0000"/>
              </a:solidFill>
              <a:latin typeface="Sylfaen" panose="010A0502050306030303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553567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835882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Nová pravidla a myšlenky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41538" y="2414726"/>
            <a:ext cx="834315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srovnání s Kryštofem Kolumbem</a:t>
            </a:r>
            <a:endParaRPr lang="cs-CZ" sz="3000" dirty="0">
              <a:solidFill>
                <a:srgbClr val="FF0000"/>
              </a:solidFill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solidFill>
                <a:srgbClr val="FF0000"/>
              </a:solidFill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odlišnost od humanistů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schopnost sebevlády zdegenerovala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imitace velkých činů předchůdců</a:t>
            </a:r>
          </a:p>
        </p:txBody>
      </p:sp>
    </p:spTree>
    <p:extLst>
      <p:ext uri="{BB962C8B-B14F-4D97-AF65-F5344CB8AC3E}">
        <p14:creationId xmlns:p14="http://schemas.microsoft.com/office/powerpoint/2010/main" val="21362769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835882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Starověké a moderní republiky 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79394" y="2219417"/>
            <a:ext cx="828360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měl by být politický režim ustaven jedním 	zákonodárcem, či by měl vzniknout nahodile?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Sparta vs. Řím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konflikt vs. konsensus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psychologie lidí</a:t>
            </a:r>
          </a:p>
        </p:txBody>
      </p:sp>
    </p:spTree>
    <p:extLst>
      <p:ext uri="{BB962C8B-B14F-4D97-AF65-F5344CB8AC3E}">
        <p14:creationId xmlns:p14="http://schemas.microsoft.com/office/powerpoint/2010/main" val="12778145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835882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Starověké a moderní republiky II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81000" y="1890945"/>
            <a:ext cx="8382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je lepší svěřit moc lidu, nebo urozeným?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Sparta a Benátky vs. Řím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odlišnost od Aristotelovy </a:t>
            </a:r>
            <a:r>
              <a:rPr lang="cs-CZ" sz="3000" dirty="0" err="1">
                <a:latin typeface="Sylfaen" panose="010A0502050306030303" pitchFamily="18" charset="0"/>
                <a:ea typeface="Calibri"/>
                <a:cs typeface="Times New Roman"/>
              </a:rPr>
              <a:t>politeie</a:t>
            </a: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argument „víc hlav více ví“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obhajoba institutu veřejné obžaloby</a:t>
            </a:r>
          </a:p>
        </p:txBody>
      </p:sp>
    </p:spTree>
    <p:extLst>
      <p:ext uri="{BB962C8B-B14F-4D97-AF65-F5344CB8AC3E}">
        <p14:creationId xmlns:p14="http://schemas.microsoft.com/office/powerpoint/2010/main" val="2087279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Hlavní témata přednášky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606723"/>
            <a:ext cx="821259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Dějinný kontext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Machiavelliho Vladař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Machiavelliho Rozpravy</a:t>
            </a:r>
          </a:p>
        </p:txBody>
      </p:sp>
    </p:spTree>
    <p:extLst>
      <p:ext uri="{BB962C8B-B14F-4D97-AF65-F5344CB8AC3E}">
        <p14:creationId xmlns:p14="http://schemas.microsoft.com/office/powerpoint/2010/main" val="42690155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835882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Starověké a moderní republiky III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08372" y="2272683"/>
            <a:ext cx="83546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republiky tradičně malými městskými státy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Machiavelliho modelem Řím: potřeba imperiální 	expanze a dobývání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ontologický argument o povaze reality</a:t>
            </a:r>
          </a:p>
        </p:txBody>
      </p:sp>
    </p:spTree>
    <p:extLst>
      <p:ext uri="{BB962C8B-B14F-4D97-AF65-F5344CB8AC3E}">
        <p14:creationId xmlns:p14="http://schemas.microsoft.com/office/powerpoint/2010/main" val="35168687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835882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Nové křesťanství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80999" y="1682045"/>
            <a:ext cx="858544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křesťanství způsobilo slabost a nejednotu Itálie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osoba </a:t>
            </a:r>
            <a:r>
              <a:rPr lang="cs-CZ" sz="3000" dirty="0" err="1">
                <a:latin typeface="Sylfaen" panose="010A0502050306030303" pitchFamily="18" charset="0"/>
                <a:ea typeface="Calibri"/>
                <a:cs typeface="Times New Roman"/>
              </a:rPr>
              <a:t>Numa</a:t>
            </a: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Pompilia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staří vs. moderní: svoboda vs. pokora a 	kontemplace 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potřeba nového náboženství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občanské náboženství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solidFill>
                <a:srgbClr val="FF0000"/>
              </a:solidFill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solidFill>
                <a:srgbClr val="FF0000"/>
              </a:solidFill>
              <a:latin typeface="Sylfaen" panose="010A0502050306030303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378907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835882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Závěr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19290" y="1919111"/>
            <a:ext cx="83654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konsekvencionalismus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(důraz na výsledky)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moc je ústřední politickou kategorií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autonomie politiky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stát (zákony, vojsko, náboženství)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republikánská (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neo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-římská) tradice</a:t>
            </a:r>
          </a:p>
        </p:txBody>
      </p:sp>
    </p:spTree>
    <p:extLst>
      <p:ext uri="{BB962C8B-B14F-4D97-AF65-F5344CB8AC3E}">
        <p14:creationId xmlns:p14="http://schemas.microsoft.com/office/powerpoint/2010/main" val="1566521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Hlavní témata přednášky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606723"/>
            <a:ext cx="821259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solidFill>
                  <a:srgbClr val="FF0000"/>
                </a:solidFill>
                <a:latin typeface="Sylfaen" panose="010A0502050306030303" pitchFamily="18" charset="0"/>
                <a:ea typeface="Calibri"/>
                <a:cs typeface="Times New Roman"/>
              </a:rPr>
              <a:t>Dějinný kontext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Machiavelliho Vladař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Machiavelliho Rozpravy</a:t>
            </a:r>
          </a:p>
        </p:txBody>
      </p:sp>
    </p:spTree>
    <p:extLst>
      <p:ext uri="{BB962C8B-B14F-4D97-AF65-F5344CB8AC3E}">
        <p14:creationId xmlns:p14="http://schemas.microsoft.com/office/powerpoint/2010/main" val="3119105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Dějinný kontext 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54756" y="2190045"/>
            <a:ext cx="822993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přelom pozdního středověku a novověku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rozvoj obchodu a úpadek moci církve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turbulentní vývoj italských městských států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renesance a humanismus</a:t>
            </a:r>
          </a:p>
        </p:txBody>
      </p:sp>
    </p:spTree>
    <p:extLst>
      <p:ext uri="{BB962C8B-B14F-4D97-AF65-F5344CB8AC3E}">
        <p14:creationId xmlns:p14="http://schemas.microsoft.com/office/powerpoint/2010/main" val="3792463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Dějinný kontext II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66044" y="2269067"/>
            <a:ext cx="821864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Florencie (Medicejští, </a:t>
            </a:r>
            <a:r>
              <a:rPr lang="cs-CZ" sz="3000" dirty="0" err="1">
                <a:latin typeface="Sylfaen" panose="010A0502050306030303" pitchFamily="18" charset="0"/>
                <a:ea typeface="Calibri"/>
                <a:cs typeface="Times New Roman"/>
              </a:rPr>
              <a:t>Savonarola</a:t>
            </a: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, republika, 	návrat Medicejských)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Machiavelli (1469-1527) sekretářem </a:t>
            </a:r>
            <a:r>
              <a:rPr lang="cs-CZ" sz="3000" dirty="0" err="1">
                <a:latin typeface="Sylfaen" panose="010A0502050306030303" pitchFamily="18" charset="0"/>
                <a:ea typeface="Calibri"/>
                <a:cs typeface="Times New Roman"/>
              </a:rPr>
              <a:t>Soderiniho</a:t>
            </a: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, 	za Medicejských v exilu, kdy píše hlavní knihy: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Vladař (1513) a Rozpravy o prvních deseti 	knihách Tita Livia (?1513-1517?)</a:t>
            </a:r>
          </a:p>
        </p:txBody>
      </p:sp>
    </p:spTree>
    <p:extLst>
      <p:ext uri="{BB962C8B-B14F-4D97-AF65-F5344CB8AC3E}">
        <p14:creationId xmlns:p14="http://schemas.microsoft.com/office/powerpoint/2010/main" val="1290092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Hlavní témata přednášky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606723"/>
            <a:ext cx="821259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Dějinný kontext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cs-CZ" sz="3000" dirty="0">
                <a:solidFill>
                  <a:srgbClr val="FF0000"/>
                </a:solidFill>
                <a:latin typeface="Sylfaen" panose="010A0502050306030303" pitchFamily="18" charset="0"/>
                <a:ea typeface="Calibri"/>
                <a:cs typeface="Times New Roman"/>
              </a:rPr>
              <a:t>Machiavelliho Vladař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Machiavelliho Rozpravy</a:t>
            </a:r>
          </a:p>
        </p:txBody>
      </p:sp>
    </p:spTree>
    <p:extLst>
      <p:ext uri="{BB962C8B-B14F-4D97-AF65-F5344CB8AC3E}">
        <p14:creationId xmlns:p14="http://schemas.microsoft.com/office/powerpoint/2010/main" val="1853149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Vladař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99911" y="1815153"/>
            <a:ext cx="818478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6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2600" dirty="0">
                <a:latin typeface="Sylfaen" panose="010A0502050306030303" pitchFamily="18" charset="0"/>
                <a:ea typeface="Calibri"/>
                <a:cs typeface="Times New Roman"/>
              </a:rPr>
              <a:t>Kdo je vladař?</a:t>
            </a:r>
          </a:p>
          <a:p>
            <a:pPr>
              <a:buFont typeface="Wingdings" pitchFamily="2" charset="2"/>
              <a:buChar char="§"/>
            </a:pPr>
            <a:endParaRPr lang="cs-CZ" sz="26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2600" dirty="0">
                <a:latin typeface="Sylfaen" panose="010A0502050306030303" pitchFamily="18" charset="0"/>
                <a:ea typeface="Calibri"/>
                <a:cs typeface="Times New Roman"/>
              </a:rPr>
              <a:t> Ozbrojení a neozbrojení proroci</a:t>
            </a:r>
          </a:p>
          <a:p>
            <a:pPr>
              <a:buFont typeface="Wingdings" pitchFamily="2" charset="2"/>
              <a:buChar char="§"/>
            </a:pPr>
            <a:endParaRPr lang="cs-CZ" sz="26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2600" dirty="0">
                <a:latin typeface="Sylfaen" panose="010A0502050306030303" pitchFamily="18" charset="0"/>
                <a:ea typeface="Calibri"/>
                <a:cs typeface="Times New Roman"/>
              </a:rPr>
              <a:t> Machiavelli a morálka</a:t>
            </a:r>
          </a:p>
          <a:p>
            <a:pPr>
              <a:buFont typeface="Wingdings" pitchFamily="2" charset="2"/>
              <a:buChar char="§"/>
            </a:pPr>
            <a:endParaRPr lang="cs-CZ" sz="26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2600" dirty="0">
                <a:latin typeface="Sylfaen" panose="010A0502050306030303" pitchFamily="18" charset="0"/>
                <a:ea typeface="Calibri"/>
                <a:cs typeface="Times New Roman"/>
              </a:rPr>
              <a:t> Estetika násilí</a:t>
            </a:r>
          </a:p>
          <a:p>
            <a:pPr>
              <a:buFont typeface="Wingdings" pitchFamily="2" charset="2"/>
              <a:buChar char="§"/>
            </a:pPr>
            <a:endParaRPr lang="cs-CZ" sz="26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2600" dirty="0">
                <a:latin typeface="Sylfaen" panose="010A0502050306030303" pitchFamily="18" charset="0"/>
                <a:ea typeface="Calibri"/>
                <a:cs typeface="Times New Roman"/>
              </a:rPr>
              <a:t> Dvě třídy lidí</a:t>
            </a:r>
          </a:p>
          <a:p>
            <a:pPr>
              <a:buFont typeface="Wingdings" pitchFamily="2" charset="2"/>
              <a:buChar char="§"/>
            </a:pPr>
            <a:endParaRPr lang="cs-CZ" sz="26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2600" dirty="0">
                <a:latin typeface="Sylfaen" panose="010A0502050306030303" pitchFamily="18" charset="0"/>
                <a:ea typeface="Calibri"/>
                <a:cs typeface="Times New Roman"/>
              </a:rPr>
              <a:t> Machiavelliho utopismus</a:t>
            </a:r>
          </a:p>
        </p:txBody>
      </p:sp>
    </p:spTree>
    <p:extLst>
      <p:ext uri="{BB962C8B-B14F-4D97-AF65-F5344CB8AC3E}">
        <p14:creationId xmlns:p14="http://schemas.microsoft.com/office/powerpoint/2010/main" val="4174726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745571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Kdo je vladař?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09600" y="2111022"/>
            <a:ext cx="826516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žánr zrcadla princů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všechny státy: buď republikami, nebo knížectvími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knížetství dělí na dědičná a nová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zabývá se jen novými (potenciálními) vladaři</a:t>
            </a: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50230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745571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Ozbrojení a neozbrojení proroci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75734" y="2381956"/>
            <a:ext cx="829903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cesty vyšlapané velkými předchůdci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ozbrojení a neozbrojení proroci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postavy Mojžíše a Ježíše Krista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je Machiavelli neozbrojeným prorokem?</a:t>
            </a: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8570083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2679</TotalTime>
  <Words>722</Words>
  <Application>Microsoft Office PowerPoint</Application>
  <PresentationFormat>Předvádění na obrazovce (4:3)</PresentationFormat>
  <Paragraphs>240</Paragraphs>
  <Slides>22</Slides>
  <Notes>21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22</vt:i4>
      </vt:variant>
    </vt:vector>
  </HeadingPairs>
  <TitlesOfParts>
    <vt:vector size="31" baseType="lpstr">
      <vt:lpstr>Arial</vt:lpstr>
      <vt:lpstr>Calibri</vt:lpstr>
      <vt:lpstr>Sylfaen</vt:lpstr>
      <vt:lpstr>Tahoma</vt:lpstr>
      <vt:lpstr>Times New Roman</vt:lpstr>
      <vt:lpstr>Wingdings</vt:lpstr>
      <vt:lpstr>Prezentace_MU_CZ</vt:lpstr>
      <vt:lpstr>1_Směsi</vt:lpstr>
      <vt:lpstr>2_Směsi</vt:lpstr>
      <vt:lpstr>Niccolò Machiavelli   Jiří Baroš</vt:lpstr>
      <vt:lpstr>Hlavní témata přednášky</vt:lpstr>
      <vt:lpstr>Hlavní témata přednášky</vt:lpstr>
      <vt:lpstr>Dějinný kontext I</vt:lpstr>
      <vt:lpstr>Dějinný kontext II</vt:lpstr>
      <vt:lpstr>Hlavní témata přednášky</vt:lpstr>
      <vt:lpstr>Vladař</vt:lpstr>
      <vt:lpstr>Kdo je vladař?</vt:lpstr>
      <vt:lpstr>Ozbrojení a neozbrojení proroci</vt:lpstr>
      <vt:lpstr>Machiavelli a morálka</vt:lpstr>
      <vt:lpstr>Estetika násilí</vt:lpstr>
      <vt:lpstr>Dvě třídy lidí</vt:lpstr>
      <vt:lpstr>Machiavelliho utopismus</vt:lpstr>
      <vt:lpstr>Hlavní témata přednášky</vt:lpstr>
      <vt:lpstr>Rozpravy</vt:lpstr>
      <vt:lpstr>O co jde v Rozpravách?</vt:lpstr>
      <vt:lpstr>Nová pravidla a myšlenky</vt:lpstr>
      <vt:lpstr>Starověké a moderní republiky I</vt:lpstr>
      <vt:lpstr>Starověké a moderní republiky II</vt:lpstr>
      <vt:lpstr>Starověké a moderní republiky III</vt:lpstr>
      <vt:lpstr>Nové křesťanství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 nedostatky  zákonodárného  procesu z pohledu teorie zákonodárství a judikatury Ústavního soudu ČR   Prezentace návrhu obsahové struktury dizertační práce   Marian Kokeš</dc:title>
  <dc:creator>PC;Jiří Baroš</dc:creator>
  <cp:lastModifiedBy>Jiří Baroš</cp:lastModifiedBy>
  <cp:revision>156</cp:revision>
  <cp:lastPrinted>2014-10-15T14:35:53Z</cp:lastPrinted>
  <dcterms:created xsi:type="dcterms:W3CDTF">2013-12-10T20:26:31Z</dcterms:created>
  <dcterms:modified xsi:type="dcterms:W3CDTF">2021-10-14T08:28:06Z</dcterms:modified>
</cp:coreProperties>
</file>