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54"/>
  </p:notesMasterIdLst>
  <p:handoutMasterIdLst>
    <p:handoutMasterId r:id="rId55"/>
  </p:handoutMasterIdLst>
  <p:sldIdLst>
    <p:sldId id="322" r:id="rId4"/>
    <p:sldId id="283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408" r:id="rId37"/>
    <p:sldId id="416" r:id="rId38"/>
    <p:sldId id="417" r:id="rId39"/>
    <p:sldId id="418" r:id="rId40"/>
    <p:sldId id="419" r:id="rId41"/>
    <p:sldId id="420" r:id="rId42"/>
    <p:sldId id="421" r:id="rId43"/>
    <p:sldId id="422" r:id="rId44"/>
    <p:sldId id="423" r:id="rId45"/>
    <p:sldId id="424" r:id="rId46"/>
    <p:sldId id="425" r:id="rId47"/>
    <p:sldId id="410" r:id="rId48"/>
    <p:sldId id="411" r:id="rId49"/>
    <p:sldId id="412" r:id="rId50"/>
    <p:sldId id="413" r:id="rId51"/>
    <p:sldId id="414" r:id="rId52"/>
    <p:sldId id="415" r:id="rId5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8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671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813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986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608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004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7426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5148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410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522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63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524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251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1753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22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0196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9284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9234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187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510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0058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041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932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01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0073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289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625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3238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25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1019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4138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1173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517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278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050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71293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9532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49264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1390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2367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365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95009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64502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7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77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99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207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15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6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Politické myšlení křesťanského středověku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52365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počátku křesťanství k dílu Aurelia Augustina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 počátcích církve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Nový pojem společenství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Církev jako politický řád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Apologetika a patristika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Augustin</a:t>
            </a:r>
          </a:p>
        </p:txBody>
      </p:sp>
    </p:spTree>
    <p:extLst>
      <p:ext uri="{BB962C8B-B14F-4D97-AF65-F5344CB8AC3E}">
        <p14:creationId xmlns:p14="http://schemas.microsoft.com/office/powerpoint/2010/main" val="2381263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911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Apologetika a patristika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4479" y="2202180"/>
            <a:ext cx="80451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hájit křesťanství před pohanskými vzdělanci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promýšlet život církve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patristika a politika: vláda, vlastnictví či 	otroctví vznikají kvůli hříchu</a:t>
            </a:r>
          </a:p>
          <a:p>
            <a:pPr defTabSz="288000"/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Origenes</a:t>
            </a:r>
            <a:r>
              <a:rPr lang="cs-CZ" sz="3000" dirty="0">
                <a:latin typeface="Sylfaen" panose="010A0502050306030303" pitchFamily="18" charset="0"/>
              </a:rPr>
              <a:t>, Tertulián, </a:t>
            </a:r>
            <a:r>
              <a:rPr lang="cs-CZ" sz="3000" dirty="0" err="1">
                <a:latin typeface="Sylfaen" panose="010A0502050306030303" pitchFamily="18" charset="0"/>
              </a:rPr>
              <a:t>Eusebius</a:t>
            </a:r>
            <a:r>
              <a:rPr lang="cs-CZ" sz="3000" dirty="0">
                <a:latin typeface="Sylfaen" panose="010A0502050306030303" pitchFamily="18" charset="0"/>
              </a:rPr>
              <a:t>, Ambrož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10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52365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počátku křesťanství k dílu Aurelia Augustina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 počátcích církve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Nový pojem společenství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Církev jako politický řád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Apologetika a patristika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Augustin</a:t>
            </a:r>
          </a:p>
        </p:txBody>
      </p:sp>
    </p:spTree>
    <p:extLst>
      <p:ext uri="{BB962C8B-B14F-4D97-AF65-F5344CB8AC3E}">
        <p14:creationId xmlns:p14="http://schemas.microsoft.com/office/powerpoint/2010/main" val="2196236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Augustin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Křesťanství jako občanské náboženství?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Boží a obec pozemská I-III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 státu I-II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Náboženství a filosofie I-II</a:t>
            </a:r>
          </a:p>
        </p:txBody>
      </p:sp>
    </p:spTree>
    <p:extLst>
      <p:ext uri="{BB962C8B-B14F-4D97-AF65-F5344CB8AC3E}">
        <p14:creationId xmlns:p14="http://schemas.microsoft.com/office/powerpoint/2010/main" val="322231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Augustin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Křesťanství jako občanské náboženství?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Boží a obec pozemská I-III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 státu I-II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Náboženství a filosofie I-II</a:t>
            </a:r>
          </a:p>
        </p:txBody>
      </p:sp>
    </p:spTree>
    <p:extLst>
      <p:ext uri="{BB962C8B-B14F-4D97-AF65-F5344CB8AC3E}">
        <p14:creationId xmlns:p14="http://schemas.microsoft.com/office/powerpoint/2010/main" val="3959260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92668" cy="14626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Křesťanství jako občanské náboženství?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moc jako nástroj prosazování zájmů církve, 	nebo se spíše </a:t>
            </a:r>
            <a:r>
              <a:rPr lang="cs-CZ" altLang="cs-CZ" sz="3000" dirty="0">
                <a:latin typeface="Sylfaen"/>
                <a:cs typeface="Times New Roman"/>
              </a:rPr>
              <a:t>stát nástrojem politiky?</a:t>
            </a:r>
          </a:p>
          <a:p>
            <a:pPr defTabSz="288000"/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Augustin: v čem je identita církve?</a:t>
            </a:r>
          </a:p>
          <a:p>
            <a:pPr defTabSz="288000"/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Boží a pozemská obec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92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Augustin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Křesťanství jako občanské náboženství?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Obec Boží a obec pozemská I-III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 státu I-II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Náboženství a filosofie I-II</a:t>
            </a:r>
          </a:p>
        </p:txBody>
      </p:sp>
    </p:spTree>
    <p:extLst>
      <p:ext uri="{BB962C8B-B14F-4D97-AF65-F5344CB8AC3E}">
        <p14:creationId xmlns:p14="http://schemas.microsoft.com/office/powerpoint/2010/main" val="2028406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Obec Boží a obec pozemská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552700"/>
            <a:ext cx="81152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člověk patří svou přirozenosti do dvou řádů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výklad lidských dějin: svár dvou obcí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myšlenka predestinace</a:t>
            </a:r>
          </a:p>
        </p:txBody>
      </p:sp>
    </p:spTree>
    <p:extLst>
      <p:ext uri="{BB962C8B-B14F-4D97-AF65-F5344CB8AC3E}">
        <p14:creationId xmlns:p14="http://schemas.microsoft.com/office/powerpoint/2010/main" val="3923622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Obec Boží a obec pozemská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522220"/>
            <a:ext cx="81152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pozemská obec není politickou společností, 	stejně jako Boží obec církví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dvojí občanství: dualismus dvou obcí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 čem spočívá řád? </a:t>
            </a:r>
            <a:r>
              <a:rPr lang="cs-CZ" altLang="cs-CZ" sz="3000" dirty="0" err="1">
                <a:latin typeface="Sylfaen" panose="010A0502050306030303" pitchFamily="18" charset="0"/>
              </a:rPr>
              <a:t>Ordo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amoris</a:t>
            </a:r>
            <a:r>
              <a:rPr lang="cs-CZ" altLang="cs-CZ" sz="3000" dirty="0">
                <a:latin typeface="Sylfaen" panose="010A05020503060303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0142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Obec Boží a obec pozemská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491740"/>
            <a:ext cx="81152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kdy je politická společnost dobrá?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křesťan jako poutník (užívá plody pozemské 	obce, ale…)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milost a přirozenost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83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Od počátků křesťanství k dílu Aurelia Augustina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Období středověku a dílo Tomáše Akvinského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Augustin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Křesťanství jako občanské náboženství?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Boží a obec pozemská I-III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 státu I-II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Náboženství a filosofie I-II</a:t>
            </a:r>
          </a:p>
        </p:txBody>
      </p:sp>
    </p:spTree>
    <p:extLst>
      <p:ext uri="{BB962C8B-B14F-4D97-AF65-F5344CB8AC3E}">
        <p14:creationId xmlns:p14="http://schemas.microsoft.com/office/powerpoint/2010/main" val="1968280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státu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125980"/>
            <a:ext cx="81152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je Řím opravdovým státem?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polemika proti Ciceronovi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stát jako loupeživá banda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křesťanský stát (absolutní standard 	spravedlnosti)</a:t>
            </a:r>
          </a:p>
        </p:txBody>
      </p:sp>
    </p:spTree>
    <p:extLst>
      <p:ext uri="{BB962C8B-B14F-4D97-AF65-F5344CB8AC3E}">
        <p14:creationId xmlns:p14="http://schemas.microsoft.com/office/powerpoint/2010/main" val="432517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státu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583180"/>
            <a:ext cx="80238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minimální definice státu a lidu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stát přináší pozemský mír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pozemský a nebeský mír</a:t>
            </a:r>
          </a:p>
        </p:txBody>
      </p:sp>
    </p:spTree>
    <p:extLst>
      <p:ext uri="{BB962C8B-B14F-4D97-AF65-F5344CB8AC3E}">
        <p14:creationId xmlns:p14="http://schemas.microsoft.com/office/powerpoint/2010/main" val="2003250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Augustin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Křesťanství jako občanské náboženství?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Boží a obec pozemská I-III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 státu I-II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Náboženství a filosofie I-II</a:t>
            </a:r>
          </a:p>
        </p:txBody>
      </p:sp>
    </p:spTree>
    <p:extLst>
      <p:ext uri="{BB962C8B-B14F-4D97-AF65-F5344CB8AC3E}">
        <p14:creationId xmlns:p14="http://schemas.microsoft.com/office/powerpoint/2010/main" val="1373378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Náboženství a filosofie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026920"/>
            <a:ext cx="81152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Tři druhy pohanské teologie (</a:t>
            </a:r>
            <a:r>
              <a:rPr lang="cs-CZ" sz="3000" dirty="0" err="1">
                <a:latin typeface="Sylfaen" panose="010A0502050306030303" pitchFamily="18" charset="0"/>
              </a:rPr>
              <a:t>Varro</a:t>
            </a:r>
            <a:r>
              <a:rPr lang="cs-CZ" sz="3000" dirty="0">
                <a:latin typeface="Sylfaen" panose="010A0502050306030303" pitchFamily="18" charset="0"/>
              </a:rPr>
              <a:t>): </a:t>
            </a:r>
          </a:p>
          <a:p>
            <a:r>
              <a:rPr lang="cs-CZ" sz="3000" dirty="0">
                <a:latin typeface="Sylfaen" panose="010A0502050306030303" pitchFamily="18" charset="0"/>
              </a:rPr>
              <a:t>1, mýtická</a:t>
            </a:r>
          </a:p>
          <a:p>
            <a:r>
              <a:rPr lang="cs-CZ" sz="3000" dirty="0">
                <a:latin typeface="Sylfaen" panose="010A0502050306030303" pitchFamily="18" charset="0"/>
              </a:rPr>
              <a:t>2, přirozená</a:t>
            </a:r>
          </a:p>
          <a:p>
            <a:r>
              <a:rPr lang="cs-CZ" sz="3000" dirty="0">
                <a:latin typeface="Sylfaen" panose="010A0502050306030303" pitchFamily="18" charset="0"/>
              </a:rPr>
              <a:t>3, občanská</a:t>
            </a:r>
          </a:p>
          <a:p>
            <a:r>
              <a:rPr 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polyteismus v. monoteismus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myšlenka stvoření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filosof a křesťan</a:t>
            </a:r>
          </a:p>
        </p:txBody>
      </p:sp>
    </p:spTree>
    <p:extLst>
      <p:ext uri="{BB962C8B-B14F-4D97-AF65-F5344CB8AC3E}">
        <p14:creationId xmlns:p14="http://schemas.microsoft.com/office/powerpoint/2010/main" val="399578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Náboženství a filosofie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křesťanství a filosofie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filosofie a teologie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věčný a lidský zákon</a:t>
            </a:r>
          </a:p>
        </p:txBody>
      </p:sp>
    </p:spTree>
    <p:extLst>
      <p:ext uri="{BB962C8B-B14F-4D97-AF65-F5344CB8AC3E}">
        <p14:creationId xmlns:p14="http://schemas.microsoft.com/office/powerpoint/2010/main" val="9498978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2177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3326326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2177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1270885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41697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Přes temné věky po renesanci 12. století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2458" y="2388093"/>
            <a:ext cx="106868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3 pohledy středověkých teologů na vládu: </a:t>
            </a:r>
          </a:p>
          <a:p>
            <a:r>
              <a:rPr lang="cs-CZ" altLang="cs-CZ" sz="3000" dirty="0">
                <a:latin typeface="Sylfaen" panose="010A0502050306030303" pitchFamily="18" charset="0"/>
              </a:rPr>
              <a:t>1, křesťanský vládce</a:t>
            </a:r>
          </a:p>
          <a:p>
            <a:r>
              <a:rPr lang="cs-CZ" altLang="cs-CZ" sz="3000" dirty="0">
                <a:latin typeface="Sylfaen" panose="010A0502050306030303" pitchFamily="18" charset="0"/>
              </a:rPr>
              <a:t>2, zkažená tyranie</a:t>
            </a:r>
          </a:p>
          <a:p>
            <a:r>
              <a:rPr lang="cs-CZ" altLang="cs-CZ" sz="3000" dirty="0">
                <a:latin typeface="Sylfaen" panose="010A0502050306030303" pitchFamily="18" charset="0"/>
              </a:rPr>
              <a:t>3, spolupráce lidí dobré vůle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karolínská renesance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renesance 12. století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00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2177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301204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52365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počátku křesťanství k dílu Aurelia Augustina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 počátcích církve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Nový pojem společenství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Církev jako politický řád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Apologetika a patristika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Augustin</a:t>
            </a:r>
          </a:p>
        </p:txBody>
      </p:sp>
    </p:spTree>
    <p:extLst>
      <p:ext uri="{BB962C8B-B14F-4D97-AF65-F5344CB8AC3E}">
        <p14:creationId xmlns:p14="http://schemas.microsoft.com/office/powerpoint/2010/main" val="1530820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9025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Papežské nároky na plnost moci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4726" y="2380416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plenitudo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potestatis</a:t>
            </a: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ratione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peccati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Řehoř VII.: </a:t>
            </a:r>
            <a:r>
              <a:rPr lang="cs-CZ" altLang="cs-CZ" sz="3000" dirty="0" err="1">
                <a:latin typeface="Sylfaen" panose="010A0502050306030303" pitchFamily="18" charset="0"/>
              </a:rPr>
              <a:t>Dictatus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papae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Bonifác VIII.: </a:t>
            </a:r>
            <a:r>
              <a:rPr lang="cs-CZ" altLang="cs-CZ" sz="3000" dirty="0" err="1">
                <a:latin typeface="Sylfaen" panose="010A0502050306030303" pitchFamily="18" charset="0"/>
              </a:rPr>
              <a:t>Unam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sanctam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3226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2177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3630833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77428" cy="10435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Jazyk náboženství a jazyk politiky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migrace pojmu mystické tělo Kristovo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objev Aristotela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spory duchovní a časné moci vedou k 	revitalizaci politického myšlení</a:t>
            </a:r>
          </a:p>
        </p:txBody>
      </p:sp>
    </p:spTree>
    <p:extLst>
      <p:ext uri="{BB962C8B-B14F-4D97-AF65-F5344CB8AC3E}">
        <p14:creationId xmlns:p14="http://schemas.microsoft.com/office/powerpoint/2010/main" val="3331112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2177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3766584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Tomáš Akvinský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Biblická víra a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Antropologie a etika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Akvinského pojetí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Akvinského pojetí zákona</a:t>
            </a:r>
          </a:p>
        </p:txBody>
      </p:sp>
    </p:spTree>
    <p:extLst>
      <p:ext uri="{BB962C8B-B14F-4D97-AF65-F5344CB8AC3E}">
        <p14:creationId xmlns:p14="http://schemas.microsoft.com/office/powerpoint/2010/main" val="1856427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Tomáš Akvinský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Biblická víra a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Antropologie a etika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Akvinského pojetí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Akvinského pojetí zákona</a:t>
            </a:r>
          </a:p>
        </p:txBody>
      </p:sp>
    </p:spTree>
    <p:extLst>
      <p:ext uri="{BB962C8B-B14F-4D97-AF65-F5344CB8AC3E}">
        <p14:creationId xmlns:p14="http://schemas.microsoft.com/office/powerpoint/2010/main" val="1432832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Biblická víra a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148840"/>
            <a:ext cx="81152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integrace Aristotela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odlišnost křesťanství od židovství a islámu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  <a:cs typeface="Times New Roman"/>
              </a:rPr>
              <a:t> vztah filosofie a teologie</a:t>
            </a:r>
          </a:p>
          <a:p>
            <a:endParaRPr lang="cs-CZ" altLang="cs-CZ" sz="3000" dirty="0">
              <a:latin typeface="Sylfaen" panose="010A0502050306030303" pitchFamily="18" charset="0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  <a:cs typeface="Times New Roman"/>
              </a:rPr>
              <a:t> milost předpokládá přirozenost</a:t>
            </a:r>
            <a:endParaRPr lang="cs-CZ" alt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88638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Tomáš Akvinský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Biblická víra a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Antropologie a etika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Akvinského pojetí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Akvinského pojetí zákona</a:t>
            </a:r>
          </a:p>
        </p:txBody>
      </p:sp>
    </p:spTree>
    <p:extLst>
      <p:ext uri="{BB962C8B-B14F-4D97-AF65-F5344CB8AC3E}">
        <p14:creationId xmlns:p14="http://schemas.microsoft.com/office/powerpoint/2010/main" val="30784671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Antropologie a etika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499360"/>
            <a:ext cx="81152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hierarchie jsoucen a účelnost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co je člověk?</a:t>
            </a:r>
          </a:p>
          <a:p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přirozenost člověka: přirozené náklonnosti a 	základní dobra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821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Tomáš Akvinský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Biblická víra a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Antropologie a etika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Akvinského pojetí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Akvinského pojetí zákona</a:t>
            </a:r>
          </a:p>
        </p:txBody>
      </p:sp>
    </p:spTree>
    <p:extLst>
      <p:ext uri="{BB962C8B-B14F-4D97-AF65-F5344CB8AC3E}">
        <p14:creationId xmlns:p14="http://schemas.microsoft.com/office/powerpoint/2010/main" val="314121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52365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počátku křesťanství k dílu Aurelia Augustina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 počátcích církve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Nový pojem společenství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Církev jako politický řád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Apologetika a patristika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Augustin</a:t>
            </a:r>
          </a:p>
        </p:txBody>
      </p:sp>
    </p:spTree>
    <p:extLst>
      <p:ext uri="{BB962C8B-B14F-4D97-AF65-F5344CB8AC3E}">
        <p14:creationId xmlns:p14="http://schemas.microsoft.com/office/powerpoint/2010/main" val="15631925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Akvinského pojetí politiky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0" y="2087880"/>
            <a:ext cx="82600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člověk přirozeně společenským živočichem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pojem společnosti a státu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účel vládnutí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koncepce vlastnictví, spravedlivé války a vztahu 	duchovní a časné moci</a:t>
            </a:r>
          </a:p>
        </p:txBody>
      </p:sp>
    </p:spTree>
    <p:extLst>
      <p:ext uri="{BB962C8B-B14F-4D97-AF65-F5344CB8AC3E}">
        <p14:creationId xmlns:p14="http://schemas.microsoft.com/office/powerpoint/2010/main" val="1197704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Tomáš Akvinský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Biblická víra a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Antropologie a etika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Akvinského pojetí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Akvinského pojetí zákona</a:t>
            </a:r>
          </a:p>
        </p:txBody>
      </p:sp>
    </p:spTree>
    <p:extLst>
      <p:ext uri="{BB962C8B-B14F-4D97-AF65-F5344CB8AC3E}">
        <p14:creationId xmlns:p14="http://schemas.microsoft.com/office/powerpoint/2010/main" val="8371344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Akvinského pojetí zákona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4350" y="1843448"/>
            <a:ext cx="81152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Sylfaen"/>
                <a:ea typeface="Calibri"/>
                <a:cs typeface="Times New Roman"/>
              </a:rPr>
              <a:t>Co je zákon?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pravidlo rozumu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směřované ke společnému dobru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vytvořené autoritou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řádně vyhlášené</a:t>
            </a:r>
          </a:p>
        </p:txBody>
      </p:sp>
    </p:spTree>
    <p:extLst>
      <p:ext uri="{BB962C8B-B14F-4D97-AF65-F5344CB8AC3E}">
        <p14:creationId xmlns:p14="http://schemas.microsoft.com/office/powerpoint/2010/main" val="16858833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Akvinského pojetí zákona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331720"/>
            <a:ext cx="81152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věčný zákon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přirozený zákon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pozitivní (lidský) zákon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zjevený zákon</a:t>
            </a:r>
          </a:p>
        </p:txBody>
      </p:sp>
    </p:spTree>
    <p:extLst>
      <p:ext uri="{BB962C8B-B14F-4D97-AF65-F5344CB8AC3E}">
        <p14:creationId xmlns:p14="http://schemas.microsoft.com/office/powerpoint/2010/main" val="1089190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55508" cy="7768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Akvinského pojetí zákona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331720"/>
            <a:ext cx="81152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Sylfaen"/>
                <a:ea typeface="Calibri"/>
                <a:cs typeface="Times New Roman"/>
              </a:rPr>
              <a:t>Aplikace obecné definice zákona: </a:t>
            </a:r>
          </a:p>
          <a:p>
            <a:r>
              <a:rPr lang="cs-CZ" sz="3000" dirty="0">
                <a:latin typeface="Sylfaen"/>
                <a:cs typeface="Times New Roman"/>
              </a:rPr>
              <a:t>- na </a:t>
            </a:r>
            <a:r>
              <a:rPr lang="cs-CZ" sz="3000" dirty="0">
                <a:latin typeface="Sylfaen" panose="010A0502050306030303" pitchFamily="18" charset="0"/>
              </a:rPr>
              <a:t>pozitivní zákon</a:t>
            </a:r>
          </a:p>
          <a:p>
            <a:r>
              <a:rPr lang="cs-CZ" sz="3000" dirty="0">
                <a:latin typeface="Sylfaen" panose="010A0502050306030303" pitchFamily="18" charset="0"/>
              </a:rPr>
              <a:t>- na přirozený zákon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Sylfaen" panose="010A0502050306030303" pitchFamily="18" charset="0"/>
            </a:endParaRPr>
          </a:p>
          <a:p>
            <a:r>
              <a:rPr lang="cs-CZ" sz="3000" dirty="0">
                <a:latin typeface="Sylfaen" panose="010A0502050306030303" pitchFamily="18" charset="0"/>
              </a:rPr>
              <a:t>Co je společné dobro? </a:t>
            </a:r>
          </a:p>
          <a:p>
            <a:r>
              <a:rPr lang="cs-CZ" sz="3000" dirty="0">
                <a:latin typeface="Sylfaen" panose="010A0502050306030303" pitchFamily="18" charset="0"/>
              </a:rPr>
              <a:t>- soukromé vs. společné dobro</a:t>
            </a:r>
          </a:p>
          <a:p>
            <a:r>
              <a:rPr lang="cs-CZ" sz="3000" dirty="0">
                <a:latin typeface="Sylfaen" panose="010A0502050306030303" pitchFamily="18" charset="0"/>
              </a:rPr>
              <a:t>- vztah části a celku </a:t>
            </a:r>
          </a:p>
          <a:p>
            <a:r>
              <a:rPr lang="cs-CZ" sz="3000" dirty="0">
                <a:latin typeface="Sylfaen" panose="010A0502050306030303" pitchFamily="18" charset="0"/>
              </a:rPr>
              <a:t>- </a:t>
            </a:r>
            <a:r>
              <a:rPr lang="cs-CZ" sz="3000" dirty="0" err="1">
                <a:latin typeface="Sylfaen" panose="010A0502050306030303" pitchFamily="18" charset="0"/>
              </a:rPr>
              <a:t>determinatio</a:t>
            </a:r>
            <a:endParaRPr lang="cs-CZ" sz="3000" dirty="0">
              <a:latin typeface="Sylfaen" panose="010A0502050306030303" pitchFamily="18" charset="0"/>
            </a:endParaRPr>
          </a:p>
          <a:p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168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77428" cy="1639625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solidFill>
                  <a:srgbClr val="FF0000"/>
                </a:solidFill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solidFill>
                  <a:srgbClr val="FF0000"/>
                </a:solidFill>
                <a:latin typeface="Sylfaen" panose="010A0502050306030303" pitchFamily="18" charset="0"/>
              </a:rPr>
              <a:t>Occamu</a:t>
            </a:r>
            <a:endParaRPr lang="cs-CZ" altLang="cs-CZ" sz="3000" dirty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17015253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46948" cy="1432219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Marsilius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z Padovy a Vilém z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Occamu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514600"/>
            <a:ext cx="81152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Marsilius</a:t>
            </a:r>
            <a:r>
              <a:rPr lang="cs-CZ" sz="3000" dirty="0">
                <a:latin typeface="Sylfaen" panose="010A0502050306030303" pitchFamily="18" charset="0"/>
              </a:rPr>
              <a:t> z Padovy: Defensor </a:t>
            </a:r>
            <a:r>
              <a:rPr lang="cs-CZ" sz="3000" dirty="0" err="1">
                <a:latin typeface="Sylfaen" panose="010A0502050306030303" pitchFamily="18" charset="0"/>
              </a:rPr>
              <a:t>pacis</a:t>
            </a:r>
            <a:r>
              <a:rPr lang="cs-CZ" sz="3000" dirty="0">
                <a:latin typeface="Sylfaen" panose="010A0502050306030303" pitchFamily="18" charset="0"/>
              </a:rPr>
              <a:t>: lid a vládce, 	papež a obecný koncil 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spor o františkánskou chudobu 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r>
              <a:rPr lang="cs-CZ" altLang="cs-CZ" sz="3000" dirty="0">
                <a:latin typeface="Sylfaen" panose="010A0502050306030303" pitchFamily="18" charset="0"/>
              </a:rPr>
              <a:t>: koncepce duchovní moci, čím 	je vládce vázán?, svoboda diskuse v církvi</a:t>
            </a:r>
          </a:p>
        </p:txBody>
      </p:sp>
    </p:spTree>
    <p:extLst>
      <p:ext uri="{BB962C8B-B14F-4D97-AF65-F5344CB8AC3E}">
        <p14:creationId xmlns:p14="http://schemas.microsoft.com/office/powerpoint/2010/main" val="32233657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77428" cy="1639625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solidFill>
                  <a:srgbClr val="FF0000"/>
                </a:solidFill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40180480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793608" cy="906439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Konciliaristické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hnutí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velké západní schizma a autorita koncilu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korporace a její hlava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různé proudy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konciliarismu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6354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77428" cy="1639625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Období středověku a dílo Tomáše Akvinského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Přes temné věky po renesanci 12. století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Papežské nároky na plnost moci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Jazyk náboženství a jazyk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Akvinský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Marsilius</a:t>
            </a:r>
            <a:r>
              <a:rPr lang="cs-CZ" altLang="cs-CZ" sz="3000" dirty="0">
                <a:latin typeface="Sylfaen" panose="010A0502050306030303" pitchFamily="18" charset="0"/>
              </a:rPr>
              <a:t> z Padovy a Vilém z </a:t>
            </a:r>
            <a:r>
              <a:rPr lang="cs-CZ" altLang="cs-CZ" sz="3000" dirty="0" err="1">
                <a:latin typeface="Sylfaen" panose="010A0502050306030303" pitchFamily="18" charset="0"/>
              </a:rPr>
              <a:t>Occamu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Konciliaristické</a:t>
            </a:r>
            <a:r>
              <a:rPr lang="cs-CZ" altLang="cs-CZ" sz="3000" dirty="0">
                <a:latin typeface="Sylfaen" panose="010A0502050306030303" pitchFamily="18" charset="0"/>
              </a:rPr>
              <a:t> hnutí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Španělská scholastika</a:t>
            </a:r>
          </a:p>
        </p:txBody>
      </p:sp>
    </p:spTree>
    <p:extLst>
      <p:ext uri="{BB962C8B-B14F-4D97-AF65-F5344CB8AC3E}">
        <p14:creationId xmlns:p14="http://schemas.microsoft.com/office/powerpoint/2010/main" val="136208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7921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počátcích církve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232660"/>
            <a:ext cx="7923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postava Mesiáše v židovství a křesťanství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vztah Ježíše k politické autoritě: </a:t>
            </a:r>
            <a:r>
              <a:rPr lang="cs-CZ" altLang="cs-CZ" sz="3000" dirty="0" err="1">
                <a:latin typeface="Sylfaen" panose="010A0502050306030303" pitchFamily="18" charset="0"/>
              </a:rPr>
              <a:t>Mt</a:t>
            </a:r>
            <a:r>
              <a:rPr lang="cs-CZ" altLang="cs-CZ" sz="3000" dirty="0">
                <a:latin typeface="Sylfaen" panose="010A0502050306030303" pitchFamily="18" charset="0"/>
              </a:rPr>
              <a:t> 22, 15-22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sv. Pavel a politická autorita: Řím 13, 1-7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poslušnost dvojí autoritě: Boží a pozemská 	obec</a:t>
            </a:r>
          </a:p>
        </p:txBody>
      </p:sp>
    </p:spTree>
    <p:extLst>
      <p:ext uri="{BB962C8B-B14F-4D97-AF65-F5344CB8AC3E}">
        <p14:creationId xmlns:p14="http://schemas.microsoft.com/office/powerpoint/2010/main" val="24959659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08848" cy="1035979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Španělská scholastika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7701" y="2705100"/>
            <a:ext cx="81153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zámořské objevy a práva amerických Indiánů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právo národů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doktrína spravedlivé války</a:t>
            </a:r>
          </a:p>
        </p:txBody>
      </p:sp>
    </p:spTree>
    <p:extLst>
      <p:ext uri="{BB962C8B-B14F-4D97-AF65-F5344CB8AC3E}">
        <p14:creationId xmlns:p14="http://schemas.microsoft.com/office/powerpoint/2010/main" val="82969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52365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počátku křesťanství k dílu Aurelia Augustina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 počátcích církve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Nový pojem společenství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Církev jako politický řád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Apologetika a patristika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Augustin</a:t>
            </a:r>
          </a:p>
        </p:txBody>
      </p:sp>
    </p:spTree>
    <p:extLst>
      <p:ext uri="{BB962C8B-B14F-4D97-AF65-F5344CB8AC3E}">
        <p14:creationId xmlns:p14="http://schemas.microsoft.com/office/powerpoint/2010/main" val="44710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683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Nový pojem společenství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293620"/>
            <a:ext cx="799946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druhý příchod Krista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církev jako společenství, čistší a s vyšším cílem</a:t>
            </a:r>
          </a:p>
          <a:p>
            <a:r>
              <a:rPr 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solidarita a silný pojem členství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mystické tělo Kristovo</a:t>
            </a:r>
          </a:p>
        </p:txBody>
      </p:sp>
    </p:spTree>
    <p:extLst>
      <p:ext uri="{BB962C8B-B14F-4D97-AF65-F5344CB8AC3E}">
        <p14:creationId xmlns:p14="http://schemas.microsoft.com/office/powerpoint/2010/main" val="367668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52365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počátku křesťanství k dílu Aurelia Augustina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 počátcích církve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Nový pojem společenství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Církev jako politický řád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Apologetika a patristika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Augustin</a:t>
            </a:r>
          </a:p>
        </p:txBody>
      </p:sp>
    </p:spTree>
    <p:extLst>
      <p:ext uri="{BB962C8B-B14F-4D97-AF65-F5344CB8AC3E}">
        <p14:creationId xmlns:p14="http://schemas.microsoft.com/office/powerpoint/2010/main" val="90727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87595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Církev jako politický řád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392680"/>
            <a:ext cx="81594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politický řád v. církevní společenství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politizace církve (hierarchie, autorita, 	poslušnost)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jednota a diverzita v církvi: kritika puristů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konflikty uvnitř církve: stran víry a organizace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123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2576</TotalTime>
  <Words>1671</Words>
  <Application>Microsoft Office PowerPoint</Application>
  <PresentationFormat>Předvádění na obrazovce (4:3)</PresentationFormat>
  <Paragraphs>479</Paragraphs>
  <Slides>50</Slides>
  <Notes>49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50</vt:i4>
      </vt:variant>
    </vt:vector>
  </HeadingPairs>
  <TitlesOfParts>
    <vt:vector size="59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Politické myšlení křesťanského středověku   Jiří Baroš</vt:lpstr>
      <vt:lpstr>Hlavní témata přednášky</vt:lpstr>
      <vt:lpstr>Od počátku křesťanství k dílu Aurelia Augustina</vt:lpstr>
      <vt:lpstr>Od počátku křesťanství k dílu Aurelia Augustina</vt:lpstr>
      <vt:lpstr>O počátcích církve</vt:lpstr>
      <vt:lpstr>Od počátku křesťanství k dílu Aurelia Augustina</vt:lpstr>
      <vt:lpstr>Nový pojem společenství</vt:lpstr>
      <vt:lpstr>Od počátku křesťanství k dílu Aurelia Augustina</vt:lpstr>
      <vt:lpstr>Církev jako politický řád</vt:lpstr>
      <vt:lpstr>Od počátku křesťanství k dílu Aurelia Augustina</vt:lpstr>
      <vt:lpstr>Apologetika a patristika</vt:lpstr>
      <vt:lpstr>Od počátku křesťanství k dílu Aurelia Augustina</vt:lpstr>
      <vt:lpstr>Augustin</vt:lpstr>
      <vt:lpstr>Augustin</vt:lpstr>
      <vt:lpstr>Křesťanství jako občanské náboženství?</vt:lpstr>
      <vt:lpstr>Augustin</vt:lpstr>
      <vt:lpstr>Obec Boží a obec pozemská I</vt:lpstr>
      <vt:lpstr>Obec Boží a obec pozemská II</vt:lpstr>
      <vt:lpstr>Obec Boží a obec pozemská III</vt:lpstr>
      <vt:lpstr>Augustin</vt:lpstr>
      <vt:lpstr>O státu I</vt:lpstr>
      <vt:lpstr>O státu II</vt:lpstr>
      <vt:lpstr>Augustin</vt:lpstr>
      <vt:lpstr>Náboženství a filosofie I</vt:lpstr>
      <vt:lpstr>Náboženství a filosofie II</vt:lpstr>
      <vt:lpstr>Období středověku a dílo Tomáše Akvinského</vt:lpstr>
      <vt:lpstr>Období středověku a dílo Tomáše Akvinského</vt:lpstr>
      <vt:lpstr>Přes temné věky po renesanci 12. století</vt:lpstr>
      <vt:lpstr>Období středověku a dílo Tomáše Akvinského</vt:lpstr>
      <vt:lpstr>Papežské nároky na plnost moci</vt:lpstr>
      <vt:lpstr>Období středověku a dílo Tomáše Akvinského</vt:lpstr>
      <vt:lpstr>Jazyk náboženství a jazyk politiky</vt:lpstr>
      <vt:lpstr>Období středověku a dílo Tomáše Akvinského</vt:lpstr>
      <vt:lpstr>Tomáš Akvinský</vt:lpstr>
      <vt:lpstr>Tomáš Akvinský</vt:lpstr>
      <vt:lpstr>Biblická víra a filosofie</vt:lpstr>
      <vt:lpstr>Tomáš Akvinský</vt:lpstr>
      <vt:lpstr>Antropologie a etika</vt:lpstr>
      <vt:lpstr>Tomáš Akvinský</vt:lpstr>
      <vt:lpstr>Akvinského pojetí politiky</vt:lpstr>
      <vt:lpstr>Tomáš Akvinský</vt:lpstr>
      <vt:lpstr>Akvinského pojetí zákona</vt:lpstr>
      <vt:lpstr>Akvinského pojetí zákona</vt:lpstr>
      <vt:lpstr>Akvinského pojetí zákona</vt:lpstr>
      <vt:lpstr>Období středověku a dílo Tomáše Akvinského</vt:lpstr>
      <vt:lpstr>Marsilius z Padovy a Vilém z Occamu</vt:lpstr>
      <vt:lpstr>Období středověku a dílo Tomáše Akvinského</vt:lpstr>
      <vt:lpstr>Konciliaristické hnutí</vt:lpstr>
      <vt:lpstr>Období středověku a dílo Tomáše Akvinského</vt:lpstr>
      <vt:lpstr>Španělská scholastika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147</cp:revision>
  <cp:lastPrinted>2014-10-15T14:35:53Z</cp:lastPrinted>
  <dcterms:created xsi:type="dcterms:W3CDTF">2013-12-10T20:26:31Z</dcterms:created>
  <dcterms:modified xsi:type="dcterms:W3CDTF">2021-10-05T12:13:49Z</dcterms:modified>
</cp:coreProperties>
</file>