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326" r:id="rId4"/>
    <p:sldId id="273" r:id="rId5"/>
    <p:sldId id="278" r:id="rId6"/>
    <p:sldId id="277" r:id="rId7"/>
    <p:sldId id="274" r:id="rId8"/>
    <p:sldId id="279" r:id="rId9"/>
    <p:sldId id="275" r:id="rId10"/>
    <p:sldId id="280" r:id="rId11"/>
    <p:sldId id="281" r:id="rId12"/>
    <p:sldId id="337" r:id="rId13"/>
    <p:sldId id="336" r:id="rId14"/>
    <p:sldId id="312" r:id="rId15"/>
    <p:sldId id="295" r:id="rId16"/>
    <p:sldId id="282" r:id="rId17"/>
    <p:sldId id="283" r:id="rId18"/>
    <p:sldId id="285" r:id="rId19"/>
    <p:sldId id="284" r:id="rId20"/>
    <p:sldId id="338" r:id="rId21"/>
    <p:sldId id="286" r:id="rId22"/>
    <p:sldId id="313" r:id="rId23"/>
    <p:sldId id="287" r:id="rId24"/>
    <p:sldId id="345" r:id="rId25"/>
    <p:sldId id="288" r:id="rId26"/>
    <p:sldId id="316" r:id="rId27"/>
    <p:sldId id="317" r:id="rId28"/>
    <p:sldId id="318" r:id="rId29"/>
    <p:sldId id="289" r:id="rId30"/>
    <p:sldId id="311" r:id="rId31"/>
    <p:sldId id="314" r:id="rId32"/>
    <p:sldId id="290" r:id="rId33"/>
    <p:sldId id="291" r:id="rId34"/>
    <p:sldId id="292" r:id="rId35"/>
    <p:sldId id="293" r:id="rId36"/>
    <p:sldId id="319" r:id="rId37"/>
    <p:sldId id="346" r:id="rId38"/>
    <p:sldId id="296" r:id="rId39"/>
    <p:sldId id="297" r:id="rId40"/>
    <p:sldId id="321" r:id="rId41"/>
    <p:sldId id="325" r:id="rId42"/>
    <p:sldId id="301" r:id="rId43"/>
    <p:sldId id="300" r:id="rId44"/>
    <p:sldId id="298" r:id="rId45"/>
    <p:sldId id="347" r:id="rId46"/>
    <p:sldId id="299" r:id="rId47"/>
    <p:sldId id="302" r:id="rId48"/>
    <p:sldId id="322" r:id="rId49"/>
    <p:sldId id="307" r:id="rId50"/>
    <p:sldId id="324" r:id="rId51"/>
    <p:sldId id="395" r:id="rId52"/>
    <p:sldId id="400" r:id="rId53"/>
    <p:sldId id="402" r:id="rId54"/>
    <p:sldId id="308" r:id="rId55"/>
    <p:sldId id="310" r:id="rId56"/>
    <p:sldId id="27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556AF-E9F0-7B47-B4A7-BEE2DCD1ACF5}" v="27" dt="2021-11-22T18:41:13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37" autoAdjust="0"/>
    <p:restoredTop sz="74587" autoAdjust="0"/>
  </p:normalViewPr>
  <p:slideViewPr>
    <p:cSldViewPr snapToGrid="0">
      <p:cViewPr>
        <p:scale>
          <a:sx n="161" d="100"/>
          <a:sy n="161" d="100"/>
        </p:scale>
        <p:origin x="144" y="-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Jusko" userId="9c047079-7d34-4614-9d9b-4788ba959305" providerId="ADAL" clId="{7225B4D2-B164-DD49-8BC9-A3411FB07A60}"/>
    <pc:docChg chg="modSld">
      <pc:chgData name="Jakub Jusko" userId="9c047079-7d34-4614-9d9b-4788ba959305" providerId="ADAL" clId="{7225B4D2-B164-DD49-8BC9-A3411FB07A60}" dt="2021-09-12T20:29:55.601" v="0" actId="790"/>
      <pc:docMkLst>
        <pc:docMk/>
      </pc:docMkLst>
      <pc:sldChg chg="modSp mod">
        <pc:chgData name="Jakub Jusko" userId="9c047079-7d34-4614-9d9b-4788ba959305" providerId="ADAL" clId="{7225B4D2-B164-DD49-8BC9-A3411FB07A60}" dt="2021-09-12T20:29:55.601" v="0" actId="790"/>
        <pc:sldMkLst>
          <pc:docMk/>
          <pc:sldMk cId="1158939877" sldId="256"/>
        </pc:sldMkLst>
        <pc:spChg chg="mod">
          <ac:chgData name="Jakub Jusko" userId="9c047079-7d34-4614-9d9b-4788ba959305" providerId="ADAL" clId="{7225B4D2-B164-DD49-8BC9-A3411FB07A60}" dt="2021-09-12T20:29:55.601" v="0" actId="790"/>
          <ac:spMkLst>
            <pc:docMk/>
            <pc:sldMk cId="1158939877" sldId="256"/>
            <ac:spMk id="2" creationId="{4AA6C805-D43D-9246-8F45-F7D14F2D25C7}"/>
          </ac:spMkLst>
        </pc:spChg>
      </pc:sldChg>
    </pc:docChg>
  </pc:docChgLst>
  <pc:docChgLst>
    <pc:chgData name="Jakub Jusko" userId="9c047079-7d34-4614-9d9b-4788ba959305" providerId="ADAL" clId="{06E556AF-E9F0-7B47-B4A7-BEE2DCD1ACF5}"/>
    <pc:docChg chg="undo redo custSel addSld delSld modSld sldOrd">
      <pc:chgData name="Jakub Jusko" userId="9c047079-7d34-4614-9d9b-4788ba959305" providerId="ADAL" clId="{06E556AF-E9F0-7B47-B4A7-BEE2DCD1ACF5}" dt="2021-12-03T18:27:28.160" v="177" actId="20577"/>
      <pc:docMkLst>
        <pc:docMk/>
      </pc:docMkLst>
      <pc:sldChg chg="del ord">
        <pc:chgData name="Jakub Jusko" userId="9c047079-7d34-4614-9d9b-4788ba959305" providerId="ADAL" clId="{06E556AF-E9F0-7B47-B4A7-BEE2DCD1ACF5}" dt="2021-11-22T18:17:37.798" v="3" actId="2696"/>
        <pc:sldMkLst>
          <pc:docMk/>
          <pc:sldMk cId="509630020" sldId="271"/>
        </pc:sldMkLst>
      </pc:sldChg>
      <pc:sldChg chg="modSp add mod ord">
        <pc:chgData name="Jakub Jusko" userId="9c047079-7d34-4614-9d9b-4788ba959305" providerId="ADAL" clId="{06E556AF-E9F0-7B47-B4A7-BEE2DCD1ACF5}" dt="2021-11-22T18:41:13.240" v="153"/>
        <pc:sldMkLst>
          <pc:docMk/>
          <pc:sldMk cId="970528646" sldId="271"/>
        </pc:sldMkLst>
        <pc:spChg chg="mod">
          <ac:chgData name="Jakub Jusko" userId="9c047079-7d34-4614-9d9b-4788ba959305" providerId="ADAL" clId="{06E556AF-E9F0-7B47-B4A7-BEE2DCD1ACF5}" dt="2021-11-22T18:41:13.240" v="153"/>
          <ac:spMkLst>
            <pc:docMk/>
            <pc:sldMk cId="970528646" sldId="271"/>
            <ac:spMk id="5" creationId="{674C9A7E-58A1-7F45-A225-947BCA22B5C6}"/>
          </ac:spMkLst>
        </pc:spChg>
      </pc:sldChg>
      <pc:sldChg chg="modSp add del mod ord">
        <pc:chgData name="Jakub Jusko" userId="9c047079-7d34-4614-9d9b-4788ba959305" providerId="ADAL" clId="{06E556AF-E9F0-7B47-B4A7-BEE2DCD1ACF5}" dt="2021-11-22T18:38:03.881" v="132" actId="2696"/>
        <pc:sldMkLst>
          <pc:docMk/>
          <pc:sldMk cId="2009535190" sldId="271"/>
        </pc:sldMkLst>
        <pc:spChg chg="mod">
          <ac:chgData name="Jakub Jusko" userId="9c047079-7d34-4614-9d9b-4788ba959305" providerId="ADAL" clId="{06E556AF-E9F0-7B47-B4A7-BEE2DCD1ACF5}" dt="2021-11-22T18:31:13.669" v="113" actId="1076"/>
          <ac:spMkLst>
            <pc:docMk/>
            <pc:sldMk cId="2009535190" sldId="271"/>
            <ac:spMk id="4" creationId="{3E573155-9A35-0B4C-A41A-D83430193B02}"/>
          </ac:spMkLst>
        </pc:spChg>
        <pc:spChg chg="mod">
          <ac:chgData name="Jakub Jusko" userId="9c047079-7d34-4614-9d9b-4788ba959305" providerId="ADAL" clId="{06E556AF-E9F0-7B47-B4A7-BEE2DCD1ACF5}" dt="2021-11-22T18:38:01.408" v="131" actId="255"/>
          <ac:spMkLst>
            <pc:docMk/>
            <pc:sldMk cId="2009535190" sldId="271"/>
            <ac:spMk id="5" creationId="{674C9A7E-58A1-7F45-A225-947BCA22B5C6}"/>
          </ac:spMkLst>
        </pc:spChg>
      </pc:sldChg>
      <pc:sldChg chg="ord">
        <pc:chgData name="Jakub Jusko" userId="9c047079-7d34-4614-9d9b-4788ba959305" providerId="ADAL" clId="{06E556AF-E9F0-7B47-B4A7-BEE2DCD1ACF5}" dt="2021-11-22T18:22:54.895" v="20" actId="20578"/>
        <pc:sldMkLst>
          <pc:docMk/>
          <pc:sldMk cId="700105788" sldId="274"/>
        </pc:sldMkLst>
      </pc:sldChg>
      <pc:sldChg chg="modSp mod">
        <pc:chgData name="Jakub Jusko" userId="9c047079-7d34-4614-9d9b-4788ba959305" providerId="ADAL" clId="{06E556AF-E9F0-7B47-B4A7-BEE2DCD1ACF5}" dt="2021-11-22T18:43:55.438" v="176" actId="115"/>
        <pc:sldMkLst>
          <pc:docMk/>
          <pc:sldMk cId="944340695" sldId="291"/>
        </pc:sldMkLst>
        <pc:spChg chg="mod">
          <ac:chgData name="Jakub Jusko" userId="9c047079-7d34-4614-9d9b-4788ba959305" providerId="ADAL" clId="{06E556AF-E9F0-7B47-B4A7-BEE2DCD1ACF5}" dt="2021-11-22T18:43:55.438" v="176" actId="115"/>
          <ac:spMkLst>
            <pc:docMk/>
            <pc:sldMk cId="944340695" sldId="291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35:57.291" v="119" actId="20577"/>
        <pc:sldMkLst>
          <pc:docMk/>
          <pc:sldMk cId="763338890" sldId="292"/>
        </pc:sldMkLst>
        <pc:spChg chg="mod">
          <ac:chgData name="Jakub Jusko" userId="9c047079-7d34-4614-9d9b-4788ba959305" providerId="ADAL" clId="{06E556AF-E9F0-7B47-B4A7-BEE2DCD1ACF5}" dt="2021-11-22T18:35:57.291" v="119" actId="20577"/>
          <ac:spMkLst>
            <pc:docMk/>
            <pc:sldMk cId="763338890" sldId="292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3:31.786" v="172" actId="115"/>
        <pc:sldMkLst>
          <pc:docMk/>
          <pc:sldMk cId="1201919448" sldId="293"/>
        </pc:sldMkLst>
        <pc:spChg chg="mod">
          <ac:chgData name="Jakub Jusko" userId="9c047079-7d34-4614-9d9b-4788ba959305" providerId="ADAL" clId="{06E556AF-E9F0-7B47-B4A7-BEE2DCD1ACF5}" dt="2021-11-22T18:43:31.786" v="172" actId="115"/>
          <ac:spMkLst>
            <pc:docMk/>
            <pc:sldMk cId="1201919448" sldId="293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3:17.754" v="169" actId="115"/>
        <pc:sldMkLst>
          <pc:docMk/>
          <pc:sldMk cId="1748491170" sldId="297"/>
        </pc:sldMkLst>
        <pc:spChg chg="mod">
          <ac:chgData name="Jakub Jusko" userId="9c047079-7d34-4614-9d9b-4788ba959305" providerId="ADAL" clId="{06E556AF-E9F0-7B47-B4A7-BEE2DCD1ACF5}" dt="2021-11-22T18:43:17.754" v="169" actId="115"/>
          <ac:spMkLst>
            <pc:docMk/>
            <pc:sldMk cId="1748491170" sldId="297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2:39.609" v="161" actId="115"/>
        <pc:sldMkLst>
          <pc:docMk/>
          <pc:sldMk cId="3418778019" sldId="298"/>
        </pc:sldMkLst>
        <pc:spChg chg="mod">
          <ac:chgData name="Jakub Jusko" userId="9c047079-7d34-4614-9d9b-4788ba959305" providerId="ADAL" clId="{06E556AF-E9F0-7B47-B4A7-BEE2DCD1ACF5}" dt="2021-11-22T18:42:39.609" v="161" actId="115"/>
          <ac:spMkLst>
            <pc:docMk/>
            <pc:sldMk cId="3418778019" sldId="298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2:31.642" v="158" actId="115"/>
        <pc:sldMkLst>
          <pc:docMk/>
          <pc:sldMk cId="368275806" sldId="299"/>
        </pc:sldMkLst>
        <pc:spChg chg="mod">
          <ac:chgData name="Jakub Jusko" userId="9c047079-7d34-4614-9d9b-4788ba959305" providerId="ADAL" clId="{06E556AF-E9F0-7B47-B4A7-BEE2DCD1ACF5}" dt="2021-11-22T18:42:31.642" v="158" actId="115"/>
          <ac:spMkLst>
            <pc:docMk/>
            <pc:sldMk cId="368275806" sldId="299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2-03T18:27:28.160" v="177" actId="20577"/>
        <pc:sldMkLst>
          <pc:docMk/>
          <pc:sldMk cId="3649729183" sldId="300"/>
        </pc:sldMkLst>
        <pc:spChg chg="mod">
          <ac:chgData name="Jakub Jusko" userId="9c047079-7d34-4614-9d9b-4788ba959305" providerId="ADAL" clId="{06E556AF-E9F0-7B47-B4A7-BEE2DCD1ACF5}" dt="2021-12-03T18:27:28.160" v="177" actId="20577"/>
          <ac:spMkLst>
            <pc:docMk/>
            <pc:sldMk cId="3649729183" sldId="300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3:06.097" v="165" actId="115"/>
        <pc:sldMkLst>
          <pc:docMk/>
          <pc:sldMk cId="3633251516" sldId="301"/>
        </pc:sldMkLst>
        <pc:spChg chg="mod">
          <ac:chgData name="Jakub Jusko" userId="9c047079-7d34-4614-9d9b-4788ba959305" providerId="ADAL" clId="{06E556AF-E9F0-7B47-B4A7-BEE2DCD1ACF5}" dt="2021-11-22T18:43:06.097" v="165" actId="115"/>
          <ac:spMkLst>
            <pc:docMk/>
            <pc:sldMk cId="3633251516" sldId="301"/>
            <ac:spMk id="5" creationId="{674C9A7E-58A1-7F45-A225-947BCA22B5C6}"/>
          </ac:spMkLst>
        </pc:spChg>
      </pc:sldChg>
      <pc:sldChg chg="ord">
        <pc:chgData name="Jakub Jusko" userId="9c047079-7d34-4614-9d9b-4788ba959305" providerId="ADAL" clId="{06E556AF-E9F0-7B47-B4A7-BEE2DCD1ACF5}" dt="2021-11-22T18:39:15.999" v="141" actId="20578"/>
        <pc:sldMkLst>
          <pc:docMk/>
          <pc:sldMk cId="598913084" sldId="310"/>
        </pc:sldMkLst>
      </pc:sldChg>
      <pc:sldChg chg="add del">
        <pc:chgData name="Jakub Jusko" userId="9c047079-7d34-4614-9d9b-4788ba959305" providerId="ADAL" clId="{06E556AF-E9F0-7B47-B4A7-BEE2DCD1ACF5}" dt="2021-11-22T18:37:57.929" v="128"/>
        <pc:sldMkLst>
          <pc:docMk/>
          <pc:sldMk cId="4126424118" sldId="3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254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000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366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5BADC-A4B7-87AB-A006-E55F4967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99D1D46-CA31-EE3E-BBD8-2ABD9C614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1E14CB9-2CE1-B418-4DFD-E7552A959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EDECCFF-F54E-9E25-8619-F06D6BB37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665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415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936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1237D-FDE8-116C-282A-9FEDF5251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FD6969B-89AD-C2DC-8E94-AAB294212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8F46FAE-0C01-1C46-4B58-A791C4762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12ACECC-C400-97A8-81EA-F14ED31F6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8424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D6F25-F593-721F-29D2-78C970816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93EE6CA-76B1-986D-8454-4AD0E0483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C091EC2-6BC3-73ED-F570-A233887AA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15A193-A309-2C93-1281-F9D1F4FBD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592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6BE40-E4A1-58B3-E07D-9A133F213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8EBF905-473D-1C56-A056-A6B898A2D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EB746B9-02CD-BD04-095D-798517060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63F7D5E-7F8F-65A1-83F7-F8BC9F2E1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052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0004D1A2-E289-AA47-B94B-01BB01C9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C687E64B-5AC4-3A41-A1D1-731CB04E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7635DD7C-E644-6A43-A1B7-1DE38233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F14E04A5-4797-1348-B7F6-EE6C8A968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75ADEBBD-800A-EE45-B7A1-67CD94DC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F4C3194-85F4-774C-9C36-260FA061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E4039839-F51B-5042-9375-558343FF7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EDD78AE1-E8DB-9E40-A0CD-AFB2C1BDD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EAFC13FF-A91C-FD4E-ACB1-45B8F3951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84A610E-C5AF-7441-A9B6-66F37090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8B5418F-6235-B841-A95D-FB1A7B7E6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E4235525-362F-0D45-BD44-45A52C405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.spotify.com/episode/2DSphgsZ7iXDXxycJRRwd4?si=034d4e2cf3d542f8" TargetMode="External"/><Relationship Id="rId4" Type="http://schemas.openxmlformats.org/officeDocument/2006/relationships/hyperlink" Target="https://open.spotify.com/episode/1k7ofXS8KOle5Gj1Ov40Cj?si=9afe4de336ac4559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>
                <a:latin typeface="Garamond" panose="02020404030301010803" pitchFamily="18" charset="0"/>
              </a:rPr>
              <a:t>Výzkum volební účasti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Jakub </a:t>
            </a:r>
            <a:r>
              <a:rPr lang="cs-CZ" dirty="0" err="1">
                <a:latin typeface="Garamond" panose="02020404030301010803" pitchFamily="18" charset="0"/>
              </a:rPr>
              <a:t>Jusko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Dvě odvětví studií o VÚ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b="1" dirty="0">
                <a:latin typeface="Constantia" panose="02030602050306030303" pitchFamily="18" charset="0"/>
              </a:rPr>
              <a:t>1) Studie na individuální úrovni</a:t>
            </a:r>
          </a:p>
          <a:p>
            <a:pPr marL="54000" indent="0">
              <a:buNone/>
            </a:pPr>
            <a:endParaRPr lang="cs-CZ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Které osobní charakteristiky mezi voliči jich odlišují v tom, aby šli volit?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b="1" dirty="0">
                <a:latin typeface="Constantia" panose="02030602050306030303" pitchFamily="18" charset="0"/>
              </a:rPr>
              <a:t>2) Makro-level studie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Jak kontext, v kterém se volby uskutečňují, ovlivňuje VÚ?</a:t>
            </a: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0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1) Studie na individuální úrovni</a:t>
            </a:r>
            <a:br>
              <a:rPr lang="cs-CZ" dirty="0">
                <a:latin typeface="Garamond" panose="020204040303010108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r>
              <a:rPr lang="cs-CZ" sz="1500" b="0" u="sng" dirty="0">
                <a:latin typeface="Garamond" panose="02020404030301010803" pitchFamily="18" charset="0"/>
              </a:rPr>
              <a:t>jak měřit?</a:t>
            </a:r>
            <a:br>
              <a:rPr lang="cs-CZ" sz="1500" b="0" dirty="0">
                <a:latin typeface="Garamond" panose="02020404030301010803" pitchFamily="18" charset="0"/>
              </a:rPr>
            </a:br>
            <a:endParaRPr lang="cs-CZ" sz="1500" b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5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84CB6-C993-675F-D592-12BA71CA7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EF0E2F0-8C78-93AC-994B-339F15C39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5" name="Obrázok 4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DA9174B3-59F4-7943-1F68-0EAF7DCF7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1" y="1076775"/>
            <a:ext cx="2117759" cy="4704450"/>
          </a:xfrm>
          <a:prstGeom prst="rect">
            <a:avLst/>
          </a:prstGeom>
        </p:spPr>
      </p:pic>
      <p:pic>
        <p:nvPicPr>
          <p:cNvPr id="9" name="Obrázok 8" descr="Obrázok, na ktorom je text, snímka obrazovky, číslo, písmo&#10;&#10;Automaticky generovaný popis">
            <a:extLst>
              <a:ext uri="{FF2B5EF4-FFF2-40B4-BE49-F238E27FC236}">
                <a16:creationId xmlns:a16="http://schemas.microsoft.com/office/drawing/2014/main" id="{148AC7B8-6EED-10B7-FEB9-BC636405F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8858"/>
            <a:ext cx="7772400" cy="6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7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6CE35-27C2-4973-8997-64F9A3848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08EE62-81EA-11E3-636B-F76328F3B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EF5FCB-CF46-8E18-BD21-16C4BEC1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Studie na individuální úrovni</a:t>
            </a:r>
            <a:endParaRPr lang="en-GB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36448BA-EFA5-B7E8-5157-5B709C5C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marL="54000" indent="0" algn="just">
              <a:buNone/>
            </a:pPr>
            <a:r>
              <a:rPr lang="cs-CZ" sz="2000" b="1" noProof="0" dirty="0">
                <a:latin typeface="Constantia" panose="02030602050306030303" pitchFamily="18" charset="0"/>
              </a:rPr>
              <a:t>A) </a:t>
            </a:r>
            <a:r>
              <a:rPr lang="cs-CZ" sz="2000" b="1" noProof="0" dirty="0" err="1">
                <a:latin typeface="Constantia" panose="02030602050306030303" pitchFamily="18" charset="0"/>
              </a:rPr>
              <a:t>The</a:t>
            </a:r>
            <a:r>
              <a:rPr lang="cs-CZ" sz="2000" b="1" noProof="0" dirty="0">
                <a:latin typeface="Constantia" panose="02030602050306030303" pitchFamily="18" charset="0"/>
              </a:rPr>
              <a:t> </a:t>
            </a:r>
            <a:r>
              <a:rPr lang="cs-CZ" sz="2000" b="1" noProof="0" dirty="0" err="1">
                <a:latin typeface="Constantia" panose="02030602050306030303" pitchFamily="18" charset="0"/>
              </a:rPr>
              <a:t>resource</a:t>
            </a:r>
            <a:r>
              <a:rPr lang="cs-CZ" sz="2000" b="1" noProof="0" dirty="0">
                <a:latin typeface="Constantia" panose="02030602050306030303" pitchFamily="18" charset="0"/>
              </a:rPr>
              <a:t> model</a:t>
            </a:r>
          </a:p>
          <a:p>
            <a:pPr marL="511200" indent="-457200" algn="just">
              <a:buAutoNum type="arabicParenR"/>
            </a:pPr>
            <a:endParaRPr lang="cs-CZ" sz="2000" b="1" noProof="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cs-CZ" sz="2000" b="1" noProof="0" dirty="0">
                <a:latin typeface="Constantia" panose="02030602050306030303" pitchFamily="18" charset="0"/>
              </a:rPr>
              <a:t>B) Model racionální volby</a:t>
            </a:r>
          </a:p>
          <a:p>
            <a:pPr marL="511200" indent="-457200" algn="just">
              <a:buAutoNum type="arabicParenR"/>
            </a:pPr>
            <a:endParaRPr lang="cs-CZ" sz="2000" b="1" noProof="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cs-CZ" sz="2000" b="1" noProof="0" dirty="0">
                <a:latin typeface="Constantia" panose="02030602050306030303" pitchFamily="18" charset="0"/>
              </a:rPr>
              <a:t>C) Mobilizační model</a:t>
            </a:r>
          </a:p>
          <a:p>
            <a:pPr marL="511200" indent="-457200" algn="just">
              <a:buAutoNum type="arabicParenR"/>
            </a:pPr>
            <a:endParaRPr lang="cs-CZ" sz="2000" b="1" noProof="0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sz="2000" b="1" noProof="0" dirty="0">
                <a:latin typeface="Constantia" panose="02030602050306030303" pitchFamily="18" charset="0"/>
              </a:rPr>
              <a:t>D)Socializačně-psychologický model</a:t>
            </a:r>
            <a:br>
              <a:rPr lang="cs-CZ" sz="2000" b="1" noProof="0" dirty="0">
                <a:latin typeface="Constantia" panose="02030602050306030303" pitchFamily="18" charset="0"/>
              </a:rPr>
            </a:br>
            <a:endParaRPr lang="cs-CZ" sz="2000" b="1" noProof="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4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1026" name="Picture 2" descr="The Perfect Lesson by pittmans1 on emaze">
            <a:extLst>
              <a:ext uri="{FF2B5EF4-FFF2-40B4-BE49-F238E27FC236}">
                <a16:creationId xmlns:a16="http://schemas.microsoft.com/office/drawing/2014/main" id="{D143934D-D896-BFB6-806D-F44651A1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0"/>
            <a:ext cx="8731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2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1267296"/>
          </a:xfrm>
        </p:spPr>
        <p:txBody>
          <a:bodyPr/>
          <a:lstStyle/>
          <a:p>
            <a:pPr algn="ctr"/>
            <a:r>
              <a:rPr lang="cs-CZ" sz="2500" dirty="0">
                <a:latin typeface="Garamond" panose="02020404030301010803" pitchFamily="18" charset="0"/>
              </a:rPr>
              <a:t>A) </a:t>
            </a:r>
            <a:r>
              <a:rPr lang="cs-CZ" sz="2500" b="1" dirty="0">
                <a:latin typeface="Constantia" panose="02030602050306030303" pitchFamily="18" charset="0"/>
              </a:rPr>
              <a:t>Model socio-ekonomického statusu (SES, </a:t>
            </a:r>
            <a:r>
              <a:rPr lang="cs-CZ" sz="2500" b="1" dirty="0" err="1">
                <a:latin typeface="Constantia" panose="02030602050306030303" pitchFamily="18" charset="0"/>
              </a:rPr>
              <a:t>the</a:t>
            </a:r>
            <a:r>
              <a:rPr lang="cs-CZ" sz="2500" b="1" dirty="0">
                <a:latin typeface="Constantia" panose="02030602050306030303" pitchFamily="18" charset="0"/>
              </a:rPr>
              <a:t> </a:t>
            </a:r>
            <a:r>
              <a:rPr lang="cs-CZ" sz="2500" b="1" dirty="0" err="1">
                <a:latin typeface="Constantia" panose="02030602050306030303" pitchFamily="18" charset="0"/>
              </a:rPr>
              <a:t>resource</a:t>
            </a:r>
            <a:r>
              <a:rPr lang="cs-CZ" sz="2500" b="1" dirty="0">
                <a:latin typeface="Constantia" panose="02030602050306030303" pitchFamily="18" charset="0"/>
              </a:rPr>
              <a:t> model)</a:t>
            </a:r>
            <a:br>
              <a:rPr lang="cs-CZ" sz="2500" b="1" dirty="0">
                <a:latin typeface="Constantia" panose="02030602050306030303" pitchFamily="18" charset="0"/>
              </a:rPr>
            </a:br>
            <a:br>
              <a:rPr lang="cs-CZ" sz="2500" dirty="0">
                <a:latin typeface="Garamond" panose="02020404030301010803" pitchFamily="18" charset="0"/>
              </a:rPr>
            </a:br>
            <a:endParaRPr lang="cs-CZ" sz="25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23778"/>
            <a:ext cx="8064900" cy="5056222"/>
          </a:xfrm>
        </p:spPr>
        <p:txBody>
          <a:bodyPr/>
          <a:lstStyle/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Participace je akt řízený individuálními prostředky (čas, peníze, </a:t>
            </a:r>
            <a:r>
              <a:rPr lang="cs-CZ" dirty="0" err="1">
                <a:latin typeface="Constantia" panose="02030602050306030303" pitchFamily="18" charset="0"/>
              </a:rPr>
              <a:t>skills</a:t>
            </a:r>
            <a:r>
              <a:rPr lang="cs-CZ" dirty="0">
                <a:latin typeface="Constantia" panose="02030602050306030303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Osoby, které pracují, mají vyšší příjem a vyšší SES mají větší šanci na širší spektrum prostředků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Osoby s nízkým SES mají menší šanci na participaci, protože:</a:t>
            </a: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neumí ustát náklady na volení (jak volit, registrování)</a:t>
            </a: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potřeba koncentrace na vlastní materiální blaho nezvyšuje občanský zájem a tím i zájem o politiku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72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500" dirty="0">
                <a:latin typeface="Garamond" panose="02020404030301010803" pitchFamily="18" charset="0"/>
              </a:rPr>
              <a:t>A) </a:t>
            </a:r>
            <a:r>
              <a:rPr lang="cs-CZ" sz="2500" b="1" dirty="0">
                <a:latin typeface="Constantia" panose="02030602050306030303" pitchFamily="18" charset="0"/>
              </a:rPr>
              <a:t>Model socio-ekonomického statusu (SES, </a:t>
            </a:r>
            <a:r>
              <a:rPr lang="cs-CZ" sz="2500" b="1" dirty="0" err="1">
                <a:latin typeface="Constantia" panose="02030602050306030303" pitchFamily="18" charset="0"/>
              </a:rPr>
              <a:t>the</a:t>
            </a:r>
            <a:r>
              <a:rPr lang="cs-CZ" sz="2500" b="1" dirty="0">
                <a:latin typeface="Constantia" panose="02030602050306030303" pitchFamily="18" charset="0"/>
              </a:rPr>
              <a:t> </a:t>
            </a:r>
            <a:r>
              <a:rPr lang="cs-CZ" sz="2500" b="1" dirty="0" err="1">
                <a:latin typeface="Constantia" panose="02030602050306030303" pitchFamily="18" charset="0"/>
              </a:rPr>
              <a:t>resource</a:t>
            </a:r>
            <a:r>
              <a:rPr lang="cs-CZ" sz="2500" b="1" dirty="0">
                <a:latin typeface="Constantia" panose="02030602050306030303" pitchFamily="18" charset="0"/>
              </a:rPr>
              <a:t> model)</a:t>
            </a:r>
            <a:endParaRPr lang="cs-CZ" sz="25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5165998"/>
          </a:xfrm>
        </p:spPr>
        <p:txBody>
          <a:bodyPr/>
          <a:lstStyle/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Věk</a:t>
            </a:r>
            <a:r>
              <a:rPr lang="cs-CZ" b="1" dirty="0">
                <a:latin typeface="Constantia" panose="02030602050306030303" pitchFamily="18" charset="0"/>
              </a:rPr>
              <a:t> (+): </a:t>
            </a:r>
            <a:r>
              <a:rPr lang="cs-CZ" dirty="0">
                <a:latin typeface="Constantia" panose="02030602050306030303" pitchFamily="18" charset="0"/>
              </a:rPr>
              <a:t>mladí voliči nemají jasno v jejich politických zájmech, dospělí častěji přijímají společenské normy, změny v společenských sítích (skupinách)</a:t>
            </a:r>
          </a:p>
          <a:p>
            <a:pPr marL="54000" indent="0">
              <a:buNone/>
            </a:pPr>
            <a:endParaRPr lang="cs-CZ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Vzdělaní</a:t>
            </a:r>
            <a:r>
              <a:rPr lang="cs-CZ" b="1" dirty="0">
                <a:latin typeface="Constantia" panose="02030602050306030303" pitchFamily="18" charset="0"/>
              </a:rPr>
              <a:t> (+): </a:t>
            </a:r>
            <a:r>
              <a:rPr lang="cs-CZ" dirty="0">
                <a:latin typeface="Constantia" panose="02030602050306030303" pitchFamily="18" charset="0"/>
              </a:rPr>
              <a:t>přispívá k zdrojům -&gt; </a:t>
            </a:r>
            <a:r>
              <a:rPr lang="cs-CZ" dirty="0" err="1">
                <a:latin typeface="Constantia" panose="02030602050306030303" pitchFamily="18" charset="0"/>
              </a:rPr>
              <a:t>proxy</a:t>
            </a:r>
            <a:r>
              <a:rPr lang="cs-CZ" dirty="0">
                <a:latin typeface="Constantia" panose="02030602050306030303" pitchFamily="18" charset="0"/>
              </a:rPr>
              <a:t> sociální třídy a </a:t>
            </a:r>
            <a:r>
              <a:rPr lang="cs-CZ" dirty="0" err="1">
                <a:latin typeface="Constantia" panose="02030602050306030303" pitchFamily="18" charset="0"/>
              </a:rPr>
              <a:t>skills</a:t>
            </a: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                           jeden z nejsilnějších prediktorů, </a:t>
            </a: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                           paradox zvyšující vzdělanosti (a nezvyšující se účasti)</a:t>
            </a: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Příjem</a:t>
            </a:r>
            <a:r>
              <a:rPr lang="cs-CZ" b="1" dirty="0">
                <a:latin typeface="Constantia" panose="02030602050306030303" pitchFamily="18" charset="0"/>
              </a:rPr>
              <a:t> (+): </a:t>
            </a:r>
            <a:r>
              <a:rPr lang="cs-CZ" dirty="0">
                <a:latin typeface="Constantia" panose="02030602050306030303" pitchFamily="18" charset="0"/>
              </a:rPr>
              <a:t>malé no signifikantní efekty</a:t>
            </a:r>
          </a:p>
          <a:p>
            <a:pPr marL="54000" indent="0">
              <a:buNone/>
            </a:pPr>
            <a:r>
              <a:rPr lang="cs-CZ" u="sng" dirty="0">
                <a:latin typeface="Constantia" panose="02030602050306030303" pitchFamily="18" charset="0"/>
              </a:rPr>
              <a:t>                 </a:t>
            </a: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F127D25A-D306-1F48-BD32-148F29C8B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475488"/>
            <a:ext cx="8069713" cy="5584476"/>
          </a:xfrm>
        </p:spPr>
      </p:pic>
    </p:spTree>
    <p:extLst>
      <p:ext uri="{BB962C8B-B14F-4D97-AF65-F5344CB8AC3E}">
        <p14:creationId xmlns:p14="http://schemas.microsoft.com/office/powerpoint/2010/main" val="139176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500" dirty="0">
                <a:latin typeface="Garamond" panose="02020404030301010803" pitchFamily="18" charset="0"/>
              </a:rPr>
              <a:t>A) </a:t>
            </a:r>
            <a:r>
              <a:rPr lang="cs-CZ" sz="2500" b="1" dirty="0">
                <a:latin typeface="Constantia" panose="02030602050306030303" pitchFamily="18" charset="0"/>
              </a:rPr>
              <a:t>Model socio-ekonomického statusu (SES, </a:t>
            </a:r>
            <a:r>
              <a:rPr lang="cs-CZ" sz="2500" b="1" dirty="0" err="1">
                <a:latin typeface="Constantia" panose="02030602050306030303" pitchFamily="18" charset="0"/>
              </a:rPr>
              <a:t>the</a:t>
            </a:r>
            <a:r>
              <a:rPr lang="cs-CZ" sz="2500" b="1" dirty="0">
                <a:latin typeface="Constantia" panose="02030602050306030303" pitchFamily="18" charset="0"/>
              </a:rPr>
              <a:t> </a:t>
            </a:r>
            <a:r>
              <a:rPr lang="cs-CZ" sz="2500" b="1" dirty="0" err="1">
                <a:latin typeface="Constantia" panose="02030602050306030303" pitchFamily="18" charset="0"/>
              </a:rPr>
              <a:t>resource</a:t>
            </a:r>
            <a:r>
              <a:rPr lang="cs-CZ" sz="2500" b="1" dirty="0">
                <a:latin typeface="Constantia" panose="02030602050306030303" pitchFamily="18" charset="0"/>
              </a:rPr>
              <a:t> model)</a:t>
            </a:r>
            <a:endParaRPr lang="cs-CZ" sz="25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5165998"/>
          </a:xfrm>
        </p:spPr>
        <p:txBody>
          <a:bodyPr/>
          <a:lstStyle/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Rezidenční stabilita</a:t>
            </a:r>
            <a:r>
              <a:rPr lang="cs-CZ" b="1" dirty="0">
                <a:latin typeface="Constantia" panose="02030602050306030303" pitchFamily="18" charset="0"/>
              </a:rPr>
              <a:t> (+)</a:t>
            </a:r>
            <a:r>
              <a:rPr lang="cs-CZ" dirty="0">
                <a:latin typeface="Constantia" panose="02030602050306030303" pitchFamily="18" charset="0"/>
              </a:rPr>
              <a:t>: větší ukotvení občanů v komunitě -&gt; silnější komunitní vazby -&gt; lepší znalost místních (politických) záležitostí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Region</a:t>
            </a:r>
            <a:r>
              <a:rPr lang="cs-CZ" b="1" dirty="0">
                <a:latin typeface="Constantia" panose="02030602050306030303" pitchFamily="18" charset="0"/>
              </a:rPr>
              <a:t> (-): </a:t>
            </a:r>
            <a:r>
              <a:rPr lang="cs-CZ" dirty="0">
                <a:latin typeface="Constantia" panose="02030602050306030303" pitchFamily="18" charset="0"/>
              </a:rPr>
              <a:t>možné velké rozdíly v rámci krajiny (jako kontrolní proměnná)</a:t>
            </a:r>
            <a:endParaRPr lang="cs-CZ" u="sng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2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455472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16192"/>
          </a:xfrm>
        </p:spPr>
        <p:txBody>
          <a:bodyPr/>
          <a:lstStyle/>
          <a:p>
            <a:pPr algn="ctr"/>
            <a:r>
              <a:rPr lang="cs-CZ" sz="2500" dirty="0">
                <a:latin typeface="Garamond" panose="02020404030301010803" pitchFamily="18" charset="0"/>
              </a:rPr>
              <a:t>A) </a:t>
            </a:r>
            <a:r>
              <a:rPr lang="cs-CZ" sz="2500" b="1" dirty="0">
                <a:latin typeface="Constantia" panose="02030602050306030303" pitchFamily="18" charset="0"/>
              </a:rPr>
              <a:t>Model socio-ekonomického statusu (SES, </a:t>
            </a:r>
            <a:r>
              <a:rPr lang="cs-CZ" sz="2500" b="1" dirty="0" err="1">
                <a:latin typeface="Constantia" panose="02030602050306030303" pitchFamily="18" charset="0"/>
              </a:rPr>
              <a:t>the</a:t>
            </a:r>
            <a:r>
              <a:rPr lang="cs-CZ" sz="2500" b="1" dirty="0">
                <a:latin typeface="Constantia" panose="02030602050306030303" pitchFamily="18" charset="0"/>
              </a:rPr>
              <a:t> </a:t>
            </a:r>
            <a:r>
              <a:rPr lang="cs-CZ" sz="2500" b="1" dirty="0" err="1">
                <a:latin typeface="Constantia" panose="02030602050306030303" pitchFamily="18" charset="0"/>
              </a:rPr>
              <a:t>resource</a:t>
            </a:r>
            <a:r>
              <a:rPr lang="cs-CZ" sz="2500" b="1" dirty="0">
                <a:latin typeface="Constantia" panose="02030602050306030303" pitchFamily="18" charset="0"/>
              </a:rPr>
              <a:t> model)</a:t>
            </a:r>
            <a:endParaRPr lang="cs-CZ" sz="25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8035830"/>
          </a:xfrm>
        </p:spPr>
        <p:txBody>
          <a:bodyPr/>
          <a:lstStyle/>
          <a:p>
            <a:pPr marL="54000" indent="0">
              <a:buNone/>
            </a:pPr>
            <a:endParaRPr lang="cs-CZ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Méně „úspěšné“ proměnné:</a:t>
            </a: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gender</a:t>
            </a:r>
          </a:p>
          <a:p>
            <a:pPr>
              <a:buFontTx/>
              <a:buChar char="-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rasa</a:t>
            </a:r>
          </a:p>
          <a:p>
            <a:pPr>
              <a:buFontTx/>
              <a:buChar char="-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občanství</a:t>
            </a: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manželský status – víc angažovaný partner, větší snaha o “dobré občanství“ vs. méně volného času</a:t>
            </a:r>
          </a:p>
        </p:txBody>
      </p:sp>
    </p:spTree>
    <p:extLst>
      <p:ext uri="{BB962C8B-B14F-4D97-AF65-F5344CB8AC3E}">
        <p14:creationId xmlns:p14="http://schemas.microsoft.com/office/powerpoint/2010/main" val="37469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Volební účast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 algn="ctr">
              <a:buNone/>
            </a:pPr>
            <a:r>
              <a:rPr lang="cs-CZ" dirty="0">
                <a:latin typeface="Constantia" panose="02030602050306030303" pitchFamily="18" charset="0"/>
              </a:rPr>
              <a:t>„Volení jako nejběžnější a nejdůležitější akt občana v demokracii“ </a:t>
            </a:r>
            <a:r>
              <a:rPr lang="cs-CZ" dirty="0" err="1">
                <a:latin typeface="Constantia" panose="02030602050306030303" pitchFamily="18" charset="0"/>
              </a:rPr>
              <a:t>Aldrich</a:t>
            </a:r>
            <a:r>
              <a:rPr lang="cs-CZ" dirty="0">
                <a:latin typeface="Constantia" panose="02030602050306030303" pitchFamily="18" charset="0"/>
              </a:rPr>
              <a:t> 1993</a:t>
            </a: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cs-CZ" dirty="0">
                <a:latin typeface="Constantia" panose="02030602050306030303" pitchFamily="18" charset="0"/>
              </a:rPr>
              <a:t>„Jeden z nejdůležitějších indikátorů demokratické výkonnosti (performance)“ </a:t>
            </a:r>
            <a:r>
              <a:rPr lang="cs-CZ" dirty="0" err="1">
                <a:latin typeface="Constantia" panose="02030602050306030303" pitchFamily="18" charset="0"/>
              </a:rPr>
              <a:t>Powell</a:t>
            </a:r>
            <a:r>
              <a:rPr lang="cs-CZ" dirty="0">
                <a:latin typeface="Constantia" panose="02030602050306030303" pitchFamily="18" charset="0"/>
              </a:rPr>
              <a:t> 1982</a:t>
            </a: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cs-CZ" dirty="0">
                <a:latin typeface="Constantia" panose="02030602050306030303" pitchFamily="18" charset="0"/>
              </a:rPr>
              <a:t>„Důležitý faktor volebních výsledků“ </a:t>
            </a:r>
          </a:p>
        </p:txBody>
      </p:sp>
    </p:spTree>
    <p:extLst>
      <p:ext uri="{BB962C8B-B14F-4D97-AF65-F5344CB8AC3E}">
        <p14:creationId xmlns:p14="http://schemas.microsoft.com/office/powerpoint/2010/main" val="367028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4" name="Obrázok 3" descr="Obrázok, na ktorom je text, snímka obrazovky, písmo, dokument&#10;&#10;Automaticky generovaný popis">
            <a:extLst>
              <a:ext uri="{FF2B5EF4-FFF2-40B4-BE49-F238E27FC236}">
                <a16:creationId xmlns:a16="http://schemas.microsoft.com/office/drawing/2014/main" id="{D4848656-A729-2DB9-C622-DFCBF0DC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01" y="780316"/>
            <a:ext cx="6074797" cy="52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02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2050" name="Picture 2" descr="Roll Safe, the Guy-Tapping-Head Meme, Explained">
            <a:extLst>
              <a:ext uri="{FF2B5EF4-FFF2-40B4-BE49-F238E27FC236}">
                <a16:creationId xmlns:a16="http://schemas.microsoft.com/office/drawing/2014/main" id="{D08C7EF6-044C-D5A6-5F26-AF34C56C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4350"/>
            <a:ext cx="80645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5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B) </a:t>
            </a:r>
            <a:r>
              <a:rPr lang="cs-CZ" sz="3200" b="1" dirty="0">
                <a:latin typeface="Constantia" panose="02030602050306030303" pitchFamily="18" charset="0"/>
              </a:rPr>
              <a:t>Model racionální volby</a:t>
            </a: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Zaměřuje se na „kalkul volení“ voliče, který by měl volit, když benefity převáží nad náklady volby</a:t>
            </a:r>
          </a:p>
          <a:p>
            <a:pPr marL="54000" indent="0" algn="ctr">
              <a:buNone/>
            </a:pPr>
            <a:endParaRPr lang="cs-CZ" sz="3200" b="1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cs-CZ" sz="3200" b="1" dirty="0" err="1">
                <a:latin typeface="Constantia" panose="02030602050306030303" pitchFamily="18" charset="0"/>
              </a:rPr>
              <a:t>R</a:t>
            </a:r>
            <a:r>
              <a:rPr lang="cs-CZ" sz="3200" b="1" dirty="0">
                <a:latin typeface="Constantia" panose="02030602050306030303" pitchFamily="18" charset="0"/>
              </a:rPr>
              <a:t> = PB - C</a:t>
            </a: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Volič by měl volit, když PB &gt; C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Modifikovaná verze: </a:t>
            </a:r>
            <a:r>
              <a:rPr lang="cs-CZ" dirty="0" err="1">
                <a:latin typeface="Constantia" panose="02030602050306030303" pitchFamily="18" charset="0"/>
              </a:rPr>
              <a:t>R</a:t>
            </a:r>
            <a:r>
              <a:rPr lang="cs-CZ" dirty="0">
                <a:latin typeface="Constantia" panose="02030602050306030303" pitchFamily="18" charset="0"/>
              </a:rPr>
              <a:t> = PB – C + D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0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Občanská povinnost</a:t>
            </a:r>
            <a:r>
              <a:rPr lang="cs-CZ" b="1" dirty="0">
                <a:latin typeface="Constantia" panose="02030602050306030303" pitchFamily="18" charset="0"/>
              </a:rPr>
              <a:t> (D) (+): </a:t>
            </a:r>
            <a:r>
              <a:rPr lang="cs-CZ" dirty="0">
                <a:latin typeface="Constantia" panose="02030602050306030303" pitchFamily="18" charset="0"/>
              </a:rPr>
              <a:t>„v demokracii je morální povinnost každého voliče jít k volbám“, „potřebné na zachovaní demokracie“, „nesplnění = provinění“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Instrumentální benefity</a:t>
            </a:r>
            <a:r>
              <a:rPr lang="cs-CZ" b="1" dirty="0">
                <a:latin typeface="Constantia" panose="02030602050306030303" pitchFamily="18" charset="0"/>
              </a:rPr>
              <a:t> (B) (+): </a:t>
            </a:r>
            <a:r>
              <a:rPr lang="cs-CZ" dirty="0">
                <a:latin typeface="Constantia" panose="02030602050306030303" pitchFamily="18" charset="0"/>
              </a:rPr>
              <a:t>zaujímá mě, kdo vyhrál volby, osobní prospěch z vítězství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Náklady </a:t>
            </a:r>
            <a:r>
              <a:rPr lang="cs-CZ" b="1" dirty="0">
                <a:latin typeface="Constantia" panose="02030602050306030303" pitchFamily="18" charset="0"/>
              </a:rPr>
              <a:t>(C) (-): </a:t>
            </a:r>
            <a:r>
              <a:rPr lang="cs-CZ" dirty="0">
                <a:latin typeface="Constantia" panose="02030602050306030303" pitchFamily="18" charset="0"/>
              </a:rPr>
              <a:t>čas na volbu, jak „těžké“ je jít volit (méně úspěšné)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B31B28A7-C602-4DC1-7681-16DF1D5F0D7A}"/>
              </a:ext>
            </a:extLst>
          </p:cNvPr>
          <p:cNvSpPr txBox="1">
            <a:spLocks/>
          </p:cNvSpPr>
          <p:nvPr/>
        </p:nvSpPr>
        <p:spPr>
          <a:xfrm>
            <a:off x="692400" y="8724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1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664C-0D0D-FF3B-DA1E-4B494FCA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6951A7A-51D6-AB41-227F-4ED938996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2" name="Picture 2" descr="Funny Businessman Smile Cash Bonus Money Stock Image - Image of joke,  goofy: 17685007">
            <a:extLst>
              <a:ext uri="{FF2B5EF4-FFF2-40B4-BE49-F238E27FC236}">
                <a16:creationId xmlns:a16="http://schemas.microsoft.com/office/drawing/2014/main" id="{769E385F-B5D2-235B-F8BF-7AEC1466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52" y="3072809"/>
            <a:ext cx="2649634" cy="3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unny Photo Of Three Young People Making Silly Faces Stock Photo, Picture  and Royalty Free Image. Image 7526828.">
            <a:extLst>
              <a:ext uri="{FF2B5EF4-FFF2-40B4-BE49-F238E27FC236}">
                <a16:creationId xmlns:a16="http://schemas.microsoft.com/office/drawing/2014/main" id="{57BE63C1-D7AF-5E7D-2581-DD5C5D64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" y="3297396"/>
            <a:ext cx="5007935" cy="33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nny Family Bright T-shirts On White Stock Photo 111733481 | Shutterstock">
            <a:extLst>
              <a:ext uri="{FF2B5EF4-FFF2-40B4-BE49-F238E27FC236}">
                <a16:creationId xmlns:a16="http://schemas.microsoft.com/office/drawing/2014/main" id="{C02B6769-57B3-09FB-D49D-737EF439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79" y="344641"/>
            <a:ext cx="3848986" cy="28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illy grandma making funny faces at the camera">
            <a:extLst>
              <a:ext uri="{FF2B5EF4-FFF2-40B4-BE49-F238E27FC236}">
                <a16:creationId xmlns:a16="http://schemas.microsoft.com/office/drawing/2014/main" id="{FB46760E-7FB3-3D23-E6DC-8FFA73B0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" y="646169"/>
            <a:ext cx="4232771" cy="22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70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Pr) </a:t>
            </a:r>
            <a:r>
              <a:rPr lang="sk-SK" b="1" dirty="0" err="1">
                <a:latin typeface="Constantia" panose="02030602050306030303" pitchFamily="18" charset="0"/>
              </a:rPr>
              <a:t>Blais</a:t>
            </a:r>
            <a:r>
              <a:rPr lang="sk-SK" b="1" dirty="0">
                <a:latin typeface="Constantia" panose="02030602050306030303" pitchFamily="18" charset="0"/>
              </a:rPr>
              <a:t> et al. (2000): </a:t>
            </a:r>
            <a:r>
              <a:rPr lang="sk-SK" b="1" dirty="0" err="1">
                <a:latin typeface="Constantia" panose="02030602050306030303" pitchFamily="18" charset="0"/>
              </a:rPr>
              <a:t>The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calculus</a:t>
            </a:r>
            <a:r>
              <a:rPr lang="sk-SK" b="1" dirty="0">
                <a:latin typeface="Constantia" panose="02030602050306030303" pitchFamily="18" charset="0"/>
              </a:rPr>
              <a:t> of </a:t>
            </a:r>
            <a:r>
              <a:rPr lang="sk-SK" b="1" dirty="0" err="1">
                <a:latin typeface="Constantia" panose="02030602050306030303" pitchFamily="18" charset="0"/>
              </a:rPr>
              <a:t>voting</a:t>
            </a:r>
            <a:r>
              <a:rPr lang="sk-SK" b="1" dirty="0">
                <a:latin typeface="Constantia" panose="02030602050306030303" pitchFamily="18" charset="0"/>
              </a:rPr>
              <a:t>: </a:t>
            </a:r>
            <a:r>
              <a:rPr lang="sk-SK" b="1" dirty="0" err="1">
                <a:latin typeface="Constantia" panose="02030602050306030303" pitchFamily="18" charset="0"/>
              </a:rPr>
              <a:t>An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empirical</a:t>
            </a:r>
            <a:r>
              <a:rPr lang="sk-SK" b="1" dirty="0">
                <a:latin typeface="Constantia" panose="02030602050306030303" pitchFamily="18" charset="0"/>
              </a:rPr>
              <a:t> test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93D3289-9EC9-9D9B-AAF6-E1C21FAFF3AB}"/>
              </a:ext>
            </a:extLst>
          </p:cNvPr>
          <p:cNvSpPr txBox="1">
            <a:spLocks/>
          </p:cNvSpPr>
          <p:nvPr/>
        </p:nvSpPr>
        <p:spPr>
          <a:xfrm>
            <a:off x="692400" y="152212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DCFD097B-593E-A54B-06A7-09072DEF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63071"/>
            <a:ext cx="7772400" cy="45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61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850754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Pr) </a:t>
            </a:r>
            <a:r>
              <a:rPr lang="sk-SK" b="1" dirty="0" err="1">
                <a:latin typeface="Constantia" panose="02030602050306030303" pitchFamily="18" charset="0"/>
              </a:rPr>
              <a:t>Blais</a:t>
            </a:r>
            <a:r>
              <a:rPr lang="sk-SK" b="1" dirty="0">
                <a:latin typeface="Constantia" panose="02030602050306030303" pitchFamily="18" charset="0"/>
              </a:rPr>
              <a:t> et al. (2000): </a:t>
            </a:r>
            <a:r>
              <a:rPr lang="sk-SK" b="1" dirty="0" err="1">
                <a:latin typeface="Constantia" panose="02030602050306030303" pitchFamily="18" charset="0"/>
              </a:rPr>
              <a:t>The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calculus</a:t>
            </a:r>
            <a:r>
              <a:rPr lang="sk-SK" b="1" dirty="0">
                <a:latin typeface="Constantia" panose="02030602050306030303" pitchFamily="18" charset="0"/>
              </a:rPr>
              <a:t> of </a:t>
            </a:r>
            <a:r>
              <a:rPr lang="sk-SK" b="1" dirty="0" err="1">
                <a:latin typeface="Constantia" panose="02030602050306030303" pitchFamily="18" charset="0"/>
              </a:rPr>
              <a:t>voting</a:t>
            </a:r>
            <a:r>
              <a:rPr lang="sk-SK" b="1" dirty="0">
                <a:latin typeface="Constantia" panose="02030602050306030303" pitchFamily="18" charset="0"/>
              </a:rPr>
              <a:t>: </a:t>
            </a:r>
            <a:r>
              <a:rPr lang="sk-SK" b="1" dirty="0" err="1">
                <a:latin typeface="Constantia" panose="02030602050306030303" pitchFamily="18" charset="0"/>
              </a:rPr>
              <a:t>An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empirical</a:t>
            </a:r>
            <a:r>
              <a:rPr lang="sk-SK" b="1" dirty="0">
                <a:latin typeface="Constantia" panose="02030602050306030303" pitchFamily="18" charset="0"/>
              </a:rPr>
              <a:t> test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93D3289-9EC9-9D9B-AAF6-E1C21FAFF3AB}"/>
              </a:ext>
            </a:extLst>
          </p:cNvPr>
          <p:cNvSpPr txBox="1">
            <a:spLocks/>
          </p:cNvSpPr>
          <p:nvPr/>
        </p:nvSpPr>
        <p:spPr>
          <a:xfrm>
            <a:off x="692400" y="152212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08BBE74B-1DC2-DD2F-D68A-3E9210020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32" y="1429541"/>
            <a:ext cx="5417424" cy="48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8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850754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Pr) </a:t>
            </a:r>
            <a:r>
              <a:rPr lang="sk-SK" b="1" dirty="0" err="1">
                <a:latin typeface="Constantia" panose="02030602050306030303" pitchFamily="18" charset="0"/>
              </a:rPr>
              <a:t>Blais</a:t>
            </a:r>
            <a:r>
              <a:rPr lang="sk-SK" b="1" dirty="0">
                <a:latin typeface="Constantia" panose="02030602050306030303" pitchFamily="18" charset="0"/>
              </a:rPr>
              <a:t> et al. (2000): </a:t>
            </a:r>
            <a:r>
              <a:rPr lang="sk-SK" b="1" dirty="0" err="1">
                <a:latin typeface="Constantia" panose="02030602050306030303" pitchFamily="18" charset="0"/>
              </a:rPr>
              <a:t>The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calculus</a:t>
            </a:r>
            <a:r>
              <a:rPr lang="sk-SK" b="1" dirty="0">
                <a:latin typeface="Constantia" panose="02030602050306030303" pitchFamily="18" charset="0"/>
              </a:rPr>
              <a:t> of </a:t>
            </a:r>
            <a:r>
              <a:rPr lang="sk-SK" b="1" dirty="0" err="1">
                <a:latin typeface="Constantia" panose="02030602050306030303" pitchFamily="18" charset="0"/>
              </a:rPr>
              <a:t>voting</a:t>
            </a:r>
            <a:r>
              <a:rPr lang="sk-SK" b="1" dirty="0">
                <a:latin typeface="Constantia" panose="02030602050306030303" pitchFamily="18" charset="0"/>
              </a:rPr>
              <a:t>: </a:t>
            </a:r>
            <a:r>
              <a:rPr lang="sk-SK" b="1" dirty="0" err="1">
                <a:latin typeface="Constantia" panose="02030602050306030303" pitchFamily="18" charset="0"/>
              </a:rPr>
              <a:t>An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empirical</a:t>
            </a:r>
            <a:r>
              <a:rPr lang="sk-SK" b="1" dirty="0">
                <a:latin typeface="Constantia" panose="02030602050306030303" pitchFamily="18" charset="0"/>
              </a:rPr>
              <a:t> test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93D3289-9EC9-9D9B-AAF6-E1C21FAFF3AB}"/>
              </a:ext>
            </a:extLst>
          </p:cNvPr>
          <p:cNvSpPr txBox="1">
            <a:spLocks/>
          </p:cNvSpPr>
          <p:nvPr/>
        </p:nvSpPr>
        <p:spPr>
          <a:xfrm>
            <a:off x="692400" y="152212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ED542B53-26E4-79EB-0E1D-6D85917CB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7517"/>
            <a:ext cx="7772400" cy="52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08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9526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Rozdíly spojené s věkem v rámci </a:t>
            </a:r>
            <a:r>
              <a:rPr lang="cs-CZ" b="1" dirty="0">
                <a:latin typeface="Constantia" panose="02030602050306030303" pitchFamily="18" charset="0"/>
              </a:rPr>
              <a:t>C -&gt; </a:t>
            </a:r>
            <a:r>
              <a:rPr lang="cs-CZ" dirty="0">
                <a:latin typeface="Constantia" panose="02030602050306030303" pitchFamily="18" charset="0"/>
              </a:rPr>
              <a:t>dospělost -&gt; výsledky -&gt; sociální sítě -&gt; kapacita </a:t>
            </a:r>
            <a:r>
              <a:rPr lang="cs-CZ" dirty="0" err="1">
                <a:latin typeface="Constantia" panose="02030602050306030303" pitchFamily="18" charset="0"/>
              </a:rPr>
              <a:t>pol.znalosti</a:t>
            </a:r>
            <a:r>
              <a:rPr lang="cs-CZ" dirty="0">
                <a:latin typeface="Constantia" panose="02030602050306030303" pitchFamily="18" charset="0"/>
              </a:rPr>
              <a:t> + </a:t>
            </a:r>
            <a:r>
              <a:rPr lang="cs-CZ" dirty="0" err="1">
                <a:latin typeface="Constantia" panose="02030602050306030303" pitchFamily="18" charset="0"/>
              </a:rPr>
              <a:t>skills</a:t>
            </a:r>
            <a:r>
              <a:rPr lang="cs-CZ" dirty="0">
                <a:latin typeface="Constantia" panose="02030602050306030303" pitchFamily="18" charset="0"/>
              </a:rPr>
              <a:t> -&gt; náklady na zisk informací         -&gt; korelace s věkem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Rozšíření B) vysvětlení o behaviorální složku =&gt; volení je </a:t>
            </a:r>
            <a:r>
              <a:rPr lang="cs-CZ" b="1" dirty="0">
                <a:latin typeface="Constantia" panose="02030602050306030303" pitchFamily="18" charset="0"/>
              </a:rPr>
              <a:t>HABITUÁLNÍ = </a:t>
            </a:r>
            <a:r>
              <a:rPr lang="cs-CZ" dirty="0">
                <a:latin typeface="Constantia" panose="02030602050306030303" pitchFamily="18" charset="0"/>
              </a:rPr>
              <a:t>volení v prvých volbách usnadňuje volení v následujících volbách, čím je VÚ pravděpodobnější (více jak věk a vzdělání)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Důležité hlavně u mladých (prvovoliči) -&gt; změna v chování je silnější -&gt; snowball efekt na dlouhodobé politické chování (a opačně)</a:t>
            </a: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</p:txBody>
      </p:sp>
      <p:sp>
        <p:nvSpPr>
          <p:cNvPr id="2" name="Šípka nadol 1">
            <a:extLst>
              <a:ext uri="{FF2B5EF4-FFF2-40B4-BE49-F238E27FC236}">
                <a16:creationId xmlns:a16="http://schemas.microsoft.com/office/drawing/2014/main" id="{0FC083C8-7C2C-AF49-BB6F-EAEA4AD02297}"/>
              </a:ext>
            </a:extLst>
          </p:cNvPr>
          <p:cNvSpPr/>
          <p:nvPr/>
        </p:nvSpPr>
        <p:spPr bwMode="auto">
          <a:xfrm>
            <a:off x="1975104" y="2448323"/>
            <a:ext cx="265176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0AF5AB02-DB25-A9C2-B1A2-77FE945CF6EB}"/>
              </a:ext>
            </a:extLst>
          </p:cNvPr>
          <p:cNvSpPr txBox="1">
            <a:spLocks/>
          </p:cNvSpPr>
          <p:nvPr/>
        </p:nvSpPr>
        <p:spPr>
          <a:xfrm>
            <a:off x="692400" y="597715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</a:p>
          <a:p>
            <a:pPr algn="ctr"/>
            <a:r>
              <a:rPr lang="cs-CZ" sz="3200" kern="0" dirty="0">
                <a:solidFill>
                  <a:schemeClr val="accent1"/>
                </a:solidFill>
                <a:latin typeface="Constantia" panose="02030602050306030303" pitchFamily="18" charset="0"/>
              </a:rPr>
              <a:t>a věk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E58FD4B-BDE9-4A13-DD3B-D0D918E03BC2}"/>
              </a:ext>
            </a:extLst>
          </p:cNvPr>
          <p:cNvSpPr txBox="1"/>
          <p:nvPr/>
        </p:nvSpPr>
        <p:spPr>
          <a:xfrm>
            <a:off x="1078992" y="643921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" indent="0">
              <a:buFont typeface="Arial" panose="020B0604020202020204" pitchFamily="34" charset="0"/>
              <a:buNone/>
            </a:pPr>
            <a:r>
              <a:rPr lang="sk-SK" sz="1000" i="1" kern="0" dirty="0">
                <a:latin typeface="Constantia" panose="02030602050306030303" pitchFamily="18" charset="0"/>
              </a:rPr>
              <a:t>Zdroj: </a:t>
            </a:r>
            <a:r>
              <a:rPr lang="sk-SK" sz="1000" i="1" kern="0" dirty="0" err="1">
                <a:latin typeface="Constantia" panose="02030602050306030303" pitchFamily="18" charset="0"/>
              </a:rPr>
              <a:t>Cravens</a:t>
            </a:r>
            <a:r>
              <a:rPr lang="sk-SK" sz="1000" i="1" kern="0" dirty="0">
                <a:latin typeface="Constantia" panose="02030602050306030303" pitchFamily="18" charset="0"/>
              </a:rPr>
              <a:t> 2020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9B980262-EE5C-57D7-09BB-C349C3739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6" y="1605254"/>
            <a:ext cx="7772400" cy="47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23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9526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Rozdíly spojené s věkem v rámci </a:t>
            </a:r>
            <a:r>
              <a:rPr lang="cs-CZ" b="1" dirty="0">
                <a:latin typeface="Constantia" panose="02030602050306030303" pitchFamily="18" charset="0"/>
              </a:rPr>
              <a:t>C -&gt; </a:t>
            </a:r>
            <a:r>
              <a:rPr lang="cs-CZ" dirty="0">
                <a:latin typeface="Constantia" panose="02030602050306030303" pitchFamily="18" charset="0"/>
              </a:rPr>
              <a:t>dospělost -&gt; výsledky -&gt; sociální sítě -&gt; kapacita </a:t>
            </a:r>
            <a:r>
              <a:rPr lang="cs-CZ" dirty="0" err="1">
                <a:latin typeface="Constantia" panose="02030602050306030303" pitchFamily="18" charset="0"/>
              </a:rPr>
              <a:t>pol.znalosti</a:t>
            </a:r>
            <a:r>
              <a:rPr lang="cs-CZ" dirty="0">
                <a:latin typeface="Constantia" panose="02030602050306030303" pitchFamily="18" charset="0"/>
              </a:rPr>
              <a:t> + </a:t>
            </a:r>
            <a:r>
              <a:rPr lang="cs-CZ" dirty="0" err="1">
                <a:latin typeface="Constantia" panose="02030602050306030303" pitchFamily="18" charset="0"/>
              </a:rPr>
              <a:t>skills</a:t>
            </a:r>
            <a:r>
              <a:rPr lang="cs-CZ" dirty="0">
                <a:latin typeface="Constantia" panose="02030602050306030303" pitchFamily="18" charset="0"/>
              </a:rPr>
              <a:t> -&gt; náklady na zisk informací         -&gt; korelace s věkem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Rozšíření B) vysvětlení o behaviorální složku =&gt; volení je </a:t>
            </a:r>
            <a:r>
              <a:rPr lang="cs-CZ" b="1" dirty="0">
                <a:latin typeface="Constantia" panose="02030602050306030303" pitchFamily="18" charset="0"/>
              </a:rPr>
              <a:t>HABITUÁLNÍ = </a:t>
            </a:r>
            <a:r>
              <a:rPr lang="cs-CZ" dirty="0">
                <a:latin typeface="Constantia" panose="02030602050306030303" pitchFamily="18" charset="0"/>
              </a:rPr>
              <a:t>volení v prvých volbách usnadňuje volení v následujících volbách, čím je VÚ pravděpodobnější (více jak věk a vzdělání)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Důležité hlavně u mladých (prvovoliči) -&gt; změna v chování je silnější -&gt; snowball efekt na dlouhodobé politické chování (a opačně)</a:t>
            </a: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</p:txBody>
      </p:sp>
      <p:sp>
        <p:nvSpPr>
          <p:cNvPr id="2" name="Šípka nadol 1">
            <a:extLst>
              <a:ext uri="{FF2B5EF4-FFF2-40B4-BE49-F238E27FC236}">
                <a16:creationId xmlns:a16="http://schemas.microsoft.com/office/drawing/2014/main" id="{0FC083C8-7C2C-AF49-BB6F-EAEA4AD02297}"/>
              </a:ext>
            </a:extLst>
          </p:cNvPr>
          <p:cNvSpPr/>
          <p:nvPr/>
        </p:nvSpPr>
        <p:spPr bwMode="auto">
          <a:xfrm>
            <a:off x="1975104" y="2448323"/>
            <a:ext cx="265176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0AF5AB02-DB25-A9C2-B1A2-77FE945CF6EB}"/>
              </a:ext>
            </a:extLst>
          </p:cNvPr>
          <p:cNvSpPr txBox="1">
            <a:spLocks/>
          </p:cNvSpPr>
          <p:nvPr/>
        </p:nvSpPr>
        <p:spPr>
          <a:xfrm>
            <a:off x="692400" y="597715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</a:p>
          <a:p>
            <a:pPr algn="ctr"/>
            <a:r>
              <a:rPr lang="cs-CZ" sz="3200" kern="0" dirty="0">
                <a:solidFill>
                  <a:schemeClr val="accent1"/>
                </a:solidFill>
                <a:latin typeface="Constantia" panose="02030602050306030303" pitchFamily="18" charset="0"/>
              </a:rPr>
              <a:t>a věk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1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Volebná účasť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3367678"/>
          </a:xfrm>
        </p:spPr>
        <p:txBody>
          <a:bodyPr/>
          <a:lstStyle/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pic>
        <p:nvPicPr>
          <p:cNvPr id="2" name="Picture 2" descr="Ilustrace „Map of 2020 USA presidential elections results“ ze služby Stock  | Adobe Stock">
            <a:extLst>
              <a:ext uri="{FF2B5EF4-FFF2-40B4-BE49-F238E27FC236}">
                <a16:creationId xmlns:a16="http://schemas.microsoft.com/office/drawing/2014/main" id="{A69DF764-19DB-32EA-E6C9-0837602A0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7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pic>
        <p:nvPicPr>
          <p:cNvPr id="11" name="Obrázok 10" descr="Obrázok, na ktorom je text&#10;&#10;Automaticky generovaný popis">
            <a:extLst>
              <a:ext uri="{FF2B5EF4-FFF2-40B4-BE49-F238E27FC236}">
                <a16:creationId xmlns:a16="http://schemas.microsoft.com/office/drawing/2014/main" id="{BB0076E1-47AE-AC21-439B-38271AFEA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1288121"/>
            <a:ext cx="7772400" cy="189483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854B2E41-8D9E-5008-2793-217D9343F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3516501"/>
            <a:ext cx="7772400" cy="1903161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5502364E-B8F5-14E8-2D3F-6FB8F23E7F33}"/>
              </a:ext>
            </a:extLst>
          </p:cNvPr>
          <p:cNvSpPr txBox="1"/>
          <p:nvPr/>
        </p:nvSpPr>
        <p:spPr>
          <a:xfrm>
            <a:off x="2099700" y="543988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8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https://open.spotify.com/episode/1k7ofXS8KOle5Gj1Ov40Cj?si=9afe4de336ac4559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E23FE2F6-9348-FF0B-F011-8A4135213BFB}"/>
              </a:ext>
            </a:extLst>
          </p:cNvPr>
          <p:cNvSpPr txBox="1"/>
          <p:nvPr/>
        </p:nvSpPr>
        <p:spPr>
          <a:xfrm>
            <a:off x="2286000" y="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8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https://open.spotify.com/episode/2DSphgsZ7iXDXxycJRRwd4?si=034d4e2cf3d542f8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7937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pic>
        <p:nvPicPr>
          <p:cNvPr id="3074" name="Picture 2" descr="Get Out The Vote Block Party | Calendar | University of Nevada, Las Vegas">
            <a:extLst>
              <a:ext uri="{FF2B5EF4-FFF2-40B4-BE49-F238E27FC236}">
                <a16:creationId xmlns:a16="http://schemas.microsoft.com/office/drawing/2014/main" id="{7DDBBAF0-4519-36D5-D3D1-E920523D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492250"/>
            <a:ext cx="50546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82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C) </a:t>
            </a:r>
            <a:r>
              <a:rPr lang="cs-CZ" sz="3200" b="1" dirty="0">
                <a:latin typeface="Constantia" panose="02030602050306030303" pitchFamily="18" charset="0"/>
              </a:rPr>
              <a:t>Mobilizační model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/>
          <a:lstStyle/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Někdy brán v rámci modelu racionální volby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Politické strany a organizace absorbují část nákladů na participaci (C) poskytováním informací o stranách, kandidátech, politickém procese aby C nepřevážilo B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Břemeno participace je na organizacích, které mobilizují racionálně „deaktivovanou“ veřejnost</a:t>
            </a: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82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u="sng" dirty="0">
                <a:latin typeface="Constantia" panose="02030602050306030303" pitchFamily="18" charset="0"/>
              </a:rPr>
              <a:t>Stranická + nestranická mobilizace (GOTV) </a:t>
            </a:r>
            <a:r>
              <a:rPr lang="cs-CZ" sz="2300" b="1" dirty="0">
                <a:latin typeface="Constantia" panose="02030602050306030303" pitchFamily="18" charset="0"/>
              </a:rPr>
              <a:t>(+): </a:t>
            </a:r>
            <a:r>
              <a:rPr lang="cs-CZ" sz="2300" dirty="0">
                <a:latin typeface="Constantia" panose="02030602050306030303" pitchFamily="18" charset="0"/>
              </a:rPr>
              <a:t>zpravidla silnější efekt stranické mobilizace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u="sng" dirty="0">
                <a:latin typeface="Constantia" panose="02030602050306030303" pitchFamily="18" charset="0"/>
              </a:rPr>
              <a:t>Vystavení se médiím</a:t>
            </a:r>
            <a:r>
              <a:rPr lang="cs-CZ" sz="2300" b="1" dirty="0">
                <a:latin typeface="Constantia" panose="02030602050306030303" pitchFamily="18" charset="0"/>
              </a:rPr>
              <a:t> (+):</a:t>
            </a: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Politické zprávy vedou k vyšší míře politické informovanosti</a:t>
            </a: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Čtení novin, televize, rádio, pozitivní účinek na VÚ (zvýšení množství obsahu ale per se nezvýší VÚ)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D20647FE-C87F-B1EB-F6A6-ED5E5664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C) </a:t>
            </a:r>
            <a:r>
              <a:rPr lang="cs-CZ" sz="3200" b="1" dirty="0">
                <a:latin typeface="Constantia" panose="02030602050306030303" pitchFamily="18" charset="0"/>
              </a:rPr>
              <a:t>Mobilizační model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40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171576"/>
            <a:ext cx="8064900" cy="5509640"/>
          </a:xfrm>
        </p:spPr>
        <p:txBody>
          <a:bodyPr/>
          <a:lstStyle/>
          <a:p>
            <a:pPr marL="54000" indent="0">
              <a:buNone/>
            </a:pPr>
            <a:r>
              <a:rPr lang="cs-CZ" sz="2300" b="1" dirty="0">
                <a:latin typeface="Constantia" panose="02030602050306030303" pitchFamily="18" charset="0"/>
              </a:rPr>
              <a:t>Př.) Green et al. 2013 - </a:t>
            </a:r>
            <a:r>
              <a:rPr lang="cs-CZ" sz="2300" b="1" dirty="0" err="1">
                <a:latin typeface="Constantia" panose="02030602050306030303" pitchFamily="18" charset="0"/>
              </a:rPr>
              <a:t>Field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Experiments</a:t>
            </a:r>
            <a:r>
              <a:rPr lang="cs-CZ" sz="2300" b="1" dirty="0">
                <a:latin typeface="Constantia" panose="02030602050306030303" pitchFamily="18" charset="0"/>
              </a:rPr>
              <a:t> and </a:t>
            </a:r>
            <a:r>
              <a:rPr lang="cs-CZ" sz="2300" b="1" dirty="0" err="1">
                <a:latin typeface="Constantia" panose="02030602050306030303" pitchFamily="18" charset="0"/>
              </a:rPr>
              <a:t>the</a:t>
            </a:r>
            <a:r>
              <a:rPr lang="cs-CZ" sz="2300" b="1" dirty="0">
                <a:latin typeface="Constantia" panose="02030602050306030303" pitchFamily="18" charset="0"/>
              </a:rPr>
              <a:t> Study </a:t>
            </a:r>
            <a:r>
              <a:rPr lang="cs-CZ" sz="2300" b="1" dirty="0" err="1">
                <a:latin typeface="Constantia" panose="02030602050306030303" pitchFamily="18" charset="0"/>
              </a:rPr>
              <a:t>of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Voter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Turnout</a:t>
            </a:r>
            <a:endParaRPr lang="cs-CZ" sz="2300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sz="2300" b="1" dirty="0">
                <a:latin typeface="Constantia" panose="02030602050306030303" pitchFamily="18" charset="0"/>
              </a:rPr>
              <a:t>Způsoby: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 err="1">
                <a:latin typeface="Constantia" panose="02030602050306030303" pitchFamily="18" charset="0"/>
              </a:rPr>
              <a:t>door</a:t>
            </a:r>
            <a:r>
              <a:rPr lang="cs-CZ" sz="2300" dirty="0">
                <a:latin typeface="Constantia" panose="02030602050306030303" pitchFamily="18" charset="0"/>
              </a:rPr>
              <a:t> to </a:t>
            </a:r>
            <a:r>
              <a:rPr lang="cs-CZ" sz="2300" dirty="0" err="1">
                <a:latin typeface="Constantia" panose="02030602050306030303" pitchFamily="18" charset="0"/>
              </a:rPr>
              <a:t>door</a:t>
            </a:r>
            <a:r>
              <a:rPr lang="cs-CZ" sz="2300" dirty="0">
                <a:latin typeface="Constantia" panose="02030602050306030303" pitchFamily="18" charset="0"/>
              </a:rPr>
              <a:t> =&gt; navýšení 2,54 </a:t>
            </a:r>
            <a:r>
              <a:rPr lang="cs-CZ" sz="2300" dirty="0" err="1">
                <a:latin typeface="Constantia" panose="02030602050306030303" pitchFamily="18" charset="0"/>
              </a:rPr>
              <a:t>p.b</a:t>
            </a:r>
            <a:r>
              <a:rPr lang="cs-CZ" sz="2300" dirty="0">
                <a:latin typeface="Constantia" panose="0203060205030603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telefonáty =&gt; navýšení 0,16-1,94 </a:t>
            </a:r>
            <a:r>
              <a:rPr lang="cs-CZ" sz="2300" dirty="0" err="1">
                <a:latin typeface="Constantia" panose="02030602050306030303" pitchFamily="18" charset="0"/>
              </a:rPr>
              <a:t>p.b</a:t>
            </a:r>
            <a:r>
              <a:rPr lang="cs-CZ" sz="2300" dirty="0">
                <a:latin typeface="Constantia" panose="0203060205030603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direct mail + letáky nechané u </a:t>
            </a:r>
            <a:r>
              <a:rPr lang="cs-CZ" sz="2300" dirty="0" err="1">
                <a:latin typeface="Constantia" panose="02030602050306030303" pitchFamily="18" charset="0"/>
              </a:rPr>
              <a:t>dverí</a:t>
            </a:r>
            <a:r>
              <a:rPr lang="cs-CZ" sz="2300" dirty="0">
                <a:latin typeface="Constantia" panose="02030602050306030303" pitchFamily="18" charset="0"/>
              </a:rPr>
              <a:t> =&gt; navýšení 1 </a:t>
            </a:r>
            <a:r>
              <a:rPr lang="cs-CZ" sz="2300" dirty="0" err="1">
                <a:latin typeface="Constantia" panose="02030602050306030303" pitchFamily="18" charset="0"/>
              </a:rPr>
              <a:t>p.b</a:t>
            </a:r>
            <a:r>
              <a:rPr lang="cs-CZ" sz="2300" dirty="0">
                <a:latin typeface="Constantia" panose="0203060205030603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Nepersonální techniky přinášejí slabší efekty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sz="2300" b="1" dirty="0">
                <a:latin typeface="Constantia" panose="02030602050306030303" pitchFamily="18" charset="0"/>
              </a:rPr>
              <a:t>Argumenty: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sociálny nátlak, poděkovaní, těsnost voleb, občanská povinnost...</a:t>
            </a:r>
          </a:p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43BDA81D-9406-779F-1F26-C4698605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761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C) </a:t>
            </a:r>
            <a:r>
              <a:rPr lang="cs-CZ" sz="3200" b="1" dirty="0">
                <a:latin typeface="Constantia" panose="02030602050306030303" pitchFamily="18" charset="0"/>
              </a:rPr>
              <a:t>Mobilizační model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38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854112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D) </a:t>
            </a:r>
            <a:r>
              <a:rPr lang="cs-CZ" sz="3200" b="1" dirty="0">
                <a:latin typeface="Constantia" panose="02030602050306030303" pitchFamily="18" charset="0"/>
              </a:rPr>
              <a:t>Socializačně-psychologický model</a:t>
            </a: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2171320"/>
            <a:ext cx="8064900" cy="5509640"/>
          </a:xfrm>
        </p:spPr>
        <p:txBody>
          <a:bodyPr/>
          <a:lstStyle/>
          <a:p>
            <a:pPr marL="54000" indent="0" algn="ctr">
              <a:buNone/>
            </a:pPr>
            <a:r>
              <a:rPr lang="cs-CZ" sz="2300" b="1" dirty="0">
                <a:latin typeface="Constantia" panose="02030602050306030303" pitchFamily="18" charset="0"/>
              </a:rPr>
              <a:t>S</a:t>
            </a:r>
            <a:r>
              <a:rPr lang="cs-CZ" sz="2300" dirty="0">
                <a:latin typeface="Constantia" panose="02030602050306030303" pitchFamily="18" charset="0"/>
              </a:rPr>
              <a:t> </a:t>
            </a:r>
          </a:p>
          <a:p>
            <a:pPr marL="54000" indent="0" algn="ctr">
              <a:buNone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Formativní část života mezi dětstvím a dospělostí je všeobecně považována za klíčovou periodu zisku základu politických postojů a chování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Důležitá role rodičů, učitelů, školy, médií,…</a:t>
            </a: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Méně úspěšné: vzdělání rodičů a SES; politická diskuse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19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46848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D) </a:t>
            </a:r>
            <a:r>
              <a:rPr lang="cs-CZ" sz="3200" b="1" dirty="0">
                <a:latin typeface="Constantia" panose="02030602050306030303" pitchFamily="18" charset="0"/>
              </a:rPr>
              <a:t>Socializačně-psychologický model</a:t>
            </a: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25144"/>
            <a:ext cx="8064900" cy="5509640"/>
          </a:xfrm>
        </p:spPr>
        <p:txBody>
          <a:bodyPr/>
          <a:lstStyle/>
          <a:p>
            <a:pPr marL="54000" indent="0" algn="ctr">
              <a:buNone/>
            </a:pPr>
            <a:r>
              <a:rPr lang="cs-CZ" altLang="zh-CN" sz="2300" b="1" dirty="0">
                <a:latin typeface="Constantia" panose="02030602050306030303" pitchFamily="18" charset="0"/>
              </a:rPr>
              <a:t>P</a:t>
            </a:r>
            <a:r>
              <a:rPr lang="zh-CN" altLang="cs-CZ" sz="2300" dirty="0">
                <a:latin typeface="Constantia" panose="02030602050306030303" pitchFamily="18" charset="0"/>
              </a:rPr>
              <a:t> </a:t>
            </a:r>
            <a:endParaRPr lang="sk-SK" altLang="zh-CN" sz="23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zh-CN" alt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zh-CN" sz="2300" dirty="0">
                <a:latin typeface="Constantia" panose="02030602050306030303" pitchFamily="18" charset="0"/>
              </a:rPr>
              <a:t>Více kognitivní charakteristiky, vcelku úspěšné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zh-CN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zh-CN" sz="2300" b="1" u="sng" dirty="0">
                <a:latin typeface="Constantia" panose="02030602050306030303" pitchFamily="18" charset="0"/>
              </a:rPr>
              <a:t>Zájem o politiku</a:t>
            </a:r>
            <a:r>
              <a:rPr lang="cs-CZ" altLang="zh-CN" sz="2300" b="1" dirty="0">
                <a:latin typeface="Constantia" panose="02030602050306030303" pitchFamily="18" charset="0"/>
              </a:rPr>
              <a:t>, </a:t>
            </a:r>
            <a:r>
              <a:rPr lang="cs-CZ" altLang="zh-CN" sz="2300" b="1" u="sng" dirty="0">
                <a:latin typeface="Constantia" panose="02030602050306030303" pitchFamily="18" charset="0"/>
              </a:rPr>
              <a:t>politická znalost</a:t>
            </a:r>
            <a:r>
              <a:rPr lang="cs-CZ" altLang="zh-CN" sz="2300" b="1" dirty="0">
                <a:latin typeface="Constantia" panose="02030602050306030303" pitchFamily="18" charset="0"/>
              </a:rPr>
              <a:t> (+) </a:t>
            </a:r>
            <a:r>
              <a:rPr lang="cs-CZ" altLang="zh-CN" sz="2300" dirty="0">
                <a:latin typeface="Constantia" panose="02030602050306030303" pitchFamily="18" charset="0"/>
              </a:rPr>
              <a:t>=&gt; mají fungovat jako </a:t>
            </a:r>
            <a:r>
              <a:rPr lang="cs-CZ" altLang="zh-CN" sz="2300" i="1" dirty="0" err="1">
                <a:latin typeface="Constantia" panose="02030602050306030303" pitchFamily="18" charset="0"/>
              </a:rPr>
              <a:t>resources</a:t>
            </a:r>
            <a:r>
              <a:rPr lang="cs-CZ" altLang="zh-CN" sz="2300" i="1" dirty="0">
                <a:latin typeface="Constantia" panose="02030602050306030303" pitchFamily="18" charset="0"/>
              </a:rPr>
              <a:t>, </a:t>
            </a:r>
            <a:r>
              <a:rPr lang="cs-CZ" altLang="zh-CN" sz="2300" dirty="0">
                <a:latin typeface="Constantia" panose="02030602050306030303" pitchFamily="18" charset="0"/>
              </a:rPr>
              <a:t>snižují C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zh-CN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zh-CN" sz="2300" dirty="0">
                <a:latin typeface="Constantia" panose="02030602050306030303" pitchFamily="18" charset="0"/>
              </a:rPr>
              <a:t>Personální preference asociované se stranickou </a:t>
            </a:r>
            <a:r>
              <a:rPr lang="cs-CZ" altLang="zh-CN" sz="2300" u="sng" dirty="0">
                <a:latin typeface="Constantia" panose="02030602050306030303" pitchFamily="18" charset="0"/>
              </a:rPr>
              <a:t>identifikací, ideologií</a:t>
            </a:r>
            <a:r>
              <a:rPr lang="cs-CZ" altLang="zh-CN" sz="2300" dirty="0">
                <a:latin typeface="Constantia" panose="02030602050306030303" pitchFamily="18" charset="0"/>
              </a:rPr>
              <a:t> (+) =&gt; mají fungovat jako benefity (radost z aktu volení)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zh-CN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zh-CN" sz="2300" dirty="0">
                <a:latin typeface="Constantia" panose="02030602050306030303" pitchFamily="18" charset="0"/>
              </a:rPr>
              <a:t>Méně úspěšné: kognitivní znalosti, důvěra v instituce, spokojnost s demokracii, důvěra v jiné,…</a:t>
            </a:r>
          </a:p>
          <a:p>
            <a:pPr>
              <a:buFont typeface="Arial" panose="020B0604020202020204" pitchFamily="34" charset="0"/>
              <a:buChar char="•"/>
            </a:pPr>
            <a:endParaRPr lang="zh-CN" alt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cs-CZ" sz="23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30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4D626-3DDE-9912-E7EB-122DA6C7C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9702E02-2958-27D4-0ED2-08F712253B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851680-9EDC-0863-45A1-A1719AEC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46848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D) </a:t>
            </a:r>
            <a:r>
              <a:rPr lang="cs-CZ" sz="3200" b="1" dirty="0">
                <a:latin typeface="Constantia" panose="02030602050306030303" pitchFamily="18" charset="0"/>
              </a:rPr>
              <a:t>Socializačně-psychologický model</a:t>
            </a: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Obrázok 6" descr="Obrázok, na ktorom je text, písmo, snímka obrazovky, dokument&#10;&#10;Automaticky generovaný popis">
            <a:extLst>
              <a:ext uri="{FF2B5EF4-FFF2-40B4-BE49-F238E27FC236}">
                <a16:creationId xmlns:a16="http://schemas.microsoft.com/office/drawing/2014/main" id="{D9DD6355-47C0-E37B-03B0-F4B003A6C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4" y="1896093"/>
            <a:ext cx="6514855" cy="30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18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2) Studie na makro-úrovni</a:t>
            </a: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4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A) </a:t>
            </a:r>
            <a:r>
              <a:rPr lang="cs-CZ" sz="3200" b="1" dirty="0">
                <a:latin typeface="Constantia" panose="02030602050306030303" pitchFamily="18" charset="0"/>
              </a:rPr>
              <a:t>Institucionální proměnné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5320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300" b="1" u="sng" dirty="0">
                <a:latin typeface="Constantia" panose="02030602050306030303" pitchFamily="18" charset="0"/>
              </a:rPr>
              <a:t>Povinné volení </a:t>
            </a:r>
            <a:r>
              <a:rPr lang="cs-CZ" sz="2300" b="1" dirty="0">
                <a:latin typeface="Constantia" panose="02030602050306030303" pitchFamily="18" charset="0"/>
              </a:rPr>
              <a:t>(+):</a:t>
            </a: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Země, kde občané mají zákonem stanovenou povinnost jít volit mají vyšší VÚ</a:t>
            </a:r>
          </a:p>
          <a:p>
            <a:pPr>
              <a:buFontTx/>
              <a:buChar char="-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„jenom“ poloviční efekt v případe neuplatnění sankce, nebo částečné sankce (oproti plným sankcím)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u="sng" dirty="0">
                <a:latin typeface="Constantia" panose="02030602050306030303" pitchFamily="18" charset="0"/>
              </a:rPr>
              <a:t>Důležitost voleb</a:t>
            </a:r>
            <a:r>
              <a:rPr lang="cs-CZ" sz="2300" b="1" dirty="0">
                <a:latin typeface="Constantia" panose="02030602050306030303" pitchFamily="18" charset="0"/>
              </a:rPr>
              <a:t> (+):</a:t>
            </a: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Čím důležitější volby (silnější zastupitelské těleso), tím silnější stimul participace</a:t>
            </a:r>
          </a:p>
          <a:p>
            <a:pPr>
              <a:buFontTx/>
              <a:buChar char="-"/>
            </a:pPr>
            <a:endParaRPr lang="cs-CZ" sz="2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9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Volebná účasť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3367678"/>
          </a:xfrm>
        </p:spPr>
        <p:txBody>
          <a:bodyPr/>
          <a:lstStyle/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Vote Leave: Official Brexit campaign referred to police over breaches of  electoral law | Politics News | Sky News">
            <a:extLst>
              <a:ext uri="{FF2B5EF4-FFF2-40B4-BE49-F238E27FC236}">
                <a16:creationId xmlns:a16="http://schemas.microsoft.com/office/drawing/2014/main" id="{19CE478F-8DC0-2A4D-B995-DB27A483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76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7" name="Obrázok 6" descr="Obrázok, na ktorom je text, snímka obrazovky, rad, písmo&#10;&#10;Automaticky generovaný popis">
            <a:extLst>
              <a:ext uri="{FF2B5EF4-FFF2-40B4-BE49-F238E27FC236}">
                <a16:creationId xmlns:a16="http://schemas.microsoft.com/office/drawing/2014/main" id="{BDF47C5A-8A3C-B7E5-1313-0D452F48B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5" y="626822"/>
            <a:ext cx="7772400" cy="46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31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DC43B3AD-AFB2-DA18-601A-18D2BCA5A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7" y="197216"/>
            <a:ext cx="6108564" cy="3231784"/>
          </a:xfrm>
          <a:prstGeom prst="rect">
            <a:avLst/>
          </a:prstGeom>
        </p:spPr>
      </p:pic>
      <p:pic>
        <p:nvPicPr>
          <p:cNvPr id="8" name="Obrázok 7" descr="Obrázok, na ktorom je mapa&#10;&#10;Automaticky generovaný popis">
            <a:extLst>
              <a:ext uri="{FF2B5EF4-FFF2-40B4-BE49-F238E27FC236}">
                <a16:creationId xmlns:a16="http://schemas.microsoft.com/office/drawing/2014/main" id="{DA15AC00-BDAD-DFE9-418C-2F603A892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7" y="3281282"/>
            <a:ext cx="6445030" cy="32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9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5320664"/>
          </a:xfrm>
        </p:spPr>
        <p:txBody>
          <a:bodyPr/>
          <a:lstStyle/>
          <a:p>
            <a:pPr marL="54000" indent="0">
              <a:buNone/>
            </a:pPr>
            <a:r>
              <a:rPr lang="cs-CZ" sz="2300" dirty="0">
                <a:latin typeface="Constantia" panose="02030602050306030303" pitchFamily="18" charset="0"/>
              </a:rPr>
              <a:t>Jiné: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Volební systém</a:t>
            </a:r>
            <a:r>
              <a:rPr lang="cs-CZ" sz="2300" dirty="0">
                <a:latin typeface="Constantia" panose="02030602050306030303" pitchFamily="18" charset="0"/>
              </a:rPr>
              <a:t> (PR+, FPTP-): argumentačně zvládnuté ALE jenom minorita případů (hlavně zvýšením případů o krajiny mimo západní EUR)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Snížení věku na volení </a:t>
            </a:r>
            <a:r>
              <a:rPr lang="cs-CZ" sz="2300" dirty="0">
                <a:latin typeface="Constantia" panose="02030602050306030303" pitchFamily="18" charset="0"/>
              </a:rPr>
              <a:t>(-): těžké na měření (není mnoho mimo hranice 18 let)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Jedna komora, volení ve volný den, lehčí způsob volení:</a:t>
            </a:r>
            <a:r>
              <a:rPr lang="cs-CZ" sz="2300" dirty="0">
                <a:latin typeface="Constantia" panose="02030602050306030303" pitchFamily="18" charset="0"/>
              </a:rPr>
              <a:t> nejasné závěry</a:t>
            </a:r>
            <a:endParaRPr lang="cs-CZ" sz="2300" u="sng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01BB8BF2-437D-278D-06D6-6498AF17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A) </a:t>
            </a:r>
            <a:r>
              <a:rPr lang="cs-CZ" sz="3200" b="1" dirty="0">
                <a:latin typeface="Constantia" panose="02030602050306030303" pitchFamily="18" charset="0"/>
              </a:rPr>
              <a:t>Institucionální proměnné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51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B) </a:t>
            </a:r>
            <a:r>
              <a:rPr lang="cs-CZ" sz="3200" b="1" dirty="0">
                <a:latin typeface="Constantia" panose="02030602050306030303" pitchFamily="18" charset="0"/>
              </a:rPr>
              <a:t>Socio-ekonomické proměnné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5320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u="sng" dirty="0">
                <a:latin typeface="Constantia" panose="02030602050306030303" pitchFamily="18" charset="0"/>
              </a:rPr>
              <a:t>Velikost populace</a:t>
            </a:r>
            <a:r>
              <a:rPr lang="cs-CZ" sz="2300" b="1" dirty="0">
                <a:latin typeface="Constantia" panose="02030602050306030303" pitchFamily="18" charset="0"/>
              </a:rPr>
              <a:t> (-): </a:t>
            </a:r>
            <a:r>
              <a:rPr lang="cs-CZ" sz="2300" dirty="0">
                <a:latin typeface="Constantia" panose="02030602050306030303" pitchFamily="18" charset="0"/>
              </a:rPr>
              <a:t>menší země mají homogennější obyvatelstvo, bližší vztahy mezi sebou a zástupci (možná pocit vyššího P?)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sz="2300" dirty="0">
                <a:latin typeface="Constantia" panose="02030602050306030303" pitchFamily="18" charset="0"/>
              </a:rPr>
              <a:t>Jiné: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Ekonomický rozvoj krajiny</a:t>
            </a:r>
            <a:r>
              <a:rPr lang="cs-CZ" sz="2300" dirty="0">
                <a:latin typeface="Constantia" panose="02030602050306030303" pitchFamily="18" charset="0"/>
              </a:rPr>
              <a:t> (+): dlouhodobý i krátkodobý, spojené s argumentem věku a vzdělaní ALE nejasné závěry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Hustota obyvatelstva</a:t>
            </a:r>
            <a:r>
              <a:rPr lang="cs-CZ" sz="2300" dirty="0">
                <a:latin typeface="Constantia" panose="02030602050306030303" pitchFamily="18" charset="0"/>
              </a:rPr>
              <a:t> (-), </a:t>
            </a:r>
            <a:r>
              <a:rPr lang="cs-CZ" sz="2300" u="sng" dirty="0">
                <a:latin typeface="Constantia" panose="02030602050306030303" pitchFamily="18" charset="0"/>
              </a:rPr>
              <a:t>korupce</a:t>
            </a:r>
            <a:r>
              <a:rPr lang="cs-CZ" sz="2300" dirty="0">
                <a:latin typeface="Constantia" panose="02030602050306030303" pitchFamily="18" charset="0"/>
              </a:rPr>
              <a:t> (-): málo případů </a:t>
            </a: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291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C) </a:t>
            </a:r>
            <a:r>
              <a:rPr lang="cs-CZ" sz="3200" b="1" dirty="0">
                <a:latin typeface="Constantia" panose="02030602050306030303" pitchFamily="18" charset="0"/>
              </a:rPr>
              <a:t>Politické a stranické proměnné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690664"/>
          </a:xfrm>
        </p:spPr>
        <p:txBody>
          <a:bodyPr/>
          <a:lstStyle/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Těsnost voleb</a:t>
            </a:r>
            <a:r>
              <a:rPr lang="cs-CZ" sz="2300" dirty="0">
                <a:latin typeface="Constantia" panose="02030602050306030303" pitchFamily="18" charset="0"/>
              </a:rPr>
              <a:t> (+): </a:t>
            </a: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souvisí s P v rámci racionálního modelu</a:t>
            </a:r>
          </a:p>
          <a:p>
            <a:pPr>
              <a:buFontTx/>
              <a:buChar char="-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čím je menší mezera mezi dvěma hlavními kandidáty/stranami -&gt; vyšší šance, že hlas občana se bude počítat =&gt; těsné volby přivolávají mediální pokrytí a více stranické mobilizace</a:t>
            </a:r>
          </a:p>
          <a:p>
            <a:pPr>
              <a:buFontTx/>
              <a:buChar char="-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sz="2300" dirty="0" err="1">
                <a:latin typeface="Constantia" panose="02030602050306030303" pitchFamily="18" charset="0"/>
              </a:rPr>
              <a:t>Blais</a:t>
            </a:r>
            <a:r>
              <a:rPr lang="cs-CZ" sz="2300" dirty="0">
                <a:latin typeface="Constantia" panose="02030602050306030303" pitchFamily="18" charset="0"/>
              </a:rPr>
              <a:t> (2020) funguje vs. </a:t>
            </a:r>
            <a:r>
              <a:rPr lang="cs-CZ" sz="2300" dirty="0" err="1">
                <a:latin typeface="Constantia" panose="02030602050306030303" pitchFamily="18" charset="0"/>
              </a:rPr>
              <a:t>Stockemer</a:t>
            </a:r>
            <a:r>
              <a:rPr lang="cs-CZ" sz="2300" dirty="0">
                <a:latin typeface="Constantia" panose="02030602050306030303" pitchFamily="18" charset="0"/>
              </a:rPr>
              <a:t> (2017) ne</a:t>
            </a:r>
          </a:p>
        </p:txBody>
      </p:sp>
    </p:spTree>
    <p:extLst>
      <p:ext uri="{BB962C8B-B14F-4D97-AF65-F5344CB8AC3E}">
        <p14:creationId xmlns:p14="http://schemas.microsoft.com/office/powerpoint/2010/main" val="3418778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55CAD-531C-DF9A-7BCC-FCB45C47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1C67FC9-5A50-1738-419D-D249A6D5E1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5E68B5-F3F6-9698-E8B9-E441304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C) </a:t>
            </a:r>
            <a:r>
              <a:rPr lang="cs-CZ" sz="3200" b="1" dirty="0">
                <a:latin typeface="Constantia" panose="02030602050306030303" pitchFamily="18" charset="0"/>
              </a:rPr>
              <a:t>Politické a stranické proměnné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Obrázok 6" descr="Obrázok, na ktorom je text, snímka obrazovky, písmo, list&#10;&#10;Automaticky generovaný popis">
            <a:extLst>
              <a:ext uri="{FF2B5EF4-FFF2-40B4-BE49-F238E27FC236}">
                <a16:creationId xmlns:a16="http://schemas.microsoft.com/office/drawing/2014/main" id="{66852A0C-44D2-C667-B041-44AD19F7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43" y="1639614"/>
            <a:ext cx="5885326" cy="50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00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690664"/>
          </a:xfrm>
        </p:spPr>
        <p:txBody>
          <a:bodyPr/>
          <a:lstStyle/>
          <a:p>
            <a:pPr marL="54000" indent="0">
              <a:buNone/>
            </a:pPr>
            <a:r>
              <a:rPr lang="cs-CZ" sz="2300" dirty="0">
                <a:latin typeface="Constantia" panose="02030602050306030303" pitchFamily="18" charset="0"/>
              </a:rPr>
              <a:t>Méně úspěšné:</a:t>
            </a: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Počet stran</a:t>
            </a:r>
            <a:r>
              <a:rPr lang="cs-CZ" sz="2300" dirty="0">
                <a:latin typeface="Constantia" panose="02030602050306030303" pitchFamily="18" charset="0"/>
              </a:rPr>
              <a:t> (+): čím víc stran soutěží, tím víc možností na výběr mají voliči + lepší mobilizace -&gt; spíše bude reflektovat jejich názor </a:t>
            </a:r>
            <a:r>
              <a:rPr lang="cs-CZ" sz="2300" b="1" dirty="0">
                <a:latin typeface="Constantia" panose="02030602050306030303" pitchFamily="18" charset="0"/>
              </a:rPr>
              <a:t>vs. </a:t>
            </a:r>
            <a:r>
              <a:rPr lang="cs-CZ" sz="2300" dirty="0">
                <a:latin typeface="Constantia" panose="02030602050306030303" pitchFamily="18" charset="0"/>
              </a:rPr>
              <a:t>Víc stran značí komplikovanější systém na pochopení (nutných víc </a:t>
            </a:r>
            <a:r>
              <a:rPr lang="cs-CZ" sz="2300" dirty="0" err="1">
                <a:latin typeface="Constantia" panose="02030602050306030303" pitchFamily="18" charset="0"/>
              </a:rPr>
              <a:t>info</a:t>
            </a:r>
            <a:r>
              <a:rPr lang="cs-CZ" sz="2300" dirty="0">
                <a:latin typeface="Constantia" panose="02030602050306030303" pitchFamily="18" charset="0"/>
              </a:rPr>
              <a:t>) + koaliční vládnutí</a:t>
            </a:r>
            <a:endParaRPr lang="cs-CZ" sz="2300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FBB4C676-30B4-7FCD-69C3-9A24D416949A}"/>
              </a:ext>
            </a:extLst>
          </p:cNvPr>
          <p:cNvSpPr txBox="1">
            <a:spLocks/>
          </p:cNvSpPr>
          <p:nvPr/>
        </p:nvSpPr>
        <p:spPr>
          <a:xfrm>
            <a:off x="539550" y="63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C) </a:t>
            </a:r>
            <a:r>
              <a:rPr lang="cs-CZ" sz="3200" kern="0" dirty="0">
                <a:latin typeface="Constantia" panose="02030602050306030303" pitchFamily="18" charset="0"/>
              </a:rPr>
              <a:t>Politické a stranické proměnné</a:t>
            </a:r>
            <a:br>
              <a:rPr lang="cs-CZ" sz="3200" kern="0" dirty="0">
                <a:latin typeface="Constantia" panose="02030602050306030303" pitchFamily="18" charset="0"/>
              </a:rPr>
            </a:br>
            <a:br>
              <a:rPr lang="cs-CZ" kern="0" dirty="0">
                <a:latin typeface="Garamond" panose="02020404030301010803" pitchFamily="18" charset="0"/>
              </a:rPr>
            </a:b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5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Současný výzkum volební účasti</a:t>
            </a:r>
          </a:p>
        </p:txBody>
      </p:sp>
    </p:spTree>
    <p:extLst>
      <p:ext uri="{BB962C8B-B14F-4D97-AF65-F5344CB8AC3E}">
        <p14:creationId xmlns:p14="http://schemas.microsoft.com/office/powerpoint/2010/main" val="931717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pic>
        <p:nvPicPr>
          <p:cNvPr id="1026" name="Picture 2" descr="Just. Stop. Talking.">
            <a:extLst>
              <a:ext uri="{FF2B5EF4-FFF2-40B4-BE49-F238E27FC236}">
                <a16:creationId xmlns:a16="http://schemas.microsoft.com/office/drawing/2014/main" id="{85039DA0-F55C-9E57-3F4D-AB8AE669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0"/>
            <a:ext cx="7462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67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Současný výzkum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32536"/>
            <a:ext cx="8064900" cy="4690664"/>
          </a:xfrm>
        </p:spPr>
        <p:txBody>
          <a:bodyPr/>
          <a:lstStyle/>
          <a:p>
            <a:pPr marL="54000" indent="0">
              <a:buNone/>
            </a:pPr>
            <a:r>
              <a:rPr lang="cs-CZ" sz="2300" b="1" noProof="0" dirty="0" err="1">
                <a:latin typeface="Constantia" panose="02030602050306030303" pitchFamily="18" charset="0"/>
              </a:rPr>
              <a:t>Ksiazkiewicz</a:t>
            </a:r>
            <a:r>
              <a:rPr lang="cs-CZ" sz="2300" b="1" noProof="0" dirty="0">
                <a:latin typeface="Constantia" panose="02030602050306030303" pitchFamily="18" charset="0"/>
              </a:rPr>
              <a:t> a </a:t>
            </a:r>
            <a:r>
              <a:rPr lang="cs-CZ" sz="2300" b="1" noProof="0" dirty="0" err="1">
                <a:latin typeface="Constantia" panose="02030602050306030303" pitchFamily="18" charset="0"/>
              </a:rPr>
              <a:t>Erol</a:t>
            </a:r>
            <a:r>
              <a:rPr lang="cs-CZ" sz="2300" b="1" noProof="0" dirty="0">
                <a:latin typeface="Constantia" panose="02030602050306030303" pitchFamily="18" charset="0"/>
              </a:rPr>
              <a:t> 2022 - </a:t>
            </a:r>
            <a:r>
              <a:rPr lang="cs-CZ" sz="2300" b="1" noProof="0" dirty="0" err="1">
                <a:latin typeface="Constantia" panose="02030602050306030303" pitchFamily="18" charset="0"/>
              </a:rPr>
              <a:t>Too</a:t>
            </a:r>
            <a:r>
              <a:rPr lang="cs-CZ" sz="2300" b="1" noProof="0" dirty="0">
                <a:latin typeface="Constantia" panose="02030602050306030303" pitchFamily="18" charset="0"/>
              </a:rPr>
              <a:t> </a:t>
            </a:r>
            <a:r>
              <a:rPr lang="cs-CZ" sz="2300" b="1" noProof="0" dirty="0" err="1">
                <a:latin typeface="Constantia" panose="02030602050306030303" pitchFamily="18" charset="0"/>
              </a:rPr>
              <a:t>tired</a:t>
            </a:r>
            <a:r>
              <a:rPr lang="cs-CZ" sz="2300" b="1" noProof="0" dirty="0">
                <a:latin typeface="Constantia" panose="02030602050306030303" pitchFamily="18" charset="0"/>
              </a:rPr>
              <a:t> to </a:t>
            </a:r>
            <a:r>
              <a:rPr lang="cs-CZ" sz="2300" b="1" noProof="0" dirty="0" err="1">
                <a:latin typeface="Constantia" panose="02030602050306030303" pitchFamily="18" charset="0"/>
              </a:rPr>
              <a:t>vote</a:t>
            </a:r>
            <a:r>
              <a:rPr lang="cs-CZ" sz="2300" b="1" noProof="0" dirty="0">
                <a:latin typeface="Constantia" panose="02030602050306030303" pitchFamily="18" charset="0"/>
              </a:rPr>
              <a:t>: A </a:t>
            </a:r>
            <a:r>
              <a:rPr lang="cs-CZ" sz="2300" b="1" noProof="0" dirty="0" err="1">
                <a:latin typeface="Constantia" panose="02030602050306030303" pitchFamily="18" charset="0"/>
              </a:rPr>
              <a:t>multi-national</a:t>
            </a:r>
            <a:r>
              <a:rPr lang="cs-CZ" sz="2300" b="1" noProof="0" dirty="0">
                <a:latin typeface="Constantia" panose="02030602050306030303" pitchFamily="18" charset="0"/>
              </a:rPr>
              <a:t> </a:t>
            </a:r>
            <a:r>
              <a:rPr lang="cs-CZ" sz="2300" b="1" noProof="0" dirty="0" err="1">
                <a:latin typeface="Constantia" panose="02030602050306030303" pitchFamily="18" charset="0"/>
              </a:rPr>
              <a:t>comparison</a:t>
            </a:r>
            <a:r>
              <a:rPr lang="cs-CZ" sz="2300" b="1" noProof="0" dirty="0">
                <a:latin typeface="Constantia" panose="02030602050306030303" pitchFamily="18" charset="0"/>
              </a:rPr>
              <a:t> </a:t>
            </a:r>
            <a:r>
              <a:rPr lang="cs-CZ" sz="2300" b="1" noProof="0" dirty="0" err="1">
                <a:latin typeface="Constantia" panose="02030602050306030303" pitchFamily="18" charset="0"/>
              </a:rPr>
              <a:t>of</a:t>
            </a:r>
            <a:r>
              <a:rPr lang="cs-CZ" sz="2300" b="1" noProof="0" dirty="0">
                <a:latin typeface="Constantia" panose="02030602050306030303" pitchFamily="18" charset="0"/>
              </a:rPr>
              <a:t> </a:t>
            </a:r>
            <a:r>
              <a:rPr lang="cs-CZ" sz="2300" b="1" noProof="0" dirty="0" err="1">
                <a:latin typeface="Constantia" panose="02030602050306030303" pitchFamily="18" charset="0"/>
              </a:rPr>
              <a:t>election</a:t>
            </a:r>
            <a:r>
              <a:rPr lang="cs-CZ" sz="2300" b="1" noProof="0" dirty="0">
                <a:latin typeface="Constantia" panose="02030602050306030303" pitchFamily="18" charset="0"/>
              </a:rPr>
              <a:t> </a:t>
            </a:r>
            <a:r>
              <a:rPr lang="cs-CZ" sz="2300" b="1" noProof="0" dirty="0" err="1">
                <a:latin typeface="Constantia" panose="02030602050306030303" pitchFamily="18" charset="0"/>
              </a:rPr>
              <a:t>turnout</a:t>
            </a:r>
            <a:r>
              <a:rPr lang="cs-CZ" sz="2300" b="1" noProof="0" dirty="0">
                <a:latin typeface="Constantia" panose="02030602050306030303" pitchFamily="18" charset="0"/>
              </a:rPr>
              <a:t> </a:t>
            </a:r>
            <a:r>
              <a:rPr lang="cs-CZ" sz="2300" b="1" noProof="0" dirty="0" err="1">
                <a:latin typeface="Constantia" panose="02030602050306030303" pitchFamily="18" charset="0"/>
              </a:rPr>
              <a:t>with</a:t>
            </a:r>
            <a:r>
              <a:rPr lang="cs-CZ" sz="2300" b="1" noProof="0" dirty="0">
                <a:latin typeface="Constantia" panose="02030602050306030303" pitchFamily="18" charset="0"/>
              </a:rPr>
              <a:t> </a:t>
            </a:r>
            <a:r>
              <a:rPr lang="cs-CZ" sz="2300" b="1" noProof="0" dirty="0" err="1">
                <a:latin typeface="Constantia" panose="02030602050306030303" pitchFamily="18" charset="0"/>
              </a:rPr>
              <a:t>sleep</a:t>
            </a:r>
            <a:r>
              <a:rPr lang="cs-CZ" sz="2300" b="1" noProof="0" dirty="0">
                <a:latin typeface="Constantia" panose="02030602050306030303" pitchFamily="18" charset="0"/>
              </a:rPr>
              <a:t> </a:t>
            </a:r>
            <a:r>
              <a:rPr lang="cs-CZ" sz="2300" b="1" noProof="0" dirty="0" err="1">
                <a:latin typeface="Constantia" panose="02030602050306030303" pitchFamily="18" charset="0"/>
              </a:rPr>
              <a:t>preferences</a:t>
            </a:r>
            <a:r>
              <a:rPr lang="cs-CZ" sz="2300" b="1" noProof="0" dirty="0">
                <a:latin typeface="Constantia" panose="02030602050306030303" pitchFamily="18" charset="0"/>
              </a:rPr>
              <a:t> and </a:t>
            </a:r>
            <a:r>
              <a:rPr lang="cs-CZ" sz="2300" b="1" noProof="0" dirty="0" err="1">
                <a:latin typeface="Constantia" panose="02030602050306030303" pitchFamily="18" charset="0"/>
              </a:rPr>
              <a:t>behaviors</a:t>
            </a:r>
            <a:endParaRPr lang="cs-CZ" sz="2300" b="1" noProof="0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noProof="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noProof="0" dirty="0">
                <a:latin typeface="Constantia" panose="02030602050306030303" pitchFamily="18" charset="0"/>
              </a:rPr>
              <a:t>Analýza 9 zemí (</a:t>
            </a:r>
            <a:r>
              <a:rPr lang="cs-CZ" sz="2300" noProof="0" dirty="0" err="1">
                <a:latin typeface="Constantia" panose="02030602050306030303" pitchFamily="18" charset="0"/>
              </a:rPr>
              <a:t>Finland</a:t>
            </a:r>
            <a:r>
              <a:rPr lang="cs-CZ" sz="2300" noProof="0" dirty="0">
                <a:latin typeface="Constantia" panose="02030602050306030303" pitchFamily="18" charset="0"/>
              </a:rPr>
              <a:t>, </a:t>
            </a:r>
            <a:r>
              <a:rPr lang="cs-CZ" sz="2300" noProof="0" dirty="0" err="1">
                <a:latin typeface="Constantia" panose="02030602050306030303" pitchFamily="18" charset="0"/>
              </a:rPr>
              <a:t>Greece</a:t>
            </a:r>
            <a:r>
              <a:rPr lang="cs-CZ" sz="2300" noProof="0" dirty="0">
                <a:latin typeface="Constantia" panose="02030602050306030303" pitchFamily="18" charset="0"/>
              </a:rPr>
              <a:t>, </a:t>
            </a:r>
            <a:r>
              <a:rPr lang="cs-CZ" sz="2300" noProof="0" dirty="0" err="1">
                <a:latin typeface="Constantia" panose="02030602050306030303" pitchFamily="18" charset="0"/>
              </a:rPr>
              <a:t>Ireland</a:t>
            </a:r>
            <a:r>
              <a:rPr lang="cs-CZ" sz="2300" noProof="0" dirty="0">
                <a:latin typeface="Constantia" panose="02030602050306030303" pitchFamily="18" charset="0"/>
              </a:rPr>
              <a:t>, </a:t>
            </a:r>
            <a:r>
              <a:rPr lang="cs-CZ" sz="2300" noProof="0" dirty="0" err="1">
                <a:latin typeface="Constantia" panose="02030602050306030303" pitchFamily="18" charset="0"/>
              </a:rPr>
              <a:t>Mexico</a:t>
            </a:r>
            <a:r>
              <a:rPr lang="cs-CZ" sz="2300" noProof="0" dirty="0">
                <a:latin typeface="Constantia" panose="02030602050306030303" pitchFamily="18" charset="0"/>
              </a:rPr>
              <a:t>, </a:t>
            </a:r>
            <a:r>
              <a:rPr lang="cs-CZ" sz="2300" noProof="0" dirty="0" err="1">
                <a:latin typeface="Constantia" panose="02030602050306030303" pitchFamily="18" charset="0"/>
              </a:rPr>
              <a:t>the</a:t>
            </a:r>
            <a:r>
              <a:rPr lang="cs-CZ" sz="2300" noProof="0" dirty="0">
                <a:latin typeface="Constantia" panose="02030602050306030303" pitchFamily="18" charset="0"/>
              </a:rPr>
              <a:t> </a:t>
            </a:r>
            <a:r>
              <a:rPr lang="cs-CZ" sz="2300" noProof="0" dirty="0" err="1">
                <a:latin typeface="Constantia" panose="02030602050306030303" pitchFamily="18" charset="0"/>
              </a:rPr>
              <a:t>Netherlands</a:t>
            </a:r>
            <a:r>
              <a:rPr lang="cs-CZ" sz="2300" noProof="0" dirty="0">
                <a:latin typeface="Constantia" panose="02030602050306030303" pitchFamily="18" charset="0"/>
              </a:rPr>
              <a:t>, New </a:t>
            </a:r>
            <a:r>
              <a:rPr lang="cs-CZ" sz="2300" noProof="0" dirty="0" err="1">
                <a:latin typeface="Constantia" panose="02030602050306030303" pitchFamily="18" charset="0"/>
              </a:rPr>
              <a:t>Zealand</a:t>
            </a:r>
            <a:r>
              <a:rPr lang="cs-CZ" sz="2300" noProof="0" dirty="0">
                <a:latin typeface="Constantia" panose="02030602050306030303" pitchFamily="18" charset="0"/>
              </a:rPr>
              <a:t>, </a:t>
            </a:r>
            <a:r>
              <a:rPr lang="cs-CZ" sz="2300" noProof="0" dirty="0" err="1">
                <a:latin typeface="Constantia" panose="02030602050306030303" pitchFamily="18" charset="0"/>
              </a:rPr>
              <a:t>the</a:t>
            </a:r>
            <a:r>
              <a:rPr lang="cs-CZ" sz="2300" noProof="0" dirty="0">
                <a:latin typeface="Constantia" panose="02030602050306030303" pitchFamily="18" charset="0"/>
              </a:rPr>
              <a:t> </a:t>
            </a:r>
            <a:r>
              <a:rPr lang="cs-CZ" sz="2300" noProof="0" dirty="0" err="1">
                <a:latin typeface="Constantia" panose="02030602050306030303" pitchFamily="18" charset="0"/>
              </a:rPr>
              <a:t>Philippines</a:t>
            </a:r>
            <a:r>
              <a:rPr lang="cs-CZ" sz="2300" noProof="0" dirty="0">
                <a:latin typeface="Constantia" panose="02030602050306030303" pitchFamily="18" charset="0"/>
              </a:rPr>
              <a:t>, </a:t>
            </a:r>
            <a:r>
              <a:rPr lang="cs-CZ" sz="2300" noProof="0" dirty="0" err="1">
                <a:latin typeface="Constantia" panose="02030602050306030303" pitchFamily="18" charset="0"/>
              </a:rPr>
              <a:t>Russia</a:t>
            </a:r>
            <a:r>
              <a:rPr lang="cs-CZ" sz="2300" noProof="0" dirty="0">
                <a:latin typeface="Constantia" panose="02030602050306030303" pitchFamily="18" charset="0"/>
              </a:rPr>
              <a:t>, and </a:t>
            </a:r>
            <a:r>
              <a:rPr lang="cs-CZ" sz="2300" noProof="0" dirty="0" err="1">
                <a:latin typeface="Constantia" panose="02030602050306030303" pitchFamily="18" charset="0"/>
              </a:rPr>
              <a:t>South</a:t>
            </a:r>
            <a:r>
              <a:rPr lang="cs-CZ" sz="2300" noProof="0" dirty="0">
                <a:latin typeface="Constantia" panose="02030602050306030303" pitchFamily="18" charset="0"/>
              </a:rPr>
              <a:t> Korea), dotazníky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noProof="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noProof="0" dirty="0">
                <a:latin typeface="Constantia" panose="02030602050306030303" pitchFamily="18" charset="0"/>
              </a:rPr>
              <a:t>Existuje asociace mezi spánkem, </a:t>
            </a:r>
            <a:r>
              <a:rPr lang="cs-CZ" sz="2300" noProof="0" dirty="0" err="1">
                <a:latin typeface="Constantia" panose="02030602050306030303" pitchFamily="18" charset="0"/>
              </a:rPr>
              <a:t>chronotypem</a:t>
            </a:r>
            <a:r>
              <a:rPr lang="cs-CZ" sz="2300" noProof="0" dirty="0">
                <a:latin typeface="Constantia" panose="02030602050306030303" pitchFamily="18" charset="0"/>
              </a:rPr>
              <a:t> a VÚ?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noProof="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noProof="0" dirty="0">
                <a:latin typeface="Constantia" panose="02030602050306030303" pitchFamily="18" charset="0"/>
              </a:rPr>
              <a:t>„</a:t>
            </a:r>
            <a:r>
              <a:rPr lang="cs-CZ" sz="2300" noProof="0" dirty="0" err="1">
                <a:latin typeface="Constantia" panose="02030602050306030303" pitchFamily="18" charset="0"/>
              </a:rPr>
              <a:t>those</a:t>
            </a:r>
            <a:r>
              <a:rPr lang="cs-CZ" sz="2300" noProof="0" dirty="0">
                <a:latin typeface="Constantia" panose="02030602050306030303" pitchFamily="18" charset="0"/>
              </a:rPr>
              <a:t> </a:t>
            </a:r>
            <a:r>
              <a:rPr lang="cs-CZ" sz="2300" noProof="0" dirty="0" err="1">
                <a:latin typeface="Constantia" panose="02030602050306030303" pitchFamily="18" charset="0"/>
              </a:rPr>
              <a:t>who</a:t>
            </a:r>
            <a:r>
              <a:rPr lang="cs-CZ" sz="2300" noProof="0" dirty="0">
                <a:latin typeface="Constantia" panose="02030602050306030303" pitchFamily="18" charset="0"/>
              </a:rPr>
              <a:t> </a:t>
            </a:r>
            <a:r>
              <a:rPr lang="cs-CZ" sz="2300" noProof="0" dirty="0" err="1">
                <a:latin typeface="Constantia" panose="02030602050306030303" pitchFamily="18" charset="0"/>
              </a:rPr>
              <a:t>sleep</a:t>
            </a:r>
            <a:r>
              <a:rPr lang="cs-CZ" sz="2300" noProof="0" dirty="0">
                <a:latin typeface="Constantia" panose="02030602050306030303" pitchFamily="18" charset="0"/>
              </a:rPr>
              <a:t> </a:t>
            </a:r>
            <a:r>
              <a:rPr lang="cs-CZ" sz="2300" noProof="0" dirty="0" err="1">
                <a:latin typeface="Constantia" panose="02030602050306030303" pitchFamily="18" charset="0"/>
              </a:rPr>
              <a:t>too</a:t>
            </a:r>
            <a:r>
              <a:rPr lang="cs-CZ" sz="2300" noProof="0" dirty="0">
                <a:latin typeface="Constantia" panose="02030602050306030303" pitchFamily="18" charset="0"/>
              </a:rPr>
              <a:t> </a:t>
            </a:r>
            <a:r>
              <a:rPr lang="cs-CZ" sz="2300" noProof="0" dirty="0" err="1">
                <a:latin typeface="Constantia" panose="02030602050306030303" pitchFamily="18" charset="0"/>
              </a:rPr>
              <a:t>little</a:t>
            </a:r>
            <a:r>
              <a:rPr lang="cs-CZ" sz="2300" noProof="0" dirty="0">
                <a:latin typeface="Constantia" panose="02030602050306030303" pitchFamily="18" charset="0"/>
              </a:rPr>
              <a:t> </a:t>
            </a:r>
            <a:r>
              <a:rPr lang="cs-CZ" sz="2300" noProof="0" dirty="0" err="1">
                <a:latin typeface="Constantia" panose="02030602050306030303" pitchFamily="18" charset="0"/>
              </a:rPr>
              <a:t>or</a:t>
            </a:r>
            <a:r>
              <a:rPr lang="cs-CZ" sz="2300" noProof="0" dirty="0">
                <a:latin typeface="Constantia" panose="02030602050306030303" pitchFamily="18" charset="0"/>
              </a:rPr>
              <a:t> </a:t>
            </a:r>
            <a:r>
              <a:rPr lang="cs-CZ" sz="2300" noProof="0" dirty="0" err="1">
                <a:latin typeface="Constantia" panose="02030602050306030303" pitchFamily="18" charset="0"/>
              </a:rPr>
              <a:t>too</a:t>
            </a:r>
            <a:r>
              <a:rPr lang="cs-CZ" sz="2300" noProof="0" dirty="0">
                <a:latin typeface="Constantia" panose="02030602050306030303" pitchFamily="18" charset="0"/>
              </a:rPr>
              <a:t> much are </a:t>
            </a:r>
            <a:r>
              <a:rPr lang="cs-CZ" sz="2300" noProof="0" dirty="0" err="1">
                <a:latin typeface="Constantia" panose="02030602050306030303" pitchFamily="18" charset="0"/>
              </a:rPr>
              <a:t>less</a:t>
            </a:r>
            <a:r>
              <a:rPr lang="cs-CZ" sz="2300" noProof="0" dirty="0">
                <a:latin typeface="Constantia" panose="02030602050306030303" pitchFamily="18" charset="0"/>
              </a:rPr>
              <a:t> </a:t>
            </a:r>
            <a:r>
              <a:rPr lang="cs-CZ" sz="2300" noProof="0" dirty="0" err="1">
                <a:latin typeface="Constantia" panose="02030602050306030303" pitchFamily="18" charset="0"/>
              </a:rPr>
              <a:t>likely</a:t>
            </a:r>
            <a:r>
              <a:rPr lang="cs-CZ" sz="2300" noProof="0" dirty="0">
                <a:latin typeface="Constantia" panose="02030602050306030303" pitchFamily="18" charset="0"/>
              </a:rPr>
              <a:t> to </a:t>
            </a:r>
            <a:r>
              <a:rPr lang="cs-CZ" sz="2300" noProof="0" dirty="0" err="1">
                <a:latin typeface="Constantia" panose="02030602050306030303" pitchFamily="18" charset="0"/>
              </a:rPr>
              <a:t>vote</a:t>
            </a:r>
            <a:r>
              <a:rPr lang="cs-CZ" sz="2300" noProof="0" dirty="0">
                <a:latin typeface="Constantia" panose="02030602050306030303" pitchFamily="18" charset="0"/>
              </a:rPr>
              <a:t>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noProof="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noProof="0" dirty="0">
                <a:latin typeface="Constantia" panose="02030602050306030303" pitchFamily="18" charset="0"/>
              </a:rPr>
              <a:t>Ranní </a:t>
            </a:r>
            <a:r>
              <a:rPr lang="cs-CZ" sz="2300" noProof="0" dirty="0" err="1">
                <a:latin typeface="Constantia" panose="02030602050306030303" pitchFamily="18" charset="0"/>
              </a:rPr>
              <a:t>chronotyp</a:t>
            </a:r>
            <a:r>
              <a:rPr lang="cs-CZ" sz="2300" noProof="0" dirty="0">
                <a:latin typeface="Constantia" panose="02030602050306030303" pitchFamily="18" charset="0"/>
              </a:rPr>
              <a:t> – vyšší VÚ (ale ne vždy)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noProof="0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noProof="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4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A1A73C1A-B0EE-6449-9552-3F94C84DF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0" y="802258"/>
            <a:ext cx="8020228" cy="4797879"/>
          </a:xfrm>
        </p:spPr>
      </p:pic>
      <p:sp>
        <p:nvSpPr>
          <p:cNvPr id="2" name="Zástupný objekt pre obsah 4">
            <a:extLst>
              <a:ext uri="{FF2B5EF4-FFF2-40B4-BE49-F238E27FC236}">
                <a16:creationId xmlns:a16="http://schemas.microsoft.com/office/drawing/2014/main" id="{0A2BFD78-9509-77F6-68F4-908DBE6D5C18}"/>
              </a:ext>
            </a:extLst>
          </p:cNvPr>
          <p:cNvSpPr txBox="1">
            <a:spLocks/>
          </p:cNvSpPr>
          <p:nvPr/>
        </p:nvSpPr>
        <p:spPr>
          <a:xfrm>
            <a:off x="865632" y="5420343"/>
            <a:ext cx="7839456" cy="537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9000" marR="0" indent="-135000" algn="l" defTabSz="914400" rtl="0" eaLnBrk="1" fontAlgn="base" latinLnBrk="0" hangingPunct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>
              <a:buFont typeface="Arial" panose="020B0604020202020204" pitchFamily="34" charset="0"/>
              <a:buNone/>
            </a:pPr>
            <a:r>
              <a:rPr lang="sk-SK" sz="1000" i="1" kern="0" dirty="0">
                <a:latin typeface="Constantia" panose="02030602050306030303" pitchFamily="18" charset="0"/>
              </a:rPr>
              <a:t>Zdroj: </a:t>
            </a:r>
            <a:r>
              <a:rPr lang="sk-SK" sz="1000" i="1" kern="0" dirty="0" err="1">
                <a:latin typeface="Constantia" panose="02030602050306030303" pitchFamily="18" charset="0"/>
              </a:rPr>
              <a:t>Fisher</a:t>
            </a:r>
            <a:r>
              <a:rPr lang="sk-SK" sz="1000" i="1" kern="0" dirty="0">
                <a:latin typeface="Constantia" panose="02030602050306030303" pitchFamily="18" charset="0"/>
              </a:rPr>
              <a:t> et al. 2018</a:t>
            </a:r>
          </a:p>
        </p:txBody>
      </p:sp>
    </p:spTree>
    <p:extLst>
      <p:ext uri="{BB962C8B-B14F-4D97-AF65-F5344CB8AC3E}">
        <p14:creationId xmlns:p14="http://schemas.microsoft.com/office/powerpoint/2010/main" val="3311955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Současný výzkum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F049C46-EA80-E20D-B714-A4D00E04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14350"/>
            <a:ext cx="777240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638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40D6F-13C8-39E2-87CF-EEE31B2AE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29C7856-C5E4-A1D0-70F7-EBF3AACBF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86D5447-FDB7-A7D2-DBA4-F61E113B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marL="54000" indent="0" algn="just">
              <a:buNone/>
            </a:pPr>
            <a:endParaRPr lang="cs-CZ" sz="2000" b="1" noProof="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noProof="0" dirty="0">
                <a:latin typeface="Constantia" panose="02030602050306030303" pitchFamily="18" charset="0"/>
              </a:rPr>
              <a:t>Všeobecné zdraví:</a:t>
            </a:r>
          </a:p>
          <a:p>
            <a:pPr algn="just">
              <a:buFontTx/>
              <a:buChar char="-"/>
            </a:pPr>
            <a:r>
              <a:rPr lang="cs-CZ" sz="2000" noProof="0" dirty="0">
                <a:latin typeface="Constantia" panose="02030602050306030303" pitchFamily="18" charset="0"/>
              </a:rPr>
              <a:t>20 EU zemí -&gt; snížení VÚ (0.48 pp.)</a:t>
            </a:r>
          </a:p>
          <a:p>
            <a:pPr algn="just">
              <a:buFontTx/>
              <a:buChar char="-"/>
            </a:pPr>
            <a:r>
              <a:rPr lang="cs-CZ" sz="2000" noProof="0" dirty="0">
                <a:latin typeface="Constantia" panose="02030602050306030303" pitchFamily="18" charset="0"/>
              </a:rPr>
              <a:t>Švédsko -&gt; snížení VÚ ALE zvýšení v jiných formách (kontakt, protest)</a:t>
            </a:r>
          </a:p>
          <a:p>
            <a:pPr algn="just">
              <a:buFontTx/>
              <a:buChar char="-"/>
            </a:pPr>
            <a:endParaRPr lang="cs-CZ" sz="2000" noProof="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noProof="0" dirty="0">
                <a:latin typeface="Constantia" panose="02030602050306030303" pitchFamily="18" charset="0"/>
              </a:rPr>
              <a:t>Zasažení v každodenních aktivitách:</a:t>
            </a:r>
          </a:p>
          <a:p>
            <a:pPr algn="just">
              <a:buFontTx/>
              <a:buChar char="-"/>
            </a:pPr>
            <a:r>
              <a:rPr lang="cs-CZ" sz="2000" noProof="0" dirty="0">
                <a:latin typeface="Constantia" panose="02030602050306030303" pitchFamily="18" charset="0"/>
              </a:rPr>
              <a:t>20 EU zemí -&gt; snížení VÚ ALE zvýšení v jiných formách (</a:t>
            </a:r>
            <a:r>
              <a:rPr lang="cs-CZ" sz="2000" noProof="0" dirty="0" err="1">
                <a:latin typeface="Constantia" panose="02030602050306030303" pitchFamily="18" charset="0"/>
              </a:rPr>
              <a:t>boycott</a:t>
            </a:r>
            <a:r>
              <a:rPr lang="cs-CZ" sz="2000" noProof="0" dirty="0">
                <a:latin typeface="Constantia" panose="02030602050306030303" pitchFamily="18" charset="0"/>
              </a:rPr>
              <a:t>, petice, kontakt)</a:t>
            </a:r>
          </a:p>
          <a:p>
            <a:pPr algn="just">
              <a:buFontTx/>
              <a:buChar char="-"/>
            </a:pPr>
            <a:r>
              <a:rPr lang="cs-CZ" sz="2000" noProof="0" dirty="0">
                <a:latin typeface="Constantia" panose="02030602050306030303" pitchFamily="18" charset="0"/>
              </a:rPr>
              <a:t>USA – znevýhodnění 5.7 pp. </a:t>
            </a:r>
            <a:r>
              <a:rPr lang="cs-CZ" sz="2000" noProof="0" dirty="0" err="1">
                <a:latin typeface="Constantia" panose="02030602050306030303" pitchFamily="18" charset="0"/>
              </a:rPr>
              <a:t>turnout</a:t>
            </a:r>
            <a:r>
              <a:rPr lang="cs-CZ" sz="2000" noProof="0" dirty="0">
                <a:latin typeface="Constantia" panose="02030602050306030303" pitchFamily="18" charset="0"/>
              </a:rPr>
              <a:t> gap</a:t>
            </a:r>
          </a:p>
          <a:p>
            <a:pPr algn="just">
              <a:buFontTx/>
              <a:buChar char="-"/>
            </a:pPr>
            <a:endParaRPr lang="cs-CZ" sz="2000" noProof="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noProof="0" dirty="0">
                <a:latin typeface="Constantia" panose="02030602050306030303" pitchFamily="18" charset="0"/>
              </a:rPr>
              <a:t>Deprese</a:t>
            </a:r>
            <a:r>
              <a:rPr lang="cs-CZ" sz="2000" noProof="0" dirty="0">
                <a:latin typeface="Constantia" panose="02030602050306030303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cs-CZ" sz="2000" noProof="0" dirty="0">
                <a:latin typeface="Constantia" panose="02030602050306030303" pitchFamily="18" charset="0"/>
              </a:rPr>
              <a:t>USA (</a:t>
            </a:r>
            <a:r>
              <a:rPr lang="cs-CZ" sz="2000" noProof="0" dirty="0" err="1">
                <a:latin typeface="Constantia" panose="02030602050306030303" pitchFamily="18" charset="0"/>
              </a:rPr>
              <a:t>mediována</a:t>
            </a:r>
            <a:r>
              <a:rPr lang="cs-CZ" sz="2000" noProof="0" dirty="0">
                <a:latin typeface="Constantia" panose="02030602050306030303" pitchFamily="18" charset="0"/>
              </a:rPr>
              <a:t> vzdělaním and </a:t>
            </a:r>
            <a:r>
              <a:rPr lang="cs-CZ" sz="2000" noProof="0" dirty="0" err="1">
                <a:latin typeface="Constantia" panose="02030602050306030303" pitchFamily="18" charset="0"/>
              </a:rPr>
              <a:t>partisanship</a:t>
            </a:r>
            <a:r>
              <a:rPr lang="cs-CZ" sz="2000" noProof="0" dirty="0">
                <a:latin typeface="Constantia" panose="02030602050306030303" pitchFamily="18" charset="0"/>
              </a:rPr>
              <a:t>)</a:t>
            </a:r>
          </a:p>
          <a:p>
            <a:pPr algn="just">
              <a:buFontTx/>
              <a:buChar char="-"/>
            </a:pPr>
            <a:endParaRPr lang="cs-CZ" sz="2000" noProof="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cs-CZ" sz="2000" noProof="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cs-CZ" sz="2000" noProof="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97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74F08-A878-8D45-2199-5C721CB8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7F20C11-EB41-D97B-A3EE-58A99CA8E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5109A3-3265-0230-2E2B-89CB52DC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Personal state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Obrázok 5" descr="Obrázok, na ktorom je rad, diagram, text, písmo&#10;&#10;Automaticky generovaný popis">
            <a:extLst>
              <a:ext uri="{FF2B5EF4-FFF2-40B4-BE49-F238E27FC236}">
                <a16:creationId xmlns:a16="http://schemas.microsoft.com/office/drawing/2014/main" id="{F74E1F12-6DA9-B409-05C2-617E38A6D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" y="1342895"/>
            <a:ext cx="7772400" cy="4428053"/>
          </a:xfrm>
          <a:prstGeom prst="rect">
            <a:avLst/>
          </a:prstGeom>
        </p:spPr>
      </p:pic>
      <p:pic>
        <p:nvPicPr>
          <p:cNvPr id="5" name="Obrázok 4" descr="Obrázok, na ktorom je text, snímka obrazovky, písmo, dokument&#10;&#10;Automaticky generovaný popis">
            <a:extLst>
              <a:ext uri="{FF2B5EF4-FFF2-40B4-BE49-F238E27FC236}">
                <a16:creationId xmlns:a16="http://schemas.microsoft.com/office/drawing/2014/main" id="{4F47F836-B036-CA47-0277-6967E31BE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504000"/>
            <a:ext cx="7772400" cy="56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73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353E1-0E3C-B748-D860-C4EC2D1C1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2F030D9-B67F-BAFE-44E9-AA4416E506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61C92D-3D77-02EE-66F3-79F220DB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zh-TW" noProof="0" dirty="0">
                <a:solidFill>
                  <a:schemeClr val="accent1"/>
                </a:solidFill>
                <a:latin typeface="Garamond" panose="02020404030301010803" pitchFamily="18" charset="0"/>
              </a:rPr>
              <a:t>Současn</a:t>
            </a:r>
            <a:r>
              <a:rPr lang="zh-TW" dirty="0">
                <a:solidFill>
                  <a:schemeClr val="accent1"/>
                </a:solidFill>
                <a:latin typeface="Garamond" panose="02020404030301010803" pitchFamily="18" charset="0"/>
              </a:rPr>
              <a:t>ý výzkum: jak zvýšit volební účast</a:t>
            </a:r>
            <a:endParaRPr lang="zh-TW" u="sng" noProof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F4BF47E-535F-4A0C-D636-CB70B63F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b="1" noProof="0" dirty="0">
                <a:latin typeface="Constantia" panose="02030602050306030303" pitchFamily="18" charset="0"/>
              </a:rPr>
              <a:t>Hlasování v nepřítomnosti </a:t>
            </a:r>
            <a:r>
              <a:rPr lang="cs-CZ" sz="2000" noProof="0" dirty="0">
                <a:latin typeface="Constantia" panose="02030602050306030303" pitchFamily="18" charset="0"/>
              </a:rPr>
              <a:t>preferováno lidmi se znevýhodněním (</a:t>
            </a:r>
            <a:r>
              <a:rPr lang="cs-CZ" sz="2000" noProof="0" dirty="0" err="1">
                <a:latin typeface="Constantia" panose="02030602050306030303" pitchFamily="18" charset="0"/>
              </a:rPr>
              <a:t>Kincart</a:t>
            </a:r>
            <a:r>
              <a:rPr lang="cs-CZ" sz="2000" noProof="0" dirty="0">
                <a:latin typeface="Constantia" panose="02030602050306030303" pitchFamily="18" charset="0"/>
              </a:rPr>
              <a:t>, 2023)</a:t>
            </a:r>
          </a:p>
          <a:p>
            <a:pPr marL="54000" indent="0" algn="just">
              <a:buNone/>
            </a:pPr>
            <a:endParaRPr lang="cs-CZ" sz="2000" noProof="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onstantia" panose="02030602050306030303" pitchFamily="18" charset="0"/>
              </a:rPr>
              <a:t>Předplacené poštovné </a:t>
            </a:r>
            <a:r>
              <a:rPr lang="cs-CZ" sz="2000" dirty="0">
                <a:latin typeface="Constantia" panose="02030602050306030303" pitchFamily="18" charset="0"/>
              </a:rPr>
              <a:t>+1.1 až +1.3</a:t>
            </a:r>
            <a:endParaRPr lang="cs-CZ" sz="2000" b="1" noProof="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noProof="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noProof="0" dirty="0">
                <a:latin typeface="Constantia" panose="02030602050306030303" pitchFamily="18" charset="0"/>
              </a:rPr>
              <a:t>Otevření víc volebních místností </a:t>
            </a:r>
            <a:r>
              <a:rPr lang="cs-CZ" sz="2000" noProof="0" dirty="0">
                <a:latin typeface="Constantia" panose="02030602050306030303" pitchFamily="18" charset="0"/>
              </a:rPr>
              <a:t>(v zahraničí): Lotyšsko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noProof="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noProof="0" dirty="0">
                <a:latin typeface="Constantia" panose="02030602050306030303" pitchFamily="18" charset="0"/>
              </a:rPr>
              <a:t>Změna lokace volební místnosti:</a:t>
            </a:r>
            <a:r>
              <a:rPr lang="cs-CZ" sz="2000" noProof="0" dirty="0">
                <a:latin typeface="Constantia" panose="02030602050306030303" pitchFamily="18" charset="0"/>
              </a:rPr>
              <a:t> Los Angeles a </a:t>
            </a:r>
          </a:p>
          <a:p>
            <a:pPr marL="54000" indent="0" algn="just">
              <a:buNone/>
            </a:pPr>
            <a:r>
              <a:rPr lang="cs-CZ" sz="2000" noProof="0" dirty="0" err="1">
                <a:latin typeface="Constantia" panose="02030602050306030303" pitchFamily="18" charset="0"/>
              </a:rPr>
              <a:t>California's</a:t>
            </a:r>
            <a:r>
              <a:rPr lang="cs-CZ" sz="2000" noProof="0" dirty="0">
                <a:latin typeface="Constantia" panose="02030602050306030303" pitchFamily="18" charset="0"/>
              </a:rPr>
              <a:t> 2003 </a:t>
            </a:r>
            <a:r>
              <a:rPr lang="cs-CZ" sz="2000" noProof="0" dirty="0" err="1">
                <a:latin typeface="Constantia" panose="02030602050306030303" pitchFamily="18" charset="0"/>
              </a:rPr>
              <a:t>gubernatorial</a:t>
            </a:r>
            <a:r>
              <a:rPr lang="cs-CZ" sz="2000" noProof="0" dirty="0">
                <a:latin typeface="Constantia" panose="02030602050306030303" pitchFamily="18" charset="0"/>
              </a:rPr>
              <a:t> </a:t>
            </a:r>
            <a:r>
              <a:rPr lang="cs-CZ" sz="2000" noProof="0" dirty="0" err="1">
                <a:latin typeface="Constantia" panose="02030602050306030303" pitchFamily="18" charset="0"/>
              </a:rPr>
              <a:t>recall</a:t>
            </a:r>
            <a:r>
              <a:rPr lang="cs-CZ" sz="2000" noProof="0" dirty="0">
                <a:latin typeface="Constantia" panose="02030602050306030303" pitchFamily="18" charset="0"/>
              </a:rPr>
              <a:t> volba  -&gt; -1.8 pp.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noProof="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noProof="0" dirty="0">
                <a:latin typeface="Constantia" panose="02030602050306030303" pitchFamily="18" charset="0"/>
              </a:rPr>
              <a:t>Automatická registrace</a:t>
            </a:r>
            <a:r>
              <a:rPr lang="cs-CZ" sz="2000" noProof="0" dirty="0">
                <a:latin typeface="Constantia" panose="02030602050306030303" pitchFamily="18" charset="0"/>
              </a:rPr>
              <a:t>-&gt; + 2.1 pp.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noProof="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noProof="0" dirty="0">
                <a:latin typeface="Constantia" panose="02030602050306030303" pitchFamily="18" charset="0"/>
              </a:rPr>
              <a:t>All-mail-volení:</a:t>
            </a:r>
            <a:r>
              <a:rPr lang="cs-CZ" sz="2000" noProof="0" dirty="0">
                <a:latin typeface="Constantia" panose="02030602050306030303" pitchFamily="18" charset="0"/>
              </a:rPr>
              <a:t> Colorado -&gt; +8 pp. (mladí, méně vzdělaní, ne-bíle rasy)</a:t>
            </a:r>
          </a:p>
          <a:p>
            <a:pPr marL="54000" indent="0" algn="just">
              <a:buNone/>
            </a:pPr>
            <a:endParaRPr lang="cs-CZ" sz="2000" noProof="0" dirty="0">
              <a:latin typeface="Constantia" panose="02030602050306030303" pitchFamily="18" charset="0"/>
            </a:endParaRPr>
          </a:p>
        </p:txBody>
      </p:sp>
      <p:pic>
        <p:nvPicPr>
          <p:cNvPr id="2058" name="Picture 10" descr="X Symbol - Free shapes icons">
            <a:extLst>
              <a:ext uri="{FF2B5EF4-FFF2-40B4-BE49-F238E27FC236}">
                <a16:creationId xmlns:a16="http://schemas.microsoft.com/office/drawing/2014/main" id="{B8B84676-2275-7B0B-488F-C81BEC6D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07" y="2888632"/>
            <a:ext cx="359873" cy="3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CCA0731-FFB4-8171-7CC3-0EE3CFD7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69" y="2171406"/>
            <a:ext cx="359874" cy="3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347B62D-FABC-3F46-079A-87D3146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31" y="1548089"/>
            <a:ext cx="359874" cy="3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X Symbol - Free shapes icons">
            <a:extLst>
              <a:ext uri="{FF2B5EF4-FFF2-40B4-BE49-F238E27FC236}">
                <a16:creationId xmlns:a16="http://schemas.microsoft.com/office/drawing/2014/main" id="{BB451C59-D916-7CC1-B751-C658330E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07" y="3883201"/>
            <a:ext cx="359873" cy="3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919E37D-1496-7D44-2A09-DDE434AA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43" y="4561513"/>
            <a:ext cx="359874" cy="3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 descr="Obrázok, na ktorom je text, písmo, biely&#10;&#10;Automaticky generovaný popis">
            <a:extLst>
              <a:ext uri="{FF2B5EF4-FFF2-40B4-BE49-F238E27FC236}">
                <a16:creationId xmlns:a16="http://schemas.microsoft.com/office/drawing/2014/main" id="{EDA2576F-A765-51B3-3CEA-3E82DDBAA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41" y="6065024"/>
            <a:ext cx="4101152" cy="670188"/>
          </a:xfrm>
          <a:prstGeom prst="rect">
            <a:avLst/>
          </a:prstGeom>
        </p:spPr>
      </p:pic>
      <p:cxnSp>
        <p:nvCxnSpPr>
          <p:cNvPr id="12" name="Zalomená spojnica 11">
            <a:extLst>
              <a:ext uri="{FF2B5EF4-FFF2-40B4-BE49-F238E27FC236}">
                <a16:creationId xmlns:a16="http://schemas.microsoft.com/office/drawing/2014/main" id="{2EAD4427-D1D2-74DE-684F-ECC1D702CF1D}"/>
              </a:ext>
            </a:extLst>
          </p:cNvPr>
          <p:cNvCxnSpPr/>
          <p:nvPr/>
        </p:nvCxnSpPr>
        <p:spPr bwMode="auto">
          <a:xfrm rot="16200000" flipH="1">
            <a:off x="2195272" y="5714084"/>
            <a:ext cx="272506" cy="23201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3E7E588D-7EDD-D14A-4958-FB0B9A8E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68" y="5635736"/>
            <a:ext cx="359874" cy="3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395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Výzvy do budoucna</a:t>
            </a: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942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Výzkum poskytl nové prediktory VÚ (korupce, počasí, etnická </a:t>
            </a:r>
            <a:r>
              <a:rPr lang="cs-CZ" dirty="0" err="1">
                <a:latin typeface="Constantia" panose="02030602050306030303" pitchFamily="18" charset="0"/>
              </a:rPr>
              <a:t>frakcionalizace</a:t>
            </a:r>
            <a:r>
              <a:rPr lang="cs-CZ" dirty="0">
                <a:latin typeface="Constantia" panose="02030602050306030303" pitchFamily="18" charset="0"/>
              </a:rPr>
              <a:t>...) a lepší techniky modelovaní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11200" indent="-457200">
              <a:buAutoNum type="arabicParenR"/>
            </a:pPr>
            <a:r>
              <a:rPr lang="cs-CZ" dirty="0">
                <a:latin typeface="Constantia" panose="02030602050306030303" pitchFamily="18" charset="0"/>
              </a:rPr>
              <a:t>Nutné brát výzkum kontextuálně (v rámci regiónů, zemí) a brát kontexty do úvahy</a:t>
            </a:r>
          </a:p>
          <a:p>
            <a:pPr marL="511200" indent="-457200">
              <a:buAutoNum type="arabicParenR"/>
            </a:pPr>
            <a:endParaRPr lang="cs-CZ" dirty="0">
              <a:latin typeface="Constantia" panose="02030602050306030303" pitchFamily="18" charset="0"/>
            </a:endParaRPr>
          </a:p>
          <a:p>
            <a:pPr marL="511200" indent="-457200">
              <a:buAutoNum type="arabicParenR"/>
            </a:pPr>
            <a:r>
              <a:rPr lang="cs-CZ" dirty="0">
                <a:latin typeface="Constantia" panose="02030602050306030303" pitchFamily="18" charset="0"/>
              </a:rPr>
              <a:t>Nutná lepší komparace různých úrovní analýzy (lokální – regionální – národní) i mezi krajinami</a:t>
            </a:r>
          </a:p>
          <a:p>
            <a:pPr marL="511200" indent="-457200">
              <a:buAutoNum type="arabicParenR"/>
            </a:pPr>
            <a:endParaRPr lang="cs-CZ" dirty="0">
              <a:latin typeface="Constantia" panose="02030602050306030303" pitchFamily="18" charset="0"/>
            </a:endParaRPr>
          </a:p>
          <a:p>
            <a:pPr marL="511200" indent="-457200">
              <a:buAutoNum type="arabicParenR"/>
            </a:pPr>
            <a:r>
              <a:rPr lang="cs-CZ" dirty="0">
                <a:latin typeface="Constantia" panose="02030602050306030303" pitchFamily="18" charset="0"/>
              </a:rPr>
              <a:t>Snaha o lepší „uchopení“ a měření proměnných (hlavně ZP TURNOUT) – TURNOUT jako: </a:t>
            </a:r>
          </a:p>
          <a:p>
            <a:pPr marL="511200" indent="-457200">
              <a:buAutoNum type="alphaLcParenR"/>
            </a:pPr>
            <a:r>
              <a:rPr lang="cs-CZ" dirty="0">
                <a:latin typeface="Constantia" panose="02030602050306030303" pitchFamily="18" charset="0"/>
              </a:rPr>
              <a:t>% registrovaných voličů</a:t>
            </a:r>
          </a:p>
          <a:p>
            <a:pPr marL="511200" indent="-457200">
              <a:buAutoNum type="alphaLcParenR"/>
            </a:pPr>
            <a:r>
              <a:rPr lang="cs-CZ" dirty="0">
                <a:latin typeface="Constantia" panose="02030602050306030303" pitchFamily="18" charset="0"/>
              </a:rPr>
              <a:t>% voličů oprávněných volit (na základě věku) </a:t>
            </a: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-&gt; ne nutně náš problém</a:t>
            </a:r>
          </a:p>
        </p:txBody>
      </p:sp>
    </p:spTree>
    <p:extLst>
      <p:ext uri="{BB962C8B-B14F-4D97-AF65-F5344CB8AC3E}">
        <p14:creationId xmlns:p14="http://schemas.microsoft.com/office/powerpoint/2010/main" val="2079318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pic>
        <p:nvPicPr>
          <p:cNvPr id="2054" name="Picture 6" descr="Not sure if  higher voter turnout this election Or all my friends are just getting older - Not sure if  higher voter turnout this election Or all my friends are just getting older  Futurama Fry">
            <a:extLst>
              <a:ext uri="{FF2B5EF4-FFF2-40B4-BE49-F238E27FC236}">
                <a16:creationId xmlns:a16="http://schemas.microsoft.com/office/drawing/2014/main" id="{4DB51505-08DA-E34B-838C-AB7A8DC0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13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12" y="162978"/>
            <a:ext cx="8064900" cy="451576"/>
          </a:xfrm>
        </p:spPr>
        <p:txBody>
          <a:bodyPr/>
          <a:lstStyle/>
          <a:p>
            <a:r>
              <a:rPr lang="sk-SK" sz="1800" dirty="0">
                <a:solidFill>
                  <a:schemeClr val="tx1"/>
                </a:solidFill>
                <a:latin typeface="Garamond" panose="02020404030301010803" pitchFamily="18" charset="0"/>
              </a:rPr>
              <a:t>Literatúra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614554"/>
            <a:ext cx="8064900" cy="610514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Adman</a:t>
            </a:r>
            <a:r>
              <a:rPr lang="sk-SK" sz="1000" dirty="0">
                <a:latin typeface="Garamond" panose="02020404030301010803" pitchFamily="18" charset="0"/>
              </a:rPr>
              <a:t>, P. (2020). </a:t>
            </a:r>
            <a:r>
              <a:rPr lang="sk-SK" sz="1000" dirty="0" err="1">
                <a:latin typeface="Garamond" panose="02020404030301010803" pitchFamily="18" charset="0"/>
              </a:rPr>
              <a:t>Does</a:t>
            </a:r>
            <a:r>
              <a:rPr lang="sk-SK" sz="1000" dirty="0">
                <a:latin typeface="Garamond" panose="02020404030301010803" pitchFamily="18" charset="0"/>
              </a:rPr>
              <a:t> poor </a:t>
            </a:r>
            <a:r>
              <a:rPr lang="sk-SK" sz="1000" dirty="0" err="1">
                <a:latin typeface="Garamond" panose="02020404030301010803" pitchFamily="18" charset="0"/>
              </a:rPr>
              <a:t>health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cause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passivity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even</a:t>
            </a:r>
            <a:r>
              <a:rPr lang="sk-SK" sz="1000" dirty="0">
                <a:latin typeface="Garamond" panose="02020404030301010803" pitchFamily="18" charset="0"/>
              </a:rPr>
              <a:t> in a </a:t>
            </a:r>
            <a:r>
              <a:rPr lang="sk-SK" sz="1000" dirty="0" err="1">
                <a:latin typeface="Garamond" panose="02020404030301010803" pitchFamily="18" charset="0"/>
              </a:rPr>
              <a:t>Scandinavian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welfare</a:t>
            </a:r>
            <a:r>
              <a:rPr lang="sk-SK" sz="1000" dirty="0">
                <a:latin typeface="Garamond" panose="02020404030301010803" pitchFamily="18" charset="0"/>
              </a:rPr>
              <a:t> state? </a:t>
            </a:r>
            <a:r>
              <a:rPr lang="sk-SK" sz="1000" dirty="0" err="1">
                <a:latin typeface="Garamond" panose="02020404030301010803" pitchFamily="18" charset="0"/>
              </a:rPr>
              <a:t>Investigating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impact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self-rated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health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using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Swedish</a:t>
            </a:r>
            <a:r>
              <a:rPr lang="sk-SK" sz="1000" dirty="0">
                <a:latin typeface="Garamond" panose="02020404030301010803" pitchFamily="18" charset="0"/>
              </a:rPr>
              <a:t> panel </a:t>
            </a:r>
            <a:r>
              <a:rPr lang="sk-SK" sz="1000" dirty="0" err="1">
                <a:latin typeface="Garamond" panose="02020404030301010803" pitchFamily="18" charset="0"/>
              </a:rPr>
              <a:t>data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65, 102110.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Aldrich</a:t>
            </a:r>
            <a:r>
              <a:rPr lang="sk-SK" sz="1000" dirty="0">
                <a:latin typeface="Garamond" panose="02020404030301010803" pitchFamily="18" charset="0"/>
              </a:rPr>
              <a:t>, J. H. (1993). </a:t>
            </a:r>
            <a:r>
              <a:rPr lang="sk-SK" sz="1000" dirty="0" err="1">
                <a:latin typeface="Garamond" panose="02020404030301010803" pitchFamily="18" charset="0"/>
              </a:rPr>
              <a:t>Rational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choice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. American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, 246-278.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Blais</a:t>
            </a:r>
            <a:r>
              <a:rPr lang="sk-SK" sz="1000" dirty="0">
                <a:latin typeface="Garamond" panose="02020404030301010803" pitchFamily="18" charset="0"/>
              </a:rPr>
              <a:t>, A. (2006). </a:t>
            </a:r>
            <a:r>
              <a:rPr lang="sk-SK" sz="1000" dirty="0" err="1">
                <a:latin typeface="Garamond" panose="02020404030301010803" pitchFamily="18" charset="0"/>
              </a:rPr>
              <a:t>What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affects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?. Annu. Rev. Polit. </a:t>
            </a:r>
            <a:r>
              <a:rPr lang="sk-SK" sz="1000" dirty="0" err="1">
                <a:latin typeface="Garamond" panose="02020404030301010803" pitchFamily="18" charset="0"/>
              </a:rPr>
              <a:t>Sci</a:t>
            </a:r>
            <a:r>
              <a:rPr lang="sk-SK" sz="1000" dirty="0">
                <a:latin typeface="Garamond" panose="02020404030301010803" pitchFamily="18" charset="0"/>
              </a:rPr>
              <a:t>., 9, 111-125.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Blais</a:t>
            </a:r>
            <a:r>
              <a:rPr lang="sk-SK" sz="1000" dirty="0">
                <a:latin typeface="Garamond" panose="02020404030301010803" pitchFamily="18" charset="0"/>
              </a:rPr>
              <a:t>, A., </a:t>
            </a:r>
            <a:r>
              <a:rPr lang="sk-SK" sz="1000" dirty="0" err="1">
                <a:latin typeface="Garamond" panose="02020404030301010803" pitchFamily="18" charset="0"/>
              </a:rPr>
              <a:t>Young</a:t>
            </a:r>
            <a:r>
              <a:rPr lang="sk-SK" sz="1000" dirty="0">
                <a:latin typeface="Garamond" panose="02020404030301010803" pitchFamily="18" charset="0"/>
              </a:rPr>
              <a:t>, R., &amp; </a:t>
            </a:r>
            <a:r>
              <a:rPr lang="sk-SK" sz="1000" dirty="0" err="1">
                <a:latin typeface="Garamond" panose="02020404030301010803" pitchFamily="18" charset="0"/>
              </a:rPr>
              <a:t>Lapp</a:t>
            </a:r>
            <a:r>
              <a:rPr lang="sk-SK" sz="1000" dirty="0">
                <a:latin typeface="Garamond" panose="02020404030301010803" pitchFamily="18" charset="0"/>
              </a:rPr>
              <a:t>, M. (2000).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calculus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empirical</a:t>
            </a:r>
            <a:r>
              <a:rPr lang="sk-SK" sz="1000" dirty="0">
                <a:latin typeface="Garamond" panose="02020404030301010803" pitchFamily="18" charset="0"/>
              </a:rPr>
              <a:t> test.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Research</a:t>
            </a:r>
            <a:r>
              <a:rPr lang="sk-SK" sz="1000" dirty="0">
                <a:latin typeface="Garamond" panose="02020404030301010803" pitchFamily="18" charset="0"/>
              </a:rPr>
              <a:t>, 37(2), 181-201.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Bonica</a:t>
            </a:r>
            <a:r>
              <a:rPr lang="sk-SK" sz="1000" dirty="0">
                <a:latin typeface="Garamond" panose="02020404030301010803" pitchFamily="18" charset="0"/>
              </a:rPr>
              <a:t>, A., </a:t>
            </a:r>
            <a:r>
              <a:rPr lang="sk-SK" sz="1000" dirty="0" err="1">
                <a:latin typeface="Garamond" panose="02020404030301010803" pitchFamily="18" charset="0"/>
              </a:rPr>
              <a:t>Grumbach</a:t>
            </a:r>
            <a:r>
              <a:rPr lang="sk-SK" sz="1000" dirty="0">
                <a:latin typeface="Garamond" panose="02020404030301010803" pitchFamily="18" charset="0"/>
              </a:rPr>
              <a:t>, J. M., </a:t>
            </a:r>
            <a:r>
              <a:rPr lang="sk-SK" sz="1000" dirty="0" err="1">
                <a:latin typeface="Garamond" panose="02020404030301010803" pitchFamily="18" charset="0"/>
              </a:rPr>
              <a:t>Hill</a:t>
            </a:r>
            <a:r>
              <a:rPr lang="sk-SK" sz="1000" dirty="0">
                <a:latin typeface="Garamond" panose="02020404030301010803" pitchFamily="18" charset="0"/>
              </a:rPr>
              <a:t>, C., &amp; </a:t>
            </a:r>
            <a:r>
              <a:rPr lang="sk-SK" sz="1000" dirty="0" err="1">
                <a:latin typeface="Garamond" panose="02020404030301010803" pitchFamily="18" charset="0"/>
              </a:rPr>
              <a:t>Jefferson</a:t>
            </a:r>
            <a:r>
              <a:rPr lang="sk-SK" sz="1000" dirty="0">
                <a:latin typeface="Garamond" panose="02020404030301010803" pitchFamily="18" charset="0"/>
              </a:rPr>
              <a:t>, H. (2021). </a:t>
            </a:r>
            <a:r>
              <a:rPr lang="sk-SK" sz="1000" dirty="0" err="1">
                <a:latin typeface="Garamond" panose="02020404030301010803" pitchFamily="18" charset="0"/>
              </a:rPr>
              <a:t>All</a:t>
            </a:r>
            <a:r>
              <a:rPr lang="sk-SK" sz="1000" dirty="0">
                <a:latin typeface="Garamond" panose="02020404030301010803" pitchFamily="18" charset="0"/>
              </a:rPr>
              <a:t>-mail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in Colorado </a:t>
            </a:r>
            <a:r>
              <a:rPr lang="sk-SK" sz="1000" dirty="0" err="1">
                <a:latin typeface="Garamond" panose="02020404030301010803" pitchFamily="18" charset="0"/>
              </a:rPr>
              <a:t>increases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reduces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inequality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72, 102363.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Burns</a:t>
            </a:r>
            <a:r>
              <a:rPr lang="sk-SK" sz="1000" dirty="0">
                <a:latin typeface="Garamond" panose="02020404030301010803" pitchFamily="18" charset="0"/>
              </a:rPr>
              <a:t>, N., </a:t>
            </a:r>
            <a:r>
              <a:rPr lang="sk-SK" sz="1000" dirty="0" err="1">
                <a:latin typeface="Garamond" panose="02020404030301010803" pitchFamily="18" charset="0"/>
              </a:rPr>
              <a:t>Schlozman</a:t>
            </a:r>
            <a:r>
              <a:rPr lang="sk-SK" sz="1000" dirty="0">
                <a:latin typeface="Garamond" panose="02020404030301010803" pitchFamily="18" charset="0"/>
              </a:rPr>
              <a:t>, K. L., &amp; </a:t>
            </a:r>
            <a:r>
              <a:rPr lang="sk-SK" sz="1000" dirty="0" err="1">
                <a:latin typeface="Garamond" panose="02020404030301010803" pitchFamily="18" charset="0"/>
              </a:rPr>
              <a:t>Verba</a:t>
            </a:r>
            <a:r>
              <a:rPr lang="sk-SK" sz="1000" dirty="0">
                <a:latin typeface="Garamond" panose="02020404030301010803" pitchFamily="18" charset="0"/>
              </a:rPr>
              <a:t>, S. (2021).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private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roots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public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action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Harvard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University</a:t>
            </a:r>
            <a:r>
              <a:rPr lang="sk-SK" sz="1000" dirty="0">
                <a:latin typeface="Garamond" panose="02020404030301010803" pitchFamily="18" charset="0"/>
              </a:rPr>
              <a:t> Press.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Cancela</a:t>
            </a:r>
            <a:r>
              <a:rPr lang="sk-SK" sz="1000" dirty="0">
                <a:latin typeface="Garamond" panose="02020404030301010803" pitchFamily="18" charset="0"/>
              </a:rPr>
              <a:t>, J., &amp; </a:t>
            </a:r>
            <a:r>
              <a:rPr lang="sk-SK" sz="1000" dirty="0" err="1">
                <a:latin typeface="Garamond" panose="02020404030301010803" pitchFamily="18" charset="0"/>
              </a:rPr>
              <a:t>Geys</a:t>
            </a:r>
            <a:r>
              <a:rPr lang="sk-SK" sz="1000" dirty="0">
                <a:latin typeface="Garamond" panose="02020404030301010803" pitchFamily="18" charset="0"/>
              </a:rPr>
              <a:t>, B. (2016). </a:t>
            </a:r>
            <a:r>
              <a:rPr lang="sk-SK" sz="1000" dirty="0" err="1">
                <a:latin typeface="Garamond" panose="02020404030301010803" pitchFamily="18" charset="0"/>
              </a:rPr>
              <a:t>Explaining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: A </a:t>
            </a:r>
            <a:r>
              <a:rPr lang="sk-SK" sz="1000" dirty="0" err="1">
                <a:latin typeface="Garamond" panose="02020404030301010803" pitchFamily="18" charset="0"/>
              </a:rPr>
              <a:t>meta-analysis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national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subnational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42, 264-275.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Downs</a:t>
            </a:r>
            <a:r>
              <a:rPr lang="sk-SK" sz="1000" dirty="0">
                <a:latin typeface="Garamond" panose="02020404030301010803" pitchFamily="18" charset="0"/>
              </a:rPr>
              <a:t>, A. (1957). </a:t>
            </a:r>
            <a:r>
              <a:rPr lang="sk-SK" sz="1000" dirty="0" err="1">
                <a:latin typeface="Garamond" panose="02020404030301010803" pitchFamily="18" charset="0"/>
              </a:rPr>
              <a:t>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economic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theory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democracy</a:t>
            </a:r>
            <a:r>
              <a:rPr lang="sk-SK" sz="10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Fisher</a:t>
            </a:r>
            <a:r>
              <a:rPr lang="sk-SK" sz="1000" dirty="0">
                <a:latin typeface="Garamond" panose="02020404030301010803" pitchFamily="18" charset="0"/>
              </a:rPr>
              <a:t>, J., </a:t>
            </a:r>
            <a:r>
              <a:rPr lang="sk-SK" sz="1000" dirty="0" err="1">
                <a:latin typeface="Garamond" panose="02020404030301010803" pitchFamily="18" charset="0"/>
              </a:rPr>
              <a:t>Fieldhouse</a:t>
            </a:r>
            <a:r>
              <a:rPr lang="sk-SK" sz="1000" dirty="0">
                <a:latin typeface="Garamond" panose="02020404030301010803" pitchFamily="18" charset="0"/>
              </a:rPr>
              <a:t>, E., </a:t>
            </a:r>
            <a:r>
              <a:rPr lang="sk-SK" sz="1000" dirty="0" err="1">
                <a:latin typeface="Garamond" panose="02020404030301010803" pitchFamily="18" charset="0"/>
              </a:rPr>
              <a:t>Franklin</a:t>
            </a:r>
            <a:r>
              <a:rPr lang="sk-SK" sz="1000" dirty="0">
                <a:latin typeface="Garamond" panose="02020404030301010803" pitchFamily="18" charset="0"/>
              </a:rPr>
              <a:t>, M. N., </a:t>
            </a:r>
            <a:r>
              <a:rPr lang="sk-SK" sz="1000" dirty="0" err="1">
                <a:latin typeface="Garamond" panose="02020404030301010803" pitchFamily="18" charset="0"/>
              </a:rPr>
              <a:t>Gibson</a:t>
            </a:r>
            <a:r>
              <a:rPr lang="sk-SK" sz="1000" dirty="0">
                <a:latin typeface="Garamond" panose="02020404030301010803" pitchFamily="18" charset="0"/>
              </a:rPr>
              <a:t>, R., </a:t>
            </a:r>
            <a:r>
              <a:rPr lang="sk-SK" sz="1000" dirty="0" err="1">
                <a:latin typeface="Garamond" panose="02020404030301010803" pitchFamily="18" charset="0"/>
              </a:rPr>
              <a:t>Cantijoch</a:t>
            </a:r>
            <a:r>
              <a:rPr lang="sk-SK" sz="1000" dirty="0">
                <a:latin typeface="Garamond" panose="02020404030301010803" pitchFamily="18" charset="0"/>
              </a:rPr>
              <a:t>, M., &amp; </a:t>
            </a:r>
            <a:r>
              <a:rPr lang="sk-SK" sz="1000" dirty="0" err="1">
                <a:latin typeface="Garamond" panose="02020404030301010803" pitchFamily="18" charset="0"/>
              </a:rPr>
              <a:t>Wlezien</a:t>
            </a:r>
            <a:r>
              <a:rPr lang="sk-SK" sz="1000" dirty="0">
                <a:latin typeface="Garamond" panose="02020404030301010803" pitchFamily="18" charset="0"/>
              </a:rPr>
              <a:t>, C. (</a:t>
            </a:r>
            <a:r>
              <a:rPr lang="sk-SK" sz="1000" dirty="0" err="1">
                <a:latin typeface="Garamond" panose="02020404030301010803" pitchFamily="18" charset="0"/>
              </a:rPr>
              <a:t>Eds</a:t>
            </a:r>
            <a:r>
              <a:rPr lang="sk-SK" sz="1000" dirty="0">
                <a:latin typeface="Garamond" panose="02020404030301010803" pitchFamily="18" charset="0"/>
              </a:rPr>
              <a:t>.). (2018).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Routledge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handbook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behavior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public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opinion</a:t>
            </a:r>
            <a:r>
              <a:rPr lang="sk-SK" sz="1000" dirty="0">
                <a:latin typeface="Garamond" panose="02020404030301010803" pitchFamily="18" charset="0"/>
              </a:rPr>
              <a:t> (</a:t>
            </a:r>
            <a:r>
              <a:rPr lang="sk-SK" sz="1000" dirty="0" err="1">
                <a:latin typeface="Garamond" panose="02020404030301010803" pitchFamily="18" charset="0"/>
              </a:rPr>
              <a:t>pp</a:t>
            </a:r>
            <a:r>
              <a:rPr lang="sk-SK" sz="1000" dirty="0">
                <a:latin typeface="Garamond" panose="02020404030301010803" pitchFamily="18" charset="0"/>
              </a:rPr>
              <a:t>. 280-292). </a:t>
            </a:r>
            <a:r>
              <a:rPr lang="sk-SK" sz="1000" dirty="0" err="1">
                <a:latin typeface="Garamond" panose="02020404030301010803" pitchFamily="18" charset="0"/>
              </a:rPr>
              <a:t>London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Routledge</a:t>
            </a:r>
            <a:r>
              <a:rPr lang="sk-SK" sz="10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Geys</a:t>
            </a:r>
            <a:r>
              <a:rPr lang="sk-SK" sz="1000" dirty="0">
                <a:latin typeface="Garamond" panose="02020404030301010803" pitchFamily="18" charset="0"/>
              </a:rPr>
              <a:t>, B. (2006). </a:t>
            </a:r>
            <a:r>
              <a:rPr lang="sk-SK" sz="1000" dirty="0" err="1">
                <a:latin typeface="Garamond" panose="02020404030301010803" pitchFamily="18" charset="0"/>
              </a:rPr>
              <a:t>Explaining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: A </a:t>
            </a:r>
            <a:r>
              <a:rPr lang="sk-SK" sz="1000" dirty="0" err="1">
                <a:latin typeface="Garamond" panose="02020404030301010803" pitchFamily="18" charset="0"/>
              </a:rPr>
              <a:t>review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aggregate</a:t>
            </a:r>
            <a:r>
              <a:rPr lang="sk-SK" sz="1000" dirty="0">
                <a:latin typeface="Garamond" panose="02020404030301010803" pitchFamily="18" charset="0"/>
              </a:rPr>
              <a:t>-level </a:t>
            </a:r>
            <a:r>
              <a:rPr lang="sk-SK" sz="1000" dirty="0" err="1">
                <a:latin typeface="Garamond" panose="02020404030301010803" pitchFamily="18" charset="0"/>
              </a:rPr>
              <a:t>research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25(4), 637-663.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Gomez</a:t>
            </a:r>
            <a:r>
              <a:rPr lang="sk-SK" sz="1000" dirty="0">
                <a:latin typeface="Garamond" panose="02020404030301010803" pitchFamily="18" charset="0"/>
              </a:rPr>
              <a:t>, B. T., </a:t>
            </a:r>
            <a:r>
              <a:rPr lang="sk-SK" sz="1000" dirty="0" err="1">
                <a:latin typeface="Garamond" panose="02020404030301010803" pitchFamily="18" charset="0"/>
              </a:rPr>
              <a:t>Hansford</a:t>
            </a:r>
            <a:r>
              <a:rPr lang="sk-SK" sz="1000" dirty="0">
                <a:latin typeface="Garamond" panose="02020404030301010803" pitchFamily="18" charset="0"/>
              </a:rPr>
              <a:t>, T. G., &amp; </a:t>
            </a:r>
            <a:r>
              <a:rPr lang="sk-SK" sz="1000" dirty="0" err="1">
                <a:latin typeface="Garamond" panose="02020404030301010803" pitchFamily="18" charset="0"/>
              </a:rPr>
              <a:t>Krause</a:t>
            </a:r>
            <a:r>
              <a:rPr lang="sk-SK" sz="1000" dirty="0">
                <a:latin typeface="Garamond" panose="02020404030301010803" pitchFamily="18" charset="0"/>
              </a:rPr>
              <a:t>, G. A. (2007).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Republicans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should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pray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for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rain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Weather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, and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in US </a:t>
            </a:r>
            <a:r>
              <a:rPr lang="sk-SK" sz="1000" dirty="0" err="1">
                <a:latin typeface="Garamond" panose="02020404030301010803" pitchFamily="18" charset="0"/>
              </a:rPr>
              <a:t>presidential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Politics</a:t>
            </a:r>
            <a:r>
              <a:rPr lang="sk-SK" sz="1000" dirty="0">
                <a:latin typeface="Garamond" panose="02020404030301010803" pitchFamily="18" charset="0"/>
              </a:rPr>
              <a:t>, 69(3), 649-663.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Green</a:t>
            </a:r>
            <a:r>
              <a:rPr lang="sk-SK" sz="1000" dirty="0">
                <a:latin typeface="Garamond" panose="02020404030301010803" pitchFamily="18" charset="0"/>
              </a:rPr>
              <a:t>, D. P., </a:t>
            </a:r>
            <a:r>
              <a:rPr lang="sk-SK" sz="1000" dirty="0" err="1">
                <a:latin typeface="Garamond" panose="02020404030301010803" pitchFamily="18" charset="0"/>
              </a:rPr>
              <a:t>McGrath</a:t>
            </a:r>
            <a:r>
              <a:rPr lang="sk-SK" sz="1000" dirty="0">
                <a:latin typeface="Garamond" panose="02020404030301010803" pitchFamily="18" charset="0"/>
              </a:rPr>
              <a:t>, M. C., &amp; </a:t>
            </a:r>
            <a:r>
              <a:rPr lang="sk-SK" sz="1000" dirty="0" err="1">
                <a:latin typeface="Garamond" panose="02020404030301010803" pitchFamily="18" charset="0"/>
              </a:rPr>
              <a:t>Aronow</a:t>
            </a:r>
            <a:r>
              <a:rPr lang="sk-SK" sz="1000" dirty="0">
                <a:latin typeface="Garamond" panose="02020404030301010803" pitchFamily="18" charset="0"/>
              </a:rPr>
              <a:t>, P. M. (2013). </a:t>
            </a:r>
            <a:r>
              <a:rPr lang="sk-SK" sz="1000" dirty="0" err="1">
                <a:latin typeface="Garamond" panose="02020404030301010803" pitchFamily="18" charset="0"/>
              </a:rPr>
              <a:t>Field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experiments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study of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Public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Opinion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Parties</a:t>
            </a:r>
            <a:r>
              <a:rPr lang="sk-SK" sz="1000" dirty="0">
                <a:latin typeface="Garamond" panose="02020404030301010803" pitchFamily="18" charset="0"/>
              </a:rPr>
              <a:t>, 23(1), 27-48.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Kincart</a:t>
            </a:r>
            <a:r>
              <a:rPr lang="sk-SK" sz="1000" dirty="0">
                <a:latin typeface="Garamond" panose="02020404030301010803" pitchFamily="18" charset="0"/>
              </a:rPr>
              <a:t>, S. (2023). </a:t>
            </a:r>
            <a:r>
              <a:rPr lang="sk-SK" sz="1000" dirty="0" err="1">
                <a:latin typeface="Garamond" panose="02020404030301010803" pitchFamily="18" charset="0"/>
              </a:rPr>
              <a:t>Addressing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Gap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Between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Disabled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Non-Disabled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Hinckley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Politics</a:t>
            </a:r>
            <a:r>
              <a:rPr lang="sk-SK" sz="1000" dirty="0">
                <a:latin typeface="Garamond" panose="02020404030301010803" pitchFamily="18" charset="0"/>
              </a:rPr>
              <a:t>, 24.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Ksiazkiewicz</a:t>
            </a:r>
            <a:r>
              <a:rPr lang="sk-SK" sz="1000" dirty="0">
                <a:latin typeface="Garamond" panose="02020404030301010803" pitchFamily="18" charset="0"/>
              </a:rPr>
              <a:t>, A., &amp; </a:t>
            </a:r>
            <a:r>
              <a:rPr lang="sk-SK" sz="1000" dirty="0" err="1">
                <a:latin typeface="Garamond" panose="02020404030301010803" pitchFamily="18" charset="0"/>
              </a:rPr>
              <a:t>Erol</a:t>
            </a:r>
            <a:r>
              <a:rPr lang="sk-SK" sz="1000" dirty="0">
                <a:latin typeface="Garamond" panose="02020404030301010803" pitchFamily="18" charset="0"/>
              </a:rPr>
              <a:t>, F. (2022). </a:t>
            </a:r>
            <a:r>
              <a:rPr lang="sk-SK" sz="1000" dirty="0" err="1">
                <a:latin typeface="Garamond" panose="02020404030301010803" pitchFamily="18" charset="0"/>
              </a:rPr>
              <a:t>Too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tired</a:t>
            </a:r>
            <a:r>
              <a:rPr lang="sk-SK" sz="1000" dirty="0">
                <a:latin typeface="Garamond" panose="02020404030301010803" pitchFamily="18" charset="0"/>
              </a:rPr>
              <a:t> to </a:t>
            </a:r>
            <a:r>
              <a:rPr lang="sk-SK" sz="1000" dirty="0" err="1">
                <a:latin typeface="Garamond" panose="02020404030301010803" pitchFamily="18" charset="0"/>
              </a:rPr>
              <a:t>vote</a:t>
            </a:r>
            <a:r>
              <a:rPr lang="sk-SK" sz="1000" dirty="0">
                <a:latin typeface="Garamond" panose="02020404030301010803" pitchFamily="18" charset="0"/>
              </a:rPr>
              <a:t>: A </a:t>
            </a:r>
            <a:r>
              <a:rPr lang="sk-SK" sz="1000" dirty="0" err="1">
                <a:latin typeface="Garamond" panose="02020404030301010803" pitchFamily="18" charset="0"/>
              </a:rPr>
              <a:t>multi-national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comparison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election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with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sleep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preferences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behaviors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78, 102491.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Langenkamp</a:t>
            </a:r>
            <a:r>
              <a:rPr lang="sk-SK" sz="1000" dirty="0">
                <a:latin typeface="Garamond" panose="02020404030301010803" pitchFamily="18" charset="0"/>
              </a:rPr>
              <a:t>, A. (2021). </a:t>
            </a:r>
            <a:r>
              <a:rPr lang="sk-SK" sz="1000" dirty="0" err="1">
                <a:latin typeface="Garamond" panose="02020404030301010803" pitchFamily="18" charset="0"/>
              </a:rPr>
              <a:t>Lonely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hearts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empty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booths</a:t>
            </a:r>
            <a:r>
              <a:rPr lang="sk-SK" sz="1000" dirty="0">
                <a:latin typeface="Garamond" panose="02020404030301010803" pitchFamily="18" charset="0"/>
              </a:rPr>
              <a:t>?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relationship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between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loneliness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reported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behavior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as </a:t>
            </a:r>
            <a:r>
              <a:rPr lang="sk-SK" sz="1000" dirty="0" err="1">
                <a:latin typeface="Garamond" panose="02020404030301010803" pitchFamily="18" charset="0"/>
              </a:rPr>
              <a:t>civic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duty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Social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quarterly</a:t>
            </a:r>
            <a:r>
              <a:rPr lang="sk-SK" sz="1000" dirty="0">
                <a:latin typeface="Garamond" panose="02020404030301010803" pitchFamily="18" charset="0"/>
              </a:rPr>
              <a:t>, 102(4), 1239-1254.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Ojeda</a:t>
            </a:r>
            <a:r>
              <a:rPr lang="sk-SK" sz="1000" dirty="0">
                <a:latin typeface="Garamond" panose="02020404030301010803" pitchFamily="18" charset="0"/>
              </a:rPr>
              <a:t>, C. (2015). </a:t>
            </a:r>
            <a:r>
              <a:rPr lang="sk-SK" sz="1000" dirty="0" err="1">
                <a:latin typeface="Garamond" panose="02020404030301010803" pitchFamily="18" charset="0"/>
              </a:rPr>
              <a:t>Depression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participation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Social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Quarterly</a:t>
            </a:r>
            <a:r>
              <a:rPr lang="sk-SK" sz="1000" dirty="0">
                <a:latin typeface="Garamond" panose="02020404030301010803" pitchFamily="18" charset="0"/>
              </a:rPr>
              <a:t>, 96(5), 1226-1243.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Lijphart</a:t>
            </a:r>
            <a:r>
              <a:rPr lang="sk-SK" sz="1000" dirty="0">
                <a:latin typeface="Garamond" panose="02020404030301010803" pitchFamily="18" charset="0"/>
              </a:rPr>
              <a:t>, A. (1997). </a:t>
            </a:r>
            <a:r>
              <a:rPr lang="sk-SK" sz="1000" dirty="0" err="1">
                <a:latin typeface="Garamond" panose="02020404030301010803" pitchFamily="18" charset="0"/>
              </a:rPr>
              <a:t>Unequal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participation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Democracy's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unresolved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dilemma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presidential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address</a:t>
            </a:r>
            <a:r>
              <a:rPr lang="sk-SK" sz="1000" dirty="0">
                <a:latin typeface="Garamond" panose="02020404030301010803" pitchFamily="18" charset="0"/>
              </a:rPr>
              <a:t>, American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 Association, 1996. American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review</a:t>
            </a:r>
            <a:r>
              <a:rPr lang="sk-SK" sz="1000" dirty="0">
                <a:latin typeface="Garamond" panose="02020404030301010803" pitchFamily="18" charset="0"/>
              </a:rPr>
              <a:t>, 91(1), 1-14.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Pettigrew</a:t>
            </a:r>
            <a:r>
              <a:rPr lang="sk-SK" sz="1000" dirty="0">
                <a:latin typeface="Garamond" panose="02020404030301010803" pitchFamily="18" charset="0"/>
              </a:rPr>
              <a:t>, S. (2021).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downstream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consequences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long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waits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How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lines</a:t>
            </a:r>
            <a:r>
              <a:rPr lang="sk-SK" sz="1000" dirty="0">
                <a:latin typeface="Garamond" panose="02020404030301010803" pitchFamily="18" charset="0"/>
              </a:rPr>
              <a:t> at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precinct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depress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future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71, 102188.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Powell</a:t>
            </a:r>
            <a:r>
              <a:rPr lang="sk-SK" sz="1000" dirty="0">
                <a:latin typeface="Garamond" panose="02020404030301010803" pitchFamily="18" charset="0"/>
              </a:rPr>
              <a:t>, G. B. (1982). </a:t>
            </a:r>
            <a:r>
              <a:rPr lang="sk-SK" sz="1000" dirty="0" err="1">
                <a:latin typeface="Garamond" panose="02020404030301010803" pitchFamily="18" charset="0"/>
              </a:rPr>
              <a:t>Contemporary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democracies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Harvard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University</a:t>
            </a:r>
            <a:r>
              <a:rPr lang="sk-SK" sz="1000" dirty="0">
                <a:latin typeface="Garamond" panose="02020404030301010803" pitchFamily="18" charset="0"/>
              </a:rPr>
              <a:t> Press.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Reire</a:t>
            </a:r>
            <a:r>
              <a:rPr lang="sk-SK" sz="1000" dirty="0">
                <a:latin typeface="Garamond" panose="02020404030301010803" pitchFamily="18" charset="0"/>
              </a:rPr>
              <a:t>, G. (2021). </a:t>
            </a:r>
            <a:r>
              <a:rPr lang="sk-SK" sz="1000" dirty="0" err="1">
                <a:latin typeface="Garamond" panose="02020404030301010803" pitchFamily="18" charset="0"/>
              </a:rPr>
              <a:t>Opening</a:t>
            </a:r>
            <a:r>
              <a:rPr lang="sk-SK" sz="1000" dirty="0">
                <a:latin typeface="Garamond" panose="02020404030301010803" pitchFamily="18" charset="0"/>
              </a:rPr>
              <a:t> of new </a:t>
            </a:r>
            <a:r>
              <a:rPr lang="sk-SK" sz="1000" dirty="0" err="1">
                <a:latin typeface="Garamond" panose="02020404030301010803" pitchFamily="18" charset="0"/>
              </a:rPr>
              <a:t>election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polling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stations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effect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diaspora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patterns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Economic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for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Rural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Development</a:t>
            </a:r>
            <a:r>
              <a:rPr lang="sk-SK" sz="1000" dirty="0">
                <a:latin typeface="Garamond" panose="02020404030301010803" pitchFamily="18" charset="0"/>
              </a:rPr>
              <a:t> (</a:t>
            </a:r>
            <a:r>
              <a:rPr lang="sk-SK" sz="1000" dirty="0" err="1">
                <a:latin typeface="Garamond" panose="02020404030301010803" pitchFamily="18" charset="0"/>
              </a:rPr>
              <a:t>Latvia</a:t>
            </a:r>
            <a:r>
              <a:rPr lang="sk-SK" sz="1000" dirty="0">
                <a:latin typeface="Garamond" panose="02020404030301010803" pitchFamily="18" charset="0"/>
              </a:rPr>
              <a:t>), (55).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Riker</a:t>
            </a:r>
            <a:r>
              <a:rPr lang="sk-SK" sz="1000" dirty="0">
                <a:latin typeface="Garamond" panose="02020404030301010803" pitchFamily="18" charset="0"/>
              </a:rPr>
              <a:t>, W. H., &amp; </a:t>
            </a:r>
            <a:r>
              <a:rPr lang="sk-SK" sz="1000" dirty="0" err="1">
                <a:latin typeface="Garamond" panose="02020404030301010803" pitchFamily="18" charset="0"/>
              </a:rPr>
              <a:t>Ordeshook</a:t>
            </a:r>
            <a:r>
              <a:rPr lang="sk-SK" sz="1000" dirty="0">
                <a:latin typeface="Garamond" panose="02020404030301010803" pitchFamily="18" charset="0"/>
              </a:rPr>
              <a:t>, P. C. (1968). A </a:t>
            </a:r>
            <a:r>
              <a:rPr lang="sk-SK" sz="1000" dirty="0" err="1">
                <a:latin typeface="Garamond" panose="02020404030301010803" pitchFamily="18" charset="0"/>
              </a:rPr>
              <a:t>Theory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Calculus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. American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review</a:t>
            </a:r>
            <a:r>
              <a:rPr lang="sk-SK" sz="1000" dirty="0">
                <a:latin typeface="Garamond" panose="02020404030301010803" pitchFamily="18" charset="0"/>
              </a:rPr>
              <a:t>, 62(1), 25-42.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Rosema</a:t>
            </a:r>
            <a:r>
              <a:rPr lang="sk-SK" sz="1000" dirty="0">
                <a:latin typeface="Garamond" panose="02020404030301010803" pitchFamily="18" charset="0"/>
              </a:rPr>
              <a:t>, M. (2007). </a:t>
            </a:r>
            <a:r>
              <a:rPr lang="sk-SK" sz="1000" dirty="0" err="1">
                <a:latin typeface="Garamond" panose="02020404030301010803" pitchFamily="18" charset="0"/>
              </a:rPr>
              <a:t>Low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Threat</a:t>
            </a:r>
            <a:r>
              <a:rPr lang="sk-SK" sz="1000" dirty="0">
                <a:latin typeface="Garamond" panose="02020404030301010803" pitchFamily="18" charset="0"/>
              </a:rPr>
              <a:t> to </a:t>
            </a:r>
            <a:r>
              <a:rPr lang="sk-SK" sz="1000" dirty="0" err="1">
                <a:latin typeface="Garamond" panose="02020404030301010803" pitchFamily="18" charset="0"/>
              </a:rPr>
              <a:t>democracy</a:t>
            </a:r>
            <a:r>
              <a:rPr lang="sk-SK" sz="1000" dirty="0">
                <a:latin typeface="Garamond" panose="02020404030301010803" pitchFamily="18" charset="0"/>
              </a:rPr>
              <a:t> or </a:t>
            </a:r>
            <a:r>
              <a:rPr lang="sk-SK" sz="1000" dirty="0" err="1">
                <a:latin typeface="Garamond" panose="02020404030301010803" pitchFamily="18" charset="0"/>
              </a:rPr>
              <a:t>blessing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disguise</a:t>
            </a:r>
            <a:r>
              <a:rPr lang="sk-SK" sz="1000" dirty="0">
                <a:latin typeface="Garamond" panose="02020404030301010803" pitchFamily="18" charset="0"/>
              </a:rPr>
              <a:t>? </a:t>
            </a:r>
            <a:r>
              <a:rPr lang="sk-SK" sz="1000" dirty="0" err="1">
                <a:latin typeface="Garamond" panose="02020404030301010803" pitchFamily="18" charset="0"/>
              </a:rPr>
              <a:t>Consequences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citizens</a:t>
            </a:r>
            <a:r>
              <a:rPr lang="sk-SK" sz="1000" dirty="0">
                <a:latin typeface="Garamond" panose="02020404030301010803" pitchFamily="18" charset="0"/>
              </a:rPr>
              <a:t>' </a:t>
            </a:r>
            <a:r>
              <a:rPr lang="sk-SK" sz="1000" dirty="0" err="1">
                <a:latin typeface="Garamond" panose="02020404030301010803" pitchFamily="18" charset="0"/>
              </a:rPr>
              <a:t>varying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tendencies</a:t>
            </a:r>
            <a:r>
              <a:rPr lang="sk-SK" sz="1000" dirty="0">
                <a:latin typeface="Garamond" panose="02020404030301010803" pitchFamily="18" charset="0"/>
              </a:rPr>
              <a:t> to </a:t>
            </a:r>
            <a:r>
              <a:rPr lang="sk-SK" sz="1000" dirty="0" err="1">
                <a:latin typeface="Garamond" panose="02020404030301010803" pitchFamily="18" charset="0"/>
              </a:rPr>
              <a:t>vote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26(3), 612-623.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Smets</a:t>
            </a:r>
            <a:r>
              <a:rPr lang="sk-SK" sz="1000" dirty="0">
                <a:latin typeface="Garamond" panose="02020404030301010803" pitchFamily="18" charset="0"/>
              </a:rPr>
              <a:t>, K., &amp; Van Ham, C. (2013).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embarrassment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riches</a:t>
            </a:r>
            <a:r>
              <a:rPr lang="sk-SK" sz="1000" dirty="0">
                <a:latin typeface="Garamond" panose="02020404030301010803" pitchFamily="18" charset="0"/>
              </a:rPr>
              <a:t>? A </a:t>
            </a:r>
            <a:r>
              <a:rPr lang="sk-SK" sz="1000" dirty="0" err="1">
                <a:latin typeface="Garamond" panose="02020404030301010803" pitchFamily="18" charset="0"/>
              </a:rPr>
              <a:t>meta-analysis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individual</a:t>
            </a:r>
            <a:r>
              <a:rPr lang="sk-SK" sz="1000" dirty="0">
                <a:latin typeface="Garamond" panose="02020404030301010803" pitchFamily="18" charset="0"/>
              </a:rPr>
              <a:t>-level </a:t>
            </a:r>
            <a:r>
              <a:rPr lang="sk-SK" sz="1000" dirty="0" err="1">
                <a:latin typeface="Garamond" panose="02020404030301010803" pitchFamily="18" charset="0"/>
              </a:rPr>
              <a:t>research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32(2), 344-359.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Stockemer</a:t>
            </a:r>
            <a:r>
              <a:rPr lang="sk-SK" sz="1000" dirty="0">
                <a:latin typeface="Garamond" panose="02020404030301010803" pitchFamily="18" charset="0"/>
              </a:rPr>
              <a:t>, D. (2017). </a:t>
            </a:r>
            <a:r>
              <a:rPr lang="sk-SK" sz="1000" dirty="0" err="1">
                <a:latin typeface="Garamond" panose="02020404030301010803" pitchFamily="18" charset="0"/>
              </a:rPr>
              <a:t>What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affects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? A </a:t>
            </a:r>
            <a:r>
              <a:rPr lang="sk-SK" sz="1000" dirty="0" err="1">
                <a:latin typeface="Garamond" panose="02020404030301010803" pitchFamily="18" charset="0"/>
              </a:rPr>
              <a:t>review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article</a:t>
            </a:r>
            <a:r>
              <a:rPr lang="sk-SK" sz="1000" dirty="0">
                <a:latin typeface="Garamond" panose="02020404030301010803" pitchFamily="18" charset="0"/>
              </a:rPr>
              <a:t>/</a:t>
            </a:r>
            <a:r>
              <a:rPr lang="sk-SK" sz="1000" dirty="0" err="1">
                <a:latin typeface="Garamond" panose="02020404030301010803" pitchFamily="18" charset="0"/>
              </a:rPr>
              <a:t>meta-analysis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aggregate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research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Government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Opposition</a:t>
            </a:r>
            <a:r>
              <a:rPr lang="sk-SK" sz="1000" dirty="0">
                <a:latin typeface="Garamond" panose="02020404030301010803" pitchFamily="18" charset="0"/>
              </a:rPr>
              <a:t>, 52(4), 698-722.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Stockemer</a:t>
            </a:r>
            <a:r>
              <a:rPr lang="sk-SK" sz="1000" dirty="0">
                <a:latin typeface="Garamond" panose="02020404030301010803" pitchFamily="18" charset="0"/>
              </a:rPr>
              <a:t>, D., &amp; </a:t>
            </a:r>
            <a:r>
              <a:rPr lang="sk-SK" sz="1000" dirty="0" err="1">
                <a:latin typeface="Garamond" panose="02020404030301010803" pitchFamily="18" charset="0"/>
              </a:rPr>
              <a:t>Wigginton</a:t>
            </a:r>
            <a:r>
              <a:rPr lang="sk-SK" sz="1000" dirty="0">
                <a:latin typeface="Garamond" panose="02020404030301010803" pitchFamily="18" charset="0"/>
              </a:rPr>
              <a:t>, M. (2018). Fair </a:t>
            </a:r>
            <a:r>
              <a:rPr lang="sk-SK" sz="1000" dirty="0" err="1">
                <a:latin typeface="Garamond" panose="02020404030301010803" pitchFamily="18" charset="0"/>
              </a:rPr>
              <a:t>weather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voters</a:t>
            </a:r>
            <a:r>
              <a:rPr lang="sk-SK" sz="1000" dirty="0">
                <a:latin typeface="Garamond" panose="02020404030301010803" pitchFamily="18" charset="0"/>
              </a:rPr>
              <a:t>: do </a:t>
            </a:r>
            <a:r>
              <a:rPr lang="sk-SK" sz="1000" dirty="0" err="1">
                <a:latin typeface="Garamond" panose="02020404030301010803" pitchFamily="18" charset="0"/>
              </a:rPr>
              <a:t>Canadians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stay</a:t>
            </a:r>
            <a:r>
              <a:rPr lang="sk-SK" sz="1000" dirty="0">
                <a:latin typeface="Garamond" panose="02020404030301010803" pitchFamily="18" charset="0"/>
              </a:rPr>
              <a:t> at </a:t>
            </a:r>
            <a:r>
              <a:rPr lang="sk-SK" sz="1000" dirty="0" err="1">
                <a:latin typeface="Garamond" panose="02020404030301010803" pitchFamily="18" charset="0"/>
              </a:rPr>
              <a:t>home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when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weather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bad</a:t>
            </a:r>
            <a:r>
              <a:rPr lang="sk-SK" sz="1000" dirty="0">
                <a:latin typeface="Garamond" panose="02020404030301010803" pitchFamily="18" charset="0"/>
              </a:rPr>
              <a:t>?. International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biometeorology</a:t>
            </a:r>
            <a:r>
              <a:rPr lang="sk-SK" sz="1000" dirty="0">
                <a:latin typeface="Garamond" panose="02020404030301010803" pitchFamily="18" charset="0"/>
              </a:rPr>
              <a:t>, 62(6), 1027-1037.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Yin</a:t>
            </a:r>
            <a:r>
              <a:rPr lang="sk-SK" sz="1000" dirty="0">
                <a:latin typeface="Garamond" panose="02020404030301010803" pitchFamily="18" charset="0"/>
              </a:rPr>
              <a:t>, J., </a:t>
            </a:r>
            <a:r>
              <a:rPr lang="sk-SK" sz="1000" dirty="0" err="1">
                <a:latin typeface="Garamond" panose="02020404030301010803" pitchFamily="18" charset="0"/>
              </a:rPr>
              <a:t>Willi</a:t>
            </a:r>
            <a:r>
              <a:rPr lang="sk-SK" sz="1000" dirty="0">
                <a:latin typeface="Garamond" panose="02020404030301010803" pitchFamily="18" charset="0"/>
              </a:rPr>
              <a:t>, T., &amp; </a:t>
            </a:r>
            <a:r>
              <a:rPr lang="sk-SK" sz="1000" dirty="0" err="1">
                <a:latin typeface="Garamond" panose="02020404030301010803" pitchFamily="18" charset="0"/>
              </a:rPr>
              <a:t>Leemann</a:t>
            </a:r>
            <a:r>
              <a:rPr lang="sk-SK" sz="1000" dirty="0">
                <a:latin typeface="Garamond" panose="02020404030301010803" pitchFamily="18" charset="0"/>
              </a:rPr>
              <a:t>, L. (2021). </a:t>
            </a:r>
            <a:r>
              <a:rPr lang="sk-SK" sz="1000" dirty="0" err="1">
                <a:latin typeface="Garamond" panose="02020404030301010803" pitchFamily="18" charset="0"/>
              </a:rPr>
              <a:t>Prepaid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postage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using</a:t>
            </a:r>
            <a:r>
              <a:rPr lang="sk-SK" sz="1000" dirty="0">
                <a:latin typeface="Garamond" panose="02020404030301010803" pitchFamily="18" charset="0"/>
              </a:rPr>
              <a:t> pre-</a:t>
            </a:r>
            <a:r>
              <a:rPr lang="sk-SK" sz="1000" dirty="0" err="1">
                <a:latin typeface="Garamond" panose="02020404030301010803" pitchFamily="18" charset="0"/>
              </a:rPr>
              <a:t>stamped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envelopes</a:t>
            </a:r>
            <a:r>
              <a:rPr lang="sk-SK" sz="1000" dirty="0">
                <a:latin typeface="Garamond" panose="02020404030301010803" pitchFamily="18" charset="0"/>
              </a:rPr>
              <a:t> to </a:t>
            </a:r>
            <a:r>
              <a:rPr lang="sk-SK" sz="1000" dirty="0" err="1">
                <a:latin typeface="Garamond" panose="02020404030301010803" pitchFamily="18" charset="0"/>
              </a:rPr>
              <a:t>affect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costs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74, 102405.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k-SK" sz="1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2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59CAB530-964F-2C4F-8B54-434BF7247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" y="378000"/>
            <a:ext cx="9077279" cy="5205984"/>
          </a:xfr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0DC4CB1-916D-0378-9365-EEF1473647B5}"/>
              </a:ext>
            </a:extLst>
          </p:cNvPr>
          <p:cNvSpPr txBox="1"/>
          <p:nvPr/>
        </p:nvSpPr>
        <p:spPr>
          <a:xfrm>
            <a:off x="1139952" y="567515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" indent="0">
              <a:buFont typeface="Arial" panose="020B0604020202020204" pitchFamily="34" charset="0"/>
              <a:buNone/>
            </a:pPr>
            <a:r>
              <a:rPr lang="sk-SK" sz="1000" i="1" kern="0" dirty="0">
                <a:latin typeface="Constantia" panose="02030602050306030303" pitchFamily="18" charset="0"/>
              </a:rPr>
              <a:t>Zdroj: </a:t>
            </a:r>
            <a:r>
              <a:rPr lang="sk-SK" sz="1000" i="1" kern="0" dirty="0" err="1">
                <a:latin typeface="Constantia" panose="02030602050306030303" pitchFamily="18" charset="0"/>
              </a:rPr>
              <a:t>Cancela</a:t>
            </a:r>
            <a:r>
              <a:rPr lang="sk-SK" sz="1000" i="1" kern="0" dirty="0">
                <a:latin typeface="Constantia" panose="02030602050306030303" pitchFamily="18" charset="0"/>
              </a:rPr>
              <a:t> a </a:t>
            </a:r>
            <a:r>
              <a:rPr lang="sk-SK" sz="1000" i="1" kern="0" dirty="0" err="1">
                <a:latin typeface="Constantia" panose="02030602050306030303" pitchFamily="18" charset="0"/>
              </a:rPr>
              <a:t>Geys</a:t>
            </a:r>
            <a:r>
              <a:rPr lang="sk-SK" sz="1000" i="1" kern="0" dirty="0">
                <a:latin typeface="Constantia" panose="02030602050306030303" pitchFamily="18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51296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Náhled na problematiku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Spor o tom, jestli vysoká VÚ je důležitá:</a:t>
            </a: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- JE (např. </a:t>
            </a:r>
            <a:r>
              <a:rPr lang="cs-CZ" dirty="0" err="1">
                <a:latin typeface="Constantia" panose="02030602050306030303" pitchFamily="18" charset="0"/>
              </a:rPr>
              <a:t>Lijphart</a:t>
            </a:r>
            <a:r>
              <a:rPr lang="cs-CZ" dirty="0">
                <a:latin typeface="Constantia" panose="02030602050306030303" pitchFamily="18" charset="0"/>
              </a:rPr>
              <a:t> 1997) vs. NEMUSÍ (např. </a:t>
            </a:r>
            <a:r>
              <a:rPr lang="cs-CZ" dirty="0" err="1">
                <a:latin typeface="Constantia" panose="02030602050306030303" pitchFamily="18" charset="0"/>
              </a:rPr>
              <a:t>Rosema</a:t>
            </a:r>
            <a:r>
              <a:rPr lang="cs-CZ" dirty="0">
                <a:latin typeface="Constantia" panose="02030602050306030303" pitchFamily="18" charset="0"/>
              </a:rPr>
              <a:t> 2007)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Práce s individuální i marko-úrovní, data založené od </a:t>
            </a:r>
            <a:r>
              <a:rPr lang="cs-CZ" dirty="0" err="1">
                <a:latin typeface="Constantia" panose="02030602050306030303" pitchFamily="18" charset="0"/>
              </a:rPr>
              <a:t>cross-sectional</a:t>
            </a:r>
            <a:r>
              <a:rPr lang="cs-CZ" dirty="0">
                <a:latin typeface="Constantia" panose="02030602050306030303" pitchFamily="18" charset="0"/>
              </a:rPr>
              <a:t> po </a:t>
            </a:r>
            <a:r>
              <a:rPr lang="cs-CZ" dirty="0" err="1">
                <a:latin typeface="Constantia" panose="02030602050306030303" pitchFamily="18" charset="0"/>
              </a:rPr>
              <a:t>longitudálne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surveys</a:t>
            </a:r>
            <a:r>
              <a:rPr lang="cs-CZ" dirty="0">
                <a:latin typeface="Constantia" panose="02030602050306030303" pitchFamily="18" charset="0"/>
              </a:rPr>
              <a:t>, od big-data po experimentální metody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Volební účast a volení jedna z nejzkoumanějších oblastí politického chování =&gt; jinými slovy – mnoho výzkumu</a:t>
            </a: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0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708709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Mýty a fakta voleb(</a:t>
            </a:r>
            <a:r>
              <a:rPr lang="cs-CZ" dirty="0" err="1">
                <a:solidFill>
                  <a:schemeClr val="accent1"/>
                </a:solidFill>
                <a:latin typeface="Garamond" panose="02020404030301010803" pitchFamily="18" charset="0"/>
              </a:rPr>
              <a:t>né</a:t>
            </a: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 účasti)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4C4B9C3E-4A46-2C42-BA0E-2225B6CE51FA}"/>
              </a:ext>
            </a:extLst>
          </p:cNvPr>
          <p:cNvSpPr txBox="1">
            <a:spLocks/>
          </p:cNvSpPr>
          <p:nvPr/>
        </p:nvSpPr>
        <p:spPr>
          <a:xfrm>
            <a:off x="539550" y="2081017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solidFill>
                  <a:schemeClr val="accent1"/>
                </a:solidFill>
                <a:latin typeface="Garamond" panose="02020404030301010803" pitchFamily="18" charset="0"/>
              </a:rPr>
              <a:t>Nutné filtrování </a:t>
            </a:r>
          </a:p>
        </p:txBody>
      </p:sp>
      <p:sp>
        <p:nvSpPr>
          <p:cNvPr id="8" name="Šípka nadol 7">
            <a:extLst>
              <a:ext uri="{FF2B5EF4-FFF2-40B4-BE49-F238E27FC236}">
                <a16:creationId xmlns:a16="http://schemas.microsoft.com/office/drawing/2014/main" id="{50DA75C8-CE1C-514A-9A56-5DB3678767C7}"/>
              </a:ext>
            </a:extLst>
          </p:cNvPr>
          <p:cNvSpPr/>
          <p:nvPr/>
        </p:nvSpPr>
        <p:spPr bwMode="auto">
          <a:xfrm>
            <a:off x="4425696" y="2745658"/>
            <a:ext cx="292608" cy="5369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3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Náhled na problematiku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Zkoumání: </a:t>
            </a:r>
            <a:r>
              <a:rPr lang="cs-CZ" b="1" dirty="0">
                <a:latin typeface="Constantia" panose="02030602050306030303" pitchFamily="18" charset="0"/>
              </a:rPr>
              <a:t>1) </a:t>
            </a:r>
            <a:r>
              <a:rPr lang="cs-CZ" b="1" u="sng" dirty="0">
                <a:latin typeface="Constantia" panose="02030602050306030303" pitchFamily="18" charset="0"/>
              </a:rPr>
              <a:t>Jestli</a:t>
            </a:r>
            <a:r>
              <a:rPr lang="cs-CZ" b="1" dirty="0">
                <a:latin typeface="Constantia" panose="02030602050306030303" pitchFamily="18" charset="0"/>
              </a:rPr>
              <a:t> se volí (jaká je vysoká účast a proč), </a:t>
            </a: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                     2) </a:t>
            </a:r>
            <a:r>
              <a:rPr lang="cs-CZ" u="sng" dirty="0">
                <a:latin typeface="Constantia" panose="02030602050306030303" pitchFamily="18" charset="0"/>
              </a:rPr>
              <a:t>Jak</a:t>
            </a:r>
            <a:r>
              <a:rPr lang="cs-CZ" dirty="0">
                <a:latin typeface="Constantia" panose="02030602050306030303" pitchFamily="18" charset="0"/>
              </a:rPr>
              <a:t> se volí (determinanty volby konkrétní strany)</a:t>
            </a: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Nedostatek konsenzu v rámci vědecké komunity na „jádře modelu“ VÚ -&gt; mnoho faktorů a teorií, ne vždy platí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Můžou pomoct meta-analýzy VÚ (např. </a:t>
            </a:r>
            <a:r>
              <a:rPr lang="cs-CZ" dirty="0" err="1">
                <a:latin typeface="Constantia" panose="02030602050306030303" pitchFamily="18" charset="0"/>
              </a:rPr>
              <a:t>Geys</a:t>
            </a:r>
            <a:r>
              <a:rPr lang="cs-CZ" dirty="0">
                <a:latin typeface="Constantia" panose="02030602050306030303" pitchFamily="18" charset="0"/>
              </a:rPr>
              <a:t> 2006, </a:t>
            </a:r>
            <a:r>
              <a:rPr lang="cs-CZ" dirty="0" err="1">
                <a:latin typeface="Constantia" panose="02030602050306030303" pitchFamily="18" charset="0"/>
              </a:rPr>
              <a:t>Smets</a:t>
            </a:r>
            <a:r>
              <a:rPr lang="cs-CZ" dirty="0">
                <a:latin typeface="Constantia" panose="02030602050306030303" pitchFamily="18" charset="0"/>
              </a:rPr>
              <a:t> a Van Ham 2013, </a:t>
            </a:r>
            <a:r>
              <a:rPr lang="cs-CZ" dirty="0" err="1">
                <a:latin typeface="Constantia" panose="02030602050306030303" pitchFamily="18" charset="0"/>
              </a:rPr>
              <a:t>Cancela</a:t>
            </a:r>
            <a:r>
              <a:rPr lang="cs-CZ" dirty="0">
                <a:latin typeface="Constantia" panose="02030602050306030303" pitchFamily="18" charset="0"/>
              </a:rPr>
              <a:t> a </a:t>
            </a:r>
            <a:r>
              <a:rPr lang="cs-CZ" dirty="0" err="1">
                <a:latin typeface="Constantia" panose="02030602050306030303" pitchFamily="18" charset="0"/>
              </a:rPr>
              <a:t>Geys</a:t>
            </a:r>
            <a:r>
              <a:rPr lang="cs-CZ" dirty="0">
                <a:latin typeface="Constantia" panose="02030602050306030303" pitchFamily="18" charset="0"/>
              </a:rPr>
              <a:t> 2016, </a:t>
            </a:r>
            <a:r>
              <a:rPr lang="cs-CZ" dirty="0" err="1">
                <a:latin typeface="Constantia" panose="02030602050306030303" pitchFamily="18" charset="0"/>
              </a:rPr>
              <a:t>Stockemer</a:t>
            </a:r>
            <a:r>
              <a:rPr lang="cs-CZ" dirty="0">
                <a:latin typeface="Constantia" panose="02030602050306030303" pitchFamily="18" charset="0"/>
              </a:rPr>
              <a:t> 2017)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4938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cz.potx" id="{D7A7A407-EA95-402E-A2E1-F4E83BB896B4}" vid="{701BB1D0-3800-4DAE-B2C6-FE22C8BECD5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2762</Words>
  <Application>Microsoft Macintosh PowerPoint</Application>
  <PresentationFormat>Prezentácia na obrazovke (4:3)</PresentationFormat>
  <Paragraphs>361</Paragraphs>
  <Slides>56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56</vt:i4>
      </vt:variant>
    </vt:vector>
  </HeadingPairs>
  <TitlesOfParts>
    <vt:vector size="63" baseType="lpstr">
      <vt:lpstr>.SF NS</vt:lpstr>
      <vt:lpstr>Arial</vt:lpstr>
      <vt:lpstr>Constantia</vt:lpstr>
      <vt:lpstr>Garamond</vt:lpstr>
      <vt:lpstr>Tahoma</vt:lpstr>
      <vt:lpstr>Wingdings</vt:lpstr>
      <vt:lpstr>Prezentace_MU_CZ</vt:lpstr>
      <vt:lpstr>Výzkum volební účasti</vt:lpstr>
      <vt:lpstr>Volební účast</vt:lpstr>
      <vt:lpstr>Volebná účasť</vt:lpstr>
      <vt:lpstr>Volebná účasť</vt:lpstr>
      <vt:lpstr>Prezentácia programu PowerPoint</vt:lpstr>
      <vt:lpstr>Prezentácia programu PowerPoint</vt:lpstr>
      <vt:lpstr>Náhled na problematiku</vt:lpstr>
      <vt:lpstr>Mýty a fakta voleb(né účasti)</vt:lpstr>
      <vt:lpstr>Náhled na problematiku</vt:lpstr>
      <vt:lpstr>Dvě odvětví studií o VÚ</vt:lpstr>
      <vt:lpstr>1) Studie na individuální úrovni   jak měřit? </vt:lpstr>
      <vt:lpstr>Prezentácia programu PowerPoint</vt:lpstr>
      <vt:lpstr>Studie na individuální úrovni</vt:lpstr>
      <vt:lpstr>Prezentácia programu PowerPoint</vt:lpstr>
      <vt:lpstr>A) Model socio-ekonomického statusu (SES, the resource model)  </vt:lpstr>
      <vt:lpstr>A) Model socio-ekonomického statusu (SES, the resource model)</vt:lpstr>
      <vt:lpstr>Prezentácia programu PowerPoint</vt:lpstr>
      <vt:lpstr>A) Model socio-ekonomického statusu (SES, the resource model)</vt:lpstr>
      <vt:lpstr>A) Model socio-ekonomického statusu (SES, the resource model)</vt:lpstr>
      <vt:lpstr>Prezentácia programu PowerPoint</vt:lpstr>
      <vt:lpstr>Prezentácia programu PowerPoint</vt:lpstr>
      <vt:lpstr>B) Model racionální volby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C) Mobilizační model  </vt:lpstr>
      <vt:lpstr>C) Mobilizační model  </vt:lpstr>
      <vt:lpstr>C) Mobilizační model  </vt:lpstr>
      <vt:lpstr>D) Socializačně-psychologický model </vt:lpstr>
      <vt:lpstr>D) Socializačně-psychologický model </vt:lpstr>
      <vt:lpstr>D) Socializačně-psychologický model </vt:lpstr>
      <vt:lpstr>2) Studie na makro-úrovni </vt:lpstr>
      <vt:lpstr>A) Institucionální proměnné  </vt:lpstr>
      <vt:lpstr>Prezentácia programu PowerPoint</vt:lpstr>
      <vt:lpstr>Prezentácia programu PowerPoint</vt:lpstr>
      <vt:lpstr>A) Institucionální proměnné  </vt:lpstr>
      <vt:lpstr>B) Socio-ekonomické proměnné  </vt:lpstr>
      <vt:lpstr>C) Politické a stranické proměnné  </vt:lpstr>
      <vt:lpstr>C) Politické a stranické proměnné  </vt:lpstr>
      <vt:lpstr>Prezentácia programu PowerPoint</vt:lpstr>
      <vt:lpstr>Současný výzkum volební účasti</vt:lpstr>
      <vt:lpstr>Prezentácia programu PowerPoint</vt:lpstr>
      <vt:lpstr>Současný výzkum</vt:lpstr>
      <vt:lpstr>Současný výzkum</vt:lpstr>
      <vt:lpstr>Prezentácia programu PowerPoint</vt:lpstr>
      <vt:lpstr>Personal state</vt:lpstr>
      <vt:lpstr>Současný výzkum: jak zvýšit volební účast</vt:lpstr>
      <vt:lpstr>Výzvy do budoucna</vt:lpstr>
      <vt:lpstr>Prezentácia programu PowerPoint</vt:lpstr>
      <vt:lpstr>Literatúra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Počasie a voľby</dc:title>
  <dc:creator>Jakub Jusko</dc:creator>
  <cp:lastModifiedBy>Jakub Jusko</cp:lastModifiedBy>
  <cp:revision>48</cp:revision>
  <dcterms:created xsi:type="dcterms:W3CDTF">2021-01-04T15:05:13Z</dcterms:created>
  <dcterms:modified xsi:type="dcterms:W3CDTF">2024-11-06T13:08:24Z</dcterms:modified>
</cp:coreProperties>
</file>