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D2453-8CB1-41FB-9ACB-73FEBAD5C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6C3F3E-3DAA-4476-8570-755553268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463EA6-0830-4D57-9361-03C1FC2D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C9EF42-3A76-4CD7-9216-E2A9CA04A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C8A11E-8F62-4D52-913F-DE3BBCE00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7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D086B-E8AF-4FE8-83C7-AEFF1127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1BB320-1BBB-4274-8A83-348E37B01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DF5BC8-417E-4C4C-91F8-2DC04CB5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C30B3E-DC50-4D29-A563-36C80351A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76A3FA-EBA5-4A5F-B59A-32B89E7E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48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2B45A1A-08FB-4921-9B3E-1DFB24A08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8A7DC5-A732-45D2-8282-8DAA9F726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9B1C4-9032-431D-9B33-99303EAC3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F07F41-43DB-455A-B209-D15725A2B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AFF9FD-D55A-451F-A767-17234497B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86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9CB71-2AE4-4F78-B7C3-891DDF239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7044D7-3C38-47D3-B894-F1FC89DCE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E89713-8E1E-4688-940D-90317B9B8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6C273D-4E19-41A6-9BAD-54E039AD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3DA540-D762-498B-9450-AB04B8C74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48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6FA77-6AAE-4E75-A4C6-CF885D76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793B01-D1E1-496E-B17E-23BC4734D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4250AF-8C03-4ED7-9498-FD8B49ED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F9E17C-8A78-44D1-8789-4706904B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E2540-D1FA-49BD-9D09-557B97256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01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47602-C964-4A1C-8E3F-64DCCA396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545961-C000-4142-9257-2EC0B2820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C37E71-0BED-45CB-B211-3B484CD3E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FDE94A-3739-47B2-A7EB-45192DCC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9B766F-16EE-4C9E-88DA-77960CB7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7945A8-0170-473E-A900-FEFE4D9FC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2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DD234-B695-4D60-8F94-C43A95B93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AB5980-27D9-4AAD-AFA9-6F5104DF5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9D1235-89C5-4BE2-AA4C-AD1483D64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C2C21B-C106-4BC7-B57D-29A24D539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4A7016-4ACC-4A94-A80A-A2C18FA1D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5837143-87DC-41CD-B038-A057D5051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FEACC1D-0E5B-4F18-8528-7E7658E8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3478C9-7BB9-4D4A-A873-CA761BCC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97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B3D73-0CC7-4062-A741-EE0FC2B8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58BB060-FC92-4035-8A30-73E47D87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DA1C48-4C8B-4032-99FE-713EAC40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CB2962-1404-405F-907F-A2DF4E7A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582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8F254A-E084-4930-AC77-D06E850CE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C671AD8-A281-43BB-839E-EB6BBB65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3BBE27-CDED-44DE-BC11-2FB53CAD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2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FC6AA-548D-4631-86F6-88F5F20B7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AF3AC6-5D36-4AEB-AB07-4E2BE3849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66168C-C55F-42B7-8A13-9FDBC00E3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331908-1878-46F6-948F-F74D80A9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1F9714-FB6C-4592-A00C-4B7B4172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1F53AB-B197-43A8-9932-E2D37B860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42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FA11D-DDBA-4EFC-B9C4-DEF9DC00A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64B332D-2682-4EB5-A04D-BF56640DFA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B91896-1DA1-41C8-A2A7-E906DF733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B226F4-61B2-4FEC-80BB-021063BDD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AE08AA-0F81-40E4-BD5B-69E70C35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DEC3CC-9F04-4F91-82EE-D0BA612D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18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89E69E-0797-4EFD-9C39-49B93154E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50AA26-CFC6-4FF9-A7EA-39A8E98D2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DEA885-8B42-4E18-8869-5552BBDB6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EBB6-D368-4CA1-BB99-0D4AB5548EC0}" type="datetimeFigureOut">
              <a:rPr lang="cs-CZ" smtClean="0"/>
              <a:t>02.12.2024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9ACF63-0B87-4D90-864A-4C574D86F3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1658B8-33B4-44AB-82F1-121FFA5EE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50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BB82D1-F52F-481F-9C52-B6E6D54E96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Smíšené volební systémy – nezávislé kombinace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6C5147-7CE2-4C0F-910A-DF2F09AD22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supersmíšený</a:t>
            </a:r>
            <a:r>
              <a:rPr lang="cs-CZ" dirty="0"/>
              <a:t> systém</a:t>
            </a:r>
          </a:p>
        </p:txBody>
      </p:sp>
    </p:spTree>
    <p:extLst>
      <p:ext uri="{BB962C8B-B14F-4D97-AF65-F5344CB8AC3E}">
        <p14:creationId xmlns:p14="http://schemas.microsoft.com/office/powerpoint/2010/main" val="998322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0E4CF-09A3-46A3-99A9-19F128F5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Supersmíšený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747668-9C87-4F46-8E28-46FB8E326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systém, který v sobě spojuje dva smíšené systémy</a:t>
            </a:r>
          </a:p>
          <a:p>
            <a:r>
              <a:rPr lang="cs-CZ" dirty="0"/>
              <a:t>Často počítán mezi závislé kombinace, ale lze si jej teoreticky představit jako nezávislou kombinaci</a:t>
            </a:r>
          </a:p>
          <a:p>
            <a:r>
              <a:rPr lang="cs-CZ" dirty="0"/>
              <a:t>Velmi malý počet příkladů</a:t>
            </a:r>
          </a:p>
          <a:p>
            <a:r>
              <a:rPr lang="cs-CZ" dirty="0"/>
              <a:t>Nejznámější a geograficky nejbližší Maďarsko v letech 1990 – 2010: systém spojující navrstvující a korekční smíšený systém</a:t>
            </a:r>
          </a:p>
          <a:p>
            <a:pPr lvl="1"/>
            <a:r>
              <a:rPr lang="cs-CZ" dirty="0"/>
              <a:t>Popis na dalším listu berte spíše jako zajímavost, jak může vypadat velmi komplexní volební systém; jelikož se jedná ale o historickou záležitost, ptát se na tento systém nebudu</a:t>
            </a:r>
          </a:p>
        </p:txBody>
      </p:sp>
    </p:spTree>
    <p:extLst>
      <p:ext uri="{BB962C8B-B14F-4D97-AF65-F5344CB8AC3E}">
        <p14:creationId xmlns:p14="http://schemas.microsoft.com/office/powerpoint/2010/main" val="372369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2EF42-009F-472F-801A-E0E896020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Maďarský supersmíšený volební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5D2E2E-3FE5-4387-9ADE-ACDF6BA0B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Zaveden v roce 1990, od roku 1994 platil v níže popsané podobě</a:t>
            </a:r>
          </a:p>
          <a:p>
            <a:r>
              <a:rPr lang="cs-CZ" dirty="0"/>
              <a:t>Volič disponuje 2 hlasy, jedním volí kandidáta v jednomandátovém obvodě a druhým kandidátní listinu v regionálním vícemandátovém obvodě</a:t>
            </a:r>
          </a:p>
          <a:p>
            <a:r>
              <a:rPr lang="cs-CZ" dirty="0"/>
              <a:t>386 poslanců</a:t>
            </a:r>
          </a:p>
          <a:p>
            <a:pPr lvl="1"/>
            <a:r>
              <a:rPr lang="cs-CZ" dirty="0"/>
              <a:t>176 voleno většinově v jednomandátových obvodech dvoukolovým systémem s částečně otevřeným druhým kolem (do druhého kola automaticky postupují tři nejlepší + každý kandidát se ziskem přes 15 % hlasů; ve druhém kole postačuje zisk nejvíce hlasů)</a:t>
            </a:r>
          </a:p>
          <a:p>
            <a:pPr lvl="1"/>
            <a:r>
              <a:rPr lang="cs-CZ" dirty="0"/>
              <a:t>152 voleno poměrně ve 20 vícemandátových obvodech; klausule 5 % pro strany a 10 % a 15 % pro koalice podle počtu členů; užívá se Hagenbach-Bischoffova kvóta, případné nepřidělené mandáty se přesouvají do kompenzační složky distribuce</a:t>
            </a:r>
          </a:p>
          <a:p>
            <a:pPr lvl="1"/>
            <a:r>
              <a:rPr lang="cs-CZ" dirty="0"/>
              <a:t>58 mandátů (+ nepřidělené z obvodů) rozděleny poměrně v celostátním volebním obvodě stranám, které splnily stejnou klausuli, jako v poměrné složce; používá se D‘Hondtův dělitel, k distribuci použity jen doposud nevyužité hlasy = hlasy kandidátů, kteří nezískali mandát v jednomandátových obvodech (používají se hlasy z prvního kola) + hlasy udělené v poměrné složce, které nevedly k zisku mandátu</a:t>
            </a:r>
          </a:p>
        </p:txBody>
      </p:sp>
    </p:spTree>
    <p:extLst>
      <p:ext uri="{BB962C8B-B14F-4D97-AF65-F5344CB8AC3E}">
        <p14:creationId xmlns:p14="http://schemas.microsoft.com/office/powerpoint/2010/main" val="155166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799F3-149D-4F79-9712-B0FF0A9B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Nezávislé kombinace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85126-0D64-4A8C-9C45-D9BD441C5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Smíšené volební systémy, v nichž není distribuce v jedné složce závislá na složce druhé (navzájem se neovlivňují)</a:t>
            </a:r>
          </a:p>
          <a:p>
            <a:pPr lvl="1"/>
            <a:r>
              <a:rPr lang="cs-CZ" dirty="0"/>
              <a:t>Koexistence</a:t>
            </a:r>
          </a:p>
          <a:p>
            <a:pPr lvl="1"/>
            <a:r>
              <a:rPr lang="cs-CZ" dirty="0"/>
              <a:t>Fúzní smíšený systém</a:t>
            </a:r>
          </a:p>
          <a:p>
            <a:pPr lvl="1"/>
            <a:r>
              <a:rPr lang="cs-CZ" dirty="0"/>
              <a:t>Navrstvující smíšený systém</a:t>
            </a:r>
          </a:p>
        </p:txBody>
      </p:sp>
    </p:spTree>
    <p:extLst>
      <p:ext uri="{BB962C8B-B14F-4D97-AF65-F5344CB8AC3E}">
        <p14:creationId xmlns:p14="http://schemas.microsoft.com/office/powerpoint/2010/main" val="61163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7E67F-D981-4830-BCF1-98B2FA249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Koexistence (koexistenční smíšený systém)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D00F6-131D-4754-8C7C-50095CA0A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volbě určité instituce se na části území hlasuje většinově a na části poměrně, přičemž obě složky mají alespoň 5% podíl na složení voleného orgánu</a:t>
            </a:r>
          </a:p>
          <a:p>
            <a:pPr lvl="1"/>
            <a:r>
              <a:rPr lang="cs-CZ" dirty="0"/>
              <a:t>typicky nestejně velké obvody, kdy ve velkých se volí poměrně a v malých většinově</a:t>
            </a:r>
          </a:p>
          <a:p>
            <a:r>
              <a:rPr lang="cs-CZ" dirty="0"/>
              <a:t>Příkladem nepřímá volba francouzského senátu:</a:t>
            </a:r>
          </a:p>
          <a:p>
            <a:pPr lvl="1"/>
            <a:r>
              <a:rPr lang="cs-CZ" dirty="0"/>
              <a:t>Volebním obvodem je département, počet senátorů za département 1 – 12</a:t>
            </a:r>
          </a:p>
          <a:p>
            <a:pPr lvl="1"/>
            <a:r>
              <a:rPr lang="cs-CZ" dirty="0"/>
              <a:t>Momentálně se v obvodech do 2 mandátů volí většinově a ve větších poměrně (hranice mezi většinovou a poměrnou volbou se ale často mění)</a:t>
            </a:r>
          </a:p>
        </p:txBody>
      </p:sp>
    </p:spTree>
    <p:extLst>
      <p:ext uri="{BB962C8B-B14F-4D97-AF65-F5344CB8AC3E}">
        <p14:creationId xmlns:p14="http://schemas.microsoft.com/office/powerpoint/2010/main" val="772396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BA96B-232C-4020-A7DD-CBEAD42C3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Fúzní smíšený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F249E5-2FFC-4F0B-AD23-DFC2CF503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Málo rozšířený volební systém</a:t>
            </a:r>
          </a:p>
          <a:p>
            <a:r>
              <a:rPr lang="cs-CZ" dirty="0"/>
              <a:t>Dlouho jediným </a:t>
            </a:r>
            <a:r>
              <a:rPr lang="cs-CZ" dirty="0" err="1"/>
              <a:t>uvádeným</a:t>
            </a:r>
            <a:r>
              <a:rPr lang="cs-CZ" dirty="0"/>
              <a:t> příkladem volební systém pro komunální volby ve Francii v obcích nad 3500 obyvatel (v menších obcích se volí většinově)</a:t>
            </a:r>
          </a:p>
          <a:p>
            <a:r>
              <a:rPr lang="cs-CZ" dirty="0"/>
              <a:t>Originální princip:</a:t>
            </a:r>
          </a:p>
          <a:p>
            <a:pPr lvl="1"/>
            <a:r>
              <a:rPr lang="cs-CZ" dirty="0"/>
              <a:t>Polovina voleného orgánu volena většinově, polovina poměrně (v praxi lichý počet členů, většinově volena těsná většina, např. 11 z 21), hlasuje se jedním hlasem pro kandidátní listiny</a:t>
            </a:r>
          </a:p>
          <a:p>
            <a:pPr lvl="1"/>
            <a:r>
              <a:rPr lang="cs-CZ" dirty="0"/>
              <a:t>Dvoukolové hlasování</a:t>
            </a:r>
          </a:p>
          <a:p>
            <a:pPr lvl="1"/>
            <a:r>
              <a:rPr lang="cs-CZ" dirty="0"/>
              <a:t>V prvním kole je potřebná nadpoloviční většina, do druhého postupují kandidátní listiny s podporou alespoň 10 %; ve druhém kole vítězí listina s nejvíce hlasy</a:t>
            </a:r>
          </a:p>
          <a:p>
            <a:pPr lvl="1"/>
            <a:r>
              <a:rPr lang="cs-CZ" dirty="0"/>
              <a:t>Vítězný subjekt získá většinově přidělované mandáty a navíc poměrný díl poměrně obsazovaných</a:t>
            </a:r>
          </a:p>
          <a:p>
            <a:pPr lvl="1"/>
            <a:r>
              <a:rPr lang="cs-CZ" dirty="0"/>
              <a:t>V praxi má tedy vítězná kandidátní listina garantovanou velmi bezpečnou většinu</a:t>
            </a:r>
          </a:p>
        </p:txBody>
      </p:sp>
    </p:spTree>
    <p:extLst>
      <p:ext uri="{BB962C8B-B14F-4D97-AF65-F5344CB8AC3E}">
        <p14:creationId xmlns:p14="http://schemas.microsoft.com/office/powerpoint/2010/main" val="3876808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30B84-4DEA-4CC9-BB8D-C168C1FA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využití fúzního smíšeného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58BED4-D8BF-4E4F-96C1-D7F1B1692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Odvozená varianta užívána ve Francii v regionálních volbách</a:t>
            </a:r>
          </a:p>
          <a:p>
            <a:pPr lvl="1"/>
            <a:r>
              <a:rPr lang="cs-CZ" dirty="0"/>
              <a:t>Hlavní rozdíl – většinová složka zahrnuje jen 25 % křesel; i tak je málo pravděpodobné, že vítězná kandidátní listina nezíská nadpoloviční většinu</a:t>
            </a:r>
          </a:p>
          <a:p>
            <a:pPr lvl="1"/>
            <a:r>
              <a:rPr lang="cs-CZ" dirty="0"/>
              <a:t>Pro výsledek, který nepovede k většině pro jednu kandidátní listinu, by bylo potřeba, aby ve druhém kole byly alespoň 4 kandidátní listiny a vítězná měla méně než třetinu hlasů</a:t>
            </a:r>
          </a:p>
          <a:p>
            <a:pPr lvl="1"/>
            <a:r>
              <a:rPr lang="cs-CZ" dirty="0"/>
              <a:t>Naznačený stav je málo pravděpodobný, systém celkově tlačí na vytvoření malého počtu soupeřících bloků</a:t>
            </a:r>
          </a:p>
          <a:p>
            <a:r>
              <a:rPr lang="cs-CZ" dirty="0"/>
              <a:t>Případ připomínající fúzní smíšený systém – Řecko, parlamentní volby (do 2015)</a:t>
            </a:r>
          </a:p>
          <a:p>
            <a:pPr lvl="1"/>
            <a:r>
              <a:rPr lang="cs-CZ" dirty="0"/>
              <a:t>Ze 300 křesel 50 mandátů automaticky (většinově) obsadí vítězný subjekt</a:t>
            </a:r>
          </a:p>
          <a:p>
            <a:pPr lvl="1"/>
            <a:r>
              <a:rPr lang="cs-CZ" dirty="0"/>
              <a:t>Obvykle se ale mluví o poměrném volebním systému s většinovou prémií, systém také není dvoukolový (50 mandátů získá vítěz jediného kola hlasování); na druhou stranu 50 mandátů je podstatně více než 5 %</a:t>
            </a:r>
          </a:p>
          <a:p>
            <a:pPr lvl="2"/>
            <a:r>
              <a:rPr lang="cs-CZ" dirty="0"/>
              <a:t>v roce 2023 se pracovalo s upravenou verzí, kdy strana s 25 % hlasů dostala jen 20 mandátů a za každého 0,5 </a:t>
            </a:r>
            <a:r>
              <a:rPr lang="cs-CZ" dirty="0" err="1"/>
              <a:t>p.b</a:t>
            </a:r>
            <a:r>
              <a:rPr lang="cs-CZ" dirty="0"/>
              <a:t>. přibývalo 1 křeslo až do 50 křesel při více než 40 %</a:t>
            </a:r>
          </a:p>
        </p:txBody>
      </p:sp>
    </p:spTree>
    <p:extLst>
      <p:ext uri="{BB962C8B-B14F-4D97-AF65-F5344CB8AC3E}">
        <p14:creationId xmlns:p14="http://schemas.microsoft.com/office/powerpoint/2010/main" val="2968064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B46B4-C308-4435-8592-AA1DEABB9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Navrstvující smíšený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E84BAE-2E73-4292-8AAC-7B8BD8440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Nejrozšířenější varianta smíšeného systému</a:t>
            </a:r>
          </a:p>
          <a:p>
            <a:r>
              <a:rPr lang="cs-CZ" dirty="0"/>
              <a:t>Celá řada termínů – Mixed-Member Majoritarian System (MMM – Shugart a Wattenberg), paralelní (parallel) systém, navrstvující (superposition) systém (Massicotte a Blais)</a:t>
            </a:r>
          </a:p>
          <a:p>
            <a:r>
              <a:rPr lang="cs-CZ" dirty="0"/>
              <a:t>Volič zpravidla disponuje dvěma hlasy, jedním volí kandidáta v (obvykle) jednomandátovém obvodě, druhým kandidátní listinu ve vícemandátovém obvodě (většinou se jedná o celostátní obvod, ale jsou i případy, kdy je země rozdělena na několik obvodů)</a:t>
            </a:r>
          </a:p>
          <a:p>
            <a:r>
              <a:rPr lang="cs-CZ" dirty="0"/>
              <a:t>Většinové a poměrné hlasování se mechanicky neovlivňují, teoreticky by bez komplikací mohly probíhat v různých termínech (na podzim 2003 proběhly volby v Gruzii; po protestech bylo zrušeno hlasování v poměrné složce voleb, poměrná volba se proto na jaře 2004 opakovala; výsledky z většinového hlasování z podzimu 2003 zůstaly platné, tj. na jaře se volila jen část parlamentu)</a:t>
            </a:r>
          </a:p>
        </p:txBody>
      </p:sp>
    </p:spTree>
    <p:extLst>
      <p:ext uri="{BB962C8B-B14F-4D97-AF65-F5344CB8AC3E}">
        <p14:creationId xmlns:p14="http://schemas.microsoft.com/office/powerpoint/2010/main" val="385781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31C66-B6C3-4CF8-888B-1E57149D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Rozšíření MMM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A0FB16-DF12-4A46-823F-B7C20F878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90. letech boom, zavedeno po volební reformě v Japonsku, velmi populární ve středovýchodní Evropě a postsovětských republikách</a:t>
            </a:r>
          </a:p>
          <a:p>
            <a:r>
              <a:rPr lang="cs-CZ" dirty="0"/>
              <a:t>Po roce 2000 „ústup ze slávy“, v Evropě na celostátní úrovni zůstává jen na Litvě</a:t>
            </a:r>
          </a:p>
          <a:p>
            <a:r>
              <a:rPr lang="cs-CZ" dirty="0"/>
              <a:t>Kolem roku 2010 začíná dílčí návrat k MMM, vrací se k němu např. Rusko nebo Ukrajina, epizodicky použit v Moldávii</a:t>
            </a:r>
          </a:p>
        </p:txBody>
      </p:sp>
    </p:spTree>
    <p:extLst>
      <p:ext uri="{BB962C8B-B14F-4D97-AF65-F5344CB8AC3E}">
        <p14:creationId xmlns:p14="http://schemas.microsoft.com/office/powerpoint/2010/main" val="12467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26F27-894B-46FA-9EAA-68D4536D7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Předpokládaný efekt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025131-1F52-4CF8-9828-FE853E5FE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většinová složka (FPTP, nebo dvoukolový většinový) – měla by podpořit velké strany</a:t>
            </a:r>
          </a:p>
          <a:p>
            <a:r>
              <a:rPr lang="cs-CZ" dirty="0"/>
              <a:t>poměrná složka – umožní zastoupení i menších stran, i když většina mandátů by měla jít též k velkým stranám</a:t>
            </a:r>
          </a:p>
          <a:p>
            <a:pPr lvl="1"/>
            <a:r>
              <a:rPr lang="cs-CZ" dirty="0"/>
              <a:t>má-li strana ve většinovém hlasování 40 % hlasů a nadpoloviční většinu mandátů, dá se očekávat, že v poměrném hlasování nebude její podpora řádově nižší; bude-li tedy mít v poměrném hlasování (dejme tomu) 35 %, získá v něm i odpovídající podíl mandátů, systém v žádném bodě nekompenzuje malým stranám ztráty z většinového hlasování</a:t>
            </a:r>
          </a:p>
          <a:p>
            <a:r>
              <a:rPr lang="cs-CZ" dirty="0"/>
              <a:t>celkový efekt – podpora velkých stran, ale ve srovnání s většinovým systémem by měla být jejich šance na umělou většinu nižší; nebude-li tedy mít vítězná strana velmi velký náskok, bude muset vládnout v koalici; sestavení vládní koalice by ale mělo být jednodušší než kdyby se v zemi používal poměrný volební systém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368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632DF-F385-4E5E-819D-96380EBF9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země s MMM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C0A0FB-2EB2-47FD-831D-088DF6154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Litva</a:t>
            </a:r>
          </a:p>
          <a:p>
            <a:r>
              <a:rPr lang="cs-CZ" dirty="0"/>
              <a:t>Navrstvující smíšený systém zaveden v roce 1992, od roku 2004 stabilizována pravidla (do té doby se měnila výše klausule, resp. systém ve většinovém hlasování)</a:t>
            </a:r>
          </a:p>
          <a:p>
            <a:r>
              <a:rPr lang="cs-CZ" dirty="0"/>
              <a:t>141 poslanců</a:t>
            </a:r>
          </a:p>
          <a:p>
            <a:pPr lvl="1"/>
            <a:r>
              <a:rPr lang="cs-CZ" dirty="0"/>
              <a:t>71 voleno dvoukolovým většinovým systémem v jednomandátových volebních obvodech (uzavřené druhé kolo)</a:t>
            </a:r>
          </a:p>
          <a:p>
            <a:pPr lvl="1"/>
            <a:r>
              <a:rPr lang="cs-CZ" dirty="0"/>
              <a:t>70 voleno v celostátním volebním obvodě, platí klausule ve výši 5 % pro strany (pro koalice 7 %), užívána Hareova kvóta </a:t>
            </a:r>
          </a:p>
          <a:p>
            <a:r>
              <a:rPr lang="cs-CZ" dirty="0"/>
              <a:t>Zkušenosti se systémem nejednoznačné</a:t>
            </a:r>
          </a:p>
          <a:p>
            <a:pPr lvl="1"/>
            <a:r>
              <a:rPr lang="cs-CZ" dirty="0"/>
              <a:t>Většinová složka pomáhá hlavně vítězné straně (spíše než tomu, aby se usadil systém s jasně vymezeným okruhem velkých stran), umožňuje „přežití“ i stranám, které nezískaly 5 % (nevelké zastoupení těchto stran + nezávislí kandidáti)</a:t>
            </a:r>
          </a:p>
          <a:p>
            <a:pPr lvl="1"/>
            <a:r>
              <a:rPr lang="cs-CZ" dirty="0"/>
              <a:t>Poměrná složka umožňuje poměrné zastoupení při dělení necelé poloviny mandátů menším stranám, ale omezuje jejich okruh prostřednictvím klausule</a:t>
            </a:r>
          </a:p>
        </p:txBody>
      </p:sp>
    </p:spTree>
    <p:extLst>
      <p:ext uri="{BB962C8B-B14F-4D97-AF65-F5344CB8AC3E}">
        <p14:creationId xmlns:p14="http://schemas.microsoft.com/office/powerpoint/2010/main" val="40165831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1193</Words>
  <Application>Microsoft Office PowerPoint</Application>
  <PresentationFormat>Širokoúhlá obrazovka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Smíšené volební systémy – nezávislé kombinace</vt:lpstr>
      <vt:lpstr>Nezávislé kombinace</vt:lpstr>
      <vt:lpstr>Koexistence (koexistenční smíšený systém)</vt:lpstr>
      <vt:lpstr>Fúzní smíšený systém</vt:lpstr>
      <vt:lpstr>Další využití fúzního smíšeného systému</vt:lpstr>
      <vt:lpstr>Navrstvující smíšený systém</vt:lpstr>
      <vt:lpstr>Rozšíření MMM</vt:lpstr>
      <vt:lpstr>Předpokládaný efekt</vt:lpstr>
      <vt:lpstr>Příklad země s MMM</vt:lpstr>
      <vt:lpstr>Supersmíšený systém</vt:lpstr>
      <vt:lpstr>Maďarský supersmíšený volební systém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Ostatní smíšené volební systémy</dc:title>
  <dc:creator>Jakub Šedo</dc:creator>
  <cp:lastModifiedBy>Jakub Šedo</cp:lastModifiedBy>
  <cp:revision>25</cp:revision>
  <dcterms:created xsi:type="dcterms:W3CDTF">2021-11-28T22:18:46Z</dcterms:created>
  <dcterms:modified xsi:type="dcterms:W3CDTF">2024-12-02T11:02:33Z</dcterms:modified>
</cp:coreProperties>
</file>