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3"/>
  </p:handoutMasterIdLst>
  <p:sldIdLst>
    <p:sldId id="256" r:id="rId2"/>
    <p:sldId id="376" r:id="rId3"/>
    <p:sldId id="340" r:id="rId4"/>
    <p:sldId id="308" r:id="rId5"/>
    <p:sldId id="342" r:id="rId6"/>
    <p:sldId id="343" r:id="rId7"/>
    <p:sldId id="344" r:id="rId8"/>
    <p:sldId id="345" r:id="rId9"/>
    <p:sldId id="387" r:id="rId10"/>
    <p:sldId id="388" r:id="rId11"/>
    <p:sldId id="389" r:id="rId12"/>
    <p:sldId id="390" r:id="rId13"/>
    <p:sldId id="392" r:id="rId14"/>
    <p:sldId id="309" r:id="rId15"/>
    <p:sldId id="346" r:id="rId16"/>
    <p:sldId id="347" r:id="rId17"/>
    <p:sldId id="348" r:id="rId18"/>
    <p:sldId id="349" r:id="rId19"/>
    <p:sldId id="375" r:id="rId20"/>
    <p:sldId id="351" r:id="rId21"/>
    <p:sldId id="352" r:id="rId22"/>
    <p:sldId id="353" r:id="rId23"/>
    <p:sldId id="354" r:id="rId24"/>
    <p:sldId id="257" r:id="rId25"/>
    <p:sldId id="289" r:id="rId26"/>
    <p:sldId id="301" r:id="rId27"/>
    <p:sldId id="391" r:id="rId28"/>
    <p:sldId id="302" r:id="rId29"/>
    <p:sldId id="310" r:id="rId30"/>
    <p:sldId id="311" r:id="rId31"/>
    <p:sldId id="292" r:id="rId32"/>
    <p:sldId id="303" r:id="rId33"/>
    <p:sldId id="338" r:id="rId34"/>
    <p:sldId id="326" r:id="rId35"/>
    <p:sldId id="394" r:id="rId36"/>
    <p:sldId id="358" r:id="rId37"/>
    <p:sldId id="359" r:id="rId38"/>
    <p:sldId id="360" r:id="rId39"/>
    <p:sldId id="371" r:id="rId40"/>
    <p:sldId id="361" r:id="rId41"/>
    <p:sldId id="362" r:id="rId42"/>
    <p:sldId id="363" r:id="rId43"/>
    <p:sldId id="364" r:id="rId44"/>
    <p:sldId id="372" r:id="rId45"/>
    <p:sldId id="313" r:id="rId46"/>
    <p:sldId id="314" r:id="rId47"/>
    <p:sldId id="331" r:id="rId48"/>
    <p:sldId id="335" r:id="rId49"/>
    <p:sldId id="336" r:id="rId50"/>
    <p:sldId id="330" r:id="rId51"/>
    <p:sldId id="373" r:id="rId52"/>
    <p:sldId id="315" r:id="rId53"/>
    <p:sldId id="265" r:id="rId54"/>
    <p:sldId id="305" r:id="rId55"/>
    <p:sldId id="312" r:id="rId56"/>
    <p:sldId id="317" r:id="rId57"/>
    <p:sldId id="318" r:id="rId58"/>
    <p:sldId id="306" r:id="rId59"/>
    <p:sldId id="374" r:id="rId60"/>
    <p:sldId id="307" r:id="rId61"/>
    <p:sldId id="281" r:id="rId62"/>
    <p:sldId id="366" r:id="rId63"/>
    <p:sldId id="294" r:id="rId64"/>
    <p:sldId id="297" r:id="rId65"/>
    <p:sldId id="298" r:id="rId66"/>
    <p:sldId id="367" r:id="rId67"/>
    <p:sldId id="368" r:id="rId68"/>
    <p:sldId id="369" r:id="rId69"/>
    <p:sldId id="370" r:id="rId70"/>
    <p:sldId id="300" r:id="rId71"/>
    <p:sldId id="325" r:id="rId72"/>
    <p:sldId id="355" r:id="rId73"/>
    <p:sldId id="356" r:id="rId74"/>
    <p:sldId id="357" r:id="rId75"/>
    <p:sldId id="319" r:id="rId76"/>
    <p:sldId id="332" r:id="rId77"/>
    <p:sldId id="320" r:id="rId78"/>
    <p:sldId id="333" r:id="rId79"/>
    <p:sldId id="286" r:id="rId80"/>
    <p:sldId id="334" r:id="rId81"/>
    <p:sldId id="322" r:id="rId82"/>
    <p:sldId id="296" r:id="rId83"/>
    <p:sldId id="365" r:id="rId84"/>
    <p:sldId id="321" r:id="rId85"/>
    <p:sldId id="323" r:id="rId86"/>
    <p:sldId id="386" r:id="rId87"/>
    <p:sldId id="393" r:id="rId88"/>
    <p:sldId id="377" r:id="rId89"/>
    <p:sldId id="378" r:id="rId90"/>
    <p:sldId id="379" r:id="rId91"/>
    <p:sldId id="380" r:id="rId9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BF7C7-5C10-41D2-AC41-6475E3711003}" v="2" dt="2022-11-02T14:32:27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handoutMaster" Target="handoutMasters/handoutMaster1.xml"/><Relationship Id="rId9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5F75B6-2D1C-4E0A-85E5-62349B2113C0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A3D9DD-E520-4F1C-9904-A2E90F100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22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3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46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6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1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90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4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0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F79D0-3F10-46AE-BCDC-E6F8165DD6A4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35C3E-6DF4-41D5-8993-5D9C2D110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0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Qualitative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Roberts</a:t>
            </a:r>
          </a:p>
        </p:txBody>
      </p:sp>
    </p:spTree>
    <p:extLst>
      <p:ext uri="{BB962C8B-B14F-4D97-AF65-F5344CB8AC3E}">
        <p14:creationId xmlns:p14="http://schemas.microsoft.com/office/powerpoint/2010/main" val="46029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cultures?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qualitative and quantitative methods have different logics?</a:t>
            </a:r>
          </a:p>
          <a:p>
            <a:pPr lvl="1"/>
            <a:r>
              <a:rPr lang="en-US" dirty="0"/>
              <a:t>KKV: single logic for all inference</a:t>
            </a:r>
          </a:p>
          <a:p>
            <a:pPr lvl="1"/>
            <a:r>
              <a:rPr lang="en-US" dirty="0"/>
              <a:t>Mahoney and Goertz: two different logics</a:t>
            </a:r>
          </a:p>
        </p:txBody>
      </p:sp>
    </p:spTree>
    <p:extLst>
      <p:ext uri="{BB962C8B-B14F-4D97-AF65-F5344CB8AC3E}">
        <p14:creationId xmlns:p14="http://schemas.microsoft.com/office/powerpoint/2010/main" val="127573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BAB3-06DF-4EB7-B2EC-F80CB2CE7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and concepts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D9A4C4-68B1-431B-A92B-D1D8D25A802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95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428303193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651401698"/>
                    </a:ext>
                  </a:extLst>
                </a:gridCol>
              </a:tblGrid>
              <a:tr h="884903">
                <a:tc>
                  <a:txBody>
                    <a:bodyPr/>
                    <a:lstStyle/>
                    <a:p>
                      <a:r>
                        <a:rPr lang="en-US" sz="2800" dirty="0"/>
                        <a:t>Quantitative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Qualitative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842085"/>
                  </a:ext>
                </a:extLst>
              </a:tr>
              <a:tr h="884903">
                <a:tc>
                  <a:txBody>
                    <a:bodyPr/>
                    <a:lstStyle/>
                    <a:p>
                      <a:r>
                        <a:rPr lang="en-US" sz="2000" dirty="0"/>
                        <a:t>Large # of cases</a:t>
                      </a:r>
                    </a:p>
                    <a:p>
                      <a:r>
                        <a:rPr lang="en-US" sz="2000" dirty="0"/>
                        <a:t>Usually continuous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Small # of cases</a:t>
                      </a:r>
                    </a:p>
                    <a:p>
                      <a:r>
                        <a:rPr lang="en-US" sz="2000" dirty="0"/>
                        <a:t>Often ordinal or cardinal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884056"/>
                  </a:ext>
                </a:extLst>
              </a:tr>
              <a:tr h="1278194">
                <a:tc>
                  <a:txBody>
                    <a:bodyPr/>
                    <a:lstStyle/>
                    <a:p>
                      <a:r>
                        <a:rPr lang="en-US" sz="2000" dirty="0"/>
                        <a:t>Goal = estimate size of average effects of independent variables on dependent variable, often effects of causes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Goal = fully explain causes of individual cases, typically causes of effects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779202"/>
                  </a:ext>
                </a:extLst>
              </a:tr>
              <a:tr h="1401097">
                <a:tc>
                  <a:txBody>
                    <a:bodyPr/>
                    <a:lstStyle/>
                    <a:p>
                      <a:r>
                        <a:rPr lang="en-US" sz="2000" dirty="0"/>
                        <a:t>Probabilistic conception of cause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Deterministic conception of cause: necessary and sufficient conditions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Equifinality: multiple discrete causal paths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799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91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qualitative specificities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Case selection focused on specific, positive cases</a:t>
            </a:r>
          </a:p>
          <a:p>
            <a:pPr lvl="1"/>
            <a:r>
              <a:rPr lang="en-US" dirty="0"/>
              <a:t>Negative cases don’t tell us as much</a:t>
            </a:r>
          </a:p>
          <a:p>
            <a:pPr lvl="1"/>
            <a:r>
              <a:rPr lang="en-US" dirty="0"/>
              <a:t>Some cases more important than others (</a:t>
            </a:r>
            <a:r>
              <a:rPr lang="en-US" dirty="0" err="1"/>
              <a:t>eg</a:t>
            </a:r>
            <a:r>
              <a:rPr lang="en-US" dirty="0"/>
              <a:t>, WWII)</a:t>
            </a:r>
          </a:p>
          <a:p>
            <a:r>
              <a:rPr lang="en-US" dirty="0"/>
              <a:t>Each case should be explained correctly</a:t>
            </a:r>
          </a:p>
          <a:p>
            <a:pPr lvl="1"/>
            <a:r>
              <a:rPr lang="en-US" dirty="0"/>
              <a:t>Because causation is deterministic</a:t>
            </a:r>
          </a:p>
          <a:p>
            <a:r>
              <a:rPr lang="en-US" dirty="0"/>
              <a:t>Few cases =&gt; avoid causal heterogeneity</a:t>
            </a:r>
          </a:p>
          <a:p>
            <a:r>
              <a:rPr lang="en-US" dirty="0"/>
              <a:t>Sequences and pathways are important</a:t>
            </a:r>
          </a:p>
          <a:p>
            <a:r>
              <a:rPr lang="en-US" dirty="0"/>
              <a:t>More attention to concepts, revision of concepts</a:t>
            </a:r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948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Issues with qualitative template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social world deterministic or probabilistic?</a:t>
            </a:r>
          </a:p>
          <a:p>
            <a:pPr lvl="1"/>
            <a:r>
              <a:rPr lang="en-US" dirty="0"/>
              <a:t>How many phenomena where cause is necessary or sufficient for outcome?</a:t>
            </a:r>
          </a:p>
          <a:p>
            <a:pPr lvl="1"/>
            <a:r>
              <a:rPr lang="en-US" dirty="0"/>
              <a:t>“No bourgeoisie, no democracy”</a:t>
            </a:r>
          </a:p>
          <a:p>
            <a:r>
              <a:rPr lang="en-US" dirty="0"/>
              <a:t>Often simply historical or descriptive</a:t>
            </a:r>
          </a:p>
          <a:p>
            <a:r>
              <a:rPr lang="en-US" dirty="0"/>
              <a:t>Can it predict?</a:t>
            </a:r>
          </a:p>
          <a:p>
            <a:pPr lvl="1"/>
            <a:r>
              <a:rPr lang="en-US" dirty="0"/>
              <a:t>Small scope conditions mean that inferences don’t apply outside of particular cases</a:t>
            </a:r>
          </a:p>
          <a:p>
            <a:r>
              <a:rPr lang="en-US" dirty="0"/>
              <a:t>Is it useful for making interventions?</a:t>
            </a:r>
          </a:p>
          <a:p>
            <a:pPr lvl="1"/>
            <a:r>
              <a:rPr lang="en-US" dirty="0"/>
              <a:t>Can it tell us what we should do?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37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types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Case study</a:t>
            </a:r>
          </a:p>
          <a:p>
            <a:r>
              <a:rPr lang="en-US" dirty="0"/>
              <a:t>Process tracing</a:t>
            </a:r>
          </a:p>
          <a:p>
            <a:pPr lvl="1"/>
            <a:r>
              <a:rPr lang="en-US" dirty="0"/>
              <a:t>Path dependence &amp; critical junctures</a:t>
            </a:r>
            <a:endParaRPr lang="cs-CZ" dirty="0"/>
          </a:p>
          <a:p>
            <a:r>
              <a:rPr lang="en-US" dirty="0"/>
              <a:t>Structured, focused comparison</a:t>
            </a:r>
          </a:p>
          <a:p>
            <a:r>
              <a:rPr lang="en-US" dirty="0"/>
              <a:t>Qualitative comparative analysis</a:t>
            </a:r>
          </a:p>
          <a:p>
            <a:r>
              <a:rPr lang="en-US" dirty="0"/>
              <a:t>Conceptual/typological analysis</a:t>
            </a:r>
          </a:p>
          <a:p>
            <a:r>
              <a:rPr lang="en-US" dirty="0"/>
              <a:t>Ethnographic methods</a:t>
            </a:r>
          </a:p>
          <a:p>
            <a:r>
              <a:rPr lang="en-US" dirty="0"/>
              <a:t>Mixed methods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en-US"/>
              <a:t>case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65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Case study</a:t>
            </a:r>
          </a:p>
        </p:txBody>
      </p:sp>
    </p:spTree>
    <p:extLst>
      <p:ext uri="{BB962C8B-B14F-4D97-AF65-F5344CB8AC3E}">
        <p14:creationId xmlns:p14="http://schemas.microsoft.com/office/powerpoint/2010/main" val="3385902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Small-n problem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Statistical techniques work best when number of cases is large</a:t>
            </a:r>
          </a:p>
          <a:p>
            <a:r>
              <a:rPr lang="en-US" altLang="en-US"/>
              <a:t>Don’t work at all if number of cases is too small</a:t>
            </a:r>
          </a:p>
          <a:p>
            <a:pPr lvl="1"/>
            <a:r>
              <a:rPr lang="en-US" altLang="en-US"/>
              <a:t>If number of cases is less than or equal to number of independent variables, we can fit an infinite number of different regression lines</a:t>
            </a:r>
          </a:p>
        </p:txBody>
      </p:sp>
    </p:spTree>
    <p:extLst>
      <p:ext uri="{BB962C8B-B14F-4D97-AF65-F5344CB8AC3E}">
        <p14:creationId xmlns:p14="http://schemas.microsoft.com/office/powerpoint/2010/main" val="1387722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Small-n problem</a:t>
            </a:r>
          </a:p>
        </p:txBody>
      </p:sp>
      <p:pic>
        <p:nvPicPr>
          <p:cNvPr id="184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17638"/>
            <a:ext cx="670560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004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Small-n problem</a:t>
            </a: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8580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941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6CBD-76EF-4283-8D54-3EA328B7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Larger-n</a:t>
            </a:r>
          </a:p>
        </p:txBody>
      </p:sp>
      <p:pic>
        <p:nvPicPr>
          <p:cNvPr id="1026" name="Picture 2" descr="Making Democracy Work by Robert Putnam - Summary and Notes · Rufus Pollock  Online">
            <a:extLst>
              <a:ext uri="{FF2B5EF4-FFF2-40B4-BE49-F238E27FC236}">
                <a16:creationId xmlns:a16="http://schemas.microsoft.com/office/drawing/2014/main" id="{CF73DA0C-6498-4569-AB38-C46C8B993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3911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40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8002-CB37-4C92-8C88-BA293E4E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Favorite qualitative papers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8A68E-04DA-4D25-82A5-2CEB7C35C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of your favorite qualitative papers?</a:t>
            </a:r>
          </a:p>
          <a:p>
            <a:r>
              <a:rPr lang="en-US" dirty="0"/>
              <a:t>What method do they use?</a:t>
            </a:r>
          </a:p>
          <a:p>
            <a:r>
              <a:rPr lang="en-US" dirty="0"/>
              <a:t>How do they persuade you?</a:t>
            </a:r>
          </a:p>
        </p:txBody>
      </p:sp>
    </p:spTree>
    <p:extLst>
      <p:ext uri="{BB962C8B-B14F-4D97-AF65-F5344CB8AC3E}">
        <p14:creationId xmlns:p14="http://schemas.microsoft.com/office/powerpoint/2010/main" val="4060917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Solutions to small-n problem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Case study to generate hypotheses or concepts</a:t>
            </a:r>
          </a:p>
          <a:p>
            <a:pPr lvl="1"/>
            <a:r>
              <a:rPr lang="en-US" altLang="en-US" dirty="0"/>
              <a:t>Then test it with more cases</a:t>
            </a:r>
          </a:p>
          <a:p>
            <a:r>
              <a:rPr lang="en-US" altLang="en-US" dirty="0"/>
              <a:t>Case study relative to previous knowledge</a:t>
            </a:r>
          </a:p>
          <a:p>
            <a:r>
              <a:rPr lang="en-US" altLang="en-US" dirty="0"/>
              <a:t>Turn one case into multiple cases</a:t>
            </a:r>
          </a:p>
          <a:p>
            <a:pPr lvl="1"/>
            <a:r>
              <a:rPr lang="en-US" altLang="en-US" dirty="0"/>
              <a:t>Evolution of case over time: process tracing</a:t>
            </a:r>
          </a:p>
          <a:p>
            <a:pPr lvl="1"/>
            <a:r>
              <a:rPr lang="en-US" altLang="en-US" dirty="0"/>
              <a:t>Break case into more cases: subnational</a:t>
            </a:r>
          </a:p>
          <a:p>
            <a:r>
              <a:rPr lang="en-US" altLang="en-US" dirty="0"/>
              <a:t>Small-n comparisons: structured</a:t>
            </a:r>
          </a:p>
        </p:txBody>
      </p:sp>
    </p:spTree>
    <p:extLst>
      <p:ext uri="{BB962C8B-B14F-4D97-AF65-F5344CB8AC3E}">
        <p14:creationId xmlns:p14="http://schemas.microsoft.com/office/powerpoint/2010/main" val="3662254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altLang="en-US" dirty="0"/>
              <a:t>Hypothesis generating case study: Japan’s developmental state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Chalmers Johnson studies Japan’s incredible period of growth</a:t>
            </a:r>
          </a:p>
          <a:p>
            <a:r>
              <a:rPr lang="en-US" altLang="en-US"/>
              <a:t>Singles out government agency – Ministry of International Trade &amp; Industry – which selectively encourages particular industries</a:t>
            </a:r>
          </a:p>
          <a:p>
            <a:pPr lvl="1"/>
            <a:r>
              <a:rPr lang="en-US" altLang="en-US"/>
              <a:t>Highly meritocratic agency not captured by special interests</a:t>
            </a:r>
          </a:p>
          <a:p>
            <a:pPr lvl="1"/>
            <a:r>
              <a:rPr lang="en-US" altLang="en-US"/>
              <a:t>Provides subsidies, loans, trade protection</a:t>
            </a:r>
          </a:p>
        </p:txBody>
      </p:sp>
    </p:spTree>
    <p:extLst>
      <p:ext uri="{BB962C8B-B14F-4D97-AF65-F5344CB8AC3E}">
        <p14:creationId xmlns:p14="http://schemas.microsoft.com/office/powerpoint/2010/main" val="2185507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Can we prove that these actions cause growth?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altLang="en-US"/>
              <a:t>Firms supported by MITI prosper</a:t>
            </a:r>
          </a:p>
          <a:p>
            <a:r>
              <a:rPr lang="en-US" altLang="en-US"/>
              <a:t>Plausible mechanism: infant industry argument</a:t>
            </a:r>
          </a:p>
          <a:p>
            <a:r>
              <a:rPr lang="en-US" altLang="en-US"/>
              <a:t>Try to rule out alternatives</a:t>
            </a:r>
          </a:p>
          <a:p>
            <a:pPr lvl="1"/>
            <a:r>
              <a:rPr lang="en-US" altLang="en-US"/>
              <a:t>Unique national culture: but why only now?</a:t>
            </a:r>
          </a:p>
          <a:p>
            <a:pPr lvl="1"/>
            <a:r>
              <a:rPr lang="en-US" altLang="en-US"/>
              <a:t>Distinctive institutions like lifetime employment, shopfloor management: they predate period of growth</a:t>
            </a:r>
          </a:p>
        </p:txBody>
      </p:sp>
    </p:spTree>
    <p:extLst>
      <p:ext uri="{BB962C8B-B14F-4D97-AF65-F5344CB8AC3E}">
        <p14:creationId xmlns:p14="http://schemas.microsoft.com/office/powerpoint/2010/main" val="3922191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Problem of case selection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How do we know that if this case reflects a general trend or is unique?</a:t>
            </a:r>
          </a:p>
          <a:p>
            <a:pPr lvl="1"/>
            <a:r>
              <a:rPr lang="en-US" altLang="en-US"/>
              <a:t>Problem of cherry-picking</a:t>
            </a:r>
          </a:p>
          <a:p>
            <a:r>
              <a:rPr lang="en-US" altLang="en-US"/>
              <a:t>Probably want to confirm hypothesis in other cases</a:t>
            </a:r>
          </a:p>
          <a:p>
            <a:pPr lvl="1"/>
            <a:r>
              <a:rPr lang="en-US" altLang="en-US"/>
              <a:t>South Korea, Taiwan seem to show similar trends</a:t>
            </a:r>
          </a:p>
          <a:p>
            <a:pPr lvl="1"/>
            <a:r>
              <a:rPr lang="en-US" altLang="en-US"/>
              <a:t>But what about developmental state in Brazil, Nigeria?</a:t>
            </a:r>
          </a:p>
        </p:txBody>
      </p:sp>
    </p:spTree>
    <p:extLst>
      <p:ext uri="{BB962C8B-B14F-4D97-AF65-F5344CB8AC3E}">
        <p14:creationId xmlns:p14="http://schemas.microsoft.com/office/powerpoint/2010/main" val="1456955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Process tracing </a:t>
            </a:r>
          </a:p>
        </p:txBody>
      </p:sp>
    </p:spTree>
    <p:extLst>
      <p:ext uri="{BB962C8B-B14F-4D97-AF65-F5344CB8AC3E}">
        <p14:creationId xmlns:p14="http://schemas.microsoft.com/office/powerpoint/2010/main" val="1490782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tracing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main form of qualitative analysis</a:t>
            </a:r>
          </a:p>
          <a:p>
            <a:r>
              <a:rPr lang="en-US" dirty="0"/>
              <a:t>Focus on sequences and mechanisms</a:t>
            </a:r>
          </a:p>
          <a:p>
            <a:pPr lvl="1"/>
            <a:r>
              <a:rPr lang="en-US" dirty="0"/>
              <a:t>Do events and processes fit those predicted by alternative theories?</a:t>
            </a:r>
          </a:p>
          <a:p>
            <a:pPr lvl="1"/>
            <a:r>
              <a:rPr lang="en-US" dirty="0"/>
              <a:t>Similar to detective solving a crime or doctor diagnosing an illness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spying-detectives-mumbai-india-pune.jpg (380×30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7200"/>
            <a:ext cx="2743200" cy="223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286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Causal process observations (CPOs)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CPOs are key form of evidence</a:t>
            </a:r>
          </a:p>
          <a:p>
            <a:pPr lvl="1"/>
            <a:r>
              <a:rPr lang="en-US" dirty="0"/>
              <a:t>Versus dataset observations: spreadsheet</a:t>
            </a:r>
          </a:p>
          <a:p>
            <a:r>
              <a:rPr lang="en-US" dirty="0"/>
              <a:t>“An insight or piece of data that provides information about context, process, or mechanism and that contributes distinctive leverage in causal inference”</a:t>
            </a:r>
          </a:p>
        </p:txBody>
      </p:sp>
    </p:spTree>
    <p:extLst>
      <p:ext uri="{BB962C8B-B14F-4D97-AF65-F5344CB8AC3E}">
        <p14:creationId xmlns:p14="http://schemas.microsoft.com/office/powerpoint/2010/main" val="3128816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Nuclear taboo: Is there cultural aversion to using nuclear weapons?</a:t>
            </a:r>
          </a:p>
          <a:p>
            <a:pPr lvl="1"/>
            <a:r>
              <a:rPr lang="en-US" dirty="0"/>
              <a:t>Documentary evidence that key leaders thought about &amp; discussed taboo</a:t>
            </a:r>
          </a:p>
          <a:p>
            <a:r>
              <a:rPr lang="en-US" dirty="0"/>
              <a:t>Why do leftist Latin American leaders switch to neoliberalism? </a:t>
            </a:r>
          </a:p>
          <a:p>
            <a:pPr lvl="1"/>
            <a:r>
              <a:rPr lang="en-US" dirty="0"/>
              <a:t>Documentary evidence that leaders like Fujimori or Menem spoke with international investors and got scared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951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testing with CPOs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Independent variable CPOs: is cause actually present?</a:t>
            </a:r>
          </a:p>
          <a:p>
            <a:pPr lvl="1"/>
            <a:r>
              <a:rPr lang="en-US" dirty="0"/>
              <a:t>Theory may imply that cause should be present at certain time and place</a:t>
            </a:r>
          </a:p>
          <a:p>
            <a:r>
              <a:rPr lang="en-US" dirty="0"/>
              <a:t>Mechanism CPOs: presence of intervening event posited by theory</a:t>
            </a:r>
          </a:p>
          <a:p>
            <a:r>
              <a:rPr lang="en-US" dirty="0"/>
              <a:t>Auxiliary outcome CPOs: presence of events that should occur if theory is 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64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Brady on 2000 election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Lott does a regression analysis showing that Bush lost votes in western time zone of Florida because media report that race is over</a:t>
            </a:r>
          </a:p>
          <a:p>
            <a:r>
              <a:rPr lang="en-US" dirty="0"/>
              <a:t>Brady shows this is highly unlikely</a:t>
            </a:r>
          </a:p>
          <a:p>
            <a:pPr lvl="1"/>
            <a:r>
              <a:rPr lang="en-US" dirty="0"/>
              <a:t># of potential voters from 7-8 PM</a:t>
            </a:r>
          </a:p>
          <a:p>
            <a:pPr lvl="1"/>
            <a:r>
              <a:rPr lang="en-US" dirty="0"/>
              <a:t>% of those who would vote for Bush</a:t>
            </a:r>
          </a:p>
          <a:p>
            <a:pPr lvl="1"/>
            <a:r>
              <a:rPr lang="en-US" dirty="0"/>
              <a:t>% of those who heard the media reports</a:t>
            </a:r>
          </a:p>
          <a:p>
            <a:pPr lvl="1"/>
            <a:r>
              <a:rPr lang="en-US" dirty="0"/>
              <a:t>% of those who decided not to vote</a:t>
            </a:r>
            <a:endParaRPr lang="cs-CZ" dirty="0"/>
          </a:p>
        </p:txBody>
      </p:sp>
      <p:pic>
        <p:nvPicPr>
          <p:cNvPr id="3074" name="Picture 2" descr="fltz.gif (430×29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00029"/>
            <a:ext cx="2209800" cy="152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12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Qualitative research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Small-N: often 1-10 cases</a:t>
            </a:r>
          </a:p>
          <a:p>
            <a:r>
              <a:rPr lang="en-US" altLang="en-US"/>
              <a:t>Usually nominal or ordinal level data</a:t>
            </a:r>
          </a:p>
          <a:p>
            <a:r>
              <a:rPr lang="en-US" altLang="en-US"/>
              <a:t>Focus on time sequences, controlled comparisons, smoking guns</a:t>
            </a:r>
          </a:p>
          <a:p>
            <a:r>
              <a:rPr lang="en-US" altLang="en-US"/>
              <a:t>Sources: historical archives, interviews, observation</a:t>
            </a:r>
          </a:p>
          <a:p>
            <a:endParaRPr lang="en-US" altLang="en-US"/>
          </a:p>
        </p:txBody>
      </p:sp>
      <p:sp>
        <p:nvSpPr>
          <p:cNvPr id="9220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5102225" y="2174875"/>
            <a:ext cx="4041775" cy="3951288"/>
          </a:xfrm>
        </p:spPr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550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tests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Hoop test: necessary conditions</a:t>
            </a:r>
          </a:p>
          <a:p>
            <a:pPr lvl="1"/>
            <a:r>
              <a:rPr lang="en-US" dirty="0"/>
              <a:t>Is suspect in state on day of crime?</a:t>
            </a:r>
          </a:p>
          <a:p>
            <a:pPr lvl="1"/>
            <a:r>
              <a:rPr lang="en-US" dirty="0"/>
              <a:t>Good for eliminating hypos</a:t>
            </a:r>
          </a:p>
          <a:p>
            <a:pPr lvl="1"/>
            <a:r>
              <a:rPr lang="en-US" dirty="0"/>
              <a:t>But passing test doesn’t help much</a:t>
            </a:r>
          </a:p>
          <a:p>
            <a:r>
              <a:rPr lang="en-US" dirty="0"/>
              <a:t>Smoking gun: sufficient conditions</a:t>
            </a:r>
          </a:p>
          <a:p>
            <a:pPr lvl="1"/>
            <a:r>
              <a:rPr lang="en-US" dirty="0"/>
              <a:t>Is suspect holding a recently fired gun?</a:t>
            </a:r>
          </a:p>
          <a:p>
            <a:pPr lvl="1"/>
            <a:r>
              <a:rPr lang="en-US" dirty="0"/>
              <a:t>Good for confirming hypos</a:t>
            </a:r>
          </a:p>
          <a:p>
            <a:pPr lvl="1"/>
            <a:r>
              <a:rPr lang="en-US" dirty="0"/>
              <a:t>But failing test doesn’t help much</a:t>
            </a:r>
          </a:p>
        </p:txBody>
      </p:sp>
      <p:pic>
        <p:nvPicPr>
          <p:cNvPr id="4098" name="Picture 2" descr="1270745475-smoking-gun.jpg (400×5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67000"/>
            <a:ext cx="201168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1230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3" y="457200"/>
            <a:ext cx="912958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60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Pension privatization in CZ and PL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 hypothesized that privatization is due to responsive policy making</a:t>
            </a:r>
          </a:p>
          <a:p>
            <a:r>
              <a:rPr lang="en-US" dirty="0"/>
              <a:t>If this is true, we should see…</a:t>
            </a:r>
          </a:p>
          <a:p>
            <a:pPr lvl="1"/>
            <a:r>
              <a:rPr lang="en-US" dirty="0"/>
              <a:t>Public opinion differences between privatizers and non-privatizers</a:t>
            </a:r>
          </a:p>
          <a:p>
            <a:pPr lvl="1"/>
            <a:r>
              <a:rPr lang="en-US" dirty="0"/>
              <a:t>High sign-up rates in privatizers</a:t>
            </a:r>
          </a:p>
          <a:p>
            <a:pPr lvl="1"/>
            <a:r>
              <a:rPr lang="en-US" dirty="0"/>
              <a:t>Consultation with and support from interest groups</a:t>
            </a:r>
          </a:p>
          <a:p>
            <a:pPr lvl="1"/>
            <a:r>
              <a:rPr lang="en-US" dirty="0"/>
              <a:t>Reform only where all parties support</a:t>
            </a:r>
          </a:p>
          <a:p>
            <a:pPr lvl="1"/>
            <a:r>
              <a:rPr lang="en-US" dirty="0"/>
              <a:t>Reform passed just before elections</a:t>
            </a:r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4004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F49D1-FA52-47CF-88AF-F4DC3E9D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Equifinality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73659-51DC-450F-96C8-8736665C7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Multiple pathways to the same outcome</a:t>
            </a:r>
          </a:p>
          <a:p>
            <a:r>
              <a:rPr lang="en-US" dirty="0"/>
              <a:t>Moore: How do countries become modern?</a:t>
            </a:r>
          </a:p>
          <a:p>
            <a:pPr lvl="1"/>
            <a:r>
              <a:rPr lang="en-US" dirty="0"/>
              <a:t>Democratic: bourgeois revolution</a:t>
            </a:r>
          </a:p>
          <a:p>
            <a:pPr lvl="1"/>
            <a:r>
              <a:rPr lang="en-US" dirty="0"/>
              <a:t>Fascist: revolution from above</a:t>
            </a:r>
          </a:p>
          <a:p>
            <a:pPr lvl="1"/>
            <a:r>
              <a:rPr lang="en-US" dirty="0"/>
              <a:t>Communist: peasant revolution</a:t>
            </a:r>
          </a:p>
          <a:p>
            <a:r>
              <a:rPr lang="en-US" dirty="0"/>
              <a:t>Quantitative analysis doesn’t discover pathways – only influence of individual variables and interactions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1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en-US" dirty="0"/>
              <a:t>y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Specify the theory very clearly</a:t>
            </a:r>
          </a:p>
          <a:p>
            <a:pPr lvl="1"/>
            <a:r>
              <a:rPr lang="en-US" dirty="0"/>
              <a:t>Try to outline the steps: X=&gt;X1=&gt;X2=&gt;X3=&gt;Y</a:t>
            </a:r>
          </a:p>
          <a:p>
            <a:pPr lvl="1"/>
            <a:r>
              <a:rPr lang="en-US" dirty="0" err="1"/>
              <a:t>Microfoundations</a:t>
            </a:r>
            <a:r>
              <a:rPr lang="en-US" dirty="0"/>
              <a:t>: individual actions lead to outcome</a:t>
            </a:r>
          </a:p>
          <a:p>
            <a:r>
              <a:rPr lang="en-US" dirty="0"/>
              <a:t>Think of as many observable implications as possible</a:t>
            </a:r>
          </a:p>
          <a:p>
            <a:pPr lvl="1"/>
            <a:r>
              <a:rPr lang="en-US" dirty="0"/>
              <a:t>If X1=&gt;X2, then we should see…</a:t>
            </a:r>
          </a:p>
          <a:p>
            <a:r>
              <a:rPr lang="en-US" dirty="0"/>
              <a:t>Show evidence that implications actually occurred</a:t>
            </a:r>
          </a:p>
          <a:p>
            <a:r>
              <a:rPr lang="en-US" dirty="0"/>
              <a:t>BEWARE: Not just a narrative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22023807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ECE6-6A8D-4ADB-80FF-600B6F57F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A7D5-5E66-4EA6-BE3C-768C6D5DD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Lindsay </a:t>
            </a:r>
            <a:r>
              <a:rPr lang="en-US" dirty="0" err="1"/>
              <a:t>Mayka’s</a:t>
            </a:r>
            <a:r>
              <a:rPr lang="en-US" dirty="0"/>
              <a:t> video on process tracing on </a:t>
            </a:r>
            <a:r>
              <a:rPr lang="en-US" dirty="0" err="1"/>
              <a:t>youtube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522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3. Path dependence &amp; critical junctures</a:t>
            </a:r>
          </a:p>
        </p:txBody>
      </p:sp>
    </p:spTree>
    <p:extLst>
      <p:ext uri="{BB962C8B-B14F-4D97-AF65-F5344CB8AC3E}">
        <p14:creationId xmlns:p14="http://schemas.microsoft.com/office/powerpoint/2010/main" val="2457501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Path dependence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History matters – arbitrary past decisions determine present outcomes</a:t>
            </a:r>
          </a:p>
          <a:p>
            <a:r>
              <a:rPr lang="en-US" altLang="en-US" dirty="0"/>
              <a:t>Small initial advantages lead to lock-in and large later advantages</a:t>
            </a:r>
          </a:p>
          <a:p>
            <a:r>
              <a:rPr lang="en-US" altLang="en-US" dirty="0"/>
              <a:t>Consequences</a:t>
            </a:r>
          </a:p>
          <a:p>
            <a:pPr lvl="1"/>
            <a:r>
              <a:rPr lang="en-US" altLang="en-US" dirty="0"/>
              <a:t>Suboptimal outcomes may win</a:t>
            </a:r>
          </a:p>
          <a:p>
            <a:pPr lvl="1"/>
            <a:r>
              <a:rPr lang="en-US" altLang="en-US" dirty="0"/>
              <a:t>Multiple outcomes possible</a:t>
            </a:r>
          </a:p>
        </p:txBody>
      </p:sp>
    </p:spTree>
    <p:extLst>
      <p:ext uri="{BB962C8B-B14F-4D97-AF65-F5344CB8AC3E}">
        <p14:creationId xmlns:p14="http://schemas.microsoft.com/office/powerpoint/2010/main" val="2595533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Polya</a:t>
            </a:r>
            <a:r>
              <a:rPr lang="en-US" altLang="en-US" dirty="0"/>
              <a:t> urn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Urn with one red and one black ball</a:t>
            </a:r>
          </a:p>
          <a:p>
            <a:r>
              <a:rPr lang="en-US" altLang="en-US" dirty="0"/>
              <a:t>Pull one out and return with another ball of same color</a:t>
            </a:r>
          </a:p>
          <a:p>
            <a:r>
              <a:rPr lang="en-US" altLang="en-US" dirty="0"/>
              <a:t>Do this 100 times</a:t>
            </a:r>
          </a:p>
          <a:p>
            <a:r>
              <a:rPr lang="en-US" altLang="en-US" dirty="0"/>
              <a:t>What happens?</a:t>
            </a:r>
          </a:p>
          <a:p>
            <a:pPr lvl="1"/>
            <a:r>
              <a:rPr lang="en-US" altLang="en-US" dirty="0"/>
              <a:t>Many outcomes possible</a:t>
            </a:r>
          </a:p>
          <a:p>
            <a:pPr lvl="1"/>
            <a:r>
              <a:rPr lang="en-US" altLang="en-US" dirty="0"/>
              <a:t>Ultimately reach an equilibrium</a:t>
            </a:r>
          </a:p>
          <a:p>
            <a:pPr lvl="1"/>
            <a:r>
              <a:rPr lang="en-US" altLang="en-US" dirty="0"/>
              <a:t>Sequence &amp; initial draws matter a lot</a:t>
            </a:r>
          </a:p>
        </p:txBody>
      </p:sp>
      <p:pic>
        <p:nvPicPr>
          <p:cNvPr id="47108" name="Picture 2" descr="http://www.generationaldynamics.com/ww2010/poly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9400"/>
            <a:ext cx="28194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415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9B05-A323-45CF-8577-88EEE423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Qwerty keyboard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0FD67-531C-458E-BC36-57375D247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Initially chosen so that keys don’t jam</a:t>
            </a:r>
          </a:p>
          <a:p>
            <a:r>
              <a:rPr lang="en-US" altLang="en-US" dirty="0"/>
              <a:t>But once people get used to it and companies start manufacturing typewriters, no one wants to change</a:t>
            </a:r>
          </a:p>
          <a:p>
            <a:endParaRPr lang="en-US" dirty="0"/>
          </a:p>
        </p:txBody>
      </p:sp>
      <p:pic>
        <p:nvPicPr>
          <p:cNvPr id="1026" name="Picture 2" descr="QWERTY: Milwaukee's Typing Legacy | Wisconsin Life">
            <a:extLst>
              <a:ext uri="{FF2B5EF4-FFF2-40B4-BE49-F238E27FC236}">
                <a16:creationId xmlns:a16="http://schemas.microsoft.com/office/drawing/2014/main" id="{AA9BBF70-3AA5-459F-8870-10A0519B6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8140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Qualitative methods in political science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Qualitative methods are still the dominant form in comparative politics</a:t>
            </a:r>
          </a:p>
          <a:p>
            <a:pPr lvl="1"/>
            <a:r>
              <a:rPr lang="en-US" dirty="0"/>
              <a:t>&gt;60% of articles in a recent survey of CPS, CP, and WP</a:t>
            </a:r>
          </a:p>
          <a:p>
            <a:pPr lvl="1"/>
            <a:r>
              <a:rPr lang="en-US" dirty="0"/>
              <a:t>Though trend towards quantitative</a:t>
            </a:r>
          </a:p>
          <a:p>
            <a:r>
              <a:rPr lang="en-US" dirty="0"/>
              <a:t>However standards are changing</a:t>
            </a:r>
          </a:p>
          <a:p>
            <a:pPr lvl="1"/>
            <a:r>
              <a:rPr lang="en-US" dirty="0"/>
              <a:t>Harder to publish single-country qualitative studies</a:t>
            </a:r>
          </a:p>
          <a:p>
            <a:pPr lvl="1"/>
            <a:r>
              <a:rPr lang="en-US" dirty="0"/>
              <a:t>Reviewers more demanding on methods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46545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Mechanisms of path dependence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Large set-up costs but then returns to scale: need to be the first</a:t>
            </a:r>
          </a:p>
          <a:p>
            <a:r>
              <a:rPr lang="en-US" altLang="en-US"/>
              <a:t>Learning effects: get better at technology more that you use it</a:t>
            </a:r>
          </a:p>
          <a:p>
            <a:r>
              <a:rPr lang="en-US" altLang="en-US"/>
              <a:t>Coordination effects: technology more popular if more people using it</a:t>
            </a:r>
          </a:p>
          <a:p>
            <a:r>
              <a:rPr lang="en-US" altLang="en-US"/>
              <a:t>Adaptive expectations: picking the wrong horse has big costs</a:t>
            </a:r>
          </a:p>
        </p:txBody>
      </p:sp>
    </p:spTree>
    <p:extLst>
      <p:ext uri="{BB962C8B-B14F-4D97-AF65-F5344CB8AC3E}">
        <p14:creationId xmlns:p14="http://schemas.microsoft.com/office/powerpoint/2010/main" val="4195504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Welfare state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Once we set up a state welfare program, it can get locked in</a:t>
            </a:r>
          </a:p>
          <a:p>
            <a:pPr lvl="1"/>
            <a:r>
              <a:rPr lang="en-US" altLang="en-US"/>
              <a:t>Interest groups grow up around the policy</a:t>
            </a:r>
          </a:p>
          <a:p>
            <a:pPr lvl="1"/>
            <a:r>
              <a:rPr lang="en-US" altLang="en-US"/>
              <a:t>Private actors (firms, charities) stop providing</a:t>
            </a:r>
          </a:p>
          <a:p>
            <a:pPr lvl="1"/>
            <a:r>
              <a:rPr lang="en-US" altLang="en-US"/>
              <a:t>People come to expect benefits</a:t>
            </a:r>
          </a:p>
          <a:p>
            <a:r>
              <a:rPr lang="en-US" altLang="en-US"/>
              <a:t>“Don’t take away my medicare!”</a:t>
            </a:r>
          </a:p>
        </p:txBody>
      </p:sp>
    </p:spTree>
    <p:extLst>
      <p:ext uri="{BB962C8B-B14F-4D97-AF65-F5344CB8AC3E}">
        <p14:creationId xmlns:p14="http://schemas.microsoft.com/office/powerpoint/2010/main" val="20842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1143000"/>
          </a:xfrm>
        </p:spPr>
        <p:txBody>
          <a:bodyPr/>
          <a:lstStyle/>
          <a:p>
            <a:r>
              <a:rPr lang="en-US" altLang="en-US" dirty="0"/>
              <a:t>Critical junctures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If path dependence important, we can isolate critical points where path gets locked-in</a:t>
            </a:r>
          </a:p>
          <a:p>
            <a:r>
              <a:rPr lang="en-US" altLang="en-US" dirty="0"/>
              <a:t>Key moments of openness, when different paths are possible</a:t>
            </a:r>
          </a:p>
          <a:p>
            <a:r>
              <a:rPr lang="en-US" altLang="en-US" dirty="0"/>
              <a:t>But due to contingencies, a certain path gets chosen and locks in</a:t>
            </a:r>
          </a:p>
        </p:txBody>
      </p:sp>
    </p:spTree>
    <p:extLst>
      <p:ext uri="{BB962C8B-B14F-4D97-AF65-F5344CB8AC3E}">
        <p14:creationId xmlns:p14="http://schemas.microsoft.com/office/powerpoint/2010/main" val="3413496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28600"/>
            <a:ext cx="8229600" cy="8382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chemeClr val="tx1"/>
                </a:solidFill>
              </a:rPr>
              <a:t>Path dependence</a:t>
            </a:r>
          </a:p>
        </p:txBody>
      </p:sp>
      <p:pic>
        <p:nvPicPr>
          <p:cNvPr id="512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2157413"/>
            <a:ext cx="6897687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0" y="2111375"/>
            <a:ext cx="2346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/>
              <a:t>State Building and Agricultural Policy in 19</a:t>
            </a:r>
            <a:r>
              <a:rPr lang="en-US" altLang="en-US" sz="1800" b="1" baseline="30000" dirty="0"/>
              <a:t>th</a:t>
            </a:r>
            <a:r>
              <a:rPr lang="en-US" altLang="en-US" sz="1800" b="1" dirty="0"/>
              <a:t> Century  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-30163" y="5643563"/>
            <a:ext cx="21066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Political Regimes in 20</a:t>
            </a:r>
            <a:r>
              <a:rPr lang="en-US" altLang="en-US" sz="1800" b="1" baseline="30000"/>
              <a:t>th</a:t>
            </a:r>
            <a:r>
              <a:rPr lang="en-US" altLang="en-US" sz="1800" b="1"/>
              <a:t> Century</a:t>
            </a:r>
          </a:p>
        </p:txBody>
      </p:sp>
      <p:sp>
        <p:nvSpPr>
          <p:cNvPr id="51206" name="TextBox 5"/>
          <p:cNvSpPr txBox="1">
            <a:spLocks noChangeArrowheads="1"/>
          </p:cNvSpPr>
          <p:nvPr/>
        </p:nvSpPr>
        <p:spPr bwMode="auto">
          <a:xfrm>
            <a:off x="2106613" y="5657850"/>
            <a:ext cx="1865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Military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Authoritarianism</a:t>
            </a:r>
          </a:p>
        </p:txBody>
      </p:sp>
      <p:sp>
        <p:nvSpPr>
          <p:cNvPr id="51207" name="TextBox 6"/>
          <p:cNvSpPr txBox="1">
            <a:spLocks noChangeArrowheads="1"/>
          </p:cNvSpPr>
          <p:nvPr/>
        </p:nvSpPr>
        <p:spPr bwMode="auto">
          <a:xfrm>
            <a:off x="4484688" y="5656263"/>
            <a:ext cx="1865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Traditional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Authoritarianism</a:t>
            </a:r>
          </a:p>
        </p:txBody>
      </p:sp>
      <p:sp>
        <p:nvSpPr>
          <p:cNvPr id="51208" name="TextBox 7"/>
          <p:cNvSpPr txBox="1">
            <a:spLocks noChangeArrowheads="1"/>
          </p:cNvSpPr>
          <p:nvPr/>
        </p:nvSpPr>
        <p:spPr bwMode="auto">
          <a:xfrm>
            <a:off x="6688138" y="5643563"/>
            <a:ext cx="21574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/>
              <a:t>Progressive Democracy</a:t>
            </a:r>
          </a:p>
        </p:txBody>
      </p:sp>
      <p:sp>
        <p:nvSpPr>
          <p:cNvPr id="51209" name="TextBox 8"/>
          <p:cNvSpPr txBox="1">
            <a:spLocks noChangeArrowheads="1"/>
          </p:cNvSpPr>
          <p:nvPr/>
        </p:nvSpPr>
        <p:spPr bwMode="auto">
          <a:xfrm>
            <a:off x="6532563" y="6565900"/>
            <a:ext cx="24638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00"/>
              <a:t>Source: Mahoney 2001, p. 230</a:t>
            </a:r>
          </a:p>
        </p:txBody>
      </p:sp>
    </p:spTree>
    <p:extLst>
      <p:ext uri="{BB962C8B-B14F-4D97-AF65-F5344CB8AC3E}">
        <p14:creationId xmlns:p14="http://schemas.microsoft.com/office/powerpoint/2010/main" val="42917422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4CAD-945C-44BC-BCFD-F0844050F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2EFCE-E676-4603-BB6A-657841DC2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critical juncture where many choices are possible</a:t>
            </a:r>
          </a:p>
          <a:p>
            <a:r>
              <a:rPr lang="en-US" dirty="0"/>
              <a:t>Show the lock-in effects of this choice</a:t>
            </a:r>
          </a:p>
          <a:p>
            <a:pPr lvl="1"/>
            <a:r>
              <a:rPr lang="en-US" dirty="0"/>
              <a:t>How does it lead actors to coordinate on this outcome or increase costs of switching</a:t>
            </a:r>
          </a:p>
        </p:txBody>
      </p:sp>
    </p:spTree>
    <p:extLst>
      <p:ext uri="{BB962C8B-B14F-4D97-AF65-F5344CB8AC3E}">
        <p14:creationId xmlns:p14="http://schemas.microsoft.com/office/powerpoint/2010/main" val="10502784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Structured, focused comparison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22365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Structured, focused comparison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of small number of cases</a:t>
            </a:r>
          </a:p>
          <a:p>
            <a:r>
              <a:rPr lang="en-US" dirty="0"/>
              <a:t>Structure: general question and systematic gathering of equivalent data across cases</a:t>
            </a:r>
          </a:p>
          <a:p>
            <a:r>
              <a:rPr lang="en-US" dirty="0"/>
              <a:t>Focused: only certain aspects of cases</a:t>
            </a:r>
          </a:p>
        </p:txBody>
      </p:sp>
    </p:spTree>
    <p:extLst>
      <p:ext uri="{BB962C8B-B14F-4D97-AF65-F5344CB8AC3E}">
        <p14:creationId xmlns:p14="http://schemas.microsoft.com/office/powerpoint/2010/main" val="1487116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Mill’s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Similarity</a:t>
            </a:r>
          </a:p>
          <a:p>
            <a:pPr lvl="1"/>
            <a:r>
              <a:rPr lang="en-US" dirty="0"/>
              <a:t>Very similar cases with different outcomes</a:t>
            </a:r>
          </a:p>
          <a:p>
            <a:pPr lvl="1"/>
            <a:r>
              <a:rPr lang="en-US" dirty="0"/>
              <a:t>Isolate what makes them different</a:t>
            </a:r>
          </a:p>
          <a:p>
            <a:r>
              <a:rPr lang="en-US" dirty="0"/>
              <a:t>Difference</a:t>
            </a:r>
          </a:p>
          <a:p>
            <a:pPr lvl="1"/>
            <a:r>
              <a:rPr lang="en-US" dirty="0"/>
              <a:t>Very different cases with similar outcomes</a:t>
            </a:r>
          </a:p>
          <a:p>
            <a:pPr lvl="1"/>
            <a:r>
              <a:rPr lang="en-US" dirty="0"/>
              <a:t>Isolate what they have in common 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85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similar analysis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382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8467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different analysis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3058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30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Characteristics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Explain individual cases: why WWI, why revolution in France, China &amp; Russia</a:t>
            </a:r>
          </a:p>
          <a:p>
            <a:pPr lvl="1"/>
            <a:r>
              <a:rPr lang="en-US" altLang="en-US"/>
              <a:t>Typically causes of effects</a:t>
            </a:r>
          </a:p>
          <a:p>
            <a:r>
              <a:rPr lang="en-US" altLang="en-US"/>
              <a:t>Often deterministic causation</a:t>
            </a:r>
          </a:p>
          <a:p>
            <a:r>
              <a:rPr lang="en-US" altLang="en-US"/>
              <a:t>Often distinct pathways, equifinality</a:t>
            </a:r>
          </a:p>
          <a:p>
            <a:r>
              <a:rPr lang="en-US" altLang="en-US"/>
              <a:t>Focus on crucial cases</a:t>
            </a:r>
          </a:p>
          <a:p>
            <a:r>
              <a:rPr lang="en-US" altLang="en-US"/>
              <a:t>Focus on creating concepts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0093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7463"/>
            <a:ext cx="7199087" cy="653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150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BF0F-34E8-4085-A947-632EA1447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F4A2C-88C0-45C1-AF09-5E9164CE1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use most similar analysis</a:t>
            </a:r>
          </a:p>
          <a:p>
            <a:pPr lvl="1"/>
            <a:r>
              <a:rPr lang="en-US" dirty="0"/>
              <a:t>Similar cases with different outcomes</a:t>
            </a:r>
          </a:p>
          <a:p>
            <a:pPr lvl="1"/>
            <a:r>
              <a:rPr lang="en-US" dirty="0"/>
              <a:t>Helps to reduce potential causes</a:t>
            </a:r>
          </a:p>
          <a:p>
            <a:r>
              <a:rPr lang="en-US" dirty="0"/>
              <a:t>Try to identify key causal difference</a:t>
            </a:r>
          </a:p>
          <a:p>
            <a:r>
              <a:rPr lang="en-US" dirty="0"/>
              <a:t>Often combine with process tracing to show how cause leads to outcome</a:t>
            </a:r>
          </a:p>
        </p:txBody>
      </p:sp>
    </p:spTree>
    <p:extLst>
      <p:ext uri="{BB962C8B-B14F-4D97-AF65-F5344CB8AC3E}">
        <p14:creationId xmlns:p14="http://schemas.microsoft.com/office/powerpoint/2010/main" val="1056901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take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Still the workhorse of qualitative methods</a:t>
            </a:r>
          </a:p>
          <a:p>
            <a:r>
              <a:rPr lang="en-US" dirty="0"/>
              <a:t>Becoming less popular</a:t>
            </a:r>
          </a:p>
          <a:p>
            <a:pPr lvl="1"/>
            <a:r>
              <a:rPr lang="en-US" dirty="0"/>
              <a:t>Depends a lot on case selection</a:t>
            </a:r>
          </a:p>
          <a:p>
            <a:pPr lvl="1"/>
            <a:r>
              <a:rPr lang="en-US" dirty="0"/>
              <a:t>Worries about generalizability</a:t>
            </a:r>
          </a:p>
          <a:p>
            <a:pPr lvl="1"/>
            <a:r>
              <a:rPr lang="en-US" dirty="0"/>
              <a:t>Quantitative methods are approaching: matching</a:t>
            </a:r>
          </a:p>
          <a:p>
            <a:r>
              <a:rPr lang="en-US" dirty="0"/>
              <a:t>Probably best to combine with process tracing or quantitative methods</a:t>
            </a:r>
          </a:p>
          <a:p>
            <a:r>
              <a:rPr lang="en-US" dirty="0"/>
              <a:t>Or use to generate &amp; eliminate hypotheses</a:t>
            </a:r>
          </a:p>
        </p:txBody>
      </p:sp>
    </p:spTree>
    <p:extLst>
      <p:ext uri="{BB962C8B-B14F-4D97-AF65-F5344CB8AC3E}">
        <p14:creationId xmlns:p14="http://schemas.microsoft.com/office/powerpoint/2010/main" val="27353251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5. Qualitative comparative analysis</a:t>
            </a:r>
          </a:p>
        </p:txBody>
      </p:sp>
    </p:spTree>
    <p:extLst>
      <p:ext uri="{BB962C8B-B14F-4D97-AF65-F5344CB8AC3E}">
        <p14:creationId xmlns:p14="http://schemas.microsoft.com/office/powerpoint/2010/main" val="2099185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of set theory and Boolean logic to show that certain conditions are necessary and sufficient for an outcome</a:t>
            </a:r>
          </a:p>
          <a:p>
            <a:r>
              <a:rPr lang="en-US" sz="2800" dirty="0"/>
              <a:t>Explaining outcomes in specific cases rather than average effects of particular causes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038600"/>
            <a:ext cx="4572000" cy="257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171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popularity of QCA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12" y="1905000"/>
            <a:ext cx="4138988" cy="449322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582" y="1872343"/>
            <a:ext cx="3979817" cy="46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391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tables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89478"/>
            <a:ext cx="8191938" cy="270152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4648200"/>
            <a:ext cx="6522060" cy="7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621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deterministic relations in 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bourgeoisie, no democracy</a:t>
            </a:r>
          </a:p>
          <a:p>
            <a:r>
              <a:rPr lang="en-US" dirty="0"/>
              <a:t>No famine in democracies</a:t>
            </a:r>
          </a:p>
          <a:p>
            <a:r>
              <a:rPr lang="en-US" dirty="0"/>
              <a:t>No wealthy democracies transition to authoritarianism</a:t>
            </a:r>
          </a:p>
          <a:p>
            <a:r>
              <a:rPr lang="en-US" dirty="0"/>
              <a:t>Every suicidal campaign has as its goal coercing a foreign state to leave its territory</a:t>
            </a:r>
          </a:p>
          <a:p>
            <a:r>
              <a:rPr lang="en-US" dirty="0"/>
              <a:t>Note: Are these causal claims?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87934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set analysis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Worry that QCA depends on dichotomous variables and deterministic causation</a:t>
            </a:r>
          </a:p>
          <a:p>
            <a:r>
              <a:rPr lang="en-US" dirty="0"/>
              <a:t>Fuzzy set analysis as a solution</a:t>
            </a:r>
          </a:p>
          <a:p>
            <a:pPr lvl="1"/>
            <a:r>
              <a:rPr lang="en-US" dirty="0"/>
              <a:t>Calibration of variables between 0 &amp; 1: Degree of membership</a:t>
            </a:r>
          </a:p>
          <a:p>
            <a:pPr lvl="1"/>
            <a:r>
              <a:rPr lang="en-US" dirty="0"/>
              <a:t>Non-deterministic causation: </a:t>
            </a:r>
            <a:r>
              <a:rPr lang="en-US" dirty="0" err="1"/>
              <a:t>eg</a:t>
            </a:r>
            <a:r>
              <a:rPr lang="en-US" dirty="0"/>
              <a:t>, cause is 90% necessary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10855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124C-C055-4709-AF76-5B2217CD4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24FA8-9675-422D-B159-D3618ED50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Helps in identifying deterministic causation – necessary &amp; sufficient conditions</a:t>
            </a:r>
          </a:p>
          <a:p>
            <a:r>
              <a:rPr lang="en-US" dirty="0"/>
              <a:t>Helps when many interactions between variables</a:t>
            </a:r>
          </a:p>
        </p:txBody>
      </p:sp>
    </p:spTree>
    <p:extLst>
      <p:ext uri="{BB962C8B-B14F-4D97-AF65-F5344CB8AC3E}">
        <p14:creationId xmlns:p14="http://schemas.microsoft.com/office/powerpoint/2010/main" val="3039473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10200" cy="641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4541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bad news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Recent tests of QCA with simulated data</a:t>
            </a:r>
          </a:p>
          <a:p>
            <a:pPr lvl="1"/>
            <a:r>
              <a:rPr lang="en-US" dirty="0"/>
              <a:t>QCA has difficulty recovering the correct pathways</a:t>
            </a:r>
          </a:p>
          <a:p>
            <a:pPr lvl="1"/>
            <a:r>
              <a:rPr lang="en-US" dirty="0"/>
              <a:t>Regressions do better</a:t>
            </a:r>
          </a:p>
          <a:p>
            <a:r>
              <a:rPr lang="en-US" dirty="0"/>
              <a:t>For larger-N fuzzy set, not clear what is added to regression-style analysis</a:t>
            </a:r>
          </a:p>
          <a:p>
            <a:r>
              <a:rPr lang="en-US" dirty="0"/>
              <a:t>Maybe useful because of closer attention to cases, concepts, and measures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244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Concepts and typologies</a:t>
            </a:r>
          </a:p>
        </p:txBody>
      </p:sp>
    </p:spTree>
    <p:extLst>
      <p:ext uri="{BB962C8B-B14F-4D97-AF65-F5344CB8AC3E}">
        <p14:creationId xmlns:p14="http://schemas.microsoft.com/office/powerpoint/2010/main" val="1387801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Useful typologies &amp; concepts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Typologies &amp; concepts aren’t right or wrong, but useful and not useful</a:t>
            </a:r>
          </a:p>
          <a:p>
            <a:pPr lvl="1"/>
            <a:r>
              <a:rPr lang="en-US" altLang="en-US" dirty="0"/>
              <a:t>Don’t contradict common usage</a:t>
            </a:r>
          </a:p>
          <a:p>
            <a:pPr lvl="1"/>
            <a:r>
              <a:rPr lang="en-US" altLang="en-US" dirty="0"/>
              <a:t>Offer enough detail to differentiate cases</a:t>
            </a:r>
          </a:p>
          <a:p>
            <a:pPr lvl="1"/>
            <a:r>
              <a:rPr lang="en-US" altLang="en-US" dirty="0"/>
              <a:t>Avoid unnecessary detail</a:t>
            </a:r>
          </a:p>
          <a:p>
            <a:pPr lvl="1"/>
            <a:r>
              <a:rPr lang="en-US" altLang="en-US" dirty="0"/>
              <a:t>Help us understand world and causality</a:t>
            </a:r>
          </a:p>
          <a:p>
            <a:pPr lvl="1"/>
            <a:r>
              <a:rPr lang="en-US" altLang="en-US" dirty="0"/>
              <a:t>Can be measured easily</a:t>
            </a:r>
          </a:p>
        </p:txBody>
      </p:sp>
    </p:spTree>
    <p:extLst>
      <p:ext uri="{BB962C8B-B14F-4D97-AF65-F5344CB8AC3E}">
        <p14:creationId xmlns:p14="http://schemas.microsoft.com/office/powerpoint/2010/main" val="2186416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useful to create typologies</a:t>
            </a:r>
          </a:p>
          <a:p>
            <a:r>
              <a:rPr lang="en-US" dirty="0"/>
              <a:t>Typically 2X2 tables but can be larger</a:t>
            </a:r>
          </a:p>
        </p:txBody>
      </p:sp>
      <p:pic>
        <p:nvPicPr>
          <p:cNvPr id="5122" name="Picture 2" descr="screen-capture-104.png (751×667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3883025" cy="344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212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Overarching</a:t>
            </a:r>
            <a:r>
              <a:rPr lang="cs-CZ" dirty="0"/>
              <a:t> </a:t>
            </a:r>
            <a:r>
              <a:rPr lang="cs-CZ" dirty="0" err="1"/>
              <a:t>concept</a:t>
            </a:r>
            <a:endParaRPr lang="cs-CZ" dirty="0"/>
          </a:p>
          <a:p>
            <a:r>
              <a:rPr lang="cs-CZ" dirty="0" err="1"/>
              <a:t>Row</a:t>
            </a:r>
            <a:r>
              <a:rPr lang="cs-CZ" dirty="0"/>
              <a:t> and </a:t>
            </a:r>
            <a:r>
              <a:rPr lang="cs-CZ" dirty="0" err="1"/>
              <a:t>column</a:t>
            </a:r>
            <a:r>
              <a:rPr lang="cs-CZ" dirty="0"/>
              <a:t> </a:t>
            </a:r>
            <a:r>
              <a:rPr lang="cs-CZ" dirty="0" err="1"/>
              <a:t>variables</a:t>
            </a:r>
            <a:endParaRPr lang="cs-CZ" dirty="0"/>
          </a:p>
          <a:p>
            <a:r>
              <a:rPr lang="cs-CZ" dirty="0"/>
              <a:t>Matrix </a:t>
            </a:r>
            <a:r>
              <a:rPr lang="en-US" dirty="0"/>
              <a:t>(2x2 or different size)</a:t>
            </a:r>
          </a:p>
          <a:p>
            <a:r>
              <a:rPr lang="en-US" dirty="0"/>
              <a:t>Types – give each meaningful labels</a:t>
            </a:r>
          </a:p>
          <a:p>
            <a:pPr lvl="1"/>
            <a:r>
              <a:rPr lang="en-US" dirty="0"/>
              <a:t>Nominal: no scale</a:t>
            </a:r>
          </a:p>
          <a:p>
            <a:pPr lvl="1"/>
            <a:r>
              <a:rPr lang="en-US" dirty="0"/>
              <a:t>Partially ordered: A &gt; B &amp; C &gt; D</a:t>
            </a:r>
          </a:p>
          <a:p>
            <a:pPr lvl="1"/>
            <a:r>
              <a:rPr lang="en-US" dirty="0"/>
              <a:t>Ordinal: A &gt; B = C &gt; 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08527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Typology should be mutually exclusive and collectively exhaustive</a:t>
            </a:r>
          </a:p>
          <a:p>
            <a:pPr lvl="1"/>
            <a:r>
              <a:rPr lang="en-US" dirty="0"/>
              <a:t>Categories don’t overlap</a:t>
            </a:r>
          </a:p>
          <a:p>
            <a:pPr lvl="1"/>
            <a:r>
              <a:rPr lang="en-US" dirty="0"/>
              <a:t>Categories cover all possibilities (though only in reference to particular cases)</a:t>
            </a:r>
          </a:p>
          <a:p>
            <a:r>
              <a:rPr lang="en-US" dirty="0"/>
              <a:t>Typologies can be outcomes or explanatory factors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45577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Three-level concepts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Basic level: Democracy</a:t>
            </a:r>
          </a:p>
          <a:p>
            <a:r>
              <a:rPr lang="en-US" altLang="en-US"/>
              <a:t>Secondary level: political rights &amp; civil liberties</a:t>
            </a:r>
          </a:p>
          <a:p>
            <a:r>
              <a:rPr lang="en-US" altLang="en-US"/>
              <a:t>Indicator level: voter turnout, bans on political parties, restrictions on free speech, etc. </a:t>
            </a:r>
          </a:p>
        </p:txBody>
      </p:sp>
    </p:spTree>
    <p:extLst>
      <p:ext uri="{BB962C8B-B14F-4D97-AF65-F5344CB8AC3E}">
        <p14:creationId xmlns:p14="http://schemas.microsoft.com/office/powerpoint/2010/main" val="4543681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Clear indicators and rules of aggregation</a:t>
            </a:r>
          </a:p>
        </p:txBody>
      </p:sp>
      <p:pic>
        <p:nvPicPr>
          <p:cNvPr id="28675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142163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76887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Aggregation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Do you need all characteristics: necessary conditions, AND</a:t>
            </a:r>
          </a:p>
          <a:p>
            <a:pPr lvl="1"/>
            <a:r>
              <a:rPr lang="en-US" altLang="en-US" dirty="0"/>
              <a:t>Must have inclusiveness and competitiveness to be democratic </a:t>
            </a:r>
          </a:p>
          <a:p>
            <a:r>
              <a:rPr lang="en-US" altLang="en-US" dirty="0"/>
              <a:t>Or characteristics substitute for each other: sufficient conditions, OR</a:t>
            </a:r>
          </a:p>
          <a:p>
            <a:pPr lvl="1"/>
            <a:r>
              <a:rPr lang="en-US" altLang="en-US" dirty="0"/>
              <a:t>Need any 3 of 4 to be a welfare state </a:t>
            </a:r>
          </a:p>
          <a:p>
            <a:pPr lvl="1"/>
            <a:r>
              <a:rPr lang="en-US" altLang="en-US" dirty="0"/>
              <a:t>Pensions, healthcare, unemployment insurance, housing</a:t>
            </a:r>
          </a:p>
        </p:txBody>
      </p:sp>
    </p:spTree>
    <p:extLst>
      <p:ext uri="{BB962C8B-B14F-4D97-AF65-F5344CB8AC3E}">
        <p14:creationId xmlns:p14="http://schemas.microsoft.com/office/powerpoint/2010/main" val="18837466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an ethnic group?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/>
              <a:t>Family resemblance structure: not all characteristics need to be present</a:t>
            </a:r>
          </a:p>
          <a:p>
            <a:pPr lvl="1"/>
            <a:r>
              <a:rPr lang="en-US" altLang="en-US"/>
              <a:t>Membership reckoned mainly by descent</a:t>
            </a:r>
          </a:p>
          <a:p>
            <a:pPr lvl="1"/>
            <a:r>
              <a:rPr lang="en-US" altLang="en-US"/>
              <a:t>Members are conscious of group membership</a:t>
            </a:r>
          </a:p>
          <a:p>
            <a:pPr lvl="1"/>
            <a:r>
              <a:rPr lang="en-US" altLang="en-US"/>
              <a:t>Members share cultural features</a:t>
            </a:r>
          </a:p>
          <a:p>
            <a:pPr lvl="1"/>
            <a:r>
              <a:rPr lang="en-US" altLang="en-US"/>
              <a:t>These features held as valuable by most members of group</a:t>
            </a:r>
          </a:p>
          <a:p>
            <a:pPr lvl="1"/>
            <a:r>
              <a:rPr lang="en-US" altLang="en-US"/>
              <a:t>Group has homeland or remembers one</a:t>
            </a:r>
          </a:p>
          <a:p>
            <a:pPr lvl="1"/>
            <a:r>
              <a:rPr lang="en-US" altLang="en-US"/>
              <a:t>Group has shared history</a:t>
            </a:r>
          </a:p>
        </p:txBody>
      </p:sp>
    </p:spTree>
    <p:extLst>
      <p:ext uri="{BB962C8B-B14F-4D97-AF65-F5344CB8AC3E}">
        <p14:creationId xmlns:p14="http://schemas.microsoft.com/office/powerpoint/2010/main" val="42431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Benefits of fewer cases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Less worry about causal heterogeneity: Do X &amp; Y have same relation in all cases</a:t>
            </a:r>
          </a:p>
          <a:p>
            <a:pPr lvl="1"/>
            <a:r>
              <a:rPr lang="en-US" altLang="en-US"/>
              <a:t>Does oil have same effect on politics in Venezuela and Norway?</a:t>
            </a:r>
          </a:p>
          <a:p>
            <a:r>
              <a:rPr lang="en-US" altLang="en-US"/>
              <a:t>Easier to see pathways, sequences</a:t>
            </a:r>
          </a:p>
          <a:p>
            <a:r>
              <a:rPr lang="en-US" altLang="en-US"/>
              <a:t>Key outcomes are often rare: revolutions, wars</a:t>
            </a:r>
          </a:p>
          <a:p>
            <a:pPr lvl="1"/>
            <a:r>
              <a:rPr lang="en-US" altLang="en-US"/>
              <a:t>They would get lost with random selection or buried in negative cases</a:t>
            </a:r>
          </a:p>
          <a:p>
            <a:pPr lvl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08151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Spikes at extremes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Necessity of extending the scale</a:t>
            </a:r>
            <a:endParaRPr lang="cs-CZ" dirty="0"/>
          </a:p>
        </p:txBody>
      </p:sp>
      <p:pic>
        <p:nvPicPr>
          <p:cNvPr id="1026" name="Picture 2" descr="http://www.systemicpeace.org/polity/P4Cases1800to2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1760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hdcomics.com/comics/archive/phd090307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8" y="685800"/>
            <a:ext cx="896815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108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7. Ethnographic methods</a:t>
            </a:r>
          </a:p>
        </p:txBody>
      </p:sp>
    </p:spTree>
    <p:extLst>
      <p:ext uri="{BB962C8B-B14F-4D97-AF65-F5344CB8AC3E}">
        <p14:creationId xmlns:p14="http://schemas.microsoft.com/office/powerpoint/2010/main" val="1117102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Participant observation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Researcher spends time with subjects, gets to know them well, watches them at work</a:t>
            </a:r>
          </a:p>
          <a:p>
            <a:pPr lvl="1"/>
            <a:r>
              <a:rPr lang="en-US" altLang="en-US"/>
              <a:t>Fenno refers to “soaking and poking” &amp; “just hanging around”</a:t>
            </a:r>
          </a:p>
          <a:p>
            <a:r>
              <a:rPr lang="en-US" altLang="en-US"/>
              <a:t>New insights and concepts but hard to show causality and generality</a:t>
            </a:r>
          </a:p>
        </p:txBody>
      </p:sp>
    </p:spTree>
    <p:extLst>
      <p:ext uri="{BB962C8B-B14F-4D97-AF65-F5344CB8AC3E}">
        <p14:creationId xmlns:p14="http://schemas.microsoft.com/office/powerpoint/2010/main" val="14991137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Fenno</a:t>
            </a:r>
            <a:r>
              <a:rPr lang="en-US" altLang="en-US" dirty="0"/>
              <a:t> – Home style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/>
              <a:t>Fenno attaches himself to Congresspeople in their home districts</a:t>
            </a:r>
          </a:p>
          <a:p>
            <a:r>
              <a:rPr lang="en-US" altLang="en-US"/>
              <a:t>Findings</a:t>
            </a:r>
          </a:p>
          <a:p>
            <a:pPr lvl="1"/>
            <a:r>
              <a:rPr lang="en-US" altLang="en-US"/>
              <a:t>Different constituencies: Geographic, reelection, primary, and intimates</a:t>
            </a:r>
          </a:p>
          <a:p>
            <a:pPr lvl="1"/>
            <a:r>
              <a:rPr lang="en-US" altLang="en-US"/>
              <a:t>Different types: Homefolks, issue-articulating activist, errand boy, local leader</a:t>
            </a:r>
          </a:p>
          <a:p>
            <a:pPr lvl="1"/>
            <a:r>
              <a:rPr lang="en-US" altLang="en-US"/>
              <a:t>Not just concerned with reelection</a:t>
            </a:r>
          </a:p>
          <a:p>
            <a:pPr lvl="1"/>
            <a:r>
              <a:rPr lang="en-US" altLang="en-US"/>
              <a:t>Give same account of themselves to different groups</a:t>
            </a:r>
          </a:p>
        </p:txBody>
      </p:sp>
    </p:spTree>
    <p:extLst>
      <p:ext uri="{BB962C8B-B14F-4D97-AF65-F5344CB8AC3E}">
        <p14:creationId xmlns:p14="http://schemas.microsoft.com/office/powerpoint/2010/main" val="32724367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Mixed methods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33837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versus Triangulation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Triangulation: ask same question with 2 different methods</a:t>
            </a:r>
          </a:p>
          <a:p>
            <a:pPr lvl="1"/>
            <a:r>
              <a:rPr lang="en-US" dirty="0"/>
              <a:t>Is the question really the same? How to confirm a regression estimate of 0.21 with a case study?</a:t>
            </a:r>
          </a:p>
          <a:p>
            <a:r>
              <a:rPr lang="en-US" dirty="0"/>
              <a:t>Better: Integration</a:t>
            </a:r>
          </a:p>
          <a:p>
            <a:pPr lvl="1"/>
            <a:r>
              <a:rPr lang="en-US" dirty="0"/>
              <a:t>Use each method for what it is good at it</a:t>
            </a:r>
          </a:p>
          <a:p>
            <a:pPr lvl="1"/>
            <a:r>
              <a:rPr lang="en-US" dirty="0"/>
              <a:t>One method to produce final inference</a:t>
            </a:r>
          </a:p>
          <a:p>
            <a:pPr lvl="1"/>
            <a:r>
              <a:rPr lang="en-US" dirty="0"/>
              <a:t>Other method to design, test, or refine analysis</a:t>
            </a:r>
          </a:p>
        </p:txBody>
      </p:sp>
    </p:spTree>
    <p:extLst>
      <p:ext uri="{BB962C8B-B14F-4D97-AF65-F5344CB8AC3E}">
        <p14:creationId xmlns:p14="http://schemas.microsoft.com/office/powerpoint/2010/main" val="6096260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Varieties of combinations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regression and choose cases</a:t>
            </a:r>
          </a:p>
          <a:p>
            <a:pPr lvl="1"/>
            <a:r>
              <a:rPr lang="en-US" dirty="0"/>
              <a:t>Outliers to probe other possible causes</a:t>
            </a:r>
          </a:p>
          <a:p>
            <a:pPr lvl="1"/>
            <a:r>
              <a:rPr lang="en-US" dirty="0"/>
              <a:t>Typical cases to probe mechanism</a:t>
            </a:r>
          </a:p>
          <a:p>
            <a:r>
              <a:rPr lang="en-US" dirty="0"/>
              <a:t>Start with case studies to develop theory</a:t>
            </a:r>
          </a:p>
          <a:p>
            <a:pPr lvl="1"/>
            <a:r>
              <a:rPr lang="en-US" dirty="0"/>
              <a:t>Then use results to conduct larger test</a:t>
            </a:r>
          </a:p>
          <a:p>
            <a:r>
              <a:rPr lang="en-US" dirty="0"/>
              <a:t>Small-N comparison combined with subnational regressions</a:t>
            </a:r>
          </a:p>
          <a:p>
            <a:r>
              <a:rPr lang="en-US" dirty="0"/>
              <a:t>Iteration between cases and large-N</a:t>
            </a:r>
          </a:p>
        </p:txBody>
      </p:sp>
    </p:spTree>
    <p:extLst>
      <p:ext uri="{BB962C8B-B14F-4D97-AF65-F5344CB8AC3E}">
        <p14:creationId xmlns:p14="http://schemas.microsoft.com/office/powerpoint/2010/main" val="325378830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case study add to statistical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measurement quality</a:t>
            </a:r>
          </a:p>
          <a:p>
            <a:r>
              <a:rPr lang="en-US" dirty="0"/>
              <a:t>Evaluate plausibility of causal pathways</a:t>
            </a:r>
          </a:p>
          <a:p>
            <a:r>
              <a:rPr lang="en-US" dirty="0"/>
              <a:t>Search for evidence of omitted variables</a:t>
            </a:r>
          </a:p>
          <a:p>
            <a:r>
              <a:rPr lang="en-US" dirty="0"/>
              <a:t>Causal process observations may show that large effect likely or unlikely</a:t>
            </a:r>
          </a:p>
        </p:txBody>
      </p:sp>
    </p:spTree>
    <p:extLst>
      <p:ext uri="{BB962C8B-B14F-4D97-AF65-F5344CB8AC3E}">
        <p14:creationId xmlns:p14="http://schemas.microsoft.com/office/powerpoint/2010/main" val="9667605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case selection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670910"/>
              </p:ext>
            </p:extLst>
          </p:nvPr>
        </p:nvGraphicFramePr>
        <p:xfrm>
          <a:off x="457200" y="1600200"/>
          <a:ext cx="8229600" cy="4613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r>
                        <a:rPr lang="en-US" sz="24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dirty="0"/>
                        <a:t>Typical: fits relationship between X &amp;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Help discover mechanisms that may confirm or disconfirm</a:t>
                      </a:r>
                      <a:r>
                        <a:rPr lang="en-US" sz="2400" baseline="0" dirty="0"/>
                        <a:t> theory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dirty="0"/>
                        <a:t>Diverse: exemplifies</a:t>
                      </a:r>
                      <a:r>
                        <a:rPr lang="en-US" sz="2400" baseline="0" dirty="0"/>
                        <a:t> diverse values of X, Y, or X/Y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Explore new causes or confirm theory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dirty="0"/>
                        <a:t>Extreme: extreme values of X or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Explore new hypotheses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r>
                        <a:rPr lang="en-US" sz="2400" dirty="0"/>
                        <a:t>Deviant: deviates</a:t>
                      </a:r>
                      <a:r>
                        <a:rPr lang="en-US" sz="2400" baseline="0" dirty="0"/>
                        <a:t> from relationship between X &amp; Y – outliers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Probe</a:t>
                      </a:r>
                      <a:r>
                        <a:rPr lang="en-US" sz="2400" baseline="0" dirty="0"/>
                        <a:t> new explanations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50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Kinds of evidence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Historical archives – events, meetings, news reports</a:t>
            </a:r>
          </a:p>
          <a:p>
            <a:r>
              <a:rPr lang="en-US" altLang="en-US"/>
              <a:t>Unstructured or semi-structured interviews with policy-makers, protesters, etc.</a:t>
            </a:r>
          </a:p>
          <a:p>
            <a:r>
              <a:rPr lang="en-US" altLang="en-US"/>
              <a:t>Participant observation</a:t>
            </a:r>
          </a:p>
        </p:txBody>
      </p:sp>
    </p:spTree>
    <p:extLst>
      <p:ext uri="{BB962C8B-B14F-4D97-AF65-F5344CB8AC3E}">
        <p14:creationId xmlns:p14="http://schemas.microsoft.com/office/powerpoint/2010/main" val="32548502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statistics add to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generalizability of finding</a:t>
            </a:r>
          </a:p>
          <a:p>
            <a:pPr lvl="1"/>
            <a:r>
              <a:rPr lang="en-US" dirty="0"/>
              <a:t>What is proper domain?</a:t>
            </a:r>
          </a:p>
          <a:p>
            <a:r>
              <a:rPr lang="en-US" dirty="0"/>
              <a:t>Quantify effect sizes</a:t>
            </a:r>
          </a:p>
          <a:p>
            <a:r>
              <a:rPr lang="en-US"/>
              <a:t>Add </a:t>
            </a:r>
            <a:r>
              <a:rPr lang="en-US" dirty="0"/>
              <a:t>evidence about steps in process tracing</a:t>
            </a:r>
          </a:p>
          <a:p>
            <a:pPr lvl="1"/>
            <a:r>
              <a:rPr lang="en-US" dirty="0"/>
              <a:t>Survey evidence, embedded experiment</a:t>
            </a:r>
          </a:p>
        </p:txBody>
      </p:sp>
    </p:spTree>
    <p:extLst>
      <p:ext uri="{BB962C8B-B14F-4D97-AF65-F5344CB8AC3E}">
        <p14:creationId xmlns:p14="http://schemas.microsoft.com/office/powerpoint/2010/main" val="645338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Final issues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3761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Replicability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Increasing belief that qualitative work should be replicable</a:t>
            </a:r>
          </a:p>
          <a:p>
            <a:r>
              <a:rPr lang="en-US" dirty="0"/>
              <a:t>You should archive field notes, oral interviews</a:t>
            </a:r>
          </a:p>
          <a:p>
            <a:r>
              <a:rPr lang="en-US" dirty="0"/>
              <a:t>Codebook that describes measurement of all variables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786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When to choose qualitative template?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Good place to start your exploration – not sure what matters </a:t>
            </a:r>
          </a:p>
          <a:p>
            <a:pPr lvl="1"/>
            <a:r>
              <a:rPr lang="en-US" altLang="en-US" dirty="0"/>
              <a:t>Immerse yourself in some important cases and develop hypotheses</a:t>
            </a:r>
          </a:p>
          <a:p>
            <a:r>
              <a:rPr lang="en-US" altLang="en-US" dirty="0"/>
              <a:t>You care a lot about some very important cases</a:t>
            </a:r>
          </a:p>
          <a:p>
            <a:r>
              <a:rPr lang="en-US" altLang="en-US" dirty="0"/>
              <a:t>Unsure about how to conceptualize outcomes or causes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22141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qualitative research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Focus on particular cases and explaining them correctly</a:t>
            </a:r>
          </a:p>
          <a:p>
            <a:pPr lvl="1"/>
            <a:r>
              <a:rPr lang="en-US" dirty="0"/>
              <a:t>Avoid causal heterogeneity</a:t>
            </a:r>
          </a:p>
          <a:p>
            <a:r>
              <a:rPr lang="en-US" dirty="0"/>
              <a:t>Necessary &amp; sufficient conditions and multiple discrete paths (</a:t>
            </a:r>
            <a:r>
              <a:rPr lang="en-US" dirty="0" err="1"/>
              <a:t>equifinality</a:t>
            </a:r>
            <a:r>
              <a:rPr lang="en-US" dirty="0"/>
              <a:t>)</a:t>
            </a:r>
          </a:p>
          <a:p>
            <a:r>
              <a:rPr lang="en-US" dirty="0"/>
              <a:t>Better development of concepts and use of data to revise concepts</a:t>
            </a:r>
          </a:p>
          <a:p>
            <a:r>
              <a:rPr lang="en-US" dirty="0"/>
              <a:t>Lots of evidence about causal process can’t be reduced to spreadsheet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6836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Weaker generalizability</a:t>
            </a:r>
          </a:p>
          <a:p>
            <a:r>
              <a:rPr lang="en-US" dirty="0"/>
              <a:t>Quantitative judgments (where data exists) beat qualitative ones</a:t>
            </a:r>
          </a:p>
          <a:p>
            <a:r>
              <a:rPr lang="en-US" dirty="0"/>
              <a:t>Often deteriorates into history and description</a:t>
            </a:r>
          </a:p>
          <a:p>
            <a:r>
              <a:rPr lang="en-US" dirty="0"/>
              <a:t>How deterministic is social world?</a:t>
            </a:r>
          </a:p>
          <a:p>
            <a:r>
              <a:rPr lang="en-US" dirty="0"/>
              <a:t>Prediction and interventions?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382663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61835-86B0-49AC-8D4F-484D18A6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C65A9-F238-4034-9DEA-69D885D5E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one of the following:</a:t>
            </a:r>
          </a:p>
          <a:p>
            <a:pPr lvl="1"/>
            <a:r>
              <a:rPr lang="en-US" dirty="0"/>
              <a:t>Choose one article from Collier’s piece on process tracing and answer questions</a:t>
            </a:r>
          </a:p>
          <a:p>
            <a:pPr lvl="1"/>
            <a:r>
              <a:rPr lang="en-US" dirty="0"/>
              <a:t>Choose several questions from Goertz’s long list on concepts</a:t>
            </a:r>
          </a:p>
          <a:p>
            <a:pPr lvl="1"/>
            <a:r>
              <a:rPr lang="en-US" dirty="0"/>
              <a:t>Something else? Paper on a specific method? Analysis of a particular qualitative article?</a:t>
            </a:r>
          </a:p>
        </p:txBody>
      </p:sp>
    </p:spTree>
    <p:extLst>
      <p:ext uri="{BB962C8B-B14F-4D97-AF65-F5344CB8AC3E}">
        <p14:creationId xmlns:p14="http://schemas.microsoft.com/office/powerpoint/2010/main" val="13743963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DDD-5679-4058-B3BA-339C841B6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3D297-0BDE-445C-AC26-012B348E3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771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5692-35DE-4094-9B56-38CC8E18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Small-n 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CF028-43F3-467C-8EFD-6CC0A735C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Can we learn much from small-N (structured, focused) comparisons? </a:t>
            </a:r>
          </a:p>
          <a:p>
            <a:r>
              <a:rPr lang="en-US" dirty="0"/>
              <a:t>What can we conclude from a comparison of the Czech Republic, Hungary, and Poland? </a:t>
            </a:r>
          </a:p>
          <a:p>
            <a:r>
              <a:rPr lang="en-US" dirty="0"/>
              <a:t>Yes, they are similar enough, but can we really identify causality or produce general knowledge? </a:t>
            </a:r>
          </a:p>
          <a:p>
            <a:r>
              <a:rPr lang="en-US" dirty="0"/>
              <a:t>Can you name any papers that use structured, focused comparisons to produce strong conclusions?</a:t>
            </a:r>
          </a:p>
        </p:txBody>
      </p:sp>
    </p:spTree>
    <p:extLst>
      <p:ext uri="{BB962C8B-B14F-4D97-AF65-F5344CB8AC3E}">
        <p14:creationId xmlns:p14="http://schemas.microsoft.com/office/powerpoint/2010/main" val="106306762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7F55-5A2D-4D1F-80B1-A92B329DE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tracing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BE63A-39D3-42CF-B5B1-F18DD8A23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Just about any qualitative paper that traces a case over time gets called “process tracing”. Is there really a distinctive method here? </a:t>
            </a:r>
          </a:p>
          <a:p>
            <a:r>
              <a:rPr lang="en-US" dirty="0"/>
              <a:t>In the lectures I struggled to say exactly what you should do (except for tests of necessary &amp;</a:t>
            </a:r>
            <a:br>
              <a:rPr lang="en-US" dirty="0"/>
            </a:br>
            <a:r>
              <a:rPr lang="en-US" dirty="0"/>
              <a:t>sufficient conditions). What are the key steps?</a:t>
            </a:r>
          </a:p>
          <a:p>
            <a:r>
              <a:rPr lang="en-US" dirty="0"/>
              <a:t>Again, are any of your favorite qualitative papers</a:t>
            </a:r>
            <a:br>
              <a:rPr lang="en-US" dirty="0"/>
            </a:br>
            <a:r>
              <a:rPr lang="en-US" dirty="0"/>
              <a:t>examples of process tracing? How do they do it?</a:t>
            </a:r>
          </a:p>
        </p:txBody>
      </p:sp>
    </p:spTree>
    <p:extLst>
      <p:ext uri="{BB962C8B-B14F-4D97-AF65-F5344CB8AC3E}">
        <p14:creationId xmlns:p14="http://schemas.microsoft.com/office/powerpoint/2010/main" val="383986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Quantitative versus Qualitative Templates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4796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84CD6-8356-49E1-82DA-94F0D51FB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and typologies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B7EA8-0D03-46A7-AC88-73265CBE2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political science already have too many concepts and typologies? In what areas, do we need more concepts/typologies? </a:t>
            </a:r>
          </a:p>
          <a:p>
            <a:r>
              <a:rPr lang="en-US" dirty="0"/>
              <a:t>Should we focus more on measures and new data than on new conceptions of, say, democracy/regime or the welfare state?</a:t>
            </a:r>
          </a:p>
          <a:p>
            <a:r>
              <a:rPr lang="en-US" dirty="0"/>
              <a:t>Where might we find new conceptions? </a:t>
            </a:r>
          </a:p>
        </p:txBody>
      </p:sp>
    </p:spTree>
    <p:extLst>
      <p:ext uri="{BB962C8B-B14F-4D97-AF65-F5344CB8AC3E}">
        <p14:creationId xmlns:p14="http://schemas.microsoft.com/office/powerpoint/2010/main" val="11269897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F3591-6B13-40BA-BD82-5A002AF2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and where?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F910-4877-4902-BDF1-3DD7E58E5E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are qualitative methods most useful and what can they provide? </a:t>
            </a:r>
          </a:p>
          <a:p>
            <a:r>
              <a:rPr lang="en-US" dirty="0"/>
              <a:t>When should we avoid them? </a:t>
            </a:r>
          </a:p>
          <a:p>
            <a:r>
              <a:rPr lang="en-US" dirty="0"/>
              <a:t>Should we usually combine them with quantitative methods? How should we do this? </a:t>
            </a:r>
          </a:p>
          <a:p>
            <a:r>
              <a:rPr lang="en-US" dirty="0"/>
              <a:t>Is qualitative data always necessary to supplement quantitative work?</a:t>
            </a:r>
          </a:p>
        </p:txBody>
      </p:sp>
    </p:spTree>
    <p:extLst>
      <p:ext uri="{BB962C8B-B14F-4D97-AF65-F5344CB8AC3E}">
        <p14:creationId xmlns:p14="http://schemas.microsoft.com/office/powerpoint/2010/main" val="2440934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2899</Words>
  <Application>Microsoft Office PowerPoint</Application>
  <PresentationFormat>On-screen Show (4:3)</PresentationFormat>
  <Paragraphs>415</Paragraphs>
  <Slides>91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Office Theme</vt:lpstr>
      <vt:lpstr>Qualitative methods</vt:lpstr>
      <vt:lpstr>Favorite qualitative papers</vt:lpstr>
      <vt:lpstr>Qualitative research</vt:lpstr>
      <vt:lpstr>Qualitative methods in political science</vt:lpstr>
      <vt:lpstr>Characteristics</vt:lpstr>
      <vt:lpstr>PowerPoint Presentation</vt:lpstr>
      <vt:lpstr>Benefits of fewer cases</vt:lpstr>
      <vt:lpstr>Kinds of evidence</vt:lpstr>
      <vt:lpstr>Quantitative versus Qualitative Templates</vt:lpstr>
      <vt:lpstr>Two cultures?</vt:lpstr>
      <vt:lpstr>Approaches and concepts</vt:lpstr>
      <vt:lpstr>More qualitative specificities</vt:lpstr>
      <vt:lpstr>Issues with qualitative template</vt:lpstr>
      <vt:lpstr>Main types</vt:lpstr>
      <vt:lpstr>1. Case study</vt:lpstr>
      <vt:lpstr>Small-n problem</vt:lpstr>
      <vt:lpstr>Small-n problem</vt:lpstr>
      <vt:lpstr>Small-n problem</vt:lpstr>
      <vt:lpstr>Larger-n</vt:lpstr>
      <vt:lpstr>Solutions to small-n problem</vt:lpstr>
      <vt:lpstr>Hypothesis generating case study: Japan’s developmental state</vt:lpstr>
      <vt:lpstr>Can we prove that these actions cause growth?</vt:lpstr>
      <vt:lpstr>Problem of case selection</vt:lpstr>
      <vt:lpstr>2. Process tracing </vt:lpstr>
      <vt:lpstr>Process tracing</vt:lpstr>
      <vt:lpstr>Causal process observations (CPOs)</vt:lpstr>
      <vt:lpstr>Examples</vt:lpstr>
      <vt:lpstr>Theory testing with CPOs</vt:lpstr>
      <vt:lpstr>Brady on 2000 election</vt:lpstr>
      <vt:lpstr>Types of tests</vt:lpstr>
      <vt:lpstr>PowerPoint Presentation</vt:lpstr>
      <vt:lpstr>Pension privatization in CZ and PL</vt:lpstr>
      <vt:lpstr>Equifinality</vt:lpstr>
      <vt:lpstr>My advice</vt:lpstr>
      <vt:lpstr>More information</vt:lpstr>
      <vt:lpstr>3. Path dependence &amp; critical junctures</vt:lpstr>
      <vt:lpstr>Path dependence</vt:lpstr>
      <vt:lpstr>Polya urn</vt:lpstr>
      <vt:lpstr>Qwerty keyboard</vt:lpstr>
      <vt:lpstr>Mechanisms of path dependence</vt:lpstr>
      <vt:lpstr>Welfare state</vt:lpstr>
      <vt:lpstr>Critical junctures</vt:lpstr>
      <vt:lpstr>PowerPoint Presentation</vt:lpstr>
      <vt:lpstr>How to do it?</vt:lpstr>
      <vt:lpstr>4. Structured, focused comparison</vt:lpstr>
      <vt:lpstr>Structured, focused comparison</vt:lpstr>
      <vt:lpstr>Mill’s methods</vt:lpstr>
      <vt:lpstr>Most similar analysis</vt:lpstr>
      <vt:lpstr>Most different analysis</vt:lpstr>
      <vt:lpstr>PowerPoint Presentation</vt:lpstr>
      <vt:lpstr>How to do it?</vt:lpstr>
      <vt:lpstr>My take</vt:lpstr>
      <vt:lpstr>5. Qualitative comparative analysis</vt:lpstr>
      <vt:lpstr>QCA</vt:lpstr>
      <vt:lpstr>Increasing popularity of QCA</vt:lpstr>
      <vt:lpstr>Truth tables</vt:lpstr>
      <vt:lpstr>Some deterministic relations in PS</vt:lpstr>
      <vt:lpstr>Fuzzy set analysis</vt:lpstr>
      <vt:lpstr>Usefulness</vt:lpstr>
      <vt:lpstr>Some bad news</vt:lpstr>
      <vt:lpstr>6. Concepts and typologies</vt:lpstr>
      <vt:lpstr>Useful typologies &amp; concepts</vt:lpstr>
      <vt:lpstr>Typologies</vt:lpstr>
      <vt:lpstr>Basics</vt:lpstr>
      <vt:lpstr>Issues</vt:lpstr>
      <vt:lpstr>Three-level concepts</vt:lpstr>
      <vt:lpstr>Clear indicators and rules of aggregation</vt:lpstr>
      <vt:lpstr>Aggregation</vt:lpstr>
      <vt:lpstr>What is an ethnic group?</vt:lpstr>
      <vt:lpstr>Spikes at extremes</vt:lpstr>
      <vt:lpstr>PowerPoint Presentation</vt:lpstr>
      <vt:lpstr>7. Ethnographic methods</vt:lpstr>
      <vt:lpstr>Participant observation</vt:lpstr>
      <vt:lpstr>Fenno – Home style</vt:lpstr>
      <vt:lpstr>8. Mixed methods</vt:lpstr>
      <vt:lpstr>Integration versus Triangulation</vt:lpstr>
      <vt:lpstr>Varieties of combinations</vt:lpstr>
      <vt:lpstr>How can case study add to statistical analysis</vt:lpstr>
      <vt:lpstr>Types of case selection</vt:lpstr>
      <vt:lpstr>How does statistics add to case studies</vt:lpstr>
      <vt:lpstr>9. Final issues</vt:lpstr>
      <vt:lpstr>Replicability</vt:lpstr>
      <vt:lpstr>When to choose qualitative template?</vt:lpstr>
      <vt:lpstr>Advantages of qualitative research</vt:lpstr>
      <vt:lpstr>Disadvantages</vt:lpstr>
      <vt:lpstr>Exercises</vt:lpstr>
      <vt:lpstr>Discussion questions</vt:lpstr>
      <vt:lpstr>Small-n comparisons</vt:lpstr>
      <vt:lpstr>Process tracing</vt:lpstr>
      <vt:lpstr>Concepts and typologies</vt:lpstr>
      <vt:lpstr>When and where?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essential elements of a cross-country comparative study</dc:title>
  <dc:creator>Andrew</dc:creator>
  <cp:lastModifiedBy>Andrew L Roberts</cp:lastModifiedBy>
  <cp:revision>98</cp:revision>
  <cp:lastPrinted>2022-10-29T20:42:16Z</cp:lastPrinted>
  <dcterms:created xsi:type="dcterms:W3CDTF">2013-12-04T19:21:25Z</dcterms:created>
  <dcterms:modified xsi:type="dcterms:W3CDTF">2024-12-11T08:07:40Z</dcterms:modified>
</cp:coreProperties>
</file>