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53"/>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17" autoAdjust="0"/>
    <p:restoredTop sz="95768" autoAdjust="0"/>
  </p:normalViewPr>
  <p:slideViewPr>
    <p:cSldViewPr snapToGrid="0">
      <p:cViewPr varScale="1">
        <p:scale>
          <a:sx n="114" d="100"/>
          <a:sy n="114" d="100"/>
        </p:scale>
        <p:origin x="492" y="11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96504829-97A8-0C4A-80EE-4326F3B884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AB34EDCF-2F50-6D46-80EF-64A38D0130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4A3528B9-C12B-BC4F-AF93-D9895556F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90D2AF3-9D7F-614C-BFDA-1610205D10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7A53"/>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076177D2-E0A9-DB4F-9BE6-71A1D66CEE6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D12A9152-FA59-9745-A59D-D50FB6F18C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98DFDC9-AC84-AB44-B9E6-08C20AB269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CF56576F-AF41-3849-BD6B-FA3394CC1B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B0B77763-CB1F-AC44-ACDB-7C064A26D2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CD4E5D6-29D8-8A49-B4AC-98EC5D4606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0859298-EE15-7744-AB43-3DB4F7409D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46E247F-6353-7D48-AB74-30C474494A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a:xfrm>
            <a:off x="996447" y="6228000"/>
            <a:ext cx="7920000" cy="252000"/>
          </a:xfrm>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sz="2800" dirty="0"/>
              <a:t>Co je kritické myšlení? Překážky kritického myšlení</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2"/>
            <a:ext cx="11361600" cy="975362"/>
          </a:xfrm>
        </p:spPr>
        <p:txBody>
          <a:bodyPr/>
          <a:lstStyle/>
          <a:p>
            <a:r>
              <a:rPr lang="cs-CZ" dirty="0"/>
              <a:t>		Jiří Baroš, katedra politologie, Fakulta sociálních studií, Masarykova 			      univerzita v Brně</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10</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Závěr a premisy II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endParaRPr lang="cs-CZ" dirty="0"/>
          </a:p>
          <a:p>
            <a:r>
              <a:rPr lang="cs-CZ" dirty="0"/>
              <a:t>(1) Řekli jsi, že mne miluješ a že si nedokážeš představit zbytek života beze mne. (2) Jednou ses mi dokonce pokoušel navrhnout, že se vezmeme. (3) A nyní říkáš, že potřebuješ čas se rozhodnout, zda se vezmeme. (4) Dobře, vše, co si mi řekl o našem vztahu, byla lež. (5) V dopisech svému příteli jsi připustil, že jsi mne uvedl v omyl. (6) Říkal jsi všem, že jsme jen přátelé, nikoliv milenci. (7) A co je nejhorší, tajně se scházel s někým jiným. (8) Proč jsi to udělal? (9) Je to všechno fraška, jdu odsud.</a:t>
            </a:r>
          </a:p>
          <a:p>
            <a:pPr marL="514350" indent="-514350">
              <a:buAutoNum type="arabicParenBoth"/>
            </a:pPr>
            <a:endParaRPr lang="cs-CZ" dirty="0"/>
          </a:p>
        </p:txBody>
      </p:sp>
    </p:spTree>
    <p:extLst>
      <p:ext uri="{BB962C8B-B14F-4D97-AF65-F5344CB8AC3E}">
        <p14:creationId xmlns:p14="http://schemas.microsoft.com/office/powerpoint/2010/main" val="225670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11</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Sebestředné myšlení</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r>
              <a:rPr lang="cs-CZ" sz="2400" dirty="0"/>
              <a:t>Jsem z bohaté rodiny, a proto si myslím, že by univerzita měla zavést školné jako v Americe.</a:t>
            </a:r>
          </a:p>
          <a:p>
            <a:r>
              <a:rPr lang="cs-CZ" sz="2400" dirty="0"/>
              <a:t>Jsem organizátor festivalů, a proto nechci, aby při vrcholu pandemii </a:t>
            </a:r>
            <a:r>
              <a:rPr lang="cs-CZ" sz="2400" dirty="0" err="1"/>
              <a:t>koronaviru</a:t>
            </a:r>
            <a:r>
              <a:rPr lang="cs-CZ" sz="2400" dirty="0"/>
              <a:t> byla omezena svoboda shromažďování.</a:t>
            </a:r>
          </a:p>
          <a:p>
            <a:r>
              <a:rPr lang="cs-CZ" sz="2400" dirty="0"/>
              <a:t>Miluji cestování, a proto mi vadí zákazy, resp. omezení cestování (se všemi průvodními důsledky) během pandemie.</a:t>
            </a:r>
          </a:p>
          <a:p>
            <a:r>
              <a:rPr lang="cs-CZ" sz="2400" dirty="0"/>
              <a:t>Zvířata by měla mít stejná práva jako lidé. Proč si to myslíš? Mám ráda zvířata a děsí mne, jak se k nim lidé chovají na celém světě.</a:t>
            </a:r>
          </a:p>
          <a:p>
            <a:r>
              <a:rPr lang="cs-CZ" sz="2400" dirty="0"/>
              <a:t>Chtěl bych, aby se Petr Fiala stal premiérem. Masarykově univerzitě, kterou vedl, by z toho leccos mohlo kápnout a všichni bychom si tu finančně polepšili.</a:t>
            </a:r>
          </a:p>
          <a:p>
            <a:endParaRPr lang="cs-CZ" dirty="0"/>
          </a:p>
        </p:txBody>
      </p:sp>
    </p:spTree>
    <p:extLst>
      <p:ext uri="{BB962C8B-B14F-4D97-AF65-F5344CB8AC3E}">
        <p14:creationId xmlns:p14="http://schemas.microsoft.com/office/powerpoint/2010/main" val="975944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2</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Tvrzení a důvody</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endParaRPr lang="cs-CZ" dirty="0"/>
          </a:p>
          <a:p>
            <a:r>
              <a:rPr lang="cs-CZ" dirty="0"/>
              <a:t>Igor </a:t>
            </a:r>
            <a:r>
              <a:rPr lang="cs-CZ" dirty="0" err="1"/>
              <a:t>Matovič</a:t>
            </a:r>
            <a:r>
              <a:rPr lang="cs-CZ" dirty="0"/>
              <a:t> je v současné době premiérem Slovenské republiky. </a:t>
            </a:r>
          </a:p>
          <a:p>
            <a:endParaRPr lang="cs-CZ" dirty="0"/>
          </a:p>
          <a:p>
            <a:r>
              <a:rPr lang="cs-CZ" dirty="0" err="1"/>
              <a:t>Rawlsova</a:t>
            </a:r>
            <a:r>
              <a:rPr lang="cs-CZ" dirty="0"/>
              <a:t> teorie spravedlnosti má mnoho slepých míst.</a:t>
            </a:r>
          </a:p>
          <a:p>
            <a:endParaRPr lang="cs-CZ" dirty="0"/>
          </a:p>
          <a:p>
            <a:r>
              <a:rPr lang="cs-CZ" dirty="0"/>
              <a:t>Carl </a:t>
            </a:r>
            <a:r>
              <a:rPr lang="cs-CZ" dirty="0" err="1"/>
              <a:t>Schmitt</a:t>
            </a:r>
            <a:r>
              <a:rPr lang="cs-CZ" dirty="0"/>
              <a:t> se nezapletl s nacisty.</a:t>
            </a:r>
          </a:p>
        </p:txBody>
      </p:sp>
    </p:spTree>
    <p:extLst>
      <p:ext uri="{BB962C8B-B14F-4D97-AF65-F5344CB8AC3E}">
        <p14:creationId xmlns:p14="http://schemas.microsoft.com/office/powerpoint/2010/main" val="582404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3</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Důvody a argumenty</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endParaRPr lang="cs-CZ" dirty="0"/>
          </a:p>
          <a:p>
            <a:r>
              <a:rPr lang="cs-CZ" dirty="0"/>
              <a:t>Protože Ústava zakazuje kandidovat cizincům ve volbách do Poslanecké sněmovny, neměl by ani kandidovat můj slovenský kamarád Andrej. </a:t>
            </a:r>
          </a:p>
          <a:p>
            <a:endParaRPr lang="cs-CZ" dirty="0"/>
          </a:p>
          <a:p>
            <a:r>
              <a:rPr lang="cs-CZ" dirty="0"/>
              <a:t>Můj mladší bratr, kterému je osmnáct let, by se neměl pokoušet kandidovat do Senátu. Je totiž v Ústavě zakotveno, že pasivní volební právo má občan, který má více než 40 let.</a:t>
            </a:r>
          </a:p>
          <a:p>
            <a:endParaRPr lang="cs-CZ" dirty="0"/>
          </a:p>
        </p:txBody>
      </p:sp>
    </p:spTree>
    <p:extLst>
      <p:ext uri="{BB962C8B-B14F-4D97-AF65-F5344CB8AC3E}">
        <p14:creationId xmlns:p14="http://schemas.microsoft.com/office/powerpoint/2010/main" val="4006108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4</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Úsudky 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endParaRPr lang="cs-CZ" dirty="0"/>
          </a:p>
          <a:p>
            <a:r>
              <a:rPr lang="cs-CZ" dirty="0"/>
              <a:t>Soňa Peková je molekulární bioložka, která se zabývá domnělou, uměle vytvořenou pandemií </a:t>
            </a:r>
            <a:r>
              <a:rPr lang="cs-CZ" dirty="0" err="1"/>
              <a:t>koronaviru</a:t>
            </a:r>
            <a:r>
              <a:rPr lang="cs-CZ" dirty="0"/>
              <a:t>. Říká, že vakcinace proti </a:t>
            </a:r>
            <a:r>
              <a:rPr lang="cs-CZ" dirty="0" err="1"/>
              <a:t>koronaviru</a:t>
            </a:r>
            <a:r>
              <a:rPr lang="cs-CZ" dirty="0"/>
              <a:t> je absurdní. Necháváme se očkovat, protože jsme se nechali zblbnout politickými faktory.</a:t>
            </a:r>
          </a:p>
          <a:p>
            <a:endParaRPr lang="cs-CZ" dirty="0"/>
          </a:p>
        </p:txBody>
      </p:sp>
    </p:spTree>
    <p:extLst>
      <p:ext uri="{BB962C8B-B14F-4D97-AF65-F5344CB8AC3E}">
        <p14:creationId xmlns:p14="http://schemas.microsoft.com/office/powerpoint/2010/main" val="3702213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5</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Úsudky II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endParaRPr lang="cs-CZ" dirty="0"/>
          </a:p>
          <a:p>
            <a:r>
              <a:rPr lang="cs-CZ" dirty="0"/>
              <a:t>Neměli bychom se nechat očkovat, protože je to absurdní. Nemá to vědecké základy, ale nechali jsme se zblbnout politickými faktory. Říká to molekulární bioložka Soňa Peková, tj. autorita ve svém oboru, které bychom měli věřit. Uvádí, že tato pandemie je jen domnělá, uměle vytvořená.</a:t>
            </a:r>
          </a:p>
          <a:p>
            <a:endParaRPr lang="cs-CZ" dirty="0"/>
          </a:p>
        </p:txBody>
      </p:sp>
    </p:spTree>
    <p:extLst>
      <p:ext uri="{BB962C8B-B14F-4D97-AF65-F5344CB8AC3E}">
        <p14:creationId xmlns:p14="http://schemas.microsoft.com/office/powerpoint/2010/main" val="1212252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6</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Jde o argument?</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endParaRPr lang="cs-CZ" dirty="0"/>
          </a:p>
          <a:p>
            <a:r>
              <a:rPr lang="cs-CZ" dirty="0"/>
              <a:t>Nedávný sloupek v novinách pojednává o jízdě barokním kočárem kardinále </a:t>
            </a:r>
            <a:r>
              <a:rPr lang="cs-CZ" dirty="0" err="1"/>
              <a:t>Duky</a:t>
            </a:r>
            <a:r>
              <a:rPr lang="cs-CZ" dirty="0"/>
              <a:t> v centru Prahy při svatojánských slavnostech. Jsem tak znechucen hierarchy v církvi, že se někdy divím, že jsme katolík. To, že mé tvrdě vydělané peníze šly z kostelních sbírek na jeho velkopanské chování, mne vytáčí. Již nikdy nebudu církvi přispívat.  </a:t>
            </a:r>
          </a:p>
          <a:p>
            <a:endParaRPr lang="cs-CZ" dirty="0"/>
          </a:p>
        </p:txBody>
      </p:sp>
    </p:spTree>
    <p:extLst>
      <p:ext uri="{BB962C8B-B14F-4D97-AF65-F5344CB8AC3E}">
        <p14:creationId xmlns:p14="http://schemas.microsoft.com/office/powerpoint/2010/main" val="2373391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7</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Vysvětlení vs. argument</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endParaRPr lang="cs-CZ" dirty="0"/>
          </a:p>
          <a:p>
            <a:pPr marL="514350" indent="-514350">
              <a:buAutoNum type="arabicParenBoth"/>
            </a:pPr>
            <a:r>
              <a:rPr lang="cs-CZ" dirty="0"/>
              <a:t>Premiér </a:t>
            </a:r>
            <a:r>
              <a:rPr lang="cs-CZ" dirty="0" err="1"/>
              <a:t>Babiš</a:t>
            </a:r>
            <a:r>
              <a:rPr lang="cs-CZ" dirty="0"/>
              <a:t> se dopustil trestního činu, popsala to ve spise o Čapím hnízdu celá řada svědků a jejich svědectví jsou věrohodná.</a:t>
            </a:r>
          </a:p>
          <a:p>
            <a:pPr marL="514350" indent="-514350">
              <a:buAutoNum type="arabicParenBoth"/>
            </a:pPr>
            <a:endParaRPr lang="cs-CZ" dirty="0"/>
          </a:p>
          <a:p>
            <a:pPr marL="514350" indent="-514350">
              <a:buAutoNum type="arabicParenBoth"/>
            </a:pPr>
            <a:r>
              <a:rPr lang="cs-CZ" dirty="0"/>
              <a:t> Premiér </a:t>
            </a:r>
            <a:r>
              <a:rPr lang="cs-CZ" dirty="0" err="1"/>
              <a:t>Babiš</a:t>
            </a:r>
            <a:r>
              <a:rPr lang="cs-CZ" dirty="0"/>
              <a:t> získal kdysi dotaci z fondů Evropské unie, aby vybudoval tento neopakovatelný resort Čapí hnízdo, místo, které vás uchvátí. </a:t>
            </a:r>
          </a:p>
        </p:txBody>
      </p:sp>
    </p:spTree>
    <p:extLst>
      <p:ext uri="{BB962C8B-B14F-4D97-AF65-F5344CB8AC3E}">
        <p14:creationId xmlns:p14="http://schemas.microsoft.com/office/powerpoint/2010/main" val="1662648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8</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Struktura argumentu</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endParaRPr lang="cs-CZ" dirty="0"/>
          </a:p>
          <a:p>
            <a:r>
              <a:rPr lang="cs-CZ" dirty="0"/>
              <a:t>Myslíte si, že křesťanští demokraté budou někdy hlasovat pro stejnopohlavní svazky? Nikdy pro ně nehlasovali. Ústy svých představitelů deklarovali, že nedovolí takovýto zákon. A jejich vedení to jasně naznačilo svým členům: nepodporujte tento zákon. </a:t>
            </a:r>
          </a:p>
        </p:txBody>
      </p:sp>
    </p:spTree>
    <p:extLst>
      <p:ext uri="{BB962C8B-B14F-4D97-AF65-F5344CB8AC3E}">
        <p14:creationId xmlns:p14="http://schemas.microsoft.com/office/powerpoint/2010/main" val="1883669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Kritické myšlení a věci veřejné</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9</a:t>
            </a:fld>
            <a:endParaRPr lang="cs-CZ" altLang="cs-CZ" noProof="0" dirty="0"/>
          </a:p>
        </p:txBody>
      </p:sp>
      <p:sp>
        <p:nvSpPr>
          <p:cNvPr id="6" name="Nadpis 5">
            <a:extLst>
              <a:ext uri="{FF2B5EF4-FFF2-40B4-BE49-F238E27FC236}">
                <a16:creationId xmlns:a16="http://schemas.microsoft.com/office/drawing/2014/main" id="{4DCBAB38-5C09-4515-91B6-F093091F7C60}"/>
              </a:ext>
            </a:extLst>
          </p:cNvPr>
          <p:cNvSpPr>
            <a:spLocks noGrp="1"/>
          </p:cNvSpPr>
          <p:nvPr>
            <p:ph type="title"/>
          </p:nvPr>
        </p:nvSpPr>
        <p:spPr/>
        <p:txBody>
          <a:bodyPr/>
          <a:lstStyle/>
          <a:p>
            <a:r>
              <a:rPr lang="cs-CZ" dirty="0"/>
              <a:t>Závěr a premisy I</a:t>
            </a:r>
          </a:p>
        </p:txBody>
      </p:sp>
      <p:sp>
        <p:nvSpPr>
          <p:cNvPr id="5" name="Podnadpis 4">
            <a:extLst>
              <a:ext uri="{FF2B5EF4-FFF2-40B4-BE49-F238E27FC236}">
                <a16:creationId xmlns:a16="http://schemas.microsoft.com/office/drawing/2014/main" id="{BDA74EBB-06F9-2F42-BBA7-49358111EC86}"/>
              </a:ext>
            </a:extLst>
          </p:cNvPr>
          <p:cNvSpPr>
            <a:spLocks noGrp="1"/>
          </p:cNvSpPr>
          <p:nvPr>
            <p:ph idx="4294967295"/>
          </p:nvPr>
        </p:nvSpPr>
        <p:spPr>
          <a:xfrm>
            <a:off x="720000" y="1414130"/>
            <a:ext cx="10646206" cy="4418345"/>
          </a:xfrm>
        </p:spPr>
        <p:txBody>
          <a:bodyPr/>
          <a:lstStyle/>
          <a:p>
            <a:r>
              <a:rPr lang="cs-CZ" sz="2400" dirty="0"/>
              <a:t>(1) Pan Bartoš se dopustil špatné úvahy, když pochválil rozhodnutí novin publikovat oznámení o </a:t>
            </a:r>
            <a:r>
              <a:rPr lang="cs-CZ" sz="2400" dirty="0" err="1"/>
              <a:t>polyamorii</a:t>
            </a:r>
            <a:r>
              <a:rPr lang="cs-CZ" sz="2400" dirty="0"/>
              <a:t>. (2) Pan Bartoš tvrdí, že </a:t>
            </a:r>
            <a:r>
              <a:rPr lang="cs-CZ" sz="2400" dirty="0" err="1"/>
              <a:t>polyamorní</a:t>
            </a:r>
            <a:r>
              <a:rPr lang="cs-CZ" sz="2400" dirty="0"/>
              <a:t> svazky jsou něčím, co se vyskytuje v realitě, a proto by měly být uznány médii jako legitimní varianta partnerství (3) Úkolem novin ovšem není podporovat či schvalovat určité životní styly. (4) Očekává se od nich, že budou informovat o životních stylech, nikoliv jim dávat požehnání. (5) Navíc tím, že schvalují </a:t>
            </a:r>
            <a:r>
              <a:rPr lang="cs-CZ" sz="2400" dirty="0" err="1"/>
              <a:t>polyamorii</a:t>
            </a:r>
            <a:r>
              <a:rPr lang="cs-CZ" sz="2400" dirty="0"/>
              <a:t> atd., opouští média svou objektivitu a stávají se stranickými, což zničí respekt lidí ke zpravodajským médiím. (6) To vše ukazuje, že zpravodajská média – včetně novin – by nikdy neměla podporovat (explicitně či implicitně) životní styly tím, že je vytrubují do světa.</a:t>
            </a:r>
            <a:r>
              <a:rPr lang="cs-CZ" dirty="0"/>
              <a:t>    </a:t>
            </a:r>
          </a:p>
        </p:txBody>
      </p:sp>
    </p:spTree>
    <p:extLst>
      <p:ext uri="{BB962C8B-B14F-4D97-AF65-F5344CB8AC3E}">
        <p14:creationId xmlns:p14="http://schemas.microsoft.com/office/powerpoint/2010/main" val="248527189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16-9-cz-v11.potx" id="{1A432768-ED11-4D80-BB7B-F2DE57BF66BD}" vid="{70834B49-2483-4B2E-9811-25D90AF3623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muni-fss-prezentace-16-9-cz-v11 (1)</Template>
  <TotalTime>74</TotalTime>
  <Words>852</Words>
  <Application>Microsoft Office PowerPoint</Application>
  <PresentationFormat>Širokoúhlá obrazovka</PresentationFormat>
  <Paragraphs>64</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Tahoma</vt:lpstr>
      <vt:lpstr>Wingdings</vt:lpstr>
      <vt:lpstr>Prezentace_MU_CZ</vt:lpstr>
      <vt:lpstr>Co je kritické myšlení? Překážky kritického myšlení</vt:lpstr>
      <vt:lpstr>Tvrzení a důvody</vt:lpstr>
      <vt:lpstr>Důvody a argumenty</vt:lpstr>
      <vt:lpstr>Úsudky I</vt:lpstr>
      <vt:lpstr>Úsudky II</vt:lpstr>
      <vt:lpstr>Jde o argument?</vt:lpstr>
      <vt:lpstr>Vysvětlení vs. argument</vt:lpstr>
      <vt:lpstr>Struktura argumentu</vt:lpstr>
      <vt:lpstr>Závěr a premisy I</vt:lpstr>
      <vt:lpstr>Závěr a premisy II</vt:lpstr>
      <vt:lpstr>Sebestředné myšlení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Konstitucionalismus společného dobra a výzvy pandemie</dc:title>
  <dc:creator>Jiří Baroš</dc:creator>
  <cp:lastModifiedBy>Jiří Baroš</cp:lastModifiedBy>
  <cp:revision>12</cp:revision>
  <cp:lastPrinted>1601-01-01T00:00:00Z</cp:lastPrinted>
  <dcterms:created xsi:type="dcterms:W3CDTF">2021-09-08T18:55:37Z</dcterms:created>
  <dcterms:modified xsi:type="dcterms:W3CDTF">2021-09-15T07:45:09Z</dcterms:modified>
</cp:coreProperties>
</file>