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70" r:id="rId6"/>
    <p:sldId id="260" r:id="rId7"/>
    <p:sldId id="271" r:id="rId8"/>
    <p:sldId id="261" r:id="rId9"/>
    <p:sldId id="272" r:id="rId10"/>
    <p:sldId id="262" r:id="rId11"/>
    <p:sldId id="273" r:id="rId12"/>
    <p:sldId id="263" r:id="rId13"/>
    <p:sldId id="274" r:id="rId14"/>
    <p:sldId id="266" r:id="rId15"/>
    <p:sldId id="267" r:id="rId16"/>
    <p:sldId id="268" r:id="rId17"/>
    <p:sldId id="275" r:id="rId18"/>
    <p:sldId id="276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1914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s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anchor="ctr">
            <a:spAutoFit/>
          </a:bodyPr>
          <a:lstStyle/>
          <a:p>
            <a:r>
              <a:rPr sz="3200">
                <a:latin typeface="Garamond"/>
              </a:rPr>
              <a:t>Introduction to the Concept of Economic Decline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436" y="68080"/>
            <a:ext cx="8229600" cy="3360920"/>
          </a:xfrm>
        </p:spPr>
        <p:txBody>
          <a:bodyPr wrap="square" anchor="ctr">
            <a:spAutoFit/>
          </a:bodyPr>
          <a:lstStyle/>
          <a:p>
            <a:pPr marL="0" indent="0">
              <a:buNone/>
            </a:pPr>
            <a:r>
              <a:rPr lang="en-GB" sz="3600" kern="10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Economic Decline, </a:t>
            </a:r>
            <a:br>
              <a:rPr lang="en-GB" sz="3600" kern="10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3600" kern="10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 Euro and </a:t>
            </a:r>
            <a:br>
              <a:rPr lang="en-GB" sz="3600" kern="10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3600" kern="10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Euroscepticism in Italy</a:t>
            </a:r>
          </a:p>
          <a:p>
            <a:endParaRPr lang="en-GB" sz="3600" kern="100" dirty="0">
              <a:solidFill>
                <a:schemeClr val="bg1"/>
              </a:solidFill>
              <a:latin typeface="Garamond" panose="02020404030301010803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800" i="1" kern="10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Roberto Di </a:t>
            </a:r>
            <a:r>
              <a:rPr lang="en-GB" sz="1800" i="1" kern="100" dirty="0" err="1">
                <a:solidFill>
                  <a:schemeClr val="bg1"/>
                </a:solidFill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Quirico</a:t>
            </a:r>
            <a:r>
              <a:rPr lang="en-GB" sz="1800" i="1" kern="10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(Ph.D.)</a:t>
            </a:r>
            <a:br>
              <a:rPr lang="en-GB" sz="1800" kern="10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1800" kern="10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Brno 2024-25</a:t>
            </a:r>
          </a:p>
          <a:p>
            <a:pPr marL="0" indent="0">
              <a:buNone/>
            </a:pPr>
            <a:r>
              <a:rPr lang="en-GB" sz="1800" kern="100" dirty="0">
                <a:solidFill>
                  <a:schemeClr val="bg1"/>
                </a:solidFill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diquirico@unica.it</a:t>
            </a:r>
            <a:endParaRPr lang="it-IT" sz="18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anchor="ctr">
            <a:spAutoFit/>
          </a:bodyPr>
          <a:lstStyle/>
          <a:p>
            <a:r>
              <a:rPr sz="3200">
                <a:latin typeface="Garamond"/>
              </a:rPr>
              <a:t>Share of Global Export Market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2586" y="1945733"/>
            <a:ext cx="6894214" cy="3834896"/>
          </a:xfrm>
        </p:spPr>
        <p:txBody>
          <a:bodyPr wrap="square" anchor="ctr">
            <a:spAutoFit/>
          </a:bodyPr>
          <a:lstStyle/>
          <a:p>
            <a:endParaRPr dirty="0"/>
          </a:p>
          <a:p>
            <a:r>
              <a:rPr sz="2400" dirty="0">
                <a:latin typeface="Garamond"/>
              </a:rPr>
              <a:t>Definition: Percentage of world exports coming from a given country</a:t>
            </a:r>
          </a:p>
          <a:p>
            <a:r>
              <a:rPr sz="2400" dirty="0">
                <a:latin typeface="Garamond"/>
              </a:rPr>
              <a:t>Calculation: (Country's exports / Total world exports) x 100</a:t>
            </a:r>
          </a:p>
          <a:p>
            <a:r>
              <a:rPr sz="2400" dirty="0">
                <a:latin typeface="Garamond"/>
              </a:rPr>
              <a:t>Importance: Indicates a country's international competitiveness</a:t>
            </a:r>
          </a:p>
          <a:p>
            <a:r>
              <a:rPr sz="2400" dirty="0">
                <a:latin typeface="Garamond"/>
              </a:rPr>
              <a:t>Example: If the share decreases, it means other countries are exporting relatively more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anchor="ctr">
            <a:spAutoFit/>
          </a:bodyPr>
          <a:lstStyle/>
          <a:p>
            <a:r>
              <a:rPr sz="3200">
                <a:latin typeface="Garamond"/>
              </a:rPr>
              <a:t>Share of Global Export Market</a:t>
            </a:r>
          </a:p>
        </p:txBody>
      </p:sp>
      <p:pic>
        <p:nvPicPr>
          <p:cNvPr id="8" name="Segnaposto contenuto 7" descr="Immagine che contiene diagramma, testo, linea, Diagramma&#10;&#10;Descrizione generata automaticamente">
            <a:extLst>
              <a:ext uri="{FF2B5EF4-FFF2-40B4-BE49-F238E27FC236}">
                <a16:creationId xmlns:a16="http://schemas.microsoft.com/office/drawing/2014/main" id="{4C4740A6-78F1-6151-45C4-26F59C093D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66636" y="1600201"/>
            <a:ext cx="6476999" cy="3886200"/>
          </a:xfr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7D7C17BF-A7A4-DCFA-F5F4-3C24DED54683}"/>
              </a:ext>
            </a:extLst>
          </p:cNvPr>
          <p:cNvSpPr txBox="1"/>
          <p:nvPr/>
        </p:nvSpPr>
        <p:spPr>
          <a:xfrm>
            <a:off x="2489703" y="5470216"/>
            <a:ext cx="58539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dirty="0">
                <a:latin typeface="Garamond" panose="02020404030301010803" pitchFamily="18" charset="0"/>
              </a:rPr>
              <a:t>Source</a:t>
            </a:r>
            <a:r>
              <a:rPr lang="it-IT" sz="1400" dirty="0">
                <a:latin typeface="Garamond" panose="02020404030301010803" pitchFamily="18" charset="0"/>
              </a:rPr>
              <a:t>: ISTAT, https://www.istat.it/storage/ASI/2023/capitoli/C15.pdf</a:t>
            </a:r>
          </a:p>
        </p:txBody>
      </p:sp>
    </p:spTree>
    <p:extLst>
      <p:ext uri="{BB962C8B-B14F-4D97-AF65-F5344CB8AC3E}">
        <p14:creationId xmlns:p14="http://schemas.microsoft.com/office/powerpoint/2010/main" val="1746056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anchor="ctr">
            <a:spAutoFit/>
          </a:bodyPr>
          <a:lstStyle/>
          <a:p>
            <a:r>
              <a:rPr sz="3200">
                <a:latin typeface="Garamond"/>
              </a:rPr>
              <a:t>Innovation and R&amp;D Investments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3532" y="1539469"/>
            <a:ext cx="6903267" cy="4647426"/>
          </a:xfrm>
        </p:spPr>
        <p:txBody>
          <a:bodyPr wrap="square" anchor="ctr">
            <a:spAutoFit/>
          </a:bodyPr>
          <a:lstStyle/>
          <a:p>
            <a:endParaRPr dirty="0"/>
          </a:p>
          <a:p>
            <a:r>
              <a:rPr sz="2400" dirty="0">
                <a:latin typeface="Garamond"/>
              </a:rPr>
              <a:t>Innovation: Introduction of new products, processes, or methods into the economy</a:t>
            </a:r>
          </a:p>
          <a:p>
            <a:r>
              <a:rPr sz="2400" dirty="0">
                <a:latin typeface="Garamond"/>
              </a:rPr>
              <a:t>R&amp;D: Research and development activities to create new knowledge and technologies</a:t>
            </a:r>
          </a:p>
          <a:p>
            <a:r>
              <a:rPr sz="2400" dirty="0">
                <a:latin typeface="Garamond"/>
              </a:rPr>
              <a:t>R&amp;D investments: Financial resources allocated to research and development activities</a:t>
            </a:r>
          </a:p>
          <a:p>
            <a:r>
              <a:rPr sz="2400" dirty="0">
                <a:latin typeface="Garamond"/>
              </a:rPr>
              <a:t>Importance: Crucial for long-term economic growth and international competitiveness</a:t>
            </a:r>
          </a:p>
          <a:p>
            <a:r>
              <a:rPr sz="2400" dirty="0">
                <a:latin typeface="Garamond"/>
              </a:rPr>
              <a:t>Measurement: Often expressed as a percentage of GDP invested in R&amp;D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anchor="ctr">
            <a:spAutoFit/>
          </a:bodyPr>
          <a:lstStyle/>
          <a:p>
            <a:r>
              <a:rPr sz="3200">
                <a:latin typeface="Garamond"/>
              </a:rPr>
              <a:t>Innovation and R&amp;D Investments</a:t>
            </a:r>
          </a:p>
        </p:txBody>
      </p:sp>
      <p:pic>
        <p:nvPicPr>
          <p:cNvPr id="8" name="Segnaposto contenuto 7" descr="Immagine che contiene testo, diagramma, linea, Diagramma&#10;&#10;Descrizione generata automaticamente">
            <a:extLst>
              <a:ext uri="{FF2B5EF4-FFF2-40B4-BE49-F238E27FC236}">
                <a16:creationId xmlns:a16="http://schemas.microsoft.com/office/drawing/2014/main" id="{9101E9B6-39B9-DC6D-061D-7E71C2379E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51547" y="1600200"/>
            <a:ext cx="6492088" cy="3895253"/>
          </a:xfr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BE4D174B-3F79-77DF-98F2-F03A788A2420}"/>
              </a:ext>
            </a:extLst>
          </p:cNvPr>
          <p:cNvSpPr txBox="1"/>
          <p:nvPr/>
        </p:nvSpPr>
        <p:spPr>
          <a:xfrm>
            <a:off x="2489703" y="5470216"/>
            <a:ext cx="58539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dirty="0">
                <a:latin typeface="Garamond" panose="02020404030301010803" pitchFamily="18" charset="0"/>
              </a:rPr>
              <a:t>Source</a:t>
            </a:r>
            <a:r>
              <a:rPr lang="it-IT" sz="1400" dirty="0">
                <a:latin typeface="Garamond" panose="02020404030301010803" pitchFamily="18" charset="0"/>
              </a:rPr>
              <a:t>: ISTAT, https://www.istat.it/it/files/2021/05/La-spesa-in-ricerca-e-sviluppo.pdf</a:t>
            </a:r>
          </a:p>
        </p:txBody>
      </p:sp>
    </p:spTree>
    <p:extLst>
      <p:ext uri="{BB962C8B-B14F-4D97-AF65-F5344CB8AC3E}">
        <p14:creationId xmlns:p14="http://schemas.microsoft.com/office/powerpoint/2010/main" val="3331214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3532" y="553750"/>
            <a:ext cx="6903267" cy="584775"/>
          </a:xfrm>
        </p:spPr>
        <p:txBody>
          <a:bodyPr wrap="square" anchor="ctr">
            <a:spAutoFit/>
          </a:bodyPr>
          <a:lstStyle/>
          <a:p>
            <a:r>
              <a:rPr sz="3200" dirty="0">
                <a:latin typeface="Garamond"/>
              </a:rPr>
              <a:t>Summary of Italian Economic Decline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3532" y="1908800"/>
            <a:ext cx="6903268" cy="3908762"/>
          </a:xfrm>
        </p:spPr>
        <p:txBody>
          <a:bodyPr wrap="square" anchor="ctr">
            <a:spAutoFit/>
          </a:bodyPr>
          <a:lstStyle/>
          <a:p>
            <a:endParaRPr dirty="0"/>
          </a:p>
          <a:p>
            <a:r>
              <a:rPr sz="2400" dirty="0">
                <a:latin typeface="Garamond"/>
              </a:rPr>
              <a:t>Key points:</a:t>
            </a:r>
          </a:p>
          <a:p>
            <a:r>
              <a:rPr sz="2400" dirty="0">
                <a:latin typeface="Garamond"/>
              </a:rPr>
              <a:t>• Since 1990: GDP per capita growth lower than EU15 average</a:t>
            </a:r>
          </a:p>
          <a:p>
            <a:r>
              <a:rPr sz="2400" dirty="0">
                <a:latin typeface="Garamond"/>
              </a:rPr>
              <a:t>• 2000-2010: Negative TFP growth</a:t>
            </a:r>
          </a:p>
          <a:p>
            <a:r>
              <a:rPr sz="2400" dirty="0">
                <a:latin typeface="Garamond"/>
              </a:rPr>
              <a:t>• 2010: Only EU country with GDP per capita lower than in 2000</a:t>
            </a:r>
          </a:p>
          <a:p>
            <a:r>
              <a:rPr sz="2400" dirty="0">
                <a:latin typeface="Garamond"/>
              </a:rPr>
              <a:t>Implications for competitiveness and economic well-being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anchor="ctr">
            <a:spAutoFit/>
          </a:bodyPr>
          <a:lstStyle/>
          <a:p>
            <a:r>
              <a:rPr sz="3200">
                <a:latin typeface="Garamond"/>
              </a:rPr>
              <a:t>Introduction to Euroscepticism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478" y="1059337"/>
            <a:ext cx="6912321" cy="5607689"/>
          </a:xfrm>
        </p:spPr>
        <p:txBody>
          <a:bodyPr wrap="square" anchor="ctr">
            <a:spAutoFit/>
          </a:bodyPr>
          <a:lstStyle/>
          <a:p>
            <a:endParaRPr dirty="0"/>
          </a:p>
          <a:p>
            <a:r>
              <a:rPr sz="2400" dirty="0">
                <a:latin typeface="Garamond"/>
              </a:rPr>
              <a:t>Definition: Criticism of or opposition to the European Union and European integration</a:t>
            </a:r>
          </a:p>
          <a:p>
            <a:r>
              <a:rPr sz="2400" dirty="0">
                <a:latin typeface="Garamond"/>
              </a:rPr>
              <a:t>Key aspects:</a:t>
            </a:r>
          </a:p>
          <a:p>
            <a:r>
              <a:rPr sz="2400" dirty="0">
                <a:latin typeface="Garamond"/>
              </a:rPr>
              <a:t>• Ranges from soft (reformist) to hard (rejectionist) Euroscepticism</a:t>
            </a:r>
          </a:p>
          <a:p>
            <a:r>
              <a:rPr sz="2400" dirty="0">
                <a:latin typeface="Garamond"/>
              </a:rPr>
              <a:t>• Can be based on economic, political, or cultural concerns</a:t>
            </a:r>
          </a:p>
          <a:p>
            <a:r>
              <a:rPr sz="2400" dirty="0">
                <a:latin typeface="Garamond"/>
              </a:rPr>
              <a:t>• Often linked to national sovereignty issues</a:t>
            </a:r>
          </a:p>
          <a:p>
            <a:r>
              <a:rPr sz="2400" dirty="0">
                <a:latin typeface="Garamond"/>
              </a:rPr>
              <a:t>In Italy:</a:t>
            </a:r>
          </a:p>
          <a:p>
            <a:r>
              <a:rPr sz="2400" dirty="0">
                <a:latin typeface="Garamond"/>
              </a:rPr>
              <a:t>• Traditionally pro-European country</a:t>
            </a:r>
          </a:p>
          <a:p>
            <a:r>
              <a:rPr sz="2400" dirty="0">
                <a:latin typeface="Garamond"/>
              </a:rPr>
              <a:t>• Euroscepticism emerged mainly in the 1990s and grew after the 2008 crisis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2174" y="307529"/>
            <a:ext cx="6794626" cy="1077218"/>
          </a:xfrm>
        </p:spPr>
        <p:txBody>
          <a:bodyPr wrap="square" anchor="ctr">
            <a:spAutoFit/>
          </a:bodyPr>
          <a:lstStyle/>
          <a:p>
            <a:r>
              <a:rPr lang="en-US" sz="3200" dirty="0">
                <a:latin typeface="Garamond"/>
              </a:rPr>
              <a:t>From Permissive Consensus to Constraining Dissensus</a:t>
            </a:r>
            <a:endParaRPr lang="it-IT" sz="3200" dirty="0">
              <a:latin typeface="Garam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2586" y="1108583"/>
            <a:ext cx="7260878" cy="5509200"/>
          </a:xfrm>
        </p:spPr>
        <p:txBody>
          <a:bodyPr wrap="square" anchor="ctr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sz="1600" b="1" kern="100" dirty="0">
              <a:effectLst/>
              <a:latin typeface="Garamond" panose="02020404030301010803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600" b="1" kern="100" dirty="0">
              <a:latin typeface="Garamond" panose="02020404030301010803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600" b="1" kern="100" dirty="0">
              <a:effectLst/>
              <a:latin typeface="Garamond" panose="02020404030301010803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600" b="1" kern="100" dirty="0">
              <a:latin typeface="Garamond" panose="02020404030301010803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kern="10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PERMISSIVE CONSENSUS</a:t>
            </a:r>
            <a:r>
              <a:rPr lang="en-US" sz="1600" kern="10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endParaRPr lang="it-IT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kern="10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Definition</a:t>
            </a:r>
            <a:r>
              <a:rPr lang="en-US" sz="1600" kern="10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 Passive acceptance of European integration by citizens, primarily driven by political elites.</a:t>
            </a:r>
            <a:endParaRPr lang="it-IT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600" b="1" kern="100" dirty="0">
              <a:effectLst/>
              <a:latin typeface="Garamond" panose="02020404030301010803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kern="10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Key Features</a:t>
            </a:r>
            <a:r>
              <a:rPr lang="en-US" sz="1600" kern="10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it-IT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600" kern="10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Low public attention to EU matters.</a:t>
            </a:r>
            <a:endParaRPr lang="it-IT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600" kern="10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Increasing levels of support for integration during the 1970s and 1980s.</a:t>
            </a:r>
            <a:endParaRPr lang="it-IT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600" kern="10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European policies perceived as technical and distant.</a:t>
            </a:r>
            <a:endParaRPr lang="it-IT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600" b="1" kern="100" dirty="0">
              <a:effectLst/>
              <a:latin typeface="Garamond" panose="02020404030301010803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kern="10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Transformative Factors</a:t>
            </a:r>
            <a:r>
              <a:rPr lang="en-US" sz="1600" kern="10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it-IT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600" kern="10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Maastricht Treaty (1992): Introduction of "high politics" topics (e.g., single currency, sovereignty, EU citizenship).</a:t>
            </a:r>
            <a:endParaRPr lang="it-IT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600" kern="10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Greater EU impact on citizens' daily lives.</a:t>
            </a:r>
            <a:endParaRPr lang="it-IT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600" b="1" kern="100" dirty="0">
              <a:effectLst/>
              <a:latin typeface="Garamond" panose="02020404030301010803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kern="10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Initial Consequences</a:t>
            </a:r>
            <a:r>
              <a:rPr lang="en-US" sz="1600" kern="10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it-IT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600" kern="10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Growing public dissent towards integration.</a:t>
            </a:r>
            <a:endParaRPr lang="it-IT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600" kern="10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End of permissive consensus: more public involvement, but with critical attitudes.</a:t>
            </a:r>
            <a:endParaRPr lang="it-IT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90A65B-27D1-7C29-8554-EA206B10B2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int.jpg">
            <a:extLst>
              <a:ext uri="{FF2B5EF4-FFF2-40B4-BE49-F238E27FC236}">
                <a16:creationId xmlns:a16="http://schemas.microsoft.com/office/drawing/2014/main" id="{62AA94BF-4343-BD6E-330D-DB3CB038F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DB9D72-4653-8EDD-1AC8-56D375A55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2174" y="307529"/>
            <a:ext cx="6794626" cy="1077218"/>
          </a:xfrm>
        </p:spPr>
        <p:txBody>
          <a:bodyPr wrap="square" anchor="ctr">
            <a:spAutoFit/>
          </a:bodyPr>
          <a:lstStyle/>
          <a:p>
            <a:r>
              <a:rPr lang="en-US" sz="3200" dirty="0">
                <a:latin typeface="Garamond"/>
              </a:rPr>
              <a:t>Constraining Dissensus and the Rise of Euroscepticism</a:t>
            </a:r>
            <a:endParaRPr lang="it-IT" sz="3200" dirty="0">
              <a:latin typeface="Garamond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9452E-D38A-EBE8-720C-E4A9F17AD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2586" y="1185529"/>
            <a:ext cx="7260878" cy="5355312"/>
          </a:xfrm>
        </p:spPr>
        <p:txBody>
          <a:bodyPr wrap="square" anchor="ctr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sz="1800" b="1" kern="100" dirty="0">
              <a:effectLst/>
              <a:latin typeface="Garamond" panose="02020404030301010803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1" kern="10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CONSTRAINING DISSENSUS: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kern="10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Definition: </a:t>
            </a:r>
            <a:r>
              <a:rPr lang="en-US" sz="1800" kern="10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Increased division and polarization of public opinions on European integration.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b="1" kern="100" dirty="0">
              <a:latin typeface="Garamond" panose="02020404030301010803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1" kern="10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Key Features:</a:t>
            </a:r>
          </a:p>
          <a:p>
            <a:pPr>
              <a:spcBef>
                <a:spcPts val="0"/>
              </a:spcBef>
            </a:pPr>
            <a:r>
              <a:rPr lang="en-US" sz="1800" kern="10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More dispersed opinions and flatter distributions.</a:t>
            </a:r>
          </a:p>
          <a:p>
            <a:pPr>
              <a:spcBef>
                <a:spcPts val="0"/>
              </a:spcBef>
            </a:pPr>
            <a:r>
              <a:rPr lang="en-US" sz="1800" kern="10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Higher public engagement, but less overall consensus.</a:t>
            </a:r>
          </a:p>
          <a:p>
            <a:pPr>
              <a:spcBef>
                <a:spcPts val="0"/>
              </a:spcBef>
            </a:pPr>
            <a:r>
              <a:rPr lang="en-US" sz="1800" kern="10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Politicization of European integration.</a:t>
            </a:r>
          </a:p>
          <a:p>
            <a:pPr>
              <a:spcBef>
                <a:spcPts val="0"/>
              </a:spcBef>
            </a:pPr>
            <a:endParaRPr lang="en-US" sz="1800" kern="100" dirty="0">
              <a:latin typeface="Garamond" panose="02020404030301010803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1" kern="10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Political Implications:</a:t>
            </a:r>
          </a:p>
          <a:p>
            <a:pPr>
              <a:spcBef>
                <a:spcPts val="0"/>
              </a:spcBef>
            </a:pPr>
            <a:r>
              <a:rPr lang="en-US" sz="1800" kern="10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Opportunities for Eurosceptic parties to exploit dissent.</a:t>
            </a:r>
          </a:p>
          <a:p>
            <a:pPr>
              <a:spcBef>
                <a:spcPts val="0"/>
              </a:spcBef>
            </a:pPr>
            <a:r>
              <a:rPr lang="en-US" sz="1800" kern="10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Pressure on political elites to revise their approach to integration.</a:t>
            </a:r>
          </a:p>
          <a:p>
            <a:pPr>
              <a:spcBef>
                <a:spcPts val="0"/>
              </a:spcBef>
            </a:pPr>
            <a:r>
              <a:rPr lang="en-US" sz="1800" kern="10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Emergence of potential internal political cleavages.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b="1" kern="100" dirty="0">
              <a:latin typeface="Garamond" panose="02020404030301010803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1" kern="10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Long-term Outcomes:</a:t>
            </a:r>
          </a:p>
          <a:p>
            <a:pPr>
              <a:spcBef>
                <a:spcPts val="0"/>
              </a:spcBef>
            </a:pPr>
            <a:r>
              <a:rPr lang="en-US" sz="1800" kern="10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Decline in average support, coupled with greater fragmentation of public opinion.</a:t>
            </a:r>
          </a:p>
          <a:p>
            <a:pPr>
              <a:spcBef>
                <a:spcPts val="0"/>
              </a:spcBef>
            </a:pPr>
            <a:r>
              <a:rPr lang="en-US" sz="1800" kern="10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Need for strategies addressing citizens' growing concerns.</a:t>
            </a:r>
            <a:endParaRPr lang="it-IT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8019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C45AE5-513D-7B56-C073-A5079A7810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int.jpg">
            <a:extLst>
              <a:ext uri="{FF2B5EF4-FFF2-40B4-BE49-F238E27FC236}">
                <a16:creationId xmlns:a16="http://schemas.microsoft.com/office/drawing/2014/main" id="{D7FED147-AF4A-0889-9A75-73759AD613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2A7BEB-4316-8F42-1547-732C903CE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2174" y="307529"/>
            <a:ext cx="6794626" cy="1077218"/>
          </a:xfrm>
        </p:spPr>
        <p:txBody>
          <a:bodyPr wrap="square" anchor="ctr">
            <a:spAutoFit/>
          </a:bodyPr>
          <a:lstStyle/>
          <a:p>
            <a:r>
              <a:rPr lang="en-US" sz="3200" dirty="0">
                <a:latin typeface="Garamond"/>
              </a:rPr>
              <a:t>The Role of the Euro in Fueling Dissensus</a:t>
            </a:r>
            <a:endParaRPr lang="it-IT" sz="3200" dirty="0">
              <a:latin typeface="Garamond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5D7A9-72F8-0556-4BF9-91525725A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2586" y="1200917"/>
            <a:ext cx="7260878" cy="5324535"/>
          </a:xfrm>
        </p:spPr>
        <p:txBody>
          <a:bodyPr wrap="square" anchor="ctr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sz="1800" b="1" kern="100" dirty="0">
              <a:effectLst/>
              <a:latin typeface="Garamond" panose="02020404030301010803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US" sz="1600" b="1" kern="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Euro as a Symbol of Political Integration:</a:t>
            </a:r>
            <a:endParaRPr lang="it-IT" sz="1600" kern="100" dirty="0">
              <a:effectLst/>
              <a:latin typeface="Garamond" panose="02020404030301010803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Bef>
                <a:spcPts val="0"/>
              </a:spcBef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600" kern="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euro represented a key step toward deeper political union, not just economic integration.</a:t>
            </a:r>
            <a:endParaRPr lang="it-IT" sz="1600" kern="100" dirty="0">
              <a:effectLst/>
              <a:latin typeface="Garamond" panose="02020404030301010803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Bef>
                <a:spcPts val="0"/>
              </a:spcBef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600" kern="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Perceived as a loss of national sovereignty, fueling dissent in various member states.</a:t>
            </a:r>
            <a:endParaRPr lang="it-IT" sz="1600" kern="100" dirty="0">
              <a:effectLst/>
              <a:latin typeface="Garamond" panose="02020404030301010803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it-IT" sz="1600" b="1" kern="0" dirty="0" err="1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Perceived</a:t>
            </a:r>
            <a:r>
              <a:rPr lang="it-IT" sz="1600" b="1" kern="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b="1" kern="0" dirty="0" err="1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Economic</a:t>
            </a:r>
            <a:r>
              <a:rPr lang="it-IT" sz="1600" b="1" kern="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Impacts:</a:t>
            </a:r>
            <a:endParaRPr lang="it-IT" sz="1600" kern="100" dirty="0">
              <a:effectLst/>
              <a:latin typeface="Garamond" panose="02020404030301010803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Bef>
                <a:spcPts val="0"/>
              </a:spcBef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600" kern="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Associated with negative economic changes such as price increases and reduced purchasing power.</a:t>
            </a:r>
            <a:endParaRPr lang="it-IT" sz="1600" kern="100" dirty="0">
              <a:effectLst/>
              <a:latin typeface="Garamond" panose="02020404030301010803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Bef>
                <a:spcPts val="0"/>
              </a:spcBef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600" kern="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Strengthened critical narratives and fueled Euroscepticism.</a:t>
            </a:r>
            <a:endParaRPr lang="it-IT" sz="1600" kern="100" dirty="0">
              <a:effectLst/>
              <a:latin typeface="Garamond" panose="02020404030301010803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it-IT" sz="1600" b="1" kern="0" dirty="0" err="1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Polarization</a:t>
            </a:r>
            <a:r>
              <a:rPr lang="it-IT" sz="1600" b="1" kern="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Public Opinions:</a:t>
            </a:r>
            <a:endParaRPr lang="it-IT" sz="1600" kern="100" dirty="0">
              <a:effectLst/>
              <a:latin typeface="Garamond" panose="02020404030301010803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Bef>
                <a:spcPts val="0"/>
              </a:spcBef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600" kern="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euro divided public opinion between those who saw it as progress and those who saw it as a threat.</a:t>
            </a:r>
            <a:endParaRPr lang="it-IT" sz="1600" kern="100" dirty="0">
              <a:effectLst/>
              <a:latin typeface="Garamond" panose="02020404030301010803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Bef>
                <a:spcPts val="0"/>
              </a:spcBef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600" kern="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Contributed to a more dispersed opinion distribution, a hallmark of constraining dissensus.</a:t>
            </a:r>
            <a:endParaRPr lang="it-IT" sz="1600" kern="100" dirty="0">
              <a:effectLst/>
              <a:latin typeface="Garamond" panose="02020404030301010803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it-IT" sz="1600" b="1" kern="0" dirty="0" err="1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Political</a:t>
            </a:r>
            <a:r>
              <a:rPr lang="it-IT" sz="1600" b="1" kern="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b="1" kern="0" dirty="0" err="1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Consequences</a:t>
            </a:r>
            <a:r>
              <a:rPr lang="it-IT" sz="1600" b="1" kern="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it-IT" sz="1600" kern="100" dirty="0">
              <a:effectLst/>
              <a:latin typeface="Garamond" panose="02020404030301010803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Bef>
                <a:spcPts val="0"/>
              </a:spcBef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600" kern="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Politicization of the euro provided fertile ground for Eurosceptic parties and populist movements.</a:t>
            </a:r>
            <a:endParaRPr lang="it-IT" sz="1600" kern="100" dirty="0">
              <a:effectLst/>
              <a:latin typeface="Garamond" panose="02020404030301010803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Bef>
                <a:spcPts val="0"/>
              </a:spcBef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600" kern="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euro became a symbol for broader criticism of the European project, deepening the divide between pro-integration elites and critical citizens.</a:t>
            </a:r>
            <a:endParaRPr lang="it-IT" sz="1600" kern="100" dirty="0">
              <a:effectLst/>
              <a:latin typeface="Garamond" panose="02020404030301010803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it-IT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1599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85F0C1-C8AD-5ECC-F276-E54D099524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int.jpg">
            <a:extLst>
              <a:ext uri="{FF2B5EF4-FFF2-40B4-BE49-F238E27FC236}">
                <a16:creationId xmlns:a16="http://schemas.microsoft.com/office/drawing/2014/main" id="{3A6E73E6-4A46-B744-0A7A-021DF703D5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D38809-31ED-4918-4EEA-5EA51DE94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2174" y="307529"/>
            <a:ext cx="6794626" cy="1077218"/>
          </a:xfrm>
        </p:spPr>
        <p:txBody>
          <a:bodyPr wrap="square" anchor="ctr">
            <a:spAutoFit/>
          </a:bodyPr>
          <a:lstStyle/>
          <a:p>
            <a:r>
              <a:rPr lang="en-US" sz="3200" dirty="0">
                <a:latin typeface="Garamond"/>
              </a:rPr>
              <a:t>The Role of the Euro in Fueling Dissensus (2)</a:t>
            </a:r>
            <a:endParaRPr lang="it-IT" sz="3200" dirty="0">
              <a:latin typeface="Garamond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02800-81B9-2017-A702-CB5E8FC6A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2586" y="1660723"/>
            <a:ext cx="7260878" cy="4404924"/>
          </a:xfrm>
        </p:spPr>
        <p:txBody>
          <a:bodyPr wrap="square" anchor="ctr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sz="2800" b="1" kern="100" dirty="0">
              <a:effectLst/>
              <a:latin typeface="Garamond" panose="02020404030301010803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800" b="1" kern="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Conclusion:</a:t>
            </a:r>
            <a:r>
              <a:rPr lang="en-US" sz="2800" kern="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introduction of the euro was not merely a technical decision but a systemic event that heightened discussions on national identity, sovereignty, and economic governance, playing a crucial role in the shift from "permissive consensus" to "constraining dissensus."</a:t>
            </a:r>
            <a:endParaRPr lang="it-IT" sz="2800" kern="100" dirty="0">
              <a:effectLst/>
              <a:latin typeface="Garamond" panose="02020404030301010803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800" kern="10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it-IT" sz="2800" kern="100" dirty="0">
              <a:effectLst/>
              <a:latin typeface="Garamond" panose="02020404030301010803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it-IT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226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anchor="ctr">
            <a:spAutoFit/>
          </a:bodyPr>
          <a:lstStyle/>
          <a:p>
            <a:r>
              <a:rPr sz="3200">
                <a:latin typeface="Garamond"/>
              </a:rPr>
              <a:t>What is Economic Decline?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46" y="2278132"/>
            <a:ext cx="6867053" cy="3170099"/>
          </a:xfrm>
        </p:spPr>
        <p:txBody>
          <a:bodyPr wrap="square" anchor="ctr">
            <a:spAutoFit/>
          </a:bodyPr>
          <a:lstStyle/>
          <a:p>
            <a:endParaRPr dirty="0"/>
          </a:p>
          <a:p>
            <a:r>
              <a:rPr sz="2400" dirty="0">
                <a:latin typeface="Garamond"/>
              </a:rPr>
              <a:t>Definition: A prolonged process of worsening economic performance in a country</a:t>
            </a:r>
          </a:p>
          <a:p>
            <a:r>
              <a:rPr sz="2400" dirty="0">
                <a:latin typeface="Garamond"/>
              </a:rPr>
              <a:t>Key characteristics:</a:t>
            </a:r>
          </a:p>
          <a:p>
            <a:r>
              <a:rPr sz="2400" dirty="0">
                <a:latin typeface="Garamond"/>
              </a:rPr>
              <a:t>• Persistent slowdown in economic growth</a:t>
            </a:r>
          </a:p>
          <a:p>
            <a:r>
              <a:rPr sz="2400" dirty="0">
                <a:latin typeface="Garamond"/>
              </a:rPr>
              <a:t>• Loss of international competitiveness</a:t>
            </a:r>
          </a:p>
          <a:p>
            <a:r>
              <a:rPr sz="2400" dirty="0">
                <a:latin typeface="Garamond"/>
              </a:rPr>
              <a:t>• Decrease in relative economic well-being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5548" y="553750"/>
            <a:ext cx="6731251" cy="584775"/>
          </a:xfrm>
        </p:spPr>
        <p:txBody>
          <a:bodyPr wrap="square" anchor="ctr">
            <a:spAutoFit/>
          </a:bodyPr>
          <a:lstStyle/>
          <a:p>
            <a:r>
              <a:rPr sz="3200" dirty="0">
                <a:latin typeface="Garamond"/>
              </a:rPr>
              <a:t>Main Indicators of Economic Decline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4066" y="2462798"/>
            <a:ext cx="6812733" cy="2800767"/>
          </a:xfrm>
        </p:spPr>
        <p:txBody>
          <a:bodyPr wrap="square" anchor="ctr">
            <a:spAutoFit/>
          </a:bodyPr>
          <a:lstStyle/>
          <a:p>
            <a:endParaRPr dirty="0"/>
          </a:p>
          <a:p>
            <a:r>
              <a:rPr sz="2400" dirty="0">
                <a:latin typeface="Garamond"/>
              </a:rPr>
              <a:t>GDP per capita (growth and relative level)</a:t>
            </a:r>
          </a:p>
          <a:p>
            <a:r>
              <a:rPr sz="2400" dirty="0">
                <a:latin typeface="Garamond"/>
              </a:rPr>
              <a:t>Labor productivity</a:t>
            </a:r>
          </a:p>
          <a:p>
            <a:r>
              <a:rPr sz="2400" dirty="0">
                <a:latin typeface="Garamond"/>
              </a:rPr>
              <a:t>Total Factor Productivity (TFP)</a:t>
            </a:r>
          </a:p>
          <a:p>
            <a:r>
              <a:rPr sz="2400" dirty="0">
                <a:latin typeface="Garamond"/>
              </a:rPr>
              <a:t>Share of global export market</a:t>
            </a:r>
          </a:p>
          <a:p>
            <a:r>
              <a:rPr sz="2400" dirty="0">
                <a:latin typeface="Garamond"/>
              </a:rPr>
              <a:t>Innovation and R&amp;D investments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anchor="ctr">
            <a:spAutoFit/>
          </a:bodyPr>
          <a:lstStyle/>
          <a:p>
            <a:r>
              <a:rPr sz="3200">
                <a:latin typeface="Garamond"/>
              </a:rPr>
              <a:t>GDP per capita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576402"/>
            <a:ext cx="6858000" cy="4573560"/>
          </a:xfrm>
        </p:spPr>
        <p:txBody>
          <a:bodyPr wrap="square" anchor="ctr">
            <a:spAutoFit/>
          </a:bodyPr>
          <a:lstStyle/>
          <a:p>
            <a:endParaRPr dirty="0"/>
          </a:p>
          <a:p>
            <a:r>
              <a:rPr sz="2400" dirty="0">
                <a:latin typeface="Garamond"/>
              </a:rPr>
              <a:t>Definition: Total value of goods and services produced in a country in a year, divided by the number of inhabitants</a:t>
            </a:r>
          </a:p>
          <a:p>
            <a:r>
              <a:rPr sz="2400" dirty="0">
                <a:latin typeface="Garamond"/>
              </a:rPr>
              <a:t>Growth: Percentage increase in GDP per capita from one year to the next</a:t>
            </a:r>
          </a:p>
          <a:p>
            <a:r>
              <a:rPr sz="2400" dirty="0">
                <a:latin typeface="Garamond"/>
              </a:rPr>
              <a:t>Relative level: Comparison of a country's GDP per capita with that of other countries or an average (e.g., EU)</a:t>
            </a:r>
          </a:p>
          <a:p>
            <a:r>
              <a:rPr sz="2400" dirty="0">
                <a:latin typeface="Garamond"/>
              </a:rPr>
              <a:t>Importance: General measure of a country's economic well-being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anchor="ctr">
            <a:spAutoFit/>
          </a:bodyPr>
          <a:lstStyle/>
          <a:p>
            <a:r>
              <a:rPr sz="3200">
                <a:latin typeface="Garamond"/>
              </a:rPr>
              <a:t>GDP per capita</a:t>
            </a:r>
          </a:p>
        </p:txBody>
      </p:sp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1087598C-761E-5714-53A1-33A34AB00A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83121" y="1600201"/>
            <a:ext cx="6460514" cy="3876309"/>
          </a:xfr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0A7D015-8810-39B4-E6BA-6114FF5188BC}"/>
              </a:ext>
            </a:extLst>
          </p:cNvPr>
          <p:cNvSpPr txBox="1"/>
          <p:nvPr/>
        </p:nvSpPr>
        <p:spPr>
          <a:xfrm>
            <a:off x="2489703" y="5470216"/>
            <a:ext cx="58539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dirty="0">
                <a:latin typeface="Garamond" panose="02020404030301010803" pitchFamily="18" charset="0"/>
              </a:rPr>
              <a:t>Source</a:t>
            </a:r>
            <a:r>
              <a:rPr lang="it-IT" sz="1400" dirty="0">
                <a:latin typeface="Garamond" panose="02020404030301010803" pitchFamily="18" charset="0"/>
              </a:rPr>
              <a:t>: World Bank, https://databank.worldbank.org/source/world-development-indicators#</a:t>
            </a:r>
          </a:p>
        </p:txBody>
      </p:sp>
    </p:spTree>
    <p:extLst>
      <p:ext uri="{BB962C8B-B14F-4D97-AF65-F5344CB8AC3E}">
        <p14:creationId xmlns:p14="http://schemas.microsoft.com/office/powerpoint/2010/main" val="2098340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anchor="ctr">
            <a:spAutoFit/>
          </a:bodyPr>
          <a:lstStyle/>
          <a:p>
            <a:r>
              <a:rPr sz="3200">
                <a:latin typeface="Garamond"/>
              </a:rPr>
              <a:t>Labor Productivity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3532" y="1945733"/>
            <a:ext cx="6903267" cy="3834896"/>
          </a:xfrm>
        </p:spPr>
        <p:txBody>
          <a:bodyPr wrap="square" anchor="ctr">
            <a:spAutoFit/>
          </a:bodyPr>
          <a:lstStyle/>
          <a:p>
            <a:endParaRPr dirty="0"/>
          </a:p>
          <a:p>
            <a:r>
              <a:rPr sz="2400" dirty="0">
                <a:latin typeface="Garamond"/>
              </a:rPr>
              <a:t>Definition: Quantity of output (goods or services) produced per unit of labor</a:t>
            </a:r>
          </a:p>
          <a:p>
            <a:r>
              <a:rPr sz="2400" dirty="0">
                <a:latin typeface="Garamond"/>
              </a:rPr>
              <a:t>Calculation: GDP divided by the total number of hours worked in a country</a:t>
            </a:r>
          </a:p>
          <a:p>
            <a:r>
              <a:rPr sz="2400" dirty="0">
                <a:latin typeface="Garamond"/>
              </a:rPr>
              <a:t>Importance: Indicates the efficiency with which labor is used in the economy</a:t>
            </a:r>
          </a:p>
          <a:p>
            <a:r>
              <a:rPr sz="2400" dirty="0">
                <a:latin typeface="Garamond"/>
              </a:rPr>
              <a:t>Example: If productivity increases, more is produced with the same number of hours worked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anchor="ctr">
            <a:spAutoFit/>
          </a:bodyPr>
          <a:lstStyle/>
          <a:p>
            <a:r>
              <a:rPr sz="3200">
                <a:latin typeface="Garamond"/>
              </a:rPr>
              <a:t>Labor Productivity</a:t>
            </a:r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E0285683-4366-D2D2-7CAA-1938631862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28800" y="1600201"/>
            <a:ext cx="6514835" cy="3958628"/>
          </a:xfr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8D26F042-6349-FCDE-2593-08145BB59B5D}"/>
              </a:ext>
            </a:extLst>
          </p:cNvPr>
          <p:cNvSpPr txBox="1"/>
          <p:nvPr/>
        </p:nvSpPr>
        <p:spPr>
          <a:xfrm>
            <a:off x="2489703" y="5470216"/>
            <a:ext cx="58539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dirty="0">
                <a:latin typeface="Garamond" panose="02020404030301010803" pitchFamily="18" charset="0"/>
              </a:rPr>
              <a:t>Source</a:t>
            </a:r>
            <a:r>
              <a:rPr lang="it-IT" sz="1400" dirty="0">
                <a:latin typeface="Garamond" panose="02020404030301010803" pitchFamily="18" charset="0"/>
              </a:rPr>
              <a:t>: AMECO, https://economy-finance.ec.europa.eu/economic-research-and-databases/economic-databases/ameco-database_en</a:t>
            </a:r>
          </a:p>
        </p:txBody>
      </p:sp>
    </p:spTree>
    <p:extLst>
      <p:ext uri="{BB962C8B-B14F-4D97-AF65-F5344CB8AC3E}">
        <p14:creationId xmlns:p14="http://schemas.microsoft.com/office/powerpoint/2010/main" val="3475850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anchor="ctr">
            <a:spAutoFit/>
          </a:bodyPr>
          <a:lstStyle/>
          <a:p>
            <a:r>
              <a:rPr sz="3200" dirty="0">
                <a:latin typeface="Garamond"/>
              </a:rPr>
              <a:t>Total Factor Productivity (TFP)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478" y="1945733"/>
            <a:ext cx="6912321" cy="3834896"/>
          </a:xfrm>
        </p:spPr>
        <p:txBody>
          <a:bodyPr wrap="square" anchor="ctr">
            <a:spAutoFit/>
          </a:bodyPr>
          <a:lstStyle/>
          <a:p>
            <a:endParaRPr dirty="0"/>
          </a:p>
          <a:p>
            <a:r>
              <a:rPr sz="2400" dirty="0">
                <a:latin typeface="Garamond"/>
              </a:rPr>
              <a:t>Definition: Measure of the overall efficiency with which an economy uses all its productive factors</a:t>
            </a:r>
          </a:p>
          <a:p>
            <a:r>
              <a:rPr sz="2400" dirty="0">
                <a:latin typeface="Garamond"/>
              </a:rPr>
              <a:t>Concept: Part of economic growth not explained by the increase in inputs (labor and capital)</a:t>
            </a:r>
          </a:p>
          <a:p>
            <a:r>
              <a:rPr sz="2400" dirty="0">
                <a:latin typeface="Garamond"/>
              </a:rPr>
              <a:t>Importance: Reflects technological progress and innovation in an economy</a:t>
            </a:r>
          </a:p>
          <a:p>
            <a:r>
              <a:rPr sz="2400" dirty="0">
                <a:latin typeface="Garamond"/>
              </a:rPr>
              <a:t>Example: Improvements in production processes that allow more to be produced with the same inputs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3750"/>
            <a:ext cx="8229600" cy="584775"/>
          </a:xfrm>
        </p:spPr>
        <p:txBody>
          <a:bodyPr wrap="square" anchor="ctr">
            <a:spAutoFit/>
          </a:bodyPr>
          <a:lstStyle/>
          <a:p>
            <a:r>
              <a:rPr lang="it-IT" sz="3200" dirty="0">
                <a:latin typeface="Garamond"/>
              </a:rPr>
              <a:t>Total </a:t>
            </a:r>
            <a:r>
              <a:rPr lang="it-IT" sz="3200" dirty="0" err="1">
                <a:latin typeface="Garamond"/>
              </a:rPr>
              <a:t>Factor</a:t>
            </a:r>
            <a:r>
              <a:rPr lang="it-IT" sz="3200" dirty="0">
                <a:latin typeface="Garamond"/>
              </a:rPr>
              <a:t> Productivity</a:t>
            </a:r>
            <a:endParaRPr sz="3200" dirty="0">
              <a:latin typeface="Garamond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D26F042-6349-FCDE-2593-08145BB59B5D}"/>
              </a:ext>
            </a:extLst>
          </p:cNvPr>
          <p:cNvSpPr txBox="1"/>
          <p:nvPr/>
        </p:nvSpPr>
        <p:spPr>
          <a:xfrm>
            <a:off x="2489703" y="5470216"/>
            <a:ext cx="58539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dirty="0">
                <a:latin typeface="Garamond" panose="02020404030301010803" pitchFamily="18" charset="0"/>
              </a:rPr>
              <a:t>Source</a:t>
            </a:r>
            <a:r>
              <a:rPr lang="it-IT" sz="1400" dirty="0">
                <a:latin typeface="Garamond" panose="02020404030301010803" pitchFamily="18" charset="0"/>
              </a:rPr>
              <a:t>: AMECO, https://economy-finance.ec.europa.eu/economic-research-and-databases/economic-databases/ameco-database_en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B73ADC4F-A48F-5476-FED7-B5D418B104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3609" y="1600201"/>
            <a:ext cx="6450026" cy="3870016"/>
          </a:xfrm>
        </p:spPr>
      </p:pic>
    </p:spTree>
    <p:extLst>
      <p:ext uri="{BB962C8B-B14F-4D97-AF65-F5344CB8AC3E}">
        <p14:creationId xmlns:p14="http://schemas.microsoft.com/office/powerpoint/2010/main" val="11493351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1091</Words>
  <Application>Microsoft Office PowerPoint</Application>
  <PresentationFormat>Presentazione su schermo (4:3)</PresentationFormat>
  <Paragraphs>134</Paragraphs>
  <Slides>19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5" baseType="lpstr">
      <vt:lpstr>Aptos</vt:lpstr>
      <vt:lpstr>Arial</vt:lpstr>
      <vt:lpstr>Calibri</vt:lpstr>
      <vt:lpstr>Courier New</vt:lpstr>
      <vt:lpstr>Garamond</vt:lpstr>
      <vt:lpstr>Office Theme</vt:lpstr>
      <vt:lpstr>Introduction to the Concept of Economic Decline</vt:lpstr>
      <vt:lpstr>What is Economic Decline?</vt:lpstr>
      <vt:lpstr>Main Indicators of Economic Decline</vt:lpstr>
      <vt:lpstr>GDP per capita</vt:lpstr>
      <vt:lpstr>GDP per capita</vt:lpstr>
      <vt:lpstr>Labor Productivity</vt:lpstr>
      <vt:lpstr>Labor Productivity</vt:lpstr>
      <vt:lpstr>Total Factor Productivity (TFP)</vt:lpstr>
      <vt:lpstr>Total Factor Productivity</vt:lpstr>
      <vt:lpstr>Share of Global Export Market</vt:lpstr>
      <vt:lpstr>Share of Global Export Market</vt:lpstr>
      <vt:lpstr>Innovation and R&amp;D Investments</vt:lpstr>
      <vt:lpstr>Innovation and R&amp;D Investments</vt:lpstr>
      <vt:lpstr>Summary of Italian Economic Decline</vt:lpstr>
      <vt:lpstr>Introduction to Euroscepticism</vt:lpstr>
      <vt:lpstr>From Permissive Consensus to Constraining Dissensus</vt:lpstr>
      <vt:lpstr>Constraining Dissensus and the Rise of Euroscepticism</vt:lpstr>
      <vt:lpstr>The Role of the Euro in Fueling Dissensus</vt:lpstr>
      <vt:lpstr>The Role of the Euro in Fueling Dissensus (2)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Roberto Di Quirico</dc:creator>
  <cp:keywords/>
  <dc:description>generated using python-pptx</dc:description>
  <cp:lastModifiedBy>Roberto Di Quirico</cp:lastModifiedBy>
  <cp:revision>10</cp:revision>
  <dcterms:created xsi:type="dcterms:W3CDTF">2013-01-27T09:14:16Z</dcterms:created>
  <dcterms:modified xsi:type="dcterms:W3CDTF">2024-12-03T10:32:28Z</dcterms:modified>
  <cp:category/>
</cp:coreProperties>
</file>