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9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AC0649-27F9-4239-943B-27C133EC0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1E197D-9DD0-4C25-9321-ECE956D5C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015AA2-2672-4B22-B0F6-5409BA3E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2. 1. 2025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525939-E7F0-4ADD-B0DE-81CEA7FFE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E2DD5C-5687-40C0-B1F4-49F396DD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15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07127-8F07-4937-9FAB-33A9AFCD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5E5921-6539-4F45-BF36-40FD4AE05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07BA43-EB79-4AF4-A1FB-933DEE67B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2. 1. 2025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676700-78CD-43D1-8A9E-1A42291BA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5655FC-A0F0-4390-BB4F-01B6481E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32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9758DA2-CE69-4737-8D3F-E78E6561DD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F3B1BC-72E2-4ED6-9823-9AAC2F992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F5F63D-A57D-4059-BC06-89CFEB5C5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2. 1. 2025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1A332B-1BA4-41DC-B416-67A98B4FC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3DE8A9-D7F4-4794-A34F-ED8A47DFF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44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3516C-BBD1-4657-B152-6B43B66ED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6657B9-113C-4253-A98F-355E6D425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2EC0E8-9A4B-4FC1-985D-B049FE731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2. 1. 2025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5ADDFA-C00D-438D-83AB-312CCFDA5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7E2AEA-E08D-4EB3-9F5B-69A463E69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13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7F316-9D2E-4468-932A-DF5A79D21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6F098B4-9955-429E-B414-916295C3E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87ECE9-354F-4D4E-B937-BFD900DDA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2. 1. 2025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667A23-92F5-440B-8D7E-F99B4836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CFB958-7D91-47B4-9883-D31E59FD8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35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BB6A1-0466-431C-A555-A879CB357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EAF134-7070-46D3-8190-28E7E2BA9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2AE556B-2DCE-4E66-A010-3FAEC6E1D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717141-7E36-47E2-9CC9-726C5BDF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2. 1. 2025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0D267C-9B09-4F59-A4AC-33ACE3D57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AD946E-BE81-47F4-B34B-4C73D2B1B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4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5A441-D266-440F-ACA3-00720D2AC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2C490D0-8F5A-4851-B93F-494B952DD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68DEC27-3B86-4A28-9BF8-897C59728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496E6A-4C81-4FD8-B204-000DF00BC5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71E115D-378A-4F98-A52F-ADF3883D8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BF14840-9543-4DFB-9576-3E75E3A8C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2. 1. 2025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9F6F271-3324-4BBE-8980-C4E4248FA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D3F354-2E44-40D7-BC29-70F43A12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81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E7B27-DB71-46B0-9B08-27FD09A3A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ECED58A-9196-49E9-8919-BCBB38C01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2. 1. 2025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E99E41-7B87-47B2-A392-8EF2B0B47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EFCCD03-D594-48D1-BCC6-F1CC6DAB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41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89CB100-E074-4995-BDC7-B254C1F02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2. 1. 2025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DA18540-6901-48C6-8C53-C021096E0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DD72608-D67E-4DDF-93CC-F3880B7A7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1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5A57F-B113-4624-BAB8-930B135B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32C5E4-5BBF-4BA4-9635-F0F175F39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85FC8E3-A149-4C64-A72F-58EACE004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F5C830-4C24-49C7-9D91-9998A3FA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2. 1. 2025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762F02-C91A-492F-98F7-F062C4216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A8743C-8F92-4BA4-905D-E88835B49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42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CE313-2654-45A6-B2CB-4F2DD1502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0E640C0-7CAD-4958-A594-67A7EC1EF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156B17C-6552-4BC0-B4F7-5F416EBAB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4439F9-3725-42F3-9383-5EB058713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2. 1. 2025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D2BCBD-1B1B-4801-8AD8-D6B3D745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EAB035-F5DD-4D55-A25F-6B83E779B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31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6098894-3A46-4226-9509-AD7699D13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0EA71F0-D0F1-4E4F-9A9D-B2BFB90BB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400AF9-03F8-4C22-B52C-EE305F9C9E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D2FB-60BA-4831-8DC4-A7927D75C6AD}" type="datetimeFigureOut">
              <a:rPr lang="cs-CZ" smtClean="0"/>
              <a:t>2. 1. 2025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7B3B35-7C3C-4AED-9A40-F5BBB7910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4E1922-8571-4EDB-B305-69C375358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02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BA502-9E57-414A-9E4B-8C375198FF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Nováčci ve volbách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B9EE72-FC30-43C6-9860-069CB92F8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POLn6000 Volební studia</a:t>
            </a:r>
          </a:p>
        </p:txBody>
      </p:sp>
    </p:spTree>
    <p:extLst>
      <p:ext uri="{BB962C8B-B14F-4D97-AF65-F5344CB8AC3E}">
        <p14:creationId xmlns:p14="http://schemas.microsoft.com/office/powerpoint/2010/main" val="3667191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B9177-A0E6-14A1-AFED-E8D6E659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CAC0DD-461C-F620-8BDE-3B9648D6A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Noví voliči nadprůměrně podporují nové strany (jak levicoví, tak pravicoví), nevedou si u nich špatně ani vítězové</a:t>
            </a:r>
          </a:p>
          <a:p>
            <a:r>
              <a:rPr lang="cs-CZ" dirty="0"/>
              <a:t>Změny, které byly pozorovány u mladších voličů do jisté míry ovlivní starší voliče v </a:t>
            </a:r>
            <a:r>
              <a:rPr lang="cs-CZ"/>
              <a:t>následujících volbách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59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7F9B4-C8A9-43FC-B1C9-3E7BBC2AD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Obecný kontext stranické soutěže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73AAF3-EEDA-4D8A-AA4C-E7118FD98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30. – 70. léta 20. století „zamrznutí“ stranických systémů</a:t>
            </a:r>
          </a:p>
          <a:p>
            <a:pPr lvl="1"/>
            <a:r>
              <a:rPr lang="cs-CZ" dirty="0"/>
              <a:t>dokončen proces rozšiřování volebního práva na další sociální skupiny (případné pozdější zavedení volebního práva pro ženy nevedlo k vstupu nových aktérů)</a:t>
            </a:r>
          </a:p>
          <a:p>
            <a:pPr lvl="1"/>
            <a:r>
              <a:rPr lang="cs-CZ" dirty="0"/>
              <a:t>silná vazba mezi občany a politickými stranami</a:t>
            </a:r>
          </a:p>
          <a:p>
            <a:pPr lvl="1"/>
            <a:r>
              <a:rPr lang="cs-CZ" dirty="0"/>
              <a:t>případné zásahy produktem vnějších okolností (změna režimu, potrestání subjektů kolaborujících s nacisty…)</a:t>
            </a:r>
          </a:p>
          <a:p>
            <a:r>
              <a:rPr lang="cs-CZ" dirty="0"/>
              <a:t>Od 70. let „rozmrzání“</a:t>
            </a:r>
          </a:p>
          <a:p>
            <a:pPr lvl="1"/>
            <a:r>
              <a:rPr lang="cs-CZ" dirty="0"/>
              <a:t>tradiční vazby se oslabují 	větší ochota voličů měnit preference vč. podpory nových stran</a:t>
            </a:r>
          </a:p>
          <a:p>
            <a:r>
              <a:rPr lang="cs-CZ" dirty="0"/>
              <a:t>Nestabilita postupně narůstá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25AA4463-FF60-48D1-851B-CDED18E932A5}"/>
              </a:ext>
            </a:extLst>
          </p:cNvPr>
          <p:cNvSpPr/>
          <p:nvPr/>
        </p:nvSpPr>
        <p:spPr>
          <a:xfrm>
            <a:off x="4800600" y="4782312"/>
            <a:ext cx="539496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2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12A7B-1790-4182-B944-92DA375B1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Měření nestability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681C61F6-6704-4E89-A738-E39502EC04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Několik výpočtů</a:t>
                </a:r>
              </a:p>
              <a:p>
                <a:r>
                  <a:rPr lang="cs-CZ" dirty="0"/>
                  <a:t>Základem tzv. </a:t>
                </a:r>
                <a:r>
                  <a:rPr lang="cs-CZ" dirty="0" err="1"/>
                  <a:t>Pedersenův</a:t>
                </a:r>
                <a:r>
                  <a:rPr lang="cs-CZ" dirty="0"/>
                  <a:t> index: ½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mtClean="0">
                        <a:solidFill>
                          <a:schemeClr val="tx1"/>
                        </a:solidFill>
                      </a:rPr>
                      <m:t>Σ</m:t>
                    </m:r>
                    <m:r>
                      <m:rPr>
                        <m:nor/>
                      </m:rPr>
                      <a:rPr lang="cs-CZ" smtClean="0">
                        <a:solidFill>
                          <a:schemeClr val="tx1"/>
                        </a:solidFill>
                      </a:rPr>
                      <m:t> |</m:t>
                    </m:r>
                    <m:r>
                      <m:rPr>
                        <m:nor/>
                      </m:rPr>
                      <a:rPr lang="cs-CZ" b="0" i="0" smtClean="0">
                        <a:solidFill>
                          <a:schemeClr val="tx1"/>
                        </a:solidFill>
                      </a:rPr>
                      <m:t>P</m:t>
                    </m:r>
                    <m:r>
                      <m:rPr>
                        <m:nor/>
                      </m:rPr>
                      <a:rPr lang="cs-CZ" b="0" i="0" baseline="-25000" smtClean="0">
                        <a:solidFill>
                          <a:schemeClr val="tx1"/>
                        </a:solidFill>
                      </a:rPr>
                      <m:t>it</m:t>
                    </m:r>
                    <m:r>
                      <m:rPr>
                        <m:nor/>
                      </m:rPr>
                      <a:rPr lang="cs-CZ" b="0" i="0" smtClean="0">
                        <a:solidFill>
                          <a:schemeClr val="tx1"/>
                        </a:solidFill>
                      </a:rPr>
                      <m:t> − </m:t>
                    </m:r>
                    <m:r>
                      <m:rPr>
                        <m:nor/>
                      </m:rPr>
                      <a:rPr lang="cs-CZ" b="0" i="0" smtClean="0">
                        <a:solidFill>
                          <a:schemeClr val="tx1"/>
                        </a:solidFill>
                      </a:rPr>
                      <m:t>Pit</m:t>
                    </m:r>
                    <m:r>
                      <m:rPr>
                        <m:nor/>
                      </m:rPr>
                      <a:rPr lang="cs-CZ" b="0" i="0" baseline="-25000" smtClean="0">
                        <a:solidFill>
                          <a:schemeClr val="tx1"/>
                        </a:solidFill>
                      </a:rPr>
                      <m:t>−1|</m:t>
                    </m:r>
                  </m:oMath>
                </a14:m>
                <a:endParaRPr lang="cs-CZ" dirty="0"/>
              </a:p>
              <a:p>
                <a:r>
                  <a:rPr lang="cs-CZ" dirty="0"/>
                  <a:t>P</a:t>
                </a:r>
                <a:r>
                  <a:rPr lang="cs-CZ" baseline="-25000" dirty="0"/>
                  <a:t>it</a:t>
                </a:r>
                <a:r>
                  <a:rPr lang="cs-CZ" dirty="0"/>
                  <a:t> – podpora strany ve volbách v čase t; P</a:t>
                </a:r>
                <a:r>
                  <a:rPr lang="cs-CZ" baseline="-25000" dirty="0"/>
                  <a:t>it-1</a:t>
                </a:r>
                <a:r>
                  <a:rPr lang="cs-CZ" dirty="0"/>
                  <a:t> – podpora stejné strany ve volbách v čase t-1 (minulých volbách)</a:t>
                </a:r>
              </a:p>
              <a:p>
                <a:r>
                  <a:rPr lang="cs-CZ" dirty="0"/>
                  <a:t>Různé další doplňující výpočty</a:t>
                </a:r>
              </a:p>
              <a:p>
                <a:pPr lvl="1"/>
                <a:r>
                  <a:rPr lang="cs-CZ" dirty="0"/>
                  <a:t>Odlišení BV (bloková volatilita; přesuny mezi stranickými bloky) a WBV (</a:t>
                </a:r>
                <a:r>
                  <a:rPr lang="cs-CZ" dirty="0" err="1"/>
                  <a:t>vnitrobloková</a:t>
                </a:r>
                <a:r>
                  <a:rPr lang="cs-CZ" dirty="0"/>
                  <a:t> volatilita; přesuny uvnitř stranického bloku)</a:t>
                </a:r>
              </a:p>
              <a:p>
                <a:pPr lvl="1"/>
                <a:r>
                  <a:rPr lang="cs-CZ" dirty="0"/>
                  <a:t>Oddělení výpočtu volatility (počítána pouze pro stávající strany) a stranického nahrazení (</a:t>
                </a:r>
                <a:r>
                  <a:rPr lang="cs-CZ" i="1" dirty="0"/>
                  <a:t>party </a:t>
                </a:r>
                <a:r>
                  <a:rPr lang="cs-CZ" i="1" dirty="0" err="1"/>
                  <a:t>replacement</a:t>
                </a:r>
                <a:r>
                  <a:rPr lang="cs-CZ" dirty="0"/>
                  <a:t>) = podíl hlasů získaných novými stranami (Sarah </a:t>
                </a:r>
                <a:r>
                  <a:rPr lang="cs-CZ" dirty="0" err="1"/>
                  <a:t>Birch</a:t>
                </a:r>
                <a:r>
                  <a:rPr lang="cs-CZ" dirty="0"/>
                  <a:t>)</a:t>
                </a:r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681C61F6-6704-4E89-A738-E39502EC04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9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019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77FDF-EE7E-4C8E-9C57-8F1F0524D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Problém – co je nová strana?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66FA63-C556-4A86-8A43-5ED8EAE88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Mladé víno, nebo staré víno přelité do nové lahve?</a:t>
            </a:r>
          </a:p>
          <a:p>
            <a:r>
              <a:rPr lang="cs-CZ" dirty="0"/>
              <a:t>Postup zvolený S. </a:t>
            </a:r>
            <a:r>
              <a:rPr lang="cs-CZ" dirty="0" err="1"/>
              <a:t>Birch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vytvoření koalice – koalice počítána jako „přetrvávající“ subjekt, pokud se její členové zúčastnili předchozích voleb;</a:t>
            </a:r>
          </a:p>
          <a:p>
            <a:pPr lvl="1"/>
            <a:r>
              <a:rPr lang="cs-CZ" dirty="0"/>
              <a:t>sloučení stran – posouzení záviselo na jméně subjektu, který vznikl fúzí. Předpokládaly se tři možné formy nového názvu:</a:t>
            </a:r>
          </a:p>
          <a:p>
            <a:pPr lvl="2"/>
            <a:r>
              <a:rPr lang="cs-CZ" dirty="0"/>
              <a:t>spojení jmen zakládajících stran – nová strana byla považována za „pokračující“ subjekt zakládajících stran;</a:t>
            </a:r>
          </a:p>
          <a:p>
            <a:pPr lvl="2"/>
            <a:r>
              <a:rPr lang="cs-CZ" dirty="0"/>
              <a:t>přijetí jména jedné ze zakládajících stran – nová strana byla považována za „pokračující“ subjekt strany, jejíž jméno přijala;</a:t>
            </a:r>
          </a:p>
          <a:p>
            <a:pPr lvl="2"/>
            <a:r>
              <a:rPr lang="cs-CZ" dirty="0"/>
              <a:t>přijetí nového jména – nová strana považována za „nový“ subjekt;</a:t>
            </a:r>
          </a:p>
          <a:p>
            <a:pPr lvl="1"/>
            <a:r>
              <a:rPr lang="cs-CZ" dirty="0"/>
              <a:t>rozštěpení stran – opět záviselo na tom, zda vůbec a pokud ano, jakým způsobem byla převzata identita původního stranického subjektu, se dvěma možnými hodnoceními:</a:t>
            </a:r>
          </a:p>
          <a:p>
            <a:pPr lvl="2"/>
            <a:r>
              <a:rPr lang="cs-CZ" dirty="0"/>
              <a:t>všechny následnické strany přijaly nové jméno – všechny strany počítány jako „nové“;</a:t>
            </a:r>
          </a:p>
          <a:p>
            <a:pPr lvl="2"/>
            <a:r>
              <a:rPr lang="cs-CZ" dirty="0"/>
              <a:t>některá z následnických stran zachovala jméno původní strany – strana se „starým“ názvem počítána jako „přetrvávající“ subjekt, všechny ostatní jako „nové“;</a:t>
            </a:r>
          </a:p>
          <a:p>
            <a:pPr lvl="1"/>
            <a:r>
              <a:rPr lang="cs-CZ" dirty="0"/>
              <a:t>přejmenování strany – strana brána jako „přetrvávající“ subjekt.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865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4CDC2-BF0F-40EC-A348-F6C291C02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– vliv arbitrárních rozhodnutí v případě vzniku SDK a SDKÚ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08059D-024B-46F5-8BBC-7F50C5A1E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402" y="5998464"/>
            <a:ext cx="8069206" cy="859536"/>
          </a:xfrm>
        </p:spPr>
        <p:txBody>
          <a:bodyPr/>
          <a:lstStyle/>
          <a:p>
            <a:r>
              <a:rPr lang="cs-CZ" dirty="0"/>
              <a:t>Party </a:t>
            </a:r>
            <a:r>
              <a:rPr lang="cs-CZ" dirty="0" err="1"/>
              <a:t>replacement</a:t>
            </a:r>
            <a:r>
              <a:rPr lang="cs-CZ" dirty="0"/>
              <a:t> v závislosti na tom, jak bude posuzována „novost“ SDK, resp. SDKÚ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90B604C-D170-4008-8EE2-A4D3311C0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337" y="1690688"/>
            <a:ext cx="7891271" cy="4265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073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0EAAD4-A7E3-4CA2-90F3-D27A55D9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Současné trendy 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8E67E6-5AD7-4CBF-B09F-0D324312D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Vstup nových hráčů je výrazně ovlivněn předchozím vývojem</a:t>
            </a:r>
          </a:p>
          <a:p>
            <a:r>
              <a:rPr lang="cs-CZ" dirty="0"/>
              <a:t>Nové strany vstupují „do hry“ obvykle poté, co dojde k zásadnímu oslabení či rozpadu existujícího subjektu (často se jedná o nové projekty aktivistů poražených stran)</a:t>
            </a:r>
          </a:p>
          <a:p>
            <a:r>
              <a:rPr lang="cs-CZ" dirty="0"/>
              <a:t>Velkou roli hraje konkurence a „nasycení trhu“ (stará strana X 	poražena v souboji s konkurencí na „nasyceném trhu“	       rozpad	    „do hry“ vstupuje subjekt, který je personálně nezanedbatelně spojen se starou stranou X)</a:t>
            </a:r>
          </a:p>
          <a:p>
            <a:r>
              <a:rPr lang="cs-CZ" dirty="0"/>
              <a:t>Tento proces je pozorovatelný zejména u mainstreamových subjektů, ostatní viz dále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8CC737DD-636C-46DE-9D34-03026E3DB059}"/>
              </a:ext>
            </a:extLst>
          </p:cNvPr>
          <p:cNvSpPr/>
          <p:nvPr/>
        </p:nvSpPr>
        <p:spPr>
          <a:xfrm>
            <a:off x="2438400" y="4565906"/>
            <a:ext cx="347472" cy="118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5A0C3BE2-D032-4FB7-BB62-D24181C709E9}"/>
              </a:ext>
            </a:extLst>
          </p:cNvPr>
          <p:cNvSpPr/>
          <p:nvPr/>
        </p:nvSpPr>
        <p:spPr>
          <a:xfrm>
            <a:off x="9828276" y="4191002"/>
            <a:ext cx="347472" cy="118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6AEFBF3F-80A5-4A23-A6A0-6D7AB34D536A}"/>
              </a:ext>
            </a:extLst>
          </p:cNvPr>
          <p:cNvSpPr/>
          <p:nvPr/>
        </p:nvSpPr>
        <p:spPr>
          <a:xfrm>
            <a:off x="1307592" y="4191002"/>
            <a:ext cx="347472" cy="118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2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899C92-3B07-4B83-BABE-D21662D3C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Současné trendy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D129D8-0D7B-4BA5-BB13-FC8ACF2CC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(nic překvapivého)</a:t>
            </a:r>
          </a:p>
          <a:p>
            <a:r>
              <a:rPr lang="cs-CZ" dirty="0"/>
              <a:t>Ochota volit nové strany roste</a:t>
            </a:r>
          </a:p>
          <a:p>
            <a:pPr lvl="1"/>
            <a:r>
              <a:rPr lang="cs-CZ" dirty="0"/>
              <a:t>s rostoucí ideologickou vzdáleností voliče a stávajících stran</a:t>
            </a:r>
          </a:p>
          <a:p>
            <a:pPr lvl="1"/>
            <a:r>
              <a:rPr lang="cs-CZ" dirty="0"/>
              <a:t>s pocitem voliče, že stávající strany nereprezentují jeho zájem</a:t>
            </a:r>
          </a:p>
          <a:p>
            <a:pPr lvl="1"/>
            <a:r>
              <a:rPr lang="cs-CZ" dirty="0"/>
              <a:t>s kritickým pohledem na chování politiků</a:t>
            </a:r>
          </a:p>
          <a:p>
            <a:pPr lvl="1"/>
            <a:r>
              <a:rPr lang="cs-CZ" dirty="0"/>
              <a:t>etablování nové strany pomáhá objevení nového tématu</a:t>
            </a:r>
          </a:p>
        </p:txBody>
      </p:sp>
    </p:spTree>
    <p:extLst>
      <p:ext uri="{BB962C8B-B14F-4D97-AF65-F5344CB8AC3E}">
        <p14:creationId xmlns:p14="http://schemas.microsoft.com/office/powerpoint/2010/main" val="2270101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09DB9C-3E01-4FB4-A0F6-7F2D97F78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Noví voliči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1982D-AA7E-4A38-895F-BDE3EFEA6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Pozornost věnována v drtivé většině mladým, kteří získali volební právo dosažením předepsaného věku</a:t>
            </a:r>
          </a:p>
          <a:p>
            <a:pPr lvl="1"/>
            <a:r>
              <a:rPr lang="cs-CZ" dirty="0"/>
              <a:t>striktně vzato novým voličem je i osoba, která získala volební právo jinou cestou, nebo volič, který doposud své právo nevyužil</a:t>
            </a:r>
          </a:p>
          <a:p>
            <a:r>
              <a:rPr lang="cs-CZ" dirty="0"/>
              <a:t>Otázka volebního chování nových voličů</a:t>
            </a:r>
          </a:p>
          <a:p>
            <a:pPr lvl="1"/>
            <a:r>
              <a:rPr lang="cs-CZ" dirty="0"/>
              <a:t>jsou méně aktivní?</a:t>
            </a:r>
          </a:p>
          <a:p>
            <a:pPr lvl="1"/>
            <a:r>
              <a:rPr lang="cs-CZ" dirty="0"/>
              <a:t>jsou méně stálí v podpoře konkrétní straně (a tím zvyšují volatilitu)?</a:t>
            </a:r>
          </a:p>
          <a:p>
            <a:pPr lvl="1"/>
            <a:r>
              <a:rPr lang="cs-CZ" dirty="0"/>
              <a:t>těží z toho vítězná strana, nové strany…?</a:t>
            </a:r>
          </a:p>
        </p:txBody>
      </p:sp>
    </p:spTree>
    <p:extLst>
      <p:ext uri="{BB962C8B-B14F-4D97-AF65-F5344CB8AC3E}">
        <p14:creationId xmlns:p14="http://schemas.microsoft.com/office/powerpoint/2010/main" val="2655960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64B8F-F46E-46AD-807C-2B80E8A7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Čtyři předpoklady k volebnímu rozhodování nových voličů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1023CE-6346-41C2-B70D-E3A32FE51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Rozdíl ve stranické loajalitě založený na životním cyklu – stranická loajalita roste s věkem, tj. mladí voliči jsou velmi málo loajální a s rostoucím věkem si tuto loajalitu vybudují</a:t>
            </a:r>
          </a:p>
          <a:p>
            <a:r>
              <a:rPr lang="cs-CZ" dirty="0"/>
              <a:t>Generační rozdíl ve stranické loajalitě – politická socializace mladších voličů probíhá po „rozmrznutí“ stranických systémů a rozvolnění </a:t>
            </a:r>
            <a:r>
              <a:rPr lang="cs-CZ" dirty="0" err="1"/>
              <a:t>cleavages</a:t>
            </a:r>
            <a:r>
              <a:rPr lang="cs-CZ" dirty="0"/>
              <a:t>, nelze od nich očekávat, že budou k nějaké straně tak loajální jako starší voličské kohorty</a:t>
            </a:r>
          </a:p>
          <a:p>
            <a:r>
              <a:rPr lang="cs-CZ" dirty="0"/>
              <a:t>Rozdíl v determinantech voličského rozhodování založený na životním cyklu – mladí voliči při svém rozhodování nejméně zohledňují faktory ovlivněné sociálním statutem (dosažené vzdělání, pracovní pozice), neboť ten se u mnoha z nich teprve „usazuje“, resp. ještě není zřejmé, jakého statutu dosáhnou; jejich volební chování se hůře predikuje a snáze se také může změnit situace, která je vede k určitému rozhodnutí</a:t>
            </a:r>
          </a:p>
          <a:p>
            <a:r>
              <a:rPr lang="cs-CZ" dirty="0"/>
              <a:t>Generační rozdíl v determinantech voličského rozhodování – noví voliči (mj. jako důsledek socializace po „rozmrznutí“) snadněji podléhají krátkodobým vlivům</a:t>
            </a:r>
          </a:p>
        </p:txBody>
      </p:sp>
    </p:spTree>
    <p:extLst>
      <p:ext uri="{BB962C8B-B14F-4D97-AF65-F5344CB8AC3E}">
        <p14:creationId xmlns:p14="http://schemas.microsoft.com/office/powerpoint/2010/main" val="278350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833</Words>
  <Application>Microsoft Office PowerPoint</Application>
  <PresentationFormat>Širokoúhlá obrazovka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Nováčci ve volbách</vt:lpstr>
      <vt:lpstr>Obecný kontext stranické soutěže</vt:lpstr>
      <vt:lpstr>Měření nestability</vt:lpstr>
      <vt:lpstr>Problém – co je nová strana?</vt:lpstr>
      <vt:lpstr>Příklad – vliv arbitrárních rozhodnutí v případě vzniku SDK a SDKÚ</vt:lpstr>
      <vt:lpstr>Současné trendy I</vt:lpstr>
      <vt:lpstr>Současné trendy II</vt:lpstr>
      <vt:lpstr>Noví voliči</vt:lpstr>
      <vt:lpstr>Čtyři předpoklady k volebnímu rozhodování nových voličů</vt:lpstr>
      <vt:lpstr>Zjištění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Nováčci ve volbách</dc:title>
  <dc:creator>Jakub Šedo</dc:creator>
  <cp:lastModifiedBy>Jakub Šedo</cp:lastModifiedBy>
  <cp:revision>13</cp:revision>
  <dcterms:created xsi:type="dcterms:W3CDTF">2022-12-06T08:26:29Z</dcterms:created>
  <dcterms:modified xsi:type="dcterms:W3CDTF">2025-01-02T22:26:32Z</dcterms:modified>
</cp:coreProperties>
</file>