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6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93" r:id="rId2"/>
    <p:sldMasterId id="2147483718" r:id="rId3"/>
  </p:sldMasterIdLst>
  <p:notesMasterIdLst>
    <p:notesMasterId r:id="rId34"/>
  </p:notesMasterIdLst>
  <p:sldIdLst>
    <p:sldId id="257" r:id="rId4"/>
    <p:sldId id="258" r:id="rId5"/>
    <p:sldId id="296" r:id="rId6"/>
    <p:sldId id="282" r:id="rId7"/>
    <p:sldId id="284" r:id="rId8"/>
    <p:sldId id="283" r:id="rId9"/>
    <p:sldId id="300" r:id="rId10"/>
    <p:sldId id="262" r:id="rId11"/>
    <p:sldId id="285" r:id="rId12"/>
    <p:sldId id="259" r:id="rId13"/>
    <p:sldId id="260" r:id="rId14"/>
    <p:sldId id="278" r:id="rId15"/>
    <p:sldId id="261" r:id="rId16"/>
    <p:sldId id="263" r:id="rId17"/>
    <p:sldId id="279" r:id="rId18"/>
    <p:sldId id="264" r:id="rId19"/>
    <p:sldId id="298" r:id="rId20"/>
    <p:sldId id="265" r:id="rId21"/>
    <p:sldId id="267" r:id="rId22"/>
    <p:sldId id="268" r:id="rId23"/>
    <p:sldId id="269" r:id="rId24"/>
    <p:sldId id="297" r:id="rId25"/>
    <p:sldId id="289" r:id="rId26"/>
    <p:sldId id="290" r:id="rId27"/>
    <p:sldId id="291" r:id="rId28"/>
    <p:sldId id="292" r:id="rId29"/>
    <p:sldId id="294" r:id="rId30"/>
    <p:sldId id="293" r:id="rId31"/>
    <p:sldId id="288" r:id="rId32"/>
    <p:sldId id="295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CFC5E9-76BB-4714-A944-67A82152B8EB}" type="doc">
      <dgm:prSet loTypeId="urn:microsoft.com/office/officeart/2008/layout/LinedLis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6E1520A-F532-495D-AFDD-5BB64495BE9B}">
      <dgm:prSet/>
      <dgm:spPr/>
      <dgm:t>
        <a:bodyPr/>
        <a:lstStyle/>
        <a:p>
          <a:r>
            <a:rPr lang="cs-CZ" dirty="0"/>
            <a:t>Dlouho poměrně zanedbávaná oblast politologie, prudký rozvoj v posledních cca 30-35 letech</a:t>
          </a:r>
          <a:endParaRPr lang="en-US" dirty="0"/>
        </a:p>
      </dgm:t>
    </dgm:pt>
    <dgm:pt modelId="{96804AC3-480B-4F60-AFE7-F61A6D20A442}" type="parTrans" cxnId="{2E0EB638-CFF8-4BB2-AF9D-215B9A7685DE}">
      <dgm:prSet/>
      <dgm:spPr/>
      <dgm:t>
        <a:bodyPr/>
        <a:lstStyle/>
        <a:p>
          <a:endParaRPr lang="en-US"/>
        </a:p>
      </dgm:t>
    </dgm:pt>
    <dgm:pt modelId="{074243D5-0760-4111-A054-54977229A1B2}" type="sibTrans" cxnId="{2E0EB638-CFF8-4BB2-AF9D-215B9A7685DE}">
      <dgm:prSet/>
      <dgm:spPr/>
      <dgm:t>
        <a:bodyPr/>
        <a:lstStyle/>
        <a:p>
          <a:endParaRPr lang="en-US"/>
        </a:p>
      </dgm:t>
    </dgm:pt>
    <dgm:pt modelId="{52BC9DB0-4B6A-460F-AF0A-F4D14B74BE55}">
      <dgm:prSet/>
      <dgm:spPr/>
      <dgm:t>
        <a:bodyPr/>
        <a:lstStyle/>
        <a:p>
          <a:r>
            <a:rPr lang="cs-CZ"/>
            <a:t>Vysoká praktická použitelnost, reakce na stimuly, přicházející z okolí, rozvoj celé komparativní politologie, zejména teorie politických stran a stranických systémů.</a:t>
          </a:r>
          <a:endParaRPr lang="en-US"/>
        </a:p>
      </dgm:t>
    </dgm:pt>
    <dgm:pt modelId="{C34DC0D2-D16B-437D-AE40-2060A893AAD8}" type="parTrans" cxnId="{3CADAFB0-7181-4C3D-91A2-BC45AE39D753}">
      <dgm:prSet/>
      <dgm:spPr/>
      <dgm:t>
        <a:bodyPr/>
        <a:lstStyle/>
        <a:p>
          <a:endParaRPr lang="en-US"/>
        </a:p>
      </dgm:t>
    </dgm:pt>
    <dgm:pt modelId="{1F8AA5CD-4AA7-4370-AB9B-316743C9CC95}" type="sibTrans" cxnId="{3CADAFB0-7181-4C3D-91A2-BC45AE39D753}">
      <dgm:prSet/>
      <dgm:spPr/>
      <dgm:t>
        <a:bodyPr/>
        <a:lstStyle/>
        <a:p>
          <a:endParaRPr lang="en-US"/>
        </a:p>
      </dgm:t>
    </dgm:pt>
    <dgm:pt modelId="{4826C927-EF49-4F0A-9559-61D3CE7E3A5A}">
      <dgm:prSet/>
      <dgm:spPr/>
      <dgm:t>
        <a:bodyPr/>
        <a:lstStyle/>
        <a:p>
          <a:r>
            <a:rPr lang="cs-CZ" dirty="0"/>
            <a:t>Dvě základní otázky 1. Jaké účinky mají (by měly mít, mohou mít) volební systémy („co ovlivňují“)? 2. Čím jsou ovlivňovány volební systémy (jejich výběr, působení, změny</a:t>
          </a:r>
          <a:r>
            <a:rPr lang="cs-CZ" dirty="0" smtClean="0"/>
            <a:t>)?</a:t>
          </a:r>
        </a:p>
        <a:p>
          <a:r>
            <a:rPr lang="cs-CZ" dirty="0" smtClean="0"/>
            <a:t>Řada dílčích otázek, např.: Jaká je „síla“ a „vliv“ volebních systémů, v porovnání s dalšími politickými institucemi?</a:t>
          </a:r>
          <a:endParaRPr lang="en-US" dirty="0"/>
        </a:p>
      </dgm:t>
    </dgm:pt>
    <dgm:pt modelId="{93361296-5A95-4DE8-A4BA-0922C3B0C9B8}" type="parTrans" cxnId="{070F1021-477A-423E-9D11-8AE796F7D920}">
      <dgm:prSet/>
      <dgm:spPr/>
      <dgm:t>
        <a:bodyPr/>
        <a:lstStyle/>
        <a:p>
          <a:endParaRPr lang="en-US"/>
        </a:p>
      </dgm:t>
    </dgm:pt>
    <dgm:pt modelId="{43AF1721-DB3E-4337-A2AA-FCEC2C3AC7E8}" type="sibTrans" cxnId="{070F1021-477A-423E-9D11-8AE796F7D920}">
      <dgm:prSet/>
      <dgm:spPr/>
      <dgm:t>
        <a:bodyPr/>
        <a:lstStyle/>
        <a:p>
          <a:endParaRPr lang="en-US"/>
        </a:p>
      </dgm:t>
    </dgm:pt>
    <dgm:pt modelId="{227B07B0-5393-4DCA-B740-EE6109078298}" type="pres">
      <dgm:prSet presAssocID="{ACCFC5E9-76BB-4714-A944-67A82152B8E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B60D0294-D713-47C9-870B-FE9CDA8D2C55}" type="pres">
      <dgm:prSet presAssocID="{06E1520A-F532-495D-AFDD-5BB64495BE9B}" presName="thickLine" presStyleLbl="alignNode1" presStyleIdx="0" presStyleCnt="3"/>
      <dgm:spPr/>
    </dgm:pt>
    <dgm:pt modelId="{ED667493-42FC-42E4-A106-29A1E9ED4BE7}" type="pres">
      <dgm:prSet presAssocID="{06E1520A-F532-495D-AFDD-5BB64495BE9B}" presName="horz1" presStyleCnt="0"/>
      <dgm:spPr/>
    </dgm:pt>
    <dgm:pt modelId="{84B2F5AB-2E06-4E21-94E2-AE50AD1F3530}" type="pres">
      <dgm:prSet presAssocID="{06E1520A-F532-495D-AFDD-5BB64495BE9B}" presName="tx1" presStyleLbl="revTx" presStyleIdx="0" presStyleCnt="3"/>
      <dgm:spPr/>
      <dgm:t>
        <a:bodyPr/>
        <a:lstStyle/>
        <a:p>
          <a:endParaRPr lang="cs-CZ"/>
        </a:p>
      </dgm:t>
    </dgm:pt>
    <dgm:pt modelId="{71FE8AE9-FD3F-40E8-848B-86CDEA82681F}" type="pres">
      <dgm:prSet presAssocID="{06E1520A-F532-495D-AFDD-5BB64495BE9B}" presName="vert1" presStyleCnt="0"/>
      <dgm:spPr/>
    </dgm:pt>
    <dgm:pt modelId="{B22AD1A7-9B89-4C67-8BE8-D94E1F7303A1}" type="pres">
      <dgm:prSet presAssocID="{52BC9DB0-4B6A-460F-AF0A-F4D14B74BE55}" presName="thickLine" presStyleLbl="alignNode1" presStyleIdx="1" presStyleCnt="3"/>
      <dgm:spPr/>
    </dgm:pt>
    <dgm:pt modelId="{3C802AC4-14F0-4A7A-A3A7-1B9FD2AB8F26}" type="pres">
      <dgm:prSet presAssocID="{52BC9DB0-4B6A-460F-AF0A-F4D14B74BE55}" presName="horz1" presStyleCnt="0"/>
      <dgm:spPr/>
    </dgm:pt>
    <dgm:pt modelId="{F9F86E8C-943E-4E3E-83C8-653DA340D633}" type="pres">
      <dgm:prSet presAssocID="{52BC9DB0-4B6A-460F-AF0A-F4D14B74BE55}" presName="tx1" presStyleLbl="revTx" presStyleIdx="1" presStyleCnt="3"/>
      <dgm:spPr/>
      <dgm:t>
        <a:bodyPr/>
        <a:lstStyle/>
        <a:p>
          <a:endParaRPr lang="cs-CZ"/>
        </a:p>
      </dgm:t>
    </dgm:pt>
    <dgm:pt modelId="{3F4E97D5-F600-4A68-870F-8179FCECE375}" type="pres">
      <dgm:prSet presAssocID="{52BC9DB0-4B6A-460F-AF0A-F4D14B74BE55}" presName="vert1" presStyleCnt="0"/>
      <dgm:spPr/>
    </dgm:pt>
    <dgm:pt modelId="{19280A1C-F8E3-430E-92DA-32BE9F7E81E1}" type="pres">
      <dgm:prSet presAssocID="{4826C927-EF49-4F0A-9559-61D3CE7E3A5A}" presName="thickLine" presStyleLbl="alignNode1" presStyleIdx="2" presStyleCnt="3"/>
      <dgm:spPr/>
    </dgm:pt>
    <dgm:pt modelId="{34021B9C-AA84-4D28-ADB8-C3B9441BCA67}" type="pres">
      <dgm:prSet presAssocID="{4826C927-EF49-4F0A-9559-61D3CE7E3A5A}" presName="horz1" presStyleCnt="0"/>
      <dgm:spPr/>
    </dgm:pt>
    <dgm:pt modelId="{5905E04B-4B52-4D9A-84FF-8512DB8C2CC3}" type="pres">
      <dgm:prSet presAssocID="{4826C927-EF49-4F0A-9559-61D3CE7E3A5A}" presName="tx1" presStyleLbl="revTx" presStyleIdx="2" presStyleCnt="3"/>
      <dgm:spPr/>
      <dgm:t>
        <a:bodyPr/>
        <a:lstStyle/>
        <a:p>
          <a:endParaRPr lang="cs-CZ"/>
        </a:p>
      </dgm:t>
    </dgm:pt>
    <dgm:pt modelId="{11336FEC-4EF4-4759-93EB-FCBB839D0635}" type="pres">
      <dgm:prSet presAssocID="{4826C927-EF49-4F0A-9559-61D3CE7E3A5A}" presName="vert1" presStyleCnt="0"/>
      <dgm:spPr/>
    </dgm:pt>
  </dgm:ptLst>
  <dgm:cxnLst>
    <dgm:cxn modelId="{AE9EAB2A-D9AC-4AEC-85ED-97BD5B2AAD6C}" type="presOf" srcId="{4826C927-EF49-4F0A-9559-61D3CE7E3A5A}" destId="{5905E04B-4B52-4D9A-84FF-8512DB8C2CC3}" srcOrd="0" destOrd="0" presId="urn:microsoft.com/office/officeart/2008/layout/LinedList"/>
    <dgm:cxn modelId="{1C6FD2DF-B188-46B7-8F28-42FCFE6A97F9}" type="presOf" srcId="{52BC9DB0-4B6A-460F-AF0A-F4D14B74BE55}" destId="{F9F86E8C-943E-4E3E-83C8-653DA340D633}" srcOrd="0" destOrd="0" presId="urn:microsoft.com/office/officeart/2008/layout/LinedList"/>
    <dgm:cxn modelId="{F3DE4DD7-A21E-446D-AA78-C8B1B33E6C72}" type="presOf" srcId="{06E1520A-F532-495D-AFDD-5BB64495BE9B}" destId="{84B2F5AB-2E06-4E21-94E2-AE50AD1F3530}" srcOrd="0" destOrd="0" presId="urn:microsoft.com/office/officeart/2008/layout/LinedList"/>
    <dgm:cxn modelId="{070F1021-477A-423E-9D11-8AE796F7D920}" srcId="{ACCFC5E9-76BB-4714-A944-67A82152B8EB}" destId="{4826C927-EF49-4F0A-9559-61D3CE7E3A5A}" srcOrd="2" destOrd="0" parTransId="{93361296-5A95-4DE8-A4BA-0922C3B0C9B8}" sibTransId="{43AF1721-DB3E-4337-A2AA-FCEC2C3AC7E8}"/>
    <dgm:cxn modelId="{911FEB3C-4BA8-4B20-A11D-EB95F31D620A}" type="presOf" srcId="{ACCFC5E9-76BB-4714-A944-67A82152B8EB}" destId="{227B07B0-5393-4DCA-B740-EE6109078298}" srcOrd="0" destOrd="0" presId="urn:microsoft.com/office/officeart/2008/layout/LinedList"/>
    <dgm:cxn modelId="{3CADAFB0-7181-4C3D-91A2-BC45AE39D753}" srcId="{ACCFC5E9-76BB-4714-A944-67A82152B8EB}" destId="{52BC9DB0-4B6A-460F-AF0A-F4D14B74BE55}" srcOrd="1" destOrd="0" parTransId="{C34DC0D2-D16B-437D-AE40-2060A893AAD8}" sibTransId="{1F8AA5CD-4AA7-4370-AB9B-316743C9CC95}"/>
    <dgm:cxn modelId="{2E0EB638-CFF8-4BB2-AF9D-215B9A7685DE}" srcId="{ACCFC5E9-76BB-4714-A944-67A82152B8EB}" destId="{06E1520A-F532-495D-AFDD-5BB64495BE9B}" srcOrd="0" destOrd="0" parTransId="{96804AC3-480B-4F60-AFE7-F61A6D20A442}" sibTransId="{074243D5-0760-4111-A054-54977229A1B2}"/>
    <dgm:cxn modelId="{DF6BDF2A-BD3F-4096-9431-D242CC4B34D7}" type="presParOf" srcId="{227B07B0-5393-4DCA-B740-EE6109078298}" destId="{B60D0294-D713-47C9-870B-FE9CDA8D2C55}" srcOrd="0" destOrd="0" presId="urn:microsoft.com/office/officeart/2008/layout/LinedList"/>
    <dgm:cxn modelId="{8E5DF015-E7B7-48E7-8FBC-D5348421E3C0}" type="presParOf" srcId="{227B07B0-5393-4DCA-B740-EE6109078298}" destId="{ED667493-42FC-42E4-A106-29A1E9ED4BE7}" srcOrd="1" destOrd="0" presId="urn:microsoft.com/office/officeart/2008/layout/LinedList"/>
    <dgm:cxn modelId="{5716C647-EAB1-4204-AC3B-E6C62AC33713}" type="presParOf" srcId="{ED667493-42FC-42E4-A106-29A1E9ED4BE7}" destId="{84B2F5AB-2E06-4E21-94E2-AE50AD1F3530}" srcOrd="0" destOrd="0" presId="urn:microsoft.com/office/officeart/2008/layout/LinedList"/>
    <dgm:cxn modelId="{E8348C08-07F3-415B-91F0-7F826F0F4916}" type="presParOf" srcId="{ED667493-42FC-42E4-A106-29A1E9ED4BE7}" destId="{71FE8AE9-FD3F-40E8-848B-86CDEA82681F}" srcOrd="1" destOrd="0" presId="urn:microsoft.com/office/officeart/2008/layout/LinedList"/>
    <dgm:cxn modelId="{830FB662-497E-4FB3-B7AA-5150BA92C320}" type="presParOf" srcId="{227B07B0-5393-4DCA-B740-EE6109078298}" destId="{B22AD1A7-9B89-4C67-8BE8-D94E1F7303A1}" srcOrd="2" destOrd="0" presId="urn:microsoft.com/office/officeart/2008/layout/LinedList"/>
    <dgm:cxn modelId="{7CD14043-02A4-4A52-B13F-994C6579D7B9}" type="presParOf" srcId="{227B07B0-5393-4DCA-B740-EE6109078298}" destId="{3C802AC4-14F0-4A7A-A3A7-1B9FD2AB8F26}" srcOrd="3" destOrd="0" presId="urn:microsoft.com/office/officeart/2008/layout/LinedList"/>
    <dgm:cxn modelId="{E0E6B5E3-41F7-41E1-B030-C3ABB79C87B3}" type="presParOf" srcId="{3C802AC4-14F0-4A7A-A3A7-1B9FD2AB8F26}" destId="{F9F86E8C-943E-4E3E-83C8-653DA340D633}" srcOrd="0" destOrd="0" presId="urn:microsoft.com/office/officeart/2008/layout/LinedList"/>
    <dgm:cxn modelId="{D9ACE8E0-1A5D-4970-A83D-4E9085FBAD26}" type="presParOf" srcId="{3C802AC4-14F0-4A7A-A3A7-1B9FD2AB8F26}" destId="{3F4E97D5-F600-4A68-870F-8179FCECE375}" srcOrd="1" destOrd="0" presId="urn:microsoft.com/office/officeart/2008/layout/LinedList"/>
    <dgm:cxn modelId="{537516B2-2585-465B-BA42-C8551143C121}" type="presParOf" srcId="{227B07B0-5393-4DCA-B740-EE6109078298}" destId="{19280A1C-F8E3-430E-92DA-32BE9F7E81E1}" srcOrd="4" destOrd="0" presId="urn:microsoft.com/office/officeart/2008/layout/LinedList"/>
    <dgm:cxn modelId="{65162232-5EF1-494A-BE81-17EBDC67D980}" type="presParOf" srcId="{227B07B0-5393-4DCA-B740-EE6109078298}" destId="{34021B9C-AA84-4D28-ADB8-C3B9441BCA67}" srcOrd="5" destOrd="0" presId="urn:microsoft.com/office/officeart/2008/layout/LinedList"/>
    <dgm:cxn modelId="{45D207E6-FB4A-455D-88BD-7E68C492AEA7}" type="presParOf" srcId="{34021B9C-AA84-4D28-ADB8-C3B9441BCA67}" destId="{5905E04B-4B52-4D9A-84FF-8512DB8C2CC3}" srcOrd="0" destOrd="0" presId="urn:microsoft.com/office/officeart/2008/layout/LinedList"/>
    <dgm:cxn modelId="{E70E1DC8-1CF2-41D1-8DCD-B958716FA309}" type="presParOf" srcId="{34021B9C-AA84-4D28-ADB8-C3B9441BCA67}" destId="{11336FEC-4EF4-4759-93EB-FCBB839D063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DE0159-DD89-45E2-9072-EFBCB7C46455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A8CED6CE-2E0B-4472-9D6F-15206AB41F49}">
      <dgm:prSet/>
      <dgm:spPr/>
      <dgm:t>
        <a:bodyPr/>
        <a:lstStyle/>
        <a:p>
          <a:r>
            <a:rPr lang="cs-CZ"/>
            <a:t>víc zemí s demokratickými volbami</a:t>
          </a:r>
          <a:endParaRPr lang="en-US"/>
        </a:p>
      </dgm:t>
    </dgm:pt>
    <dgm:pt modelId="{D8FA7DBF-498C-4F7F-B0B2-3E5DBBCF800C}" type="parTrans" cxnId="{3DF8DC09-F151-4C4B-BC9E-5F2737EFE8AB}">
      <dgm:prSet/>
      <dgm:spPr/>
      <dgm:t>
        <a:bodyPr/>
        <a:lstStyle/>
        <a:p>
          <a:endParaRPr lang="en-US"/>
        </a:p>
      </dgm:t>
    </dgm:pt>
    <dgm:pt modelId="{E8CBF5FC-3CCD-4613-93D4-12A0B1077B0E}" type="sibTrans" cxnId="{3DF8DC09-F151-4C4B-BC9E-5F2737EFE8AB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7A8D3B4E-C239-4B23-BBC0-21E238C3902C}">
      <dgm:prSet/>
      <dgm:spPr/>
      <dgm:t>
        <a:bodyPr/>
        <a:lstStyle/>
        <a:p>
          <a:r>
            <a:rPr lang="cs-CZ"/>
            <a:t>nové datové zdroje (jako CSES)</a:t>
          </a:r>
          <a:endParaRPr lang="en-US"/>
        </a:p>
      </dgm:t>
    </dgm:pt>
    <dgm:pt modelId="{16EA6B12-F168-4F10-824F-401D3E21A435}" type="parTrans" cxnId="{9716B3C4-7A5B-4998-8B69-BF36200C8CC3}">
      <dgm:prSet/>
      <dgm:spPr/>
      <dgm:t>
        <a:bodyPr/>
        <a:lstStyle/>
        <a:p>
          <a:endParaRPr lang="en-US"/>
        </a:p>
      </dgm:t>
    </dgm:pt>
    <dgm:pt modelId="{CB5FAF05-E099-4ACE-A284-D4F78385E46A}" type="sibTrans" cxnId="{9716B3C4-7A5B-4998-8B69-BF36200C8CC3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E76605F6-8368-4331-9856-16C6D6515F61}">
      <dgm:prSet/>
      <dgm:spPr/>
      <dgm:t>
        <a:bodyPr/>
        <a:lstStyle/>
        <a:p>
          <a:r>
            <a:rPr lang="cs-CZ"/>
            <a:t>archivy volebních dat až na úroveň volebních obvodů</a:t>
          </a:r>
          <a:endParaRPr lang="en-US"/>
        </a:p>
      </dgm:t>
    </dgm:pt>
    <dgm:pt modelId="{CB1C5E35-57D7-45AD-AFDA-D6538B32EA03}" type="parTrans" cxnId="{D165D5D3-EF29-408D-93A8-7B7BD352258B}">
      <dgm:prSet/>
      <dgm:spPr/>
      <dgm:t>
        <a:bodyPr/>
        <a:lstStyle/>
        <a:p>
          <a:endParaRPr lang="en-US"/>
        </a:p>
      </dgm:t>
    </dgm:pt>
    <dgm:pt modelId="{5BC8DCB3-CC56-402D-BCAF-EBE11D91AD9A}" type="sibTrans" cxnId="{D165D5D3-EF29-408D-93A8-7B7BD352258B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987348C9-B945-4078-833E-C308D755E309}">
      <dgm:prSet/>
      <dgm:spPr/>
      <dgm:t>
        <a:bodyPr/>
        <a:lstStyle/>
        <a:p>
          <a:r>
            <a:rPr lang="cs-CZ"/>
            <a:t>možnost používat pokročilejší statistiku</a:t>
          </a:r>
          <a:endParaRPr lang="en-US"/>
        </a:p>
      </dgm:t>
    </dgm:pt>
    <dgm:pt modelId="{FE3555E6-3AB9-4FBE-B187-CB3A535E92C2}" type="parTrans" cxnId="{74BFF925-0577-4C4E-858F-91B5E503BCC4}">
      <dgm:prSet/>
      <dgm:spPr/>
      <dgm:t>
        <a:bodyPr/>
        <a:lstStyle/>
        <a:p>
          <a:endParaRPr lang="en-US"/>
        </a:p>
      </dgm:t>
    </dgm:pt>
    <dgm:pt modelId="{90CEF4A8-E531-4051-8ED2-6C58B94D6FEC}" type="sibTrans" cxnId="{74BFF925-0577-4C4E-858F-91B5E503BCC4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5A1450CE-80AF-4B02-BA8A-2709F7F3646F}">
      <dgm:prSet/>
      <dgm:spPr/>
      <dgm:t>
        <a:bodyPr/>
        <a:lstStyle/>
        <a:p>
          <a:r>
            <a:rPr lang="cs-CZ"/>
            <a:t>věnuje se tomu víc vědců, poznatky přibývají rychleji</a:t>
          </a:r>
          <a:endParaRPr lang="en-US"/>
        </a:p>
      </dgm:t>
    </dgm:pt>
    <dgm:pt modelId="{17D05C73-9CD8-420A-BAEE-0C06734BCCEF}" type="parTrans" cxnId="{3A24943A-1C46-48C4-A1D2-BD00AE183604}">
      <dgm:prSet/>
      <dgm:spPr/>
      <dgm:t>
        <a:bodyPr/>
        <a:lstStyle/>
        <a:p>
          <a:endParaRPr lang="en-US"/>
        </a:p>
      </dgm:t>
    </dgm:pt>
    <dgm:pt modelId="{7223CE7F-7782-43CF-80FA-A39B9E3AB624}" type="sibTrans" cxnId="{3A24943A-1C46-48C4-A1D2-BD00AE183604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F0E94CED-9413-40CF-8E2A-C33B629D1F21}" type="pres">
      <dgm:prSet presAssocID="{0FDE0159-DD89-45E2-9072-EFBCB7C46455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E8A082A-BA8C-47F3-A27D-C456100A51A3}" type="pres">
      <dgm:prSet presAssocID="{A8CED6CE-2E0B-4472-9D6F-15206AB41F49}" presName="compositeNode" presStyleCnt="0">
        <dgm:presLayoutVars>
          <dgm:bulletEnabled val="1"/>
        </dgm:presLayoutVars>
      </dgm:prSet>
      <dgm:spPr/>
    </dgm:pt>
    <dgm:pt modelId="{F2180AA7-2516-4559-BB74-8F1609E39CCF}" type="pres">
      <dgm:prSet presAssocID="{A8CED6CE-2E0B-4472-9D6F-15206AB41F49}" presName="bgRect" presStyleLbl="bgAccFollowNode1" presStyleIdx="0" presStyleCnt="5"/>
      <dgm:spPr/>
      <dgm:t>
        <a:bodyPr/>
        <a:lstStyle/>
        <a:p>
          <a:endParaRPr lang="cs-CZ"/>
        </a:p>
      </dgm:t>
    </dgm:pt>
    <dgm:pt modelId="{BAA1AFAF-EF56-44CA-A2B5-90F464A56AD8}" type="pres">
      <dgm:prSet presAssocID="{E8CBF5FC-3CCD-4613-93D4-12A0B1077B0E}" presName="sibTransNodeCircle" presStyleLbl="alignNode1" presStyleIdx="0" presStyleCnt="10">
        <dgm:presLayoutVars>
          <dgm:chMax val="0"/>
          <dgm:bulletEnabled/>
        </dgm:presLayoutVars>
      </dgm:prSet>
      <dgm:spPr/>
      <dgm:t>
        <a:bodyPr/>
        <a:lstStyle/>
        <a:p>
          <a:endParaRPr lang="cs-CZ"/>
        </a:p>
      </dgm:t>
    </dgm:pt>
    <dgm:pt modelId="{0334F294-B738-43E0-B57F-2FDEF0B2C035}" type="pres">
      <dgm:prSet presAssocID="{A8CED6CE-2E0B-4472-9D6F-15206AB41F49}" presName="bottomLine" presStyleLbl="alignNode1" presStyleIdx="1" presStyleCnt="10">
        <dgm:presLayoutVars/>
      </dgm:prSet>
      <dgm:spPr/>
    </dgm:pt>
    <dgm:pt modelId="{FB5E0361-4DB0-4AE9-9825-F6A18B5CBFAF}" type="pres">
      <dgm:prSet presAssocID="{A8CED6CE-2E0B-4472-9D6F-15206AB41F49}" presName="nodeText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97489B1-8295-49AD-881B-811F8D0B747B}" type="pres">
      <dgm:prSet presAssocID="{E8CBF5FC-3CCD-4613-93D4-12A0B1077B0E}" presName="sibTrans" presStyleCnt="0"/>
      <dgm:spPr/>
    </dgm:pt>
    <dgm:pt modelId="{9BF6C550-22B1-47AF-A517-662BD48897A4}" type="pres">
      <dgm:prSet presAssocID="{7A8D3B4E-C239-4B23-BBC0-21E238C3902C}" presName="compositeNode" presStyleCnt="0">
        <dgm:presLayoutVars>
          <dgm:bulletEnabled val="1"/>
        </dgm:presLayoutVars>
      </dgm:prSet>
      <dgm:spPr/>
    </dgm:pt>
    <dgm:pt modelId="{91555A9C-AAFF-4334-8DFE-E78B49E9B7C3}" type="pres">
      <dgm:prSet presAssocID="{7A8D3B4E-C239-4B23-BBC0-21E238C3902C}" presName="bgRect" presStyleLbl="bgAccFollowNode1" presStyleIdx="1" presStyleCnt="5"/>
      <dgm:spPr/>
      <dgm:t>
        <a:bodyPr/>
        <a:lstStyle/>
        <a:p>
          <a:endParaRPr lang="cs-CZ"/>
        </a:p>
      </dgm:t>
    </dgm:pt>
    <dgm:pt modelId="{A9EE18B1-2E77-41A8-A3CA-10E249CE991A}" type="pres">
      <dgm:prSet presAssocID="{CB5FAF05-E099-4ACE-A284-D4F78385E46A}" presName="sibTransNodeCircle" presStyleLbl="alignNode1" presStyleIdx="2" presStyleCnt="10">
        <dgm:presLayoutVars>
          <dgm:chMax val="0"/>
          <dgm:bulletEnabled/>
        </dgm:presLayoutVars>
      </dgm:prSet>
      <dgm:spPr/>
      <dgm:t>
        <a:bodyPr/>
        <a:lstStyle/>
        <a:p>
          <a:endParaRPr lang="cs-CZ"/>
        </a:p>
      </dgm:t>
    </dgm:pt>
    <dgm:pt modelId="{F344571F-785A-45F4-84A7-1C03EB5D7CEB}" type="pres">
      <dgm:prSet presAssocID="{7A8D3B4E-C239-4B23-BBC0-21E238C3902C}" presName="bottomLine" presStyleLbl="alignNode1" presStyleIdx="3" presStyleCnt="10">
        <dgm:presLayoutVars/>
      </dgm:prSet>
      <dgm:spPr/>
    </dgm:pt>
    <dgm:pt modelId="{A0803DFC-BD9D-41DC-B7AE-B51D66DAE27F}" type="pres">
      <dgm:prSet presAssocID="{7A8D3B4E-C239-4B23-BBC0-21E238C3902C}" presName="nodeText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5E73E76-BE99-46F7-8CF4-B8A91466E19E}" type="pres">
      <dgm:prSet presAssocID="{CB5FAF05-E099-4ACE-A284-D4F78385E46A}" presName="sibTrans" presStyleCnt="0"/>
      <dgm:spPr/>
    </dgm:pt>
    <dgm:pt modelId="{AD3841D9-B800-47CC-A470-7460642380C0}" type="pres">
      <dgm:prSet presAssocID="{E76605F6-8368-4331-9856-16C6D6515F61}" presName="compositeNode" presStyleCnt="0">
        <dgm:presLayoutVars>
          <dgm:bulletEnabled val="1"/>
        </dgm:presLayoutVars>
      </dgm:prSet>
      <dgm:spPr/>
    </dgm:pt>
    <dgm:pt modelId="{E89EBD4D-0B95-45AD-908D-0A2CA11E394C}" type="pres">
      <dgm:prSet presAssocID="{E76605F6-8368-4331-9856-16C6D6515F61}" presName="bgRect" presStyleLbl="bgAccFollowNode1" presStyleIdx="2" presStyleCnt="5"/>
      <dgm:spPr/>
      <dgm:t>
        <a:bodyPr/>
        <a:lstStyle/>
        <a:p>
          <a:endParaRPr lang="cs-CZ"/>
        </a:p>
      </dgm:t>
    </dgm:pt>
    <dgm:pt modelId="{9D7FF4F9-FAC2-45D0-B48E-6C74F23ED852}" type="pres">
      <dgm:prSet presAssocID="{5BC8DCB3-CC56-402D-BCAF-EBE11D91AD9A}" presName="sibTransNodeCircle" presStyleLbl="alignNode1" presStyleIdx="4" presStyleCnt="10">
        <dgm:presLayoutVars>
          <dgm:chMax val="0"/>
          <dgm:bulletEnabled/>
        </dgm:presLayoutVars>
      </dgm:prSet>
      <dgm:spPr/>
      <dgm:t>
        <a:bodyPr/>
        <a:lstStyle/>
        <a:p>
          <a:endParaRPr lang="cs-CZ"/>
        </a:p>
      </dgm:t>
    </dgm:pt>
    <dgm:pt modelId="{8E5C675D-CB66-4B0B-B2D7-2A5B6210A72A}" type="pres">
      <dgm:prSet presAssocID="{E76605F6-8368-4331-9856-16C6D6515F61}" presName="bottomLine" presStyleLbl="alignNode1" presStyleIdx="5" presStyleCnt="10">
        <dgm:presLayoutVars/>
      </dgm:prSet>
      <dgm:spPr/>
    </dgm:pt>
    <dgm:pt modelId="{219E5834-9F04-4B06-8D62-639B1581B92B}" type="pres">
      <dgm:prSet presAssocID="{E76605F6-8368-4331-9856-16C6D6515F61}" presName="nodeText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3EA88C3-162C-48C5-9160-72E8CD276F59}" type="pres">
      <dgm:prSet presAssocID="{5BC8DCB3-CC56-402D-BCAF-EBE11D91AD9A}" presName="sibTrans" presStyleCnt="0"/>
      <dgm:spPr/>
    </dgm:pt>
    <dgm:pt modelId="{7378BE3D-9BEB-4086-96E6-2AE46643891A}" type="pres">
      <dgm:prSet presAssocID="{987348C9-B945-4078-833E-C308D755E309}" presName="compositeNode" presStyleCnt="0">
        <dgm:presLayoutVars>
          <dgm:bulletEnabled val="1"/>
        </dgm:presLayoutVars>
      </dgm:prSet>
      <dgm:spPr/>
    </dgm:pt>
    <dgm:pt modelId="{2597CA6A-ABAC-413A-8FBC-66E0ADE70F7A}" type="pres">
      <dgm:prSet presAssocID="{987348C9-B945-4078-833E-C308D755E309}" presName="bgRect" presStyleLbl="bgAccFollowNode1" presStyleIdx="3" presStyleCnt="5"/>
      <dgm:spPr/>
      <dgm:t>
        <a:bodyPr/>
        <a:lstStyle/>
        <a:p>
          <a:endParaRPr lang="cs-CZ"/>
        </a:p>
      </dgm:t>
    </dgm:pt>
    <dgm:pt modelId="{BCBF220F-109A-42E7-AF65-2CC903C94F2D}" type="pres">
      <dgm:prSet presAssocID="{90CEF4A8-E531-4051-8ED2-6C58B94D6FEC}" presName="sibTransNodeCircle" presStyleLbl="alignNode1" presStyleIdx="6" presStyleCnt="10">
        <dgm:presLayoutVars>
          <dgm:chMax val="0"/>
          <dgm:bulletEnabled/>
        </dgm:presLayoutVars>
      </dgm:prSet>
      <dgm:spPr/>
      <dgm:t>
        <a:bodyPr/>
        <a:lstStyle/>
        <a:p>
          <a:endParaRPr lang="cs-CZ"/>
        </a:p>
      </dgm:t>
    </dgm:pt>
    <dgm:pt modelId="{C9F90DAD-6134-4EC6-B437-A2BE78F58820}" type="pres">
      <dgm:prSet presAssocID="{987348C9-B945-4078-833E-C308D755E309}" presName="bottomLine" presStyleLbl="alignNode1" presStyleIdx="7" presStyleCnt="10">
        <dgm:presLayoutVars/>
      </dgm:prSet>
      <dgm:spPr/>
    </dgm:pt>
    <dgm:pt modelId="{F8FDCD29-F288-4AFE-B7B0-0C37EEDE311B}" type="pres">
      <dgm:prSet presAssocID="{987348C9-B945-4078-833E-C308D755E309}" presName="nodeText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7444742-2533-4581-80E4-9F537AECE698}" type="pres">
      <dgm:prSet presAssocID="{90CEF4A8-E531-4051-8ED2-6C58B94D6FEC}" presName="sibTrans" presStyleCnt="0"/>
      <dgm:spPr/>
    </dgm:pt>
    <dgm:pt modelId="{02589B39-3DE6-4606-BC39-118620AD2FC0}" type="pres">
      <dgm:prSet presAssocID="{5A1450CE-80AF-4B02-BA8A-2709F7F3646F}" presName="compositeNode" presStyleCnt="0">
        <dgm:presLayoutVars>
          <dgm:bulletEnabled val="1"/>
        </dgm:presLayoutVars>
      </dgm:prSet>
      <dgm:spPr/>
    </dgm:pt>
    <dgm:pt modelId="{F47E1D36-6714-460A-B58F-90172AE577E6}" type="pres">
      <dgm:prSet presAssocID="{5A1450CE-80AF-4B02-BA8A-2709F7F3646F}" presName="bgRect" presStyleLbl="bgAccFollowNode1" presStyleIdx="4" presStyleCnt="5"/>
      <dgm:spPr/>
      <dgm:t>
        <a:bodyPr/>
        <a:lstStyle/>
        <a:p>
          <a:endParaRPr lang="cs-CZ"/>
        </a:p>
      </dgm:t>
    </dgm:pt>
    <dgm:pt modelId="{B9CB43CD-9C20-405A-B97F-A6FD53D7DAA2}" type="pres">
      <dgm:prSet presAssocID="{7223CE7F-7782-43CF-80FA-A39B9E3AB624}" presName="sibTransNodeCircle" presStyleLbl="alignNode1" presStyleIdx="8" presStyleCnt="10">
        <dgm:presLayoutVars>
          <dgm:chMax val="0"/>
          <dgm:bulletEnabled/>
        </dgm:presLayoutVars>
      </dgm:prSet>
      <dgm:spPr/>
      <dgm:t>
        <a:bodyPr/>
        <a:lstStyle/>
        <a:p>
          <a:endParaRPr lang="cs-CZ"/>
        </a:p>
      </dgm:t>
    </dgm:pt>
    <dgm:pt modelId="{C21EBD4E-F807-4AC3-BD69-2726EE8755F5}" type="pres">
      <dgm:prSet presAssocID="{5A1450CE-80AF-4B02-BA8A-2709F7F3646F}" presName="bottomLine" presStyleLbl="alignNode1" presStyleIdx="9" presStyleCnt="10">
        <dgm:presLayoutVars/>
      </dgm:prSet>
      <dgm:spPr/>
    </dgm:pt>
    <dgm:pt modelId="{9B92A4E7-9468-4D71-AE3A-91DE4EBF5837}" type="pres">
      <dgm:prSet presAssocID="{5A1450CE-80AF-4B02-BA8A-2709F7F3646F}" presName="nodeText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BE29746-7951-44A4-A234-CF0D6A003B53}" type="presOf" srcId="{5BC8DCB3-CC56-402D-BCAF-EBE11D91AD9A}" destId="{9D7FF4F9-FAC2-45D0-B48E-6C74F23ED852}" srcOrd="0" destOrd="0" presId="urn:microsoft.com/office/officeart/2016/7/layout/BasicLinearProcessNumbered"/>
    <dgm:cxn modelId="{563A90B1-7BD3-4A43-A124-C310C2591A9D}" type="presOf" srcId="{7A8D3B4E-C239-4B23-BBC0-21E238C3902C}" destId="{91555A9C-AAFF-4334-8DFE-E78B49E9B7C3}" srcOrd="0" destOrd="0" presId="urn:microsoft.com/office/officeart/2016/7/layout/BasicLinearProcessNumbered"/>
    <dgm:cxn modelId="{525C60BC-619F-4CBB-B900-B917243E11F6}" type="presOf" srcId="{0FDE0159-DD89-45E2-9072-EFBCB7C46455}" destId="{F0E94CED-9413-40CF-8E2A-C33B629D1F21}" srcOrd="0" destOrd="0" presId="urn:microsoft.com/office/officeart/2016/7/layout/BasicLinearProcessNumbered"/>
    <dgm:cxn modelId="{B22F07D3-DAC3-497A-A0A3-2204FC27AD28}" type="presOf" srcId="{E8CBF5FC-3CCD-4613-93D4-12A0B1077B0E}" destId="{BAA1AFAF-EF56-44CA-A2B5-90F464A56AD8}" srcOrd="0" destOrd="0" presId="urn:microsoft.com/office/officeart/2016/7/layout/BasicLinearProcessNumbered"/>
    <dgm:cxn modelId="{2721B78B-C828-40C5-9625-0AE82406BEBF}" type="presOf" srcId="{7223CE7F-7782-43CF-80FA-A39B9E3AB624}" destId="{B9CB43CD-9C20-405A-B97F-A6FD53D7DAA2}" srcOrd="0" destOrd="0" presId="urn:microsoft.com/office/officeart/2016/7/layout/BasicLinearProcessNumbered"/>
    <dgm:cxn modelId="{3DF8DC09-F151-4C4B-BC9E-5F2737EFE8AB}" srcId="{0FDE0159-DD89-45E2-9072-EFBCB7C46455}" destId="{A8CED6CE-2E0B-4472-9D6F-15206AB41F49}" srcOrd="0" destOrd="0" parTransId="{D8FA7DBF-498C-4F7F-B0B2-3E5DBBCF800C}" sibTransId="{E8CBF5FC-3CCD-4613-93D4-12A0B1077B0E}"/>
    <dgm:cxn modelId="{C98992A2-8A37-415E-A2B4-77DC79D4E9AD}" type="presOf" srcId="{5A1450CE-80AF-4B02-BA8A-2709F7F3646F}" destId="{9B92A4E7-9468-4D71-AE3A-91DE4EBF5837}" srcOrd="1" destOrd="0" presId="urn:microsoft.com/office/officeart/2016/7/layout/BasicLinearProcessNumbered"/>
    <dgm:cxn modelId="{257631DF-FA56-4BBB-8862-7277FB0226A6}" type="presOf" srcId="{7A8D3B4E-C239-4B23-BBC0-21E238C3902C}" destId="{A0803DFC-BD9D-41DC-B7AE-B51D66DAE27F}" srcOrd="1" destOrd="0" presId="urn:microsoft.com/office/officeart/2016/7/layout/BasicLinearProcessNumbered"/>
    <dgm:cxn modelId="{104602D6-06B9-4B84-BCC2-966A147DF1A7}" type="presOf" srcId="{90CEF4A8-E531-4051-8ED2-6C58B94D6FEC}" destId="{BCBF220F-109A-42E7-AF65-2CC903C94F2D}" srcOrd="0" destOrd="0" presId="urn:microsoft.com/office/officeart/2016/7/layout/BasicLinearProcessNumbered"/>
    <dgm:cxn modelId="{D165D5D3-EF29-408D-93A8-7B7BD352258B}" srcId="{0FDE0159-DD89-45E2-9072-EFBCB7C46455}" destId="{E76605F6-8368-4331-9856-16C6D6515F61}" srcOrd="2" destOrd="0" parTransId="{CB1C5E35-57D7-45AD-AFDA-D6538B32EA03}" sibTransId="{5BC8DCB3-CC56-402D-BCAF-EBE11D91AD9A}"/>
    <dgm:cxn modelId="{83079BE3-210C-4659-8C2C-0FACD93ECDDF}" type="presOf" srcId="{CB5FAF05-E099-4ACE-A284-D4F78385E46A}" destId="{A9EE18B1-2E77-41A8-A3CA-10E249CE991A}" srcOrd="0" destOrd="0" presId="urn:microsoft.com/office/officeart/2016/7/layout/BasicLinearProcessNumbered"/>
    <dgm:cxn modelId="{3A24943A-1C46-48C4-A1D2-BD00AE183604}" srcId="{0FDE0159-DD89-45E2-9072-EFBCB7C46455}" destId="{5A1450CE-80AF-4B02-BA8A-2709F7F3646F}" srcOrd="4" destOrd="0" parTransId="{17D05C73-9CD8-420A-BAEE-0C06734BCCEF}" sibTransId="{7223CE7F-7782-43CF-80FA-A39B9E3AB624}"/>
    <dgm:cxn modelId="{E0E2E1C4-A43C-473A-BB0C-06738C4DC589}" type="presOf" srcId="{A8CED6CE-2E0B-4472-9D6F-15206AB41F49}" destId="{FB5E0361-4DB0-4AE9-9825-F6A18B5CBFAF}" srcOrd="1" destOrd="0" presId="urn:microsoft.com/office/officeart/2016/7/layout/BasicLinearProcessNumbered"/>
    <dgm:cxn modelId="{9716B3C4-7A5B-4998-8B69-BF36200C8CC3}" srcId="{0FDE0159-DD89-45E2-9072-EFBCB7C46455}" destId="{7A8D3B4E-C239-4B23-BBC0-21E238C3902C}" srcOrd="1" destOrd="0" parTransId="{16EA6B12-F168-4F10-824F-401D3E21A435}" sibTransId="{CB5FAF05-E099-4ACE-A284-D4F78385E46A}"/>
    <dgm:cxn modelId="{74BFF925-0577-4C4E-858F-91B5E503BCC4}" srcId="{0FDE0159-DD89-45E2-9072-EFBCB7C46455}" destId="{987348C9-B945-4078-833E-C308D755E309}" srcOrd="3" destOrd="0" parTransId="{FE3555E6-3AB9-4FBE-B187-CB3A535E92C2}" sibTransId="{90CEF4A8-E531-4051-8ED2-6C58B94D6FEC}"/>
    <dgm:cxn modelId="{B8229F49-F6CF-44C6-B8A3-C893F8B77F0E}" type="presOf" srcId="{A8CED6CE-2E0B-4472-9D6F-15206AB41F49}" destId="{F2180AA7-2516-4559-BB74-8F1609E39CCF}" srcOrd="0" destOrd="0" presId="urn:microsoft.com/office/officeart/2016/7/layout/BasicLinearProcessNumbered"/>
    <dgm:cxn modelId="{39EF77FE-68A3-4EFB-83E4-E6BD43658DC9}" type="presOf" srcId="{987348C9-B945-4078-833E-C308D755E309}" destId="{2597CA6A-ABAC-413A-8FBC-66E0ADE70F7A}" srcOrd="0" destOrd="0" presId="urn:microsoft.com/office/officeart/2016/7/layout/BasicLinearProcessNumbered"/>
    <dgm:cxn modelId="{D4257AE8-AF65-4F96-8727-BA84975A88A4}" type="presOf" srcId="{E76605F6-8368-4331-9856-16C6D6515F61}" destId="{E89EBD4D-0B95-45AD-908D-0A2CA11E394C}" srcOrd="0" destOrd="0" presId="urn:microsoft.com/office/officeart/2016/7/layout/BasicLinearProcessNumbered"/>
    <dgm:cxn modelId="{8A6A5B20-8078-45D2-A542-325C7AB1A8CD}" type="presOf" srcId="{987348C9-B945-4078-833E-C308D755E309}" destId="{F8FDCD29-F288-4AFE-B7B0-0C37EEDE311B}" srcOrd="1" destOrd="0" presId="urn:microsoft.com/office/officeart/2016/7/layout/BasicLinearProcessNumbered"/>
    <dgm:cxn modelId="{746C9D9F-A89C-482A-99CA-2D41D94C5A36}" type="presOf" srcId="{E76605F6-8368-4331-9856-16C6D6515F61}" destId="{219E5834-9F04-4B06-8D62-639B1581B92B}" srcOrd="1" destOrd="0" presId="urn:microsoft.com/office/officeart/2016/7/layout/BasicLinearProcessNumbered"/>
    <dgm:cxn modelId="{C0A58163-E0E2-4B8E-BBFE-865AF58C18F9}" type="presOf" srcId="{5A1450CE-80AF-4B02-BA8A-2709F7F3646F}" destId="{F47E1D36-6714-460A-B58F-90172AE577E6}" srcOrd="0" destOrd="0" presId="urn:microsoft.com/office/officeart/2016/7/layout/BasicLinearProcessNumbered"/>
    <dgm:cxn modelId="{54009EDB-0B96-4895-BDF1-1666EE9F463E}" type="presParOf" srcId="{F0E94CED-9413-40CF-8E2A-C33B629D1F21}" destId="{4E8A082A-BA8C-47F3-A27D-C456100A51A3}" srcOrd="0" destOrd="0" presId="urn:microsoft.com/office/officeart/2016/7/layout/BasicLinearProcessNumbered"/>
    <dgm:cxn modelId="{D05E0235-26E8-47ED-B4BD-2BD792A15148}" type="presParOf" srcId="{4E8A082A-BA8C-47F3-A27D-C456100A51A3}" destId="{F2180AA7-2516-4559-BB74-8F1609E39CCF}" srcOrd="0" destOrd="0" presId="urn:microsoft.com/office/officeart/2016/7/layout/BasicLinearProcessNumbered"/>
    <dgm:cxn modelId="{80387CD2-5C3A-4EF8-AED2-3212FE32E5F4}" type="presParOf" srcId="{4E8A082A-BA8C-47F3-A27D-C456100A51A3}" destId="{BAA1AFAF-EF56-44CA-A2B5-90F464A56AD8}" srcOrd="1" destOrd="0" presId="urn:microsoft.com/office/officeart/2016/7/layout/BasicLinearProcessNumbered"/>
    <dgm:cxn modelId="{DA50A895-8DC0-4738-A667-35CDEFC6C1C6}" type="presParOf" srcId="{4E8A082A-BA8C-47F3-A27D-C456100A51A3}" destId="{0334F294-B738-43E0-B57F-2FDEF0B2C035}" srcOrd="2" destOrd="0" presId="urn:microsoft.com/office/officeart/2016/7/layout/BasicLinearProcessNumbered"/>
    <dgm:cxn modelId="{599407E6-679C-4D15-8C1B-ADC57A012C93}" type="presParOf" srcId="{4E8A082A-BA8C-47F3-A27D-C456100A51A3}" destId="{FB5E0361-4DB0-4AE9-9825-F6A18B5CBFAF}" srcOrd="3" destOrd="0" presId="urn:microsoft.com/office/officeart/2016/7/layout/BasicLinearProcessNumbered"/>
    <dgm:cxn modelId="{F08B3C00-0155-4EB1-A311-0B0807F600BF}" type="presParOf" srcId="{F0E94CED-9413-40CF-8E2A-C33B629D1F21}" destId="{197489B1-8295-49AD-881B-811F8D0B747B}" srcOrd="1" destOrd="0" presId="urn:microsoft.com/office/officeart/2016/7/layout/BasicLinearProcessNumbered"/>
    <dgm:cxn modelId="{CF8B6C7D-CB39-47A2-985D-7A149A748F2B}" type="presParOf" srcId="{F0E94CED-9413-40CF-8E2A-C33B629D1F21}" destId="{9BF6C550-22B1-47AF-A517-662BD48897A4}" srcOrd="2" destOrd="0" presId="urn:microsoft.com/office/officeart/2016/7/layout/BasicLinearProcessNumbered"/>
    <dgm:cxn modelId="{C014B4EE-3B57-481F-BB2D-39A925A3B153}" type="presParOf" srcId="{9BF6C550-22B1-47AF-A517-662BD48897A4}" destId="{91555A9C-AAFF-4334-8DFE-E78B49E9B7C3}" srcOrd="0" destOrd="0" presId="urn:microsoft.com/office/officeart/2016/7/layout/BasicLinearProcessNumbered"/>
    <dgm:cxn modelId="{272E75C1-EB4A-43AA-ACDA-2A58FEA1C5A9}" type="presParOf" srcId="{9BF6C550-22B1-47AF-A517-662BD48897A4}" destId="{A9EE18B1-2E77-41A8-A3CA-10E249CE991A}" srcOrd="1" destOrd="0" presId="urn:microsoft.com/office/officeart/2016/7/layout/BasicLinearProcessNumbered"/>
    <dgm:cxn modelId="{64E45FD8-0307-4BDA-89C3-0FB94348AD19}" type="presParOf" srcId="{9BF6C550-22B1-47AF-A517-662BD48897A4}" destId="{F344571F-785A-45F4-84A7-1C03EB5D7CEB}" srcOrd="2" destOrd="0" presId="urn:microsoft.com/office/officeart/2016/7/layout/BasicLinearProcessNumbered"/>
    <dgm:cxn modelId="{20E835B4-ACFC-4391-ABCF-E2DC53335029}" type="presParOf" srcId="{9BF6C550-22B1-47AF-A517-662BD48897A4}" destId="{A0803DFC-BD9D-41DC-B7AE-B51D66DAE27F}" srcOrd="3" destOrd="0" presId="urn:microsoft.com/office/officeart/2016/7/layout/BasicLinearProcessNumbered"/>
    <dgm:cxn modelId="{64F4FB1F-0ADF-4DAD-B72F-16E42F398828}" type="presParOf" srcId="{F0E94CED-9413-40CF-8E2A-C33B629D1F21}" destId="{05E73E76-BE99-46F7-8CF4-B8A91466E19E}" srcOrd="3" destOrd="0" presId="urn:microsoft.com/office/officeart/2016/7/layout/BasicLinearProcessNumbered"/>
    <dgm:cxn modelId="{6F70DBE8-202B-4067-8CCC-E1A44D1B2C21}" type="presParOf" srcId="{F0E94CED-9413-40CF-8E2A-C33B629D1F21}" destId="{AD3841D9-B800-47CC-A470-7460642380C0}" srcOrd="4" destOrd="0" presId="urn:microsoft.com/office/officeart/2016/7/layout/BasicLinearProcessNumbered"/>
    <dgm:cxn modelId="{B5FB4A21-B629-49BC-A668-7C1F0A8B0075}" type="presParOf" srcId="{AD3841D9-B800-47CC-A470-7460642380C0}" destId="{E89EBD4D-0B95-45AD-908D-0A2CA11E394C}" srcOrd="0" destOrd="0" presId="urn:microsoft.com/office/officeart/2016/7/layout/BasicLinearProcessNumbered"/>
    <dgm:cxn modelId="{6A7474F6-DCF4-4B81-82BF-A1AF698E9409}" type="presParOf" srcId="{AD3841D9-B800-47CC-A470-7460642380C0}" destId="{9D7FF4F9-FAC2-45D0-B48E-6C74F23ED852}" srcOrd="1" destOrd="0" presId="urn:microsoft.com/office/officeart/2016/7/layout/BasicLinearProcessNumbered"/>
    <dgm:cxn modelId="{3FF93E67-63B8-44BC-B591-7A9FCD58FD47}" type="presParOf" srcId="{AD3841D9-B800-47CC-A470-7460642380C0}" destId="{8E5C675D-CB66-4B0B-B2D7-2A5B6210A72A}" srcOrd="2" destOrd="0" presId="urn:microsoft.com/office/officeart/2016/7/layout/BasicLinearProcessNumbered"/>
    <dgm:cxn modelId="{C06B4E92-1585-40AE-95E3-053AABEA3722}" type="presParOf" srcId="{AD3841D9-B800-47CC-A470-7460642380C0}" destId="{219E5834-9F04-4B06-8D62-639B1581B92B}" srcOrd="3" destOrd="0" presId="urn:microsoft.com/office/officeart/2016/7/layout/BasicLinearProcessNumbered"/>
    <dgm:cxn modelId="{B0CAFD00-6CF7-4162-BD56-3D8DA3FD2DFD}" type="presParOf" srcId="{F0E94CED-9413-40CF-8E2A-C33B629D1F21}" destId="{A3EA88C3-162C-48C5-9160-72E8CD276F59}" srcOrd="5" destOrd="0" presId="urn:microsoft.com/office/officeart/2016/7/layout/BasicLinearProcessNumbered"/>
    <dgm:cxn modelId="{33B32CD7-237E-4E04-950E-B8D3B6BDA108}" type="presParOf" srcId="{F0E94CED-9413-40CF-8E2A-C33B629D1F21}" destId="{7378BE3D-9BEB-4086-96E6-2AE46643891A}" srcOrd="6" destOrd="0" presId="urn:microsoft.com/office/officeart/2016/7/layout/BasicLinearProcessNumbered"/>
    <dgm:cxn modelId="{216EFA35-0667-4A70-AECF-A4774F12FA45}" type="presParOf" srcId="{7378BE3D-9BEB-4086-96E6-2AE46643891A}" destId="{2597CA6A-ABAC-413A-8FBC-66E0ADE70F7A}" srcOrd="0" destOrd="0" presId="urn:microsoft.com/office/officeart/2016/7/layout/BasicLinearProcessNumbered"/>
    <dgm:cxn modelId="{BE5D4E24-A1D3-4CE5-AD31-EE1C1B9DCD71}" type="presParOf" srcId="{7378BE3D-9BEB-4086-96E6-2AE46643891A}" destId="{BCBF220F-109A-42E7-AF65-2CC903C94F2D}" srcOrd="1" destOrd="0" presId="urn:microsoft.com/office/officeart/2016/7/layout/BasicLinearProcessNumbered"/>
    <dgm:cxn modelId="{BFE4FBDD-0173-4776-A441-75249F5DD7D9}" type="presParOf" srcId="{7378BE3D-9BEB-4086-96E6-2AE46643891A}" destId="{C9F90DAD-6134-4EC6-B437-A2BE78F58820}" srcOrd="2" destOrd="0" presId="urn:microsoft.com/office/officeart/2016/7/layout/BasicLinearProcessNumbered"/>
    <dgm:cxn modelId="{99E94A1E-7607-4EF4-96EF-3B6B62CA76D3}" type="presParOf" srcId="{7378BE3D-9BEB-4086-96E6-2AE46643891A}" destId="{F8FDCD29-F288-4AFE-B7B0-0C37EEDE311B}" srcOrd="3" destOrd="0" presId="urn:microsoft.com/office/officeart/2016/7/layout/BasicLinearProcessNumbered"/>
    <dgm:cxn modelId="{6A78676C-9BFF-420E-839A-28318A3E8B58}" type="presParOf" srcId="{F0E94CED-9413-40CF-8E2A-C33B629D1F21}" destId="{D7444742-2533-4581-80E4-9F537AECE698}" srcOrd="7" destOrd="0" presId="urn:microsoft.com/office/officeart/2016/7/layout/BasicLinearProcessNumbered"/>
    <dgm:cxn modelId="{A017AE5B-EC20-4293-8964-6FBC102FB7DD}" type="presParOf" srcId="{F0E94CED-9413-40CF-8E2A-C33B629D1F21}" destId="{02589B39-3DE6-4606-BC39-118620AD2FC0}" srcOrd="8" destOrd="0" presId="urn:microsoft.com/office/officeart/2016/7/layout/BasicLinearProcessNumbered"/>
    <dgm:cxn modelId="{03A5CFC1-5528-4F0B-8DF6-A7A34AC6D3B5}" type="presParOf" srcId="{02589B39-3DE6-4606-BC39-118620AD2FC0}" destId="{F47E1D36-6714-460A-B58F-90172AE577E6}" srcOrd="0" destOrd="0" presId="urn:microsoft.com/office/officeart/2016/7/layout/BasicLinearProcessNumbered"/>
    <dgm:cxn modelId="{80A67FB4-83FE-4F42-A44D-4EE7C9DF6FF9}" type="presParOf" srcId="{02589B39-3DE6-4606-BC39-118620AD2FC0}" destId="{B9CB43CD-9C20-405A-B97F-A6FD53D7DAA2}" srcOrd="1" destOrd="0" presId="urn:microsoft.com/office/officeart/2016/7/layout/BasicLinearProcessNumbered"/>
    <dgm:cxn modelId="{FB53D238-0E44-433C-9CF7-B08B6689E073}" type="presParOf" srcId="{02589B39-3DE6-4606-BC39-118620AD2FC0}" destId="{C21EBD4E-F807-4AC3-BD69-2726EE8755F5}" srcOrd="2" destOrd="0" presId="urn:microsoft.com/office/officeart/2016/7/layout/BasicLinearProcessNumbered"/>
    <dgm:cxn modelId="{D4649969-4E11-4837-9881-A81EEB5DAAFB}" type="presParOf" srcId="{02589B39-3DE6-4606-BC39-118620AD2FC0}" destId="{9B92A4E7-9468-4D71-AE3A-91DE4EBF5837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DED304-01F6-4F24-B093-7D8DBF134728}" type="doc">
      <dgm:prSet loTypeId="urn:microsoft.com/office/officeart/2008/layout/LinedList" loCatId="list" qsTypeId="urn:microsoft.com/office/officeart/2005/8/quickstyle/simple3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46B0CF73-FB53-4BCB-877D-B9A3B57976BA}">
      <dgm:prSet/>
      <dgm:spPr/>
      <dgm:t>
        <a:bodyPr/>
        <a:lstStyle/>
        <a:p>
          <a:r>
            <a:rPr lang="cs-CZ"/>
            <a:t>Diskuse o tom, zda jsou volební systémy závislou nebo nezávislou proměnou, souvisela s rozvojem </a:t>
          </a:r>
          <a:r>
            <a:rPr lang="cs-CZ" b="1"/>
            <a:t>tzv. duvergerovské agendy.</a:t>
          </a:r>
          <a:endParaRPr lang="en-US"/>
        </a:p>
      </dgm:t>
    </dgm:pt>
    <dgm:pt modelId="{CA078ADB-DC12-4C10-95B1-13F90C3F6C60}" type="parTrans" cxnId="{FF41FBC9-1C12-4D47-A074-7EC8CBC29075}">
      <dgm:prSet/>
      <dgm:spPr/>
      <dgm:t>
        <a:bodyPr/>
        <a:lstStyle/>
        <a:p>
          <a:endParaRPr lang="en-US"/>
        </a:p>
      </dgm:t>
    </dgm:pt>
    <dgm:pt modelId="{4861A0EA-EB94-4B0D-8E0A-6DDB90997C4E}" type="sibTrans" cxnId="{FF41FBC9-1C12-4D47-A074-7EC8CBC29075}">
      <dgm:prSet/>
      <dgm:spPr/>
      <dgm:t>
        <a:bodyPr/>
        <a:lstStyle/>
        <a:p>
          <a:endParaRPr lang="en-US"/>
        </a:p>
      </dgm:t>
    </dgm:pt>
    <dgm:pt modelId="{33AEBF23-1B44-4BEB-8977-5A989AAFE1BF}">
      <dgm:prSet/>
      <dgm:spPr/>
      <dgm:t>
        <a:bodyPr/>
        <a:lstStyle/>
        <a:p>
          <a:r>
            <a:rPr lang="cs-CZ"/>
            <a:t>Tato agenda ovlivnila/podnítila rozvoj čtyř z pěti směrů volebního výzkumu (výjimkou jsou teorie sociální volby)</a:t>
          </a:r>
          <a:endParaRPr lang="en-US"/>
        </a:p>
      </dgm:t>
    </dgm:pt>
    <dgm:pt modelId="{8DEFB912-F571-422D-8D28-53BA75A51DB4}" type="parTrans" cxnId="{929F90D8-AA64-4939-A5FA-AEDF0EC8F1CE}">
      <dgm:prSet/>
      <dgm:spPr/>
      <dgm:t>
        <a:bodyPr/>
        <a:lstStyle/>
        <a:p>
          <a:endParaRPr lang="en-US"/>
        </a:p>
      </dgm:t>
    </dgm:pt>
    <dgm:pt modelId="{15EACBC3-524F-40B0-BC51-82C0A21A6642}" type="sibTrans" cxnId="{929F90D8-AA64-4939-A5FA-AEDF0EC8F1CE}">
      <dgm:prSet/>
      <dgm:spPr/>
      <dgm:t>
        <a:bodyPr/>
        <a:lstStyle/>
        <a:p>
          <a:endParaRPr lang="en-US"/>
        </a:p>
      </dgm:t>
    </dgm:pt>
    <dgm:pt modelId="{28E9047A-38EE-4610-881E-BF9E4B787BF6}">
      <dgm:prSet/>
      <dgm:spPr/>
      <dgm:t>
        <a:bodyPr/>
        <a:lstStyle/>
        <a:p>
          <a:r>
            <a:rPr lang="cs-CZ"/>
            <a:t>Souvisí s prací Maurice Duvergera </a:t>
          </a:r>
          <a:r>
            <a:rPr lang="cs-CZ" i="1"/>
            <a:t>Les Partis Politiques</a:t>
          </a:r>
          <a:r>
            <a:rPr lang="cs-CZ"/>
            <a:t> (1954), která mj. formulovala dvě základní otázky: 1. </a:t>
          </a:r>
          <a:r>
            <a:rPr lang="cs-CZ" b="1"/>
            <a:t>nakolik podoba volebních systémů ovlivňuje stranické systémy</a:t>
          </a:r>
          <a:r>
            <a:rPr lang="cs-CZ"/>
            <a:t> a </a:t>
          </a:r>
          <a:r>
            <a:rPr lang="cs-CZ" b="1"/>
            <a:t>2.nakolik jsou voliči ovlivněni volebními systémy</a:t>
          </a:r>
          <a:r>
            <a:rPr lang="cs-CZ"/>
            <a:t>. Tyto dvě otázky souvisí s </a:t>
          </a:r>
          <a:r>
            <a:rPr lang="cs-CZ" b="1"/>
            <a:t>volební statikou. </a:t>
          </a:r>
          <a:endParaRPr lang="en-US"/>
        </a:p>
      </dgm:t>
    </dgm:pt>
    <dgm:pt modelId="{9F781160-B490-4643-BAC7-17E009405E75}" type="parTrans" cxnId="{649BB9F7-BC46-46A5-B38B-3E4897ED48B2}">
      <dgm:prSet/>
      <dgm:spPr/>
      <dgm:t>
        <a:bodyPr/>
        <a:lstStyle/>
        <a:p>
          <a:endParaRPr lang="en-US"/>
        </a:p>
      </dgm:t>
    </dgm:pt>
    <dgm:pt modelId="{42C0459C-44D4-4588-9DFF-3ACBFE24E489}" type="sibTrans" cxnId="{649BB9F7-BC46-46A5-B38B-3E4897ED48B2}">
      <dgm:prSet/>
      <dgm:spPr/>
      <dgm:t>
        <a:bodyPr/>
        <a:lstStyle/>
        <a:p>
          <a:endParaRPr lang="en-US"/>
        </a:p>
      </dgm:t>
    </dgm:pt>
    <dgm:pt modelId="{847C80FF-856A-429F-9A9C-090EE7616304}">
      <dgm:prSet/>
      <dgm:spPr/>
      <dgm:t>
        <a:bodyPr/>
        <a:lstStyle/>
        <a:p>
          <a:r>
            <a:rPr lang="cs-CZ" dirty="0"/>
            <a:t>Otázkami změn volebních systémů</a:t>
          </a:r>
          <a:r>
            <a:rPr lang="cs-CZ" b="1" dirty="0"/>
            <a:t> </a:t>
          </a:r>
          <a:r>
            <a:rPr lang="cs-CZ" dirty="0"/>
            <a:t>se zabývá</a:t>
          </a:r>
          <a:r>
            <a:rPr lang="cs-CZ" b="1" dirty="0"/>
            <a:t> volební dynamika </a:t>
          </a:r>
          <a:r>
            <a:rPr lang="cs-CZ" dirty="0"/>
            <a:t>(vývojově mladší oblast zkoumání)</a:t>
          </a:r>
          <a:endParaRPr lang="en-US" dirty="0"/>
        </a:p>
      </dgm:t>
    </dgm:pt>
    <dgm:pt modelId="{61EBC67E-D263-482F-878D-D7C9A27CDCA9}" type="parTrans" cxnId="{EA30B8CB-4582-4041-ABD6-7202C925C8F9}">
      <dgm:prSet/>
      <dgm:spPr/>
      <dgm:t>
        <a:bodyPr/>
        <a:lstStyle/>
        <a:p>
          <a:endParaRPr lang="en-US"/>
        </a:p>
      </dgm:t>
    </dgm:pt>
    <dgm:pt modelId="{4631CAC5-46D8-4226-BABD-FFDD5B891C7E}" type="sibTrans" cxnId="{EA30B8CB-4582-4041-ABD6-7202C925C8F9}">
      <dgm:prSet/>
      <dgm:spPr/>
      <dgm:t>
        <a:bodyPr/>
        <a:lstStyle/>
        <a:p>
          <a:endParaRPr lang="en-US"/>
        </a:p>
      </dgm:t>
    </dgm:pt>
    <dgm:pt modelId="{649581D4-97B1-4356-8AC0-A84C538696B5}" type="pres">
      <dgm:prSet presAssocID="{A6DED304-01F6-4F24-B093-7D8DBF13472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9168B2B8-B273-49A9-8A51-4523445642C6}" type="pres">
      <dgm:prSet presAssocID="{46B0CF73-FB53-4BCB-877D-B9A3B57976BA}" presName="thickLine" presStyleLbl="alignNode1" presStyleIdx="0" presStyleCnt="4"/>
      <dgm:spPr/>
    </dgm:pt>
    <dgm:pt modelId="{C5DC26D4-9AC6-4E2B-A5F6-84F03AAA32BB}" type="pres">
      <dgm:prSet presAssocID="{46B0CF73-FB53-4BCB-877D-B9A3B57976BA}" presName="horz1" presStyleCnt="0"/>
      <dgm:spPr/>
    </dgm:pt>
    <dgm:pt modelId="{43AF368D-CF90-41BA-B162-83D072BAFD47}" type="pres">
      <dgm:prSet presAssocID="{46B0CF73-FB53-4BCB-877D-B9A3B57976BA}" presName="tx1" presStyleLbl="revTx" presStyleIdx="0" presStyleCnt="4"/>
      <dgm:spPr/>
      <dgm:t>
        <a:bodyPr/>
        <a:lstStyle/>
        <a:p>
          <a:endParaRPr lang="cs-CZ"/>
        </a:p>
      </dgm:t>
    </dgm:pt>
    <dgm:pt modelId="{B23292F3-B283-410C-9985-0D62482B90E0}" type="pres">
      <dgm:prSet presAssocID="{46B0CF73-FB53-4BCB-877D-B9A3B57976BA}" presName="vert1" presStyleCnt="0"/>
      <dgm:spPr/>
    </dgm:pt>
    <dgm:pt modelId="{E5780FDE-E1C7-4E07-829A-A5E1A5A33519}" type="pres">
      <dgm:prSet presAssocID="{33AEBF23-1B44-4BEB-8977-5A989AAFE1BF}" presName="thickLine" presStyleLbl="alignNode1" presStyleIdx="1" presStyleCnt="4"/>
      <dgm:spPr/>
    </dgm:pt>
    <dgm:pt modelId="{1F2C3327-31EA-4B2E-90A2-1A206D6339BF}" type="pres">
      <dgm:prSet presAssocID="{33AEBF23-1B44-4BEB-8977-5A989AAFE1BF}" presName="horz1" presStyleCnt="0"/>
      <dgm:spPr/>
    </dgm:pt>
    <dgm:pt modelId="{770FBAC5-DC25-4573-BFB4-2A7BA536B76A}" type="pres">
      <dgm:prSet presAssocID="{33AEBF23-1B44-4BEB-8977-5A989AAFE1BF}" presName="tx1" presStyleLbl="revTx" presStyleIdx="1" presStyleCnt="4"/>
      <dgm:spPr/>
      <dgm:t>
        <a:bodyPr/>
        <a:lstStyle/>
        <a:p>
          <a:endParaRPr lang="cs-CZ"/>
        </a:p>
      </dgm:t>
    </dgm:pt>
    <dgm:pt modelId="{A1BCC1E9-F466-442B-AD3E-8D30350DF006}" type="pres">
      <dgm:prSet presAssocID="{33AEBF23-1B44-4BEB-8977-5A989AAFE1BF}" presName="vert1" presStyleCnt="0"/>
      <dgm:spPr/>
    </dgm:pt>
    <dgm:pt modelId="{30E27811-2989-4EDB-9FA3-AF2A96694A7E}" type="pres">
      <dgm:prSet presAssocID="{28E9047A-38EE-4610-881E-BF9E4B787BF6}" presName="thickLine" presStyleLbl="alignNode1" presStyleIdx="2" presStyleCnt="4"/>
      <dgm:spPr/>
    </dgm:pt>
    <dgm:pt modelId="{03DD8E5F-2D14-4604-9C6F-B01C1E970D74}" type="pres">
      <dgm:prSet presAssocID="{28E9047A-38EE-4610-881E-BF9E4B787BF6}" presName="horz1" presStyleCnt="0"/>
      <dgm:spPr/>
    </dgm:pt>
    <dgm:pt modelId="{6180FEAE-471C-4E02-BF5A-2B083359A846}" type="pres">
      <dgm:prSet presAssocID="{28E9047A-38EE-4610-881E-BF9E4B787BF6}" presName="tx1" presStyleLbl="revTx" presStyleIdx="2" presStyleCnt="4"/>
      <dgm:spPr/>
      <dgm:t>
        <a:bodyPr/>
        <a:lstStyle/>
        <a:p>
          <a:endParaRPr lang="cs-CZ"/>
        </a:p>
      </dgm:t>
    </dgm:pt>
    <dgm:pt modelId="{3AC8443F-6266-4507-B336-BC065F9FC74E}" type="pres">
      <dgm:prSet presAssocID="{28E9047A-38EE-4610-881E-BF9E4B787BF6}" presName="vert1" presStyleCnt="0"/>
      <dgm:spPr/>
    </dgm:pt>
    <dgm:pt modelId="{2ACC4D12-60B6-4EC6-A069-536109FF3FB5}" type="pres">
      <dgm:prSet presAssocID="{847C80FF-856A-429F-9A9C-090EE7616304}" presName="thickLine" presStyleLbl="alignNode1" presStyleIdx="3" presStyleCnt="4"/>
      <dgm:spPr/>
    </dgm:pt>
    <dgm:pt modelId="{5176687C-CE54-49CD-A550-84484568CDA2}" type="pres">
      <dgm:prSet presAssocID="{847C80FF-856A-429F-9A9C-090EE7616304}" presName="horz1" presStyleCnt="0"/>
      <dgm:spPr/>
    </dgm:pt>
    <dgm:pt modelId="{B103E9DA-C499-477D-B642-714DBB14931F}" type="pres">
      <dgm:prSet presAssocID="{847C80FF-856A-429F-9A9C-090EE7616304}" presName="tx1" presStyleLbl="revTx" presStyleIdx="3" presStyleCnt="4"/>
      <dgm:spPr/>
      <dgm:t>
        <a:bodyPr/>
        <a:lstStyle/>
        <a:p>
          <a:endParaRPr lang="cs-CZ"/>
        </a:p>
      </dgm:t>
    </dgm:pt>
    <dgm:pt modelId="{CADC05F0-FBFC-41C4-A44A-363508BE14B9}" type="pres">
      <dgm:prSet presAssocID="{847C80FF-856A-429F-9A9C-090EE7616304}" presName="vert1" presStyleCnt="0"/>
      <dgm:spPr/>
    </dgm:pt>
  </dgm:ptLst>
  <dgm:cxnLst>
    <dgm:cxn modelId="{5EB5DF29-F720-4528-9FDB-219E2B6D14C0}" type="presOf" srcId="{46B0CF73-FB53-4BCB-877D-B9A3B57976BA}" destId="{43AF368D-CF90-41BA-B162-83D072BAFD47}" srcOrd="0" destOrd="0" presId="urn:microsoft.com/office/officeart/2008/layout/LinedList"/>
    <dgm:cxn modelId="{0E2D115B-5ECE-47D5-9EAE-D0B61805B081}" type="presOf" srcId="{847C80FF-856A-429F-9A9C-090EE7616304}" destId="{B103E9DA-C499-477D-B642-714DBB14931F}" srcOrd="0" destOrd="0" presId="urn:microsoft.com/office/officeart/2008/layout/LinedList"/>
    <dgm:cxn modelId="{FF41FBC9-1C12-4D47-A074-7EC8CBC29075}" srcId="{A6DED304-01F6-4F24-B093-7D8DBF134728}" destId="{46B0CF73-FB53-4BCB-877D-B9A3B57976BA}" srcOrd="0" destOrd="0" parTransId="{CA078ADB-DC12-4C10-95B1-13F90C3F6C60}" sibTransId="{4861A0EA-EB94-4B0D-8E0A-6DDB90997C4E}"/>
    <dgm:cxn modelId="{EA30B8CB-4582-4041-ABD6-7202C925C8F9}" srcId="{A6DED304-01F6-4F24-B093-7D8DBF134728}" destId="{847C80FF-856A-429F-9A9C-090EE7616304}" srcOrd="3" destOrd="0" parTransId="{61EBC67E-D263-482F-878D-D7C9A27CDCA9}" sibTransId="{4631CAC5-46D8-4226-BABD-FFDD5B891C7E}"/>
    <dgm:cxn modelId="{248BD2F5-C8DF-4101-B0A3-AF17DFF19ADE}" type="presOf" srcId="{A6DED304-01F6-4F24-B093-7D8DBF134728}" destId="{649581D4-97B1-4356-8AC0-A84C538696B5}" srcOrd="0" destOrd="0" presId="urn:microsoft.com/office/officeart/2008/layout/LinedList"/>
    <dgm:cxn modelId="{929F90D8-AA64-4939-A5FA-AEDF0EC8F1CE}" srcId="{A6DED304-01F6-4F24-B093-7D8DBF134728}" destId="{33AEBF23-1B44-4BEB-8977-5A989AAFE1BF}" srcOrd="1" destOrd="0" parTransId="{8DEFB912-F571-422D-8D28-53BA75A51DB4}" sibTransId="{15EACBC3-524F-40B0-BC51-82C0A21A6642}"/>
    <dgm:cxn modelId="{649BB9F7-BC46-46A5-B38B-3E4897ED48B2}" srcId="{A6DED304-01F6-4F24-B093-7D8DBF134728}" destId="{28E9047A-38EE-4610-881E-BF9E4B787BF6}" srcOrd="2" destOrd="0" parTransId="{9F781160-B490-4643-BAC7-17E009405E75}" sibTransId="{42C0459C-44D4-4588-9DFF-3ACBFE24E489}"/>
    <dgm:cxn modelId="{3AD751BB-E302-4237-BA97-EBB17219FA61}" type="presOf" srcId="{33AEBF23-1B44-4BEB-8977-5A989AAFE1BF}" destId="{770FBAC5-DC25-4573-BFB4-2A7BA536B76A}" srcOrd="0" destOrd="0" presId="urn:microsoft.com/office/officeart/2008/layout/LinedList"/>
    <dgm:cxn modelId="{8F08C0E3-13E8-4253-8381-4C45F0FB8119}" type="presOf" srcId="{28E9047A-38EE-4610-881E-BF9E4B787BF6}" destId="{6180FEAE-471C-4E02-BF5A-2B083359A846}" srcOrd="0" destOrd="0" presId="urn:microsoft.com/office/officeart/2008/layout/LinedList"/>
    <dgm:cxn modelId="{FFB1E675-AC20-460B-A299-BFD62AC244EC}" type="presParOf" srcId="{649581D4-97B1-4356-8AC0-A84C538696B5}" destId="{9168B2B8-B273-49A9-8A51-4523445642C6}" srcOrd="0" destOrd="0" presId="urn:microsoft.com/office/officeart/2008/layout/LinedList"/>
    <dgm:cxn modelId="{6494EFAC-1DF2-4F12-8476-7A6DA8C7F503}" type="presParOf" srcId="{649581D4-97B1-4356-8AC0-A84C538696B5}" destId="{C5DC26D4-9AC6-4E2B-A5F6-84F03AAA32BB}" srcOrd="1" destOrd="0" presId="urn:microsoft.com/office/officeart/2008/layout/LinedList"/>
    <dgm:cxn modelId="{F14B07EE-914B-4564-9FA5-64E14E211CCF}" type="presParOf" srcId="{C5DC26D4-9AC6-4E2B-A5F6-84F03AAA32BB}" destId="{43AF368D-CF90-41BA-B162-83D072BAFD47}" srcOrd="0" destOrd="0" presId="urn:microsoft.com/office/officeart/2008/layout/LinedList"/>
    <dgm:cxn modelId="{B333C842-26D6-4462-8DD6-CCC80A85F199}" type="presParOf" srcId="{C5DC26D4-9AC6-4E2B-A5F6-84F03AAA32BB}" destId="{B23292F3-B283-410C-9985-0D62482B90E0}" srcOrd="1" destOrd="0" presId="urn:microsoft.com/office/officeart/2008/layout/LinedList"/>
    <dgm:cxn modelId="{741BEB8F-3234-4A3C-B539-EEFA65B79D84}" type="presParOf" srcId="{649581D4-97B1-4356-8AC0-A84C538696B5}" destId="{E5780FDE-E1C7-4E07-829A-A5E1A5A33519}" srcOrd="2" destOrd="0" presId="urn:microsoft.com/office/officeart/2008/layout/LinedList"/>
    <dgm:cxn modelId="{52A52E30-627E-4FF1-8940-2070E166A20A}" type="presParOf" srcId="{649581D4-97B1-4356-8AC0-A84C538696B5}" destId="{1F2C3327-31EA-4B2E-90A2-1A206D6339BF}" srcOrd="3" destOrd="0" presId="urn:microsoft.com/office/officeart/2008/layout/LinedList"/>
    <dgm:cxn modelId="{8D05B91B-24A8-48AF-8877-E1A60FF6E6A9}" type="presParOf" srcId="{1F2C3327-31EA-4B2E-90A2-1A206D6339BF}" destId="{770FBAC5-DC25-4573-BFB4-2A7BA536B76A}" srcOrd="0" destOrd="0" presId="urn:microsoft.com/office/officeart/2008/layout/LinedList"/>
    <dgm:cxn modelId="{DEC77694-C0B6-4245-AA76-4AB02765D537}" type="presParOf" srcId="{1F2C3327-31EA-4B2E-90A2-1A206D6339BF}" destId="{A1BCC1E9-F466-442B-AD3E-8D30350DF006}" srcOrd="1" destOrd="0" presId="urn:microsoft.com/office/officeart/2008/layout/LinedList"/>
    <dgm:cxn modelId="{F1CAA8F6-8508-4670-A787-72D7224EB3AF}" type="presParOf" srcId="{649581D4-97B1-4356-8AC0-A84C538696B5}" destId="{30E27811-2989-4EDB-9FA3-AF2A96694A7E}" srcOrd="4" destOrd="0" presId="urn:microsoft.com/office/officeart/2008/layout/LinedList"/>
    <dgm:cxn modelId="{C247E328-00A4-47D4-8E58-259E2BDF25F9}" type="presParOf" srcId="{649581D4-97B1-4356-8AC0-A84C538696B5}" destId="{03DD8E5F-2D14-4604-9C6F-B01C1E970D74}" srcOrd="5" destOrd="0" presId="urn:microsoft.com/office/officeart/2008/layout/LinedList"/>
    <dgm:cxn modelId="{C187960C-20D0-42FB-9732-9BA6ECD96D2D}" type="presParOf" srcId="{03DD8E5F-2D14-4604-9C6F-B01C1E970D74}" destId="{6180FEAE-471C-4E02-BF5A-2B083359A846}" srcOrd="0" destOrd="0" presId="urn:microsoft.com/office/officeart/2008/layout/LinedList"/>
    <dgm:cxn modelId="{9317EF7E-E781-42D5-BC44-9AF0291CD09C}" type="presParOf" srcId="{03DD8E5F-2D14-4604-9C6F-B01C1E970D74}" destId="{3AC8443F-6266-4507-B336-BC065F9FC74E}" srcOrd="1" destOrd="0" presId="urn:microsoft.com/office/officeart/2008/layout/LinedList"/>
    <dgm:cxn modelId="{233E0A1F-1BB2-4E70-A094-2ABFC5E1831E}" type="presParOf" srcId="{649581D4-97B1-4356-8AC0-A84C538696B5}" destId="{2ACC4D12-60B6-4EC6-A069-536109FF3FB5}" srcOrd="6" destOrd="0" presId="urn:microsoft.com/office/officeart/2008/layout/LinedList"/>
    <dgm:cxn modelId="{77CAD5A0-13E4-4079-8251-24F175C4545B}" type="presParOf" srcId="{649581D4-97B1-4356-8AC0-A84C538696B5}" destId="{5176687C-CE54-49CD-A550-84484568CDA2}" srcOrd="7" destOrd="0" presId="urn:microsoft.com/office/officeart/2008/layout/LinedList"/>
    <dgm:cxn modelId="{24D47A81-A43F-4552-B4CC-3A142745A3EC}" type="presParOf" srcId="{5176687C-CE54-49CD-A550-84484568CDA2}" destId="{B103E9DA-C499-477D-B642-714DBB14931F}" srcOrd="0" destOrd="0" presId="urn:microsoft.com/office/officeart/2008/layout/LinedList"/>
    <dgm:cxn modelId="{374F9AD5-06B1-4CCE-AA3B-FB7E5B95F34B}" type="presParOf" srcId="{5176687C-CE54-49CD-A550-84484568CDA2}" destId="{CADC05F0-FBFC-41C4-A44A-363508BE14B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63A14D-DBAB-4C02-B2C6-B2FFE54DD4CD}" type="doc">
      <dgm:prSet loTypeId="urn:microsoft.com/office/officeart/2008/layout/LinedList" loCatId="list" qsTypeId="urn:microsoft.com/office/officeart/2005/8/quickstyle/simple4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795AE006-3606-41D8-9180-581032E7371B}">
      <dgm:prSet/>
      <dgm:spPr/>
      <dgm:t>
        <a:bodyPr/>
        <a:lstStyle/>
        <a:p>
          <a:r>
            <a:rPr lang="cs-CZ"/>
            <a:t>Při analýze způsobu, jak jednokolový většinový systém vede k bipartismu, definoval Duverger dva spolupůsobící faktory: mechanický a psychologický. </a:t>
          </a:r>
          <a:endParaRPr lang="en-US"/>
        </a:p>
      </dgm:t>
    </dgm:pt>
    <dgm:pt modelId="{094C3737-8365-4AB3-8D4B-7F3172FAF151}" type="parTrans" cxnId="{7475DEBC-4E4D-4DED-885C-62CF7977BD04}">
      <dgm:prSet/>
      <dgm:spPr/>
      <dgm:t>
        <a:bodyPr/>
        <a:lstStyle/>
        <a:p>
          <a:endParaRPr lang="en-US"/>
        </a:p>
      </dgm:t>
    </dgm:pt>
    <dgm:pt modelId="{1314A058-6B66-4750-82AA-8A4FEE2DE578}" type="sibTrans" cxnId="{7475DEBC-4E4D-4DED-885C-62CF7977BD04}">
      <dgm:prSet/>
      <dgm:spPr/>
      <dgm:t>
        <a:bodyPr/>
        <a:lstStyle/>
        <a:p>
          <a:endParaRPr lang="en-US"/>
        </a:p>
      </dgm:t>
    </dgm:pt>
    <dgm:pt modelId="{645B020C-81D0-47D4-989D-62C7FDEA5EE8}">
      <dgm:prSet/>
      <dgm:spPr/>
      <dgm:t>
        <a:bodyPr/>
        <a:lstStyle/>
        <a:p>
          <a:r>
            <a:rPr lang="cs-CZ" b="1"/>
            <a:t>Mechanický účinek- </a:t>
          </a:r>
          <a:r>
            <a:rPr lang="cs-CZ"/>
            <a:t>podreprezentace třetích stran (podle Duvergera jednokolový systém relativní většiny znevýhodňuje druhou a zejména třetí stranu v pořadí).</a:t>
          </a:r>
          <a:endParaRPr lang="en-US"/>
        </a:p>
      </dgm:t>
    </dgm:pt>
    <dgm:pt modelId="{54E0AAA8-1BEA-4674-8D1C-D34215BB5FBA}" type="parTrans" cxnId="{65F14889-D12C-481F-8A3F-FE60C4F2E78F}">
      <dgm:prSet/>
      <dgm:spPr/>
      <dgm:t>
        <a:bodyPr/>
        <a:lstStyle/>
        <a:p>
          <a:endParaRPr lang="en-US"/>
        </a:p>
      </dgm:t>
    </dgm:pt>
    <dgm:pt modelId="{7360FAEA-B9CF-47D5-8ED9-F4948BD2FD3C}" type="sibTrans" cxnId="{65F14889-D12C-481F-8A3F-FE60C4F2E78F}">
      <dgm:prSet/>
      <dgm:spPr/>
      <dgm:t>
        <a:bodyPr/>
        <a:lstStyle/>
        <a:p>
          <a:endParaRPr lang="en-US"/>
        </a:p>
      </dgm:t>
    </dgm:pt>
    <dgm:pt modelId="{6A2012C9-D816-474F-BBD0-029282140986}">
      <dgm:prSet/>
      <dgm:spPr/>
      <dgm:t>
        <a:bodyPr/>
        <a:lstStyle/>
        <a:p>
          <a:r>
            <a:rPr lang="cs-CZ" b="1"/>
            <a:t>Psychologický účinek-</a:t>
          </a:r>
          <a:r>
            <a:rPr lang="cs-CZ"/>
            <a:t> pokud v systému operují více než dvě strany, voliči si brzo uvědomují, že pokud dávají hlasy slabším stranám, jsou nevyužité (ztracené, wasted votes) a převádějí je radši menšímu zlu z obou větších stran, čímž dále oslabují třetí strany.</a:t>
          </a:r>
          <a:endParaRPr lang="en-US"/>
        </a:p>
      </dgm:t>
    </dgm:pt>
    <dgm:pt modelId="{0F9DC378-68E0-4643-8D3A-5397B890CA52}" type="parTrans" cxnId="{FCDD1773-CB0B-4957-B84B-ECB29AFDBD20}">
      <dgm:prSet/>
      <dgm:spPr/>
      <dgm:t>
        <a:bodyPr/>
        <a:lstStyle/>
        <a:p>
          <a:endParaRPr lang="en-US"/>
        </a:p>
      </dgm:t>
    </dgm:pt>
    <dgm:pt modelId="{162909B6-9F7F-4799-AC1C-BE558A6BC78D}" type="sibTrans" cxnId="{FCDD1773-CB0B-4957-B84B-ECB29AFDBD20}">
      <dgm:prSet/>
      <dgm:spPr/>
      <dgm:t>
        <a:bodyPr/>
        <a:lstStyle/>
        <a:p>
          <a:endParaRPr lang="en-US"/>
        </a:p>
      </dgm:t>
    </dgm:pt>
    <dgm:pt modelId="{F45E9ADC-3245-4617-B946-28CF8F306D8C}">
      <dgm:prSet/>
      <dgm:spPr/>
      <dgm:t>
        <a:bodyPr/>
        <a:lstStyle/>
        <a:p>
          <a:r>
            <a:rPr lang="cs-CZ"/>
            <a:t>Americký politolog Garry Cox (Cox 1997- </a:t>
          </a:r>
          <a:r>
            <a:rPr lang="cs-CZ" i="1"/>
            <a:t>Making Votes Count</a:t>
          </a:r>
          <a:r>
            <a:rPr lang="cs-CZ"/>
            <a:t>) později ukázal, že tyto účinky (s různou mírou intenzity) mají </a:t>
          </a:r>
          <a:r>
            <a:rPr lang="cs-CZ" b="1"/>
            <a:t>všechny</a:t>
          </a:r>
          <a:r>
            <a:rPr lang="cs-CZ"/>
            <a:t> volební systémy (včetně poměrných).</a:t>
          </a:r>
          <a:endParaRPr lang="en-US"/>
        </a:p>
      </dgm:t>
    </dgm:pt>
    <dgm:pt modelId="{2D38ED78-CE1E-4072-8BD6-FB1B09EE3495}" type="parTrans" cxnId="{7FA8DE67-D1C6-429E-AEDB-99F34189EA4E}">
      <dgm:prSet/>
      <dgm:spPr/>
      <dgm:t>
        <a:bodyPr/>
        <a:lstStyle/>
        <a:p>
          <a:endParaRPr lang="en-US"/>
        </a:p>
      </dgm:t>
    </dgm:pt>
    <dgm:pt modelId="{27EB94A5-EA7A-4F0A-A6F9-99CFE6A18DD7}" type="sibTrans" cxnId="{7FA8DE67-D1C6-429E-AEDB-99F34189EA4E}">
      <dgm:prSet/>
      <dgm:spPr/>
      <dgm:t>
        <a:bodyPr/>
        <a:lstStyle/>
        <a:p>
          <a:endParaRPr lang="en-US"/>
        </a:p>
      </dgm:t>
    </dgm:pt>
    <dgm:pt modelId="{6697513A-1495-4784-908F-3C2382591717}" type="pres">
      <dgm:prSet presAssocID="{C863A14D-DBAB-4C02-B2C6-B2FFE54DD4C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E53E406A-DEFF-4B5C-A3A9-199DCC6EB61E}" type="pres">
      <dgm:prSet presAssocID="{795AE006-3606-41D8-9180-581032E7371B}" presName="thickLine" presStyleLbl="alignNode1" presStyleIdx="0" presStyleCnt="4"/>
      <dgm:spPr/>
    </dgm:pt>
    <dgm:pt modelId="{DBCD63AD-DE94-407F-85B2-62AAFA5DA74E}" type="pres">
      <dgm:prSet presAssocID="{795AE006-3606-41D8-9180-581032E7371B}" presName="horz1" presStyleCnt="0"/>
      <dgm:spPr/>
    </dgm:pt>
    <dgm:pt modelId="{A38817D6-156F-4D17-8B42-8979D77EA121}" type="pres">
      <dgm:prSet presAssocID="{795AE006-3606-41D8-9180-581032E7371B}" presName="tx1" presStyleLbl="revTx" presStyleIdx="0" presStyleCnt="4"/>
      <dgm:spPr/>
      <dgm:t>
        <a:bodyPr/>
        <a:lstStyle/>
        <a:p>
          <a:endParaRPr lang="cs-CZ"/>
        </a:p>
      </dgm:t>
    </dgm:pt>
    <dgm:pt modelId="{65F99855-6685-4D08-BF83-19ADBBF621C2}" type="pres">
      <dgm:prSet presAssocID="{795AE006-3606-41D8-9180-581032E7371B}" presName="vert1" presStyleCnt="0"/>
      <dgm:spPr/>
    </dgm:pt>
    <dgm:pt modelId="{F1265747-FECE-4D70-99B9-378780F07779}" type="pres">
      <dgm:prSet presAssocID="{645B020C-81D0-47D4-989D-62C7FDEA5EE8}" presName="thickLine" presStyleLbl="alignNode1" presStyleIdx="1" presStyleCnt="4"/>
      <dgm:spPr/>
    </dgm:pt>
    <dgm:pt modelId="{BE015A20-A43D-43CB-B551-8EDA1B12B74B}" type="pres">
      <dgm:prSet presAssocID="{645B020C-81D0-47D4-989D-62C7FDEA5EE8}" presName="horz1" presStyleCnt="0"/>
      <dgm:spPr/>
    </dgm:pt>
    <dgm:pt modelId="{0D11A5D6-88F0-4543-AF40-EF53D99AEE30}" type="pres">
      <dgm:prSet presAssocID="{645B020C-81D0-47D4-989D-62C7FDEA5EE8}" presName="tx1" presStyleLbl="revTx" presStyleIdx="1" presStyleCnt="4"/>
      <dgm:spPr/>
      <dgm:t>
        <a:bodyPr/>
        <a:lstStyle/>
        <a:p>
          <a:endParaRPr lang="cs-CZ"/>
        </a:p>
      </dgm:t>
    </dgm:pt>
    <dgm:pt modelId="{33AA5C59-B102-4AC1-8F7E-9643BDC79ED2}" type="pres">
      <dgm:prSet presAssocID="{645B020C-81D0-47D4-989D-62C7FDEA5EE8}" presName="vert1" presStyleCnt="0"/>
      <dgm:spPr/>
    </dgm:pt>
    <dgm:pt modelId="{C6A7A9FE-D0FC-452D-AA8E-18BA55744118}" type="pres">
      <dgm:prSet presAssocID="{6A2012C9-D816-474F-BBD0-029282140986}" presName="thickLine" presStyleLbl="alignNode1" presStyleIdx="2" presStyleCnt="4"/>
      <dgm:spPr/>
    </dgm:pt>
    <dgm:pt modelId="{59A75705-BF3A-475D-BAD6-ED7E6B92A714}" type="pres">
      <dgm:prSet presAssocID="{6A2012C9-D816-474F-BBD0-029282140986}" presName="horz1" presStyleCnt="0"/>
      <dgm:spPr/>
    </dgm:pt>
    <dgm:pt modelId="{80C1F71B-D343-435C-B251-31FE08F9FBBB}" type="pres">
      <dgm:prSet presAssocID="{6A2012C9-D816-474F-BBD0-029282140986}" presName="tx1" presStyleLbl="revTx" presStyleIdx="2" presStyleCnt="4"/>
      <dgm:spPr/>
      <dgm:t>
        <a:bodyPr/>
        <a:lstStyle/>
        <a:p>
          <a:endParaRPr lang="cs-CZ"/>
        </a:p>
      </dgm:t>
    </dgm:pt>
    <dgm:pt modelId="{DC8582BD-840C-456F-A7C4-2AD3F06757A4}" type="pres">
      <dgm:prSet presAssocID="{6A2012C9-D816-474F-BBD0-029282140986}" presName="vert1" presStyleCnt="0"/>
      <dgm:spPr/>
    </dgm:pt>
    <dgm:pt modelId="{66997746-F5E8-4961-9450-4840BD891132}" type="pres">
      <dgm:prSet presAssocID="{F45E9ADC-3245-4617-B946-28CF8F306D8C}" presName="thickLine" presStyleLbl="alignNode1" presStyleIdx="3" presStyleCnt="4"/>
      <dgm:spPr/>
    </dgm:pt>
    <dgm:pt modelId="{8BF373A1-54B9-4C59-B916-E21FD2052A05}" type="pres">
      <dgm:prSet presAssocID="{F45E9ADC-3245-4617-B946-28CF8F306D8C}" presName="horz1" presStyleCnt="0"/>
      <dgm:spPr/>
    </dgm:pt>
    <dgm:pt modelId="{77B5D08D-D471-4B89-BB48-97F642C8EC82}" type="pres">
      <dgm:prSet presAssocID="{F45E9ADC-3245-4617-B946-28CF8F306D8C}" presName="tx1" presStyleLbl="revTx" presStyleIdx="3" presStyleCnt="4"/>
      <dgm:spPr/>
      <dgm:t>
        <a:bodyPr/>
        <a:lstStyle/>
        <a:p>
          <a:endParaRPr lang="cs-CZ"/>
        </a:p>
      </dgm:t>
    </dgm:pt>
    <dgm:pt modelId="{A482050C-D328-4FA9-903B-7221EFEE3797}" type="pres">
      <dgm:prSet presAssocID="{F45E9ADC-3245-4617-B946-28CF8F306D8C}" presName="vert1" presStyleCnt="0"/>
      <dgm:spPr/>
    </dgm:pt>
  </dgm:ptLst>
  <dgm:cxnLst>
    <dgm:cxn modelId="{65F14889-D12C-481F-8A3F-FE60C4F2E78F}" srcId="{C863A14D-DBAB-4C02-B2C6-B2FFE54DD4CD}" destId="{645B020C-81D0-47D4-989D-62C7FDEA5EE8}" srcOrd="1" destOrd="0" parTransId="{54E0AAA8-1BEA-4674-8D1C-D34215BB5FBA}" sibTransId="{7360FAEA-B9CF-47D5-8ED9-F4948BD2FD3C}"/>
    <dgm:cxn modelId="{13470BA2-2639-40A3-A338-CE3FE3155373}" type="presOf" srcId="{C863A14D-DBAB-4C02-B2C6-B2FFE54DD4CD}" destId="{6697513A-1495-4784-908F-3C2382591717}" srcOrd="0" destOrd="0" presId="urn:microsoft.com/office/officeart/2008/layout/LinedList"/>
    <dgm:cxn modelId="{8A5B948E-B0A9-4C7A-8B64-D31C69AF842F}" type="presOf" srcId="{645B020C-81D0-47D4-989D-62C7FDEA5EE8}" destId="{0D11A5D6-88F0-4543-AF40-EF53D99AEE30}" srcOrd="0" destOrd="0" presId="urn:microsoft.com/office/officeart/2008/layout/LinedList"/>
    <dgm:cxn modelId="{7475DEBC-4E4D-4DED-885C-62CF7977BD04}" srcId="{C863A14D-DBAB-4C02-B2C6-B2FFE54DD4CD}" destId="{795AE006-3606-41D8-9180-581032E7371B}" srcOrd="0" destOrd="0" parTransId="{094C3737-8365-4AB3-8D4B-7F3172FAF151}" sibTransId="{1314A058-6B66-4750-82AA-8A4FEE2DE578}"/>
    <dgm:cxn modelId="{86CA7E6E-6564-43DF-A5BE-DBD3ED5098FA}" type="presOf" srcId="{6A2012C9-D816-474F-BBD0-029282140986}" destId="{80C1F71B-D343-435C-B251-31FE08F9FBBB}" srcOrd="0" destOrd="0" presId="urn:microsoft.com/office/officeart/2008/layout/LinedList"/>
    <dgm:cxn modelId="{72DE1AD7-D563-4D7B-A6EB-7DF308D55B60}" type="presOf" srcId="{F45E9ADC-3245-4617-B946-28CF8F306D8C}" destId="{77B5D08D-D471-4B89-BB48-97F642C8EC82}" srcOrd="0" destOrd="0" presId="urn:microsoft.com/office/officeart/2008/layout/LinedList"/>
    <dgm:cxn modelId="{FCDD1773-CB0B-4957-B84B-ECB29AFDBD20}" srcId="{C863A14D-DBAB-4C02-B2C6-B2FFE54DD4CD}" destId="{6A2012C9-D816-474F-BBD0-029282140986}" srcOrd="2" destOrd="0" parTransId="{0F9DC378-68E0-4643-8D3A-5397B890CA52}" sibTransId="{162909B6-9F7F-4799-AC1C-BE558A6BC78D}"/>
    <dgm:cxn modelId="{2C562576-1644-41EE-B7F1-1CAE679057DB}" type="presOf" srcId="{795AE006-3606-41D8-9180-581032E7371B}" destId="{A38817D6-156F-4D17-8B42-8979D77EA121}" srcOrd="0" destOrd="0" presId="urn:microsoft.com/office/officeart/2008/layout/LinedList"/>
    <dgm:cxn modelId="{7FA8DE67-D1C6-429E-AEDB-99F34189EA4E}" srcId="{C863A14D-DBAB-4C02-B2C6-B2FFE54DD4CD}" destId="{F45E9ADC-3245-4617-B946-28CF8F306D8C}" srcOrd="3" destOrd="0" parTransId="{2D38ED78-CE1E-4072-8BD6-FB1B09EE3495}" sibTransId="{27EB94A5-EA7A-4F0A-A6F9-99CFE6A18DD7}"/>
    <dgm:cxn modelId="{C2CF6E2E-FC9F-4DFD-B63A-098227F4A2A3}" type="presParOf" srcId="{6697513A-1495-4784-908F-3C2382591717}" destId="{E53E406A-DEFF-4B5C-A3A9-199DCC6EB61E}" srcOrd="0" destOrd="0" presId="urn:microsoft.com/office/officeart/2008/layout/LinedList"/>
    <dgm:cxn modelId="{FAF3F75A-3B63-417C-A8B2-75FF50315126}" type="presParOf" srcId="{6697513A-1495-4784-908F-3C2382591717}" destId="{DBCD63AD-DE94-407F-85B2-62AAFA5DA74E}" srcOrd="1" destOrd="0" presId="urn:microsoft.com/office/officeart/2008/layout/LinedList"/>
    <dgm:cxn modelId="{E9CF6759-96D8-4147-BD1C-F529ACC14AB5}" type="presParOf" srcId="{DBCD63AD-DE94-407F-85B2-62AAFA5DA74E}" destId="{A38817D6-156F-4D17-8B42-8979D77EA121}" srcOrd="0" destOrd="0" presId="urn:microsoft.com/office/officeart/2008/layout/LinedList"/>
    <dgm:cxn modelId="{532B15A9-D822-4399-AE96-074A85D6462E}" type="presParOf" srcId="{DBCD63AD-DE94-407F-85B2-62AAFA5DA74E}" destId="{65F99855-6685-4D08-BF83-19ADBBF621C2}" srcOrd="1" destOrd="0" presId="urn:microsoft.com/office/officeart/2008/layout/LinedList"/>
    <dgm:cxn modelId="{31FF7211-C0AD-43C5-AA78-F33F64015A5D}" type="presParOf" srcId="{6697513A-1495-4784-908F-3C2382591717}" destId="{F1265747-FECE-4D70-99B9-378780F07779}" srcOrd="2" destOrd="0" presId="urn:microsoft.com/office/officeart/2008/layout/LinedList"/>
    <dgm:cxn modelId="{ECDDB07C-A273-406D-92BB-FF7806806FC2}" type="presParOf" srcId="{6697513A-1495-4784-908F-3C2382591717}" destId="{BE015A20-A43D-43CB-B551-8EDA1B12B74B}" srcOrd="3" destOrd="0" presId="urn:microsoft.com/office/officeart/2008/layout/LinedList"/>
    <dgm:cxn modelId="{D770F1BE-770A-4C5E-8F30-F87989489B1A}" type="presParOf" srcId="{BE015A20-A43D-43CB-B551-8EDA1B12B74B}" destId="{0D11A5D6-88F0-4543-AF40-EF53D99AEE30}" srcOrd="0" destOrd="0" presId="urn:microsoft.com/office/officeart/2008/layout/LinedList"/>
    <dgm:cxn modelId="{C6714F79-C6E1-4A0C-9BF4-5308C58B59D7}" type="presParOf" srcId="{BE015A20-A43D-43CB-B551-8EDA1B12B74B}" destId="{33AA5C59-B102-4AC1-8F7E-9643BDC79ED2}" srcOrd="1" destOrd="0" presId="urn:microsoft.com/office/officeart/2008/layout/LinedList"/>
    <dgm:cxn modelId="{5198E30C-52EE-4E00-95B9-E19280A93F23}" type="presParOf" srcId="{6697513A-1495-4784-908F-3C2382591717}" destId="{C6A7A9FE-D0FC-452D-AA8E-18BA55744118}" srcOrd="4" destOrd="0" presId="urn:microsoft.com/office/officeart/2008/layout/LinedList"/>
    <dgm:cxn modelId="{379B53E5-AA02-434F-A784-41CD1E0CF375}" type="presParOf" srcId="{6697513A-1495-4784-908F-3C2382591717}" destId="{59A75705-BF3A-475D-BAD6-ED7E6B92A714}" srcOrd="5" destOrd="0" presId="urn:microsoft.com/office/officeart/2008/layout/LinedList"/>
    <dgm:cxn modelId="{4C052AFB-3576-4740-A033-441714271000}" type="presParOf" srcId="{59A75705-BF3A-475D-BAD6-ED7E6B92A714}" destId="{80C1F71B-D343-435C-B251-31FE08F9FBBB}" srcOrd="0" destOrd="0" presId="urn:microsoft.com/office/officeart/2008/layout/LinedList"/>
    <dgm:cxn modelId="{520CED4F-DAEB-4A97-81EA-F66A5EA8DC6B}" type="presParOf" srcId="{59A75705-BF3A-475D-BAD6-ED7E6B92A714}" destId="{DC8582BD-840C-456F-A7C4-2AD3F06757A4}" srcOrd="1" destOrd="0" presId="urn:microsoft.com/office/officeart/2008/layout/LinedList"/>
    <dgm:cxn modelId="{AD3C5A5A-DCC8-4BBD-8A53-EE01E1293FE7}" type="presParOf" srcId="{6697513A-1495-4784-908F-3C2382591717}" destId="{66997746-F5E8-4961-9450-4840BD891132}" srcOrd="6" destOrd="0" presId="urn:microsoft.com/office/officeart/2008/layout/LinedList"/>
    <dgm:cxn modelId="{8EFBCC36-A3E0-4FD1-8847-27760029809F}" type="presParOf" srcId="{6697513A-1495-4784-908F-3C2382591717}" destId="{8BF373A1-54B9-4C59-B916-E21FD2052A05}" srcOrd="7" destOrd="0" presId="urn:microsoft.com/office/officeart/2008/layout/LinedList"/>
    <dgm:cxn modelId="{58E650DC-0F06-46A5-B9E1-5EA80D95AAFF}" type="presParOf" srcId="{8BF373A1-54B9-4C59-B916-E21FD2052A05}" destId="{77B5D08D-D471-4B89-BB48-97F642C8EC82}" srcOrd="0" destOrd="0" presId="urn:microsoft.com/office/officeart/2008/layout/LinedList"/>
    <dgm:cxn modelId="{51A1B953-EF90-4424-8F61-ED6F9308D71B}" type="presParOf" srcId="{8BF373A1-54B9-4C59-B916-E21FD2052A05}" destId="{A482050C-D328-4FA9-903B-7221EFEE379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E1B4DE-C7AB-42BC-802A-0935E05712D9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3F3C069-0656-4D88-BB8A-C9B4305463D3}">
      <dgm:prSet/>
      <dgm:spPr/>
      <dgm:t>
        <a:bodyPr/>
        <a:lstStyle/>
        <a:p>
          <a:r>
            <a:rPr lang="cs-CZ"/>
            <a:t>První z pozic, představující </a:t>
          </a:r>
          <a:r>
            <a:rPr lang="cs-CZ" b="1"/>
            <a:t>negaci Duvergera</a:t>
          </a:r>
          <a:r>
            <a:rPr lang="cs-CZ"/>
            <a:t>, je reprezentována zejména tzv. </a:t>
          </a:r>
          <a:r>
            <a:rPr lang="cs-CZ" b="1"/>
            <a:t>sociologistickou školou. </a:t>
          </a:r>
          <a:r>
            <a:rPr lang="cs-CZ"/>
            <a:t>Její představitelé, např. norský politolog Stein Rokkan nebo německý politolog Klaus von Beyme, sice volebním systémům (a i dalším institucionálním strukturám) přiznávají při formování stranických systémů jisté účinky, ty však považují za marginální ve srovnání s působením společenských faktorů při jejich výběru. Stranické systémy sociologisté z rozhodující míry chápou jako výsledek působení unikátní kombinace sociálně- strukturních faktorů. Volební systémy jsou v tomto pojetí </a:t>
          </a:r>
          <a:r>
            <a:rPr lang="cs-CZ" b="1"/>
            <a:t>závislou proměnnou</a:t>
          </a:r>
          <a:r>
            <a:rPr lang="cs-CZ"/>
            <a:t>, hlavním zájmem studia je výzkum sociopolitických podmínek, favorizujících mimo jiné určité varianty institucionálního řešení, např. zavedení systémů proporčního zastoupení v období nástupu masové politiky (anebo těsně po něm). </a:t>
          </a:r>
          <a:endParaRPr lang="en-US"/>
        </a:p>
      </dgm:t>
    </dgm:pt>
    <dgm:pt modelId="{363E857C-FC2B-4D88-B6A0-FA8B2F8AAD0D}" type="parTrans" cxnId="{64468715-5863-42A0-9952-A8EECF5D88FD}">
      <dgm:prSet/>
      <dgm:spPr/>
      <dgm:t>
        <a:bodyPr/>
        <a:lstStyle/>
        <a:p>
          <a:endParaRPr lang="en-US"/>
        </a:p>
      </dgm:t>
    </dgm:pt>
    <dgm:pt modelId="{8BDECBF1-A48A-4FD5-BFDC-059FA8AB8F4C}" type="sibTrans" cxnId="{64468715-5863-42A0-9952-A8EECF5D88FD}">
      <dgm:prSet/>
      <dgm:spPr/>
      <dgm:t>
        <a:bodyPr/>
        <a:lstStyle/>
        <a:p>
          <a:endParaRPr lang="en-US"/>
        </a:p>
      </dgm:t>
    </dgm:pt>
    <dgm:pt modelId="{15732E9C-3EDA-42E9-89E3-9589AD806F36}">
      <dgm:prSet/>
      <dgm:spPr/>
      <dgm:t>
        <a:bodyPr/>
        <a:lstStyle/>
        <a:p>
          <a:r>
            <a:rPr lang="cs-CZ"/>
            <a:t>V souvislosti se změnami v zemích střední a východní Evropy získal sociologistický proud pro svou argumentaci některé nové legitimizační zdroje, i když se tím poněkud přiblížil původní duvergerovské pozici. Anglická politoložka Sarah Birch (Birch 2001) se např. domnívá, že Duvergerův koncept je </a:t>
          </a:r>
          <a:r>
            <a:rPr lang="cs-CZ" b="1"/>
            <a:t>etnocentrický, </a:t>
          </a:r>
          <a:r>
            <a:rPr lang="cs-CZ"/>
            <a:t>neboť zkoumat účinky volebních systémů na podobu stranických systémů je možné pouze v zavedených západních demokraciích, zatímco např. v postkomunistické středovýchodní Evropě nebo postautoritativní Jižní Americe sehrávají při určování podoby stranického systému pivotální úlohu mimoinstitucionální faktory (např. personalismus).</a:t>
          </a:r>
          <a:endParaRPr lang="en-US"/>
        </a:p>
      </dgm:t>
    </dgm:pt>
    <dgm:pt modelId="{BCAE84D6-38F0-4B8B-A41D-8A930A2234A6}" type="parTrans" cxnId="{8ACF6C3F-9B57-48B6-AD33-16A6027AC056}">
      <dgm:prSet/>
      <dgm:spPr/>
      <dgm:t>
        <a:bodyPr/>
        <a:lstStyle/>
        <a:p>
          <a:endParaRPr lang="en-US"/>
        </a:p>
      </dgm:t>
    </dgm:pt>
    <dgm:pt modelId="{CE964F0D-A0A3-479B-BEC3-7B6745630999}" type="sibTrans" cxnId="{8ACF6C3F-9B57-48B6-AD33-16A6027AC056}">
      <dgm:prSet/>
      <dgm:spPr/>
      <dgm:t>
        <a:bodyPr/>
        <a:lstStyle/>
        <a:p>
          <a:endParaRPr lang="en-US"/>
        </a:p>
      </dgm:t>
    </dgm:pt>
    <dgm:pt modelId="{8295C4C2-C2C1-4948-B39A-01F40F4479EC}" type="pres">
      <dgm:prSet presAssocID="{4FE1B4DE-C7AB-42BC-802A-0935E05712D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3F7F7740-FAAC-4D0F-84D5-40A18826F2E2}" type="pres">
      <dgm:prSet presAssocID="{E3F3C069-0656-4D88-BB8A-C9B4305463D3}" presName="thickLine" presStyleLbl="alignNode1" presStyleIdx="0" presStyleCnt="2"/>
      <dgm:spPr/>
    </dgm:pt>
    <dgm:pt modelId="{60996AEE-D9B5-4E8D-B913-F6CD20CD8DA5}" type="pres">
      <dgm:prSet presAssocID="{E3F3C069-0656-4D88-BB8A-C9B4305463D3}" presName="horz1" presStyleCnt="0"/>
      <dgm:spPr/>
    </dgm:pt>
    <dgm:pt modelId="{97CBE7E5-9324-4FB5-8C89-7E5CE03677E4}" type="pres">
      <dgm:prSet presAssocID="{E3F3C069-0656-4D88-BB8A-C9B4305463D3}" presName="tx1" presStyleLbl="revTx" presStyleIdx="0" presStyleCnt="2"/>
      <dgm:spPr/>
      <dgm:t>
        <a:bodyPr/>
        <a:lstStyle/>
        <a:p>
          <a:endParaRPr lang="cs-CZ"/>
        </a:p>
      </dgm:t>
    </dgm:pt>
    <dgm:pt modelId="{47C4BC33-844B-4CF5-943D-1630B96F7716}" type="pres">
      <dgm:prSet presAssocID="{E3F3C069-0656-4D88-BB8A-C9B4305463D3}" presName="vert1" presStyleCnt="0"/>
      <dgm:spPr/>
    </dgm:pt>
    <dgm:pt modelId="{E64C0251-6DD9-4A1D-8C1E-F2DC65C85436}" type="pres">
      <dgm:prSet presAssocID="{15732E9C-3EDA-42E9-89E3-9589AD806F36}" presName="thickLine" presStyleLbl="alignNode1" presStyleIdx="1" presStyleCnt="2"/>
      <dgm:spPr/>
    </dgm:pt>
    <dgm:pt modelId="{B9B57B1C-FAAB-48BC-9660-8F78607DC749}" type="pres">
      <dgm:prSet presAssocID="{15732E9C-3EDA-42E9-89E3-9589AD806F36}" presName="horz1" presStyleCnt="0"/>
      <dgm:spPr/>
    </dgm:pt>
    <dgm:pt modelId="{5922DBE1-228C-4FDD-82B6-0E363BC19FB5}" type="pres">
      <dgm:prSet presAssocID="{15732E9C-3EDA-42E9-89E3-9589AD806F36}" presName="tx1" presStyleLbl="revTx" presStyleIdx="1" presStyleCnt="2"/>
      <dgm:spPr/>
      <dgm:t>
        <a:bodyPr/>
        <a:lstStyle/>
        <a:p>
          <a:endParaRPr lang="cs-CZ"/>
        </a:p>
      </dgm:t>
    </dgm:pt>
    <dgm:pt modelId="{67396053-B9F1-4A81-97B8-8B0BFA74EE2E}" type="pres">
      <dgm:prSet presAssocID="{15732E9C-3EDA-42E9-89E3-9589AD806F36}" presName="vert1" presStyleCnt="0"/>
      <dgm:spPr/>
    </dgm:pt>
  </dgm:ptLst>
  <dgm:cxnLst>
    <dgm:cxn modelId="{93CC4A2D-8A16-4225-BD38-062FD0181E03}" type="presOf" srcId="{4FE1B4DE-C7AB-42BC-802A-0935E05712D9}" destId="{8295C4C2-C2C1-4948-B39A-01F40F4479EC}" srcOrd="0" destOrd="0" presId="urn:microsoft.com/office/officeart/2008/layout/LinedList"/>
    <dgm:cxn modelId="{60B05F8B-7ECC-4D67-B980-24C950136FFF}" type="presOf" srcId="{E3F3C069-0656-4D88-BB8A-C9B4305463D3}" destId="{97CBE7E5-9324-4FB5-8C89-7E5CE03677E4}" srcOrd="0" destOrd="0" presId="urn:microsoft.com/office/officeart/2008/layout/LinedList"/>
    <dgm:cxn modelId="{64468715-5863-42A0-9952-A8EECF5D88FD}" srcId="{4FE1B4DE-C7AB-42BC-802A-0935E05712D9}" destId="{E3F3C069-0656-4D88-BB8A-C9B4305463D3}" srcOrd="0" destOrd="0" parTransId="{363E857C-FC2B-4D88-B6A0-FA8B2F8AAD0D}" sibTransId="{8BDECBF1-A48A-4FD5-BFDC-059FA8AB8F4C}"/>
    <dgm:cxn modelId="{19BC4F37-8494-4D42-83DF-207E46724A0E}" type="presOf" srcId="{15732E9C-3EDA-42E9-89E3-9589AD806F36}" destId="{5922DBE1-228C-4FDD-82B6-0E363BC19FB5}" srcOrd="0" destOrd="0" presId="urn:microsoft.com/office/officeart/2008/layout/LinedList"/>
    <dgm:cxn modelId="{8ACF6C3F-9B57-48B6-AD33-16A6027AC056}" srcId="{4FE1B4DE-C7AB-42BC-802A-0935E05712D9}" destId="{15732E9C-3EDA-42E9-89E3-9589AD806F36}" srcOrd="1" destOrd="0" parTransId="{BCAE84D6-38F0-4B8B-A41D-8A930A2234A6}" sibTransId="{CE964F0D-A0A3-479B-BEC3-7B6745630999}"/>
    <dgm:cxn modelId="{5D7DEBAE-4569-4303-827F-3006999C2A5D}" type="presParOf" srcId="{8295C4C2-C2C1-4948-B39A-01F40F4479EC}" destId="{3F7F7740-FAAC-4D0F-84D5-40A18826F2E2}" srcOrd="0" destOrd="0" presId="urn:microsoft.com/office/officeart/2008/layout/LinedList"/>
    <dgm:cxn modelId="{53833F63-FCD6-4EF3-990B-9B39030188FF}" type="presParOf" srcId="{8295C4C2-C2C1-4948-B39A-01F40F4479EC}" destId="{60996AEE-D9B5-4E8D-B913-F6CD20CD8DA5}" srcOrd="1" destOrd="0" presId="urn:microsoft.com/office/officeart/2008/layout/LinedList"/>
    <dgm:cxn modelId="{B61F894F-BA8F-4C70-AE14-1627EBD2C4EF}" type="presParOf" srcId="{60996AEE-D9B5-4E8D-B913-F6CD20CD8DA5}" destId="{97CBE7E5-9324-4FB5-8C89-7E5CE03677E4}" srcOrd="0" destOrd="0" presId="urn:microsoft.com/office/officeart/2008/layout/LinedList"/>
    <dgm:cxn modelId="{9C570B99-F239-4658-B99B-058F419126D8}" type="presParOf" srcId="{60996AEE-D9B5-4E8D-B913-F6CD20CD8DA5}" destId="{47C4BC33-844B-4CF5-943D-1630B96F7716}" srcOrd="1" destOrd="0" presId="urn:microsoft.com/office/officeart/2008/layout/LinedList"/>
    <dgm:cxn modelId="{DC234C9E-8B52-4161-8D65-4824950F6466}" type="presParOf" srcId="{8295C4C2-C2C1-4948-B39A-01F40F4479EC}" destId="{E64C0251-6DD9-4A1D-8C1E-F2DC65C85436}" srcOrd="2" destOrd="0" presId="urn:microsoft.com/office/officeart/2008/layout/LinedList"/>
    <dgm:cxn modelId="{01227BF0-AB97-4614-85E2-AC9C761D8C7A}" type="presParOf" srcId="{8295C4C2-C2C1-4948-B39A-01F40F4479EC}" destId="{B9B57B1C-FAAB-48BC-9660-8F78607DC749}" srcOrd="3" destOrd="0" presId="urn:microsoft.com/office/officeart/2008/layout/LinedList"/>
    <dgm:cxn modelId="{78722C3B-CF42-44B4-B035-B1A1984DF299}" type="presParOf" srcId="{B9B57B1C-FAAB-48BC-9660-8F78607DC749}" destId="{5922DBE1-228C-4FDD-82B6-0E363BC19FB5}" srcOrd="0" destOrd="0" presId="urn:microsoft.com/office/officeart/2008/layout/LinedList"/>
    <dgm:cxn modelId="{FC6FA22C-F38D-422B-9210-6F601976C506}" type="presParOf" srcId="{B9B57B1C-FAAB-48BC-9660-8F78607DC749}" destId="{67396053-B9F1-4A81-97B8-8B0BFA74EE2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E9FEE0-4230-49FD-9864-F3B6B3468734}" type="doc">
      <dgm:prSet loTypeId="urn:microsoft.com/office/officeart/2008/layout/LinedList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18E756B-C8D7-4F15-9F4E-0CCB0EA0A143}">
      <dgm:prSet/>
      <dgm:spPr/>
      <dgm:t>
        <a:bodyPr/>
        <a:lstStyle/>
        <a:p>
          <a:r>
            <a:rPr lang="cs-CZ"/>
            <a:t>Druhá větev, kterou lze označit za </a:t>
          </a:r>
          <a:r>
            <a:rPr lang="cs-CZ" b="1"/>
            <a:t>institucionalistickou</a:t>
          </a:r>
          <a:r>
            <a:rPr lang="cs-CZ"/>
            <a:t> (přesvědčení o primátu institucionálních struktur při určování podoby stranických systémů), avšak </a:t>
          </a:r>
          <a:r>
            <a:rPr lang="cs-CZ" b="1"/>
            <a:t>neduvergerovskou, </a:t>
          </a:r>
          <a:r>
            <a:rPr lang="cs-CZ"/>
            <a:t>používá ke studiu účinků volebních systémů na stranické systémy výhradně kvantitativní metodologii. </a:t>
          </a:r>
          <a:endParaRPr lang="en-US"/>
        </a:p>
      </dgm:t>
    </dgm:pt>
    <dgm:pt modelId="{40A986A2-FFA3-4E2D-BF25-2002246EBBC0}" type="parTrans" cxnId="{B2C40FDB-F92A-4C1B-A292-446F4115A955}">
      <dgm:prSet/>
      <dgm:spPr/>
      <dgm:t>
        <a:bodyPr/>
        <a:lstStyle/>
        <a:p>
          <a:endParaRPr lang="en-US"/>
        </a:p>
      </dgm:t>
    </dgm:pt>
    <dgm:pt modelId="{1D679766-4971-48F8-9232-89111F5CB43D}" type="sibTrans" cxnId="{B2C40FDB-F92A-4C1B-A292-446F4115A955}">
      <dgm:prSet/>
      <dgm:spPr/>
      <dgm:t>
        <a:bodyPr/>
        <a:lstStyle/>
        <a:p>
          <a:endParaRPr lang="en-US"/>
        </a:p>
      </dgm:t>
    </dgm:pt>
    <dgm:pt modelId="{25410893-8868-4A5F-9F62-DEC07634A03A}">
      <dgm:prSet/>
      <dgm:spPr/>
      <dgm:t>
        <a:bodyPr/>
        <a:lstStyle/>
        <a:p>
          <a:r>
            <a:rPr lang="cs-CZ"/>
            <a:t>Mezi její hlavní představitele patří Douglas Rae, Rein Taagepera nebo Alan Siaroff. Tato větev se spíše než na nominální kategorie volebních systémů zaměřuje na konkrétní volební výsledky a konstrukci indikátorů, které by charakterizovaly jejich vliv na podobu stranického systému (příklad: jak souvisí velikost volebního obvodu s počtem parlamentnch stran?). </a:t>
          </a:r>
          <a:endParaRPr lang="en-US"/>
        </a:p>
      </dgm:t>
    </dgm:pt>
    <dgm:pt modelId="{A9C387FE-D84C-4898-8D35-DC23BFD9490E}" type="parTrans" cxnId="{524093F7-62EE-4D7D-9FB8-C5E999806DFF}">
      <dgm:prSet/>
      <dgm:spPr/>
      <dgm:t>
        <a:bodyPr/>
        <a:lstStyle/>
        <a:p>
          <a:endParaRPr lang="en-US"/>
        </a:p>
      </dgm:t>
    </dgm:pt>
    <dgm:pt modelId="{C4FDBB19-0668-450F-802F-4178ED6FE157}" type="sibTrans" cxnId="{524093F7-62EE-4D7D-9FB8-C5E999806DFF}">
      <dgm:prSet/>
      <dgm:spPr/>
      <dgm:t>
        <a:bodyPr/>
        <a:lstStyle/>
        <a:p>
          <a:endParaRPr lang="en-US"/>
        </a:p>
      </dgm:t>
    </dgm:pt>
    <dgm:pt modelId="{03AEB48C-5463-4C74-8CB3-6CB1644317D1}">
      <dgm:prSet/>
      <dgm:spPr/>
      <dgm:t>
        <a:bodyPr/>
        <a:lstStyle/>
        <a:p>
          <a:r>
            <a:rPr lang="cs-CZ"/>
            <a:t>Souvisí s </a:t>
          </a:r>
          <a:r>
            <a:rPr lang="cs-CZ" b="1"/>
            <a:t>„pragmatickým obratem“</a:t>
          </a:r>
          <a:r>
            <a:rPr lang="cs-CZ"/>
            <a:t> ve výzkumu volebních systémů- jeho základní argument: účinky voleb- zejména rozdělení mandátů- jsou určeny dvěma komponentami: mechanikou volebního systému a rozložením hlasů mezi stranami</a:t>
          </a:r>
          <a:endParaRPr lang="en-US"/>
        </a:p>
      </dgm:t>
    </dgm:pt>
    <dgm:pt modelId="{5D860750-1787-49F1-9EEB-E7F853D135FD}" type="parTrans" cxnId="{FF34325D-3F34-46EA-980D-813DC32C5428}">
      <dgm:prSet/>
      <dgm:spPr/>
      <dgm:t>
        <a:bodyPr/>
        <a:lstStyle/>
        <a:p>
          <a:endParaRPr lang="en-US"/>
        </a:p>
      </dgm:t>
    </dgm:pt>
    <dgm:pt modelId="{A9353A93-ADE9-4D98-86E3-98C5FD104067}" type="sibTrans" cxnId="{FF34325D-3F34-46EA-980D-813DC32C5428}">
      <dgm:prSet/>
      <dgm:spPr/>
      <dgm:t>
        <a:bodyPr/>
        <a:lstStyle/>
        <a:p>
          <a:endParaRPr lang="en-US"/>
        </a:p>
      </dgm:t>
    </dgm:pt>
    <dgm:pt modelId="{BB25FFBD-01B8-4B6A-9F4A-8E11D756F5F3}" type="pres">
      <dgm:prSet presAssocID="{68E9FEE0-4230-49FD-9864-F3B6B346873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BCBA8420-807A-432E-B903-665C5B46C6F7}" type="pres">
      <dgm:prSet presAssocID="{B18E756B-C8D7-4F15-9F4E-0CCB0EA0A143}" presName="thickLine" presStyleLbl="alignNode1" presStyleIdx="0" presStyleCnt="3"/>
      <dgm:spPr/>
    </dgm:pt>
    <dgm:pt modelId="{175444F5-3C86-474B-B361-59473320DFBD}" type="pres">
      <dgm:prSet presAssocID="{B18E756B-C8D7-4F15-9F4E-0CCB0EA0A143}" presName="horz1" presStyleCnt="0"/>
      <dgm:spPr/>
    </dgm:pt>
    <dgm:pt modelId="{AB008935-9D1C-46FA-ADE8-724D0541CB37}" type="pres">
      <dgm:prSet presAssocID="{B18E756B-C8D7-4F15-9F4E-0CCB0EA0A143}" presName="tx1" presStyleLbl="revTx" presStyleIdx="0" presStyleCnt="3"/>
      <dgm:spPr/>
      <dgm:t>
        <a:bodyPr/>
        <a:lstStyle/>
        <a:p>
          <a:endParaRPr lang="cs-CZ"/>
        </a:p>
      </dgm:t>
    </dgm:pt>
    <dgm:pt modelId="{C249CDB2-3910-4E76-AFC0-1F2BDC5FE3A6}" type="pres">
      <dgm:prSet presAssocID="{B18E756B-C8D7-4F15-9F4E-0CCB0EA0A143}" presName="vert1" presStyleCnt="0"/>
      <dgm:spPr/>
    </dgm:pt>
    <dgm:pt modelId="{FA177BB0-9E60-4190-BC91-71C48078D96D}" type="pres">
      <dgm:prSet presAssocID="{25410893-8868-4A5F-9F62-DEC07634A03A}" presName="thickLine" presStyleLbl="alignNode1" presStyleIdx="1" presStyleCnt="3"/>
      <dgm:spPr/>
    </dgm:pt>
    <dgm:pt modelId="{BD48E101-9B64-4323-9268-B0F15FB27D84}" type="pres">
      <dgm:prSet presAssocID="{25410893-8868-4A5F-9F62-DEC07634A03A}" presName="horz1" presStyleCnt="0"/>
      <dgm:spPr/>
    </dgm:pt>
    <dgm:pt modelId="{1E9088A2-547A-4CF3-A331-1879E7BC5D26}" type="pres">
      <dgm:prSet presAssocID="{25410893-8868-4A5F-9F62-DEC07634A03A}" presName="tx1" presStyleLbl="revTx" presStyleIdx="1" presStyleCnt="3"/>
      <dgm:spPr/>
      <dgm:t>
        <a:bodyPr/>
        <a:lstStyle/>
        <a:p>
          <a:endParaRPr lang="cs-CZ"/>
        </a:p>
      </dgm:t>
    </dgm:pt>
    <dgm:pt modelId="{6A6A848B-67AB-4F33-934E-C4CAE0AD4C73}" type="pres">
      <dgm:prSet presAssocID="{25410893-8868-4A5F-9F62-DEC07634A03A}" presName="vert1" presStyleCnt="0"/>
      <dgm:spPr/>
    </dgm:pt>
    <dgm:pt modelId="{A3CBE769-EEE9-4373-B90D-F30DD3A1FD6B}" type="pres">
      <dgm:prSet presAssocID="{03AEB48C-5463-4C74-8CB3-6CB1644317D1}" presName="thickLine" presStyleLbl="alignNode1" presStyleIdx="2" presStyleCnt="3"/>
      <dgm:spPr/>
    </dgm:pt>
    <dgm:pt modelId="{728E7319-ABF3-43F7-945C-13DCEC54460B}" type="pres">
      <dgm:prSet presAssocID="{03AEB48C-5463-4C74-8CB3-6CB1644317D1}" presName="horz1" presStyleCnt="0"/>
      <dgm:spPr/>
    </dgm:pt>
    <dgm:pt modelId="{F12BA4B5-B031-4259-863B-B91394C520DD}" type="pres">
      <dgm:prSet presAssocID="{03AEB48C-5463-4C74-8CB3-6CB1644317D1}" presName="tx1" presStyleLbl="revTx" presStyleIdx="2" presStyleCnt="3"/>
      <dgm:spPr/>
      <dgm:t>
        <a:bodyPr/>
        <a:lstStyle/>
        <a:p>
          <a:endParaRPr lang="cs-CZ"/>
        </a:p>
      </dgm:t>
    </dgm:pt>
    <dgm:pt modelId="{208936B0-864F-4BC7-8F5B-B46D398D2605}" type="pres">
      <dgm:prSet presAssocID="{03AEB48C-5463-4C74-8CB3-6CB1644317D1}" presName="vert1" presStyleCnt="0"/>
      <dgm:spPr/>
    </dgm:pt>
  </dgm:ptLst>
  <dgm:cxnLst>
    <dgm:cxn modelId="{B2C40FDB-F92A-4C1B-A292-446F4115A955}" srcId="{68E9FEE0-4230-49FD-9864-F3B6B3468734}" destId="{B18E756B-C8D7-4F15-9F4E-0CCB0EA0A143}" srcOrd="0" destOrd="0" parTransId="{40A986A2-FFA3-4E2D-BF25-2002246EBBC0}" sibTransId="{1D679766-4971-48F8-9232-89111F5CB43D}"/>
    <dgm:cxn modelId="{524093F7-62EE-4D7D-9FB8-C5E999806DFF}" srcId="{68E9FEE0-4230-49FD-9864-F3B6B3468734}" destId="{25410893-8868-4A5F-9F62-DEC07634A03A}" srcOrd="1" destOrd="0" parTransId="{A9C387FE-D84C-4898-8D35-DC23BFD9490E}" sibTransId="{C4FDBB19-0668-450F-802F-4178ED6FE157}"/>
    <dgm:cxn modelId="{32F57D4D-0754-4443-9E78-47BB6F3689F1}" type="presOf" srcId="{B18E756B-C8D7-4F15-9F4E-0CCB0EA0A143}" destId="{AB008935-9D1C-46FA-ADE8-724D0541CB37}" srcOrd="0" destOrd="0" presId="urn:microsoft.com/office/officeart/2008/layout/LinedList"/>
    <dgm:cxn modelId="{FF34325D-3F34-46EA-980D-813DC32C5428}" srcId="{68E9FEE0-4230-49FD-9864-F3B6B3468734}" destId="{03AEB48C-5463-4C74-8CB3-6CB1644317D1}" srcOrd="2" destOrd="0" parTransId="{5D860750-1787-49F1-9EEB-E7F853D135FD}" sibTransId="{A9353A93-ADE9-4D98-86E3-98C5FD104067}"/>
    <dgm:cxn modelId="{905F3C1D-B62E-4DB7-AE69-5AED74E69B21}" type="presOf" srcId="{68E9FEE0-4230-49FD-9864-F3B6B3468734}" destId="{BB25FFBD-01B8-4B6A-9F4A-8E11D756F5F3}" srcOrd="0" destOrd="0" presId="urn:microsoft.com/office/officeart/2008/layout/LinedList"/>
    <dgm:cxn modelId="{4A208F4D-7E18-4EA6-BEC6-FA6D82F555D2}" type="presOf" srcId="{03AEB48C-5463-4C74-8CB3-6CB1644317D1}" destId="{F12BA4B5-B031-4259-863B-B91394C520DD}" srcOrd="0" destOrd="0" presId="urn:microsoft.com/office/officeart/2008/layout/LinedList"/>
    <dgm:cxn modelId="{C0B9691F-1AB2-4C43-9655-A8083AD60ECA}" type="presOf" srcId="{25410893-8868-4A5F-9F62-DEC07634A03A}" destId="{1E9088A2-547A-4CF3-A331-1879E7BC5D26}" srcOrd="0" destOrd="0" presId="urn:microsoft.com/office/officeart/2008/layout/LinedList"/>
    <dgm:cxn modelId="{40CC0541-5561-459E-B542-E595FAB9DC3A}" type="presParOf" srcId="{BB25FFBD-01B8-4B6A-9F4A-8E11D756F5F3}" destId="{BCBA8420-807A-432E-B903-665C5B46C6F7}" srcOrd="0" destOrd="0" presId="urn:microsoft.com/office/officeart/2008/layout/LinedList"/>
    <dgm:cxn modelId="{D03E0C85-B876-4512-97A5-B2D9B0B21DE4}" type="presParOf" srcId="{BB25FFBD-01B8-4B6A-9F4A-8E11D756F5F3}" destId="{175444F5-3C86-474B-B361-59473320DFBD}" srcOrd="1" destOrd="0" presId="urn:microsoft.com/office/officeart/2008/layout/LinedList"/>
    <dgm:cxn modelId="{FEFCCA0D-CAF9-4662-A6AF-36DF09F441D1}" type="presParOf" srcId="{175444F5-3C86-474B-B361-59473320DFBD}" destId="{AB008935-9D1C-46FA-ADE8-724D0541CB37}" srcOrd="0" destOrd="0" presId="urn:microsoft.com/office/officeart/2008/layout/LinedList"/>
    <dgm:cxn modelId="{32B09712-75CD-4284-9BB3-3F6FFE84B6FA}" type="presParOf" srcId="{175444F5-3C86-474B-B361-59473320DFBD}" destId="{C249CDB2-3910-4E76-AFC0-1F2BDC5FE3A6}" srcOrd="1" destOrd="0" presId="urn:microsoft.com/office/officeart/2008/layout/LinedList"/>
    <dgm:cxn modelId="{FFD6BA55-3147-4171-ADC1-8EDFB96E9F05}" type="presParOf" srcId="{BB25FFBD-01B8-4B6A-9F4A-8E11D756F5F3}" destId="{FA177BB0-9E60-4190-BC91-71C48078D96D}" srcOrd="2" destOrd="0" presId="urn:microsoft.com/office/officeart/2008/layout/LinedList"/>
    <dgm:cxn modelId="{7A1D15E1-FF49-4F8C-BF53-AB196CA0FA97}" type="presParOf" srcId="{BB25FFBD-01B8-4B6A-9F4A-8E11D756F5F3}" destId="{BD48E101-9B64-4323-9268-B0F15FB27D84}" srcOrd="3" destOrd="0" presId="urn:microsoft.com/office/officeart/2008/layout/LinedList"/>
    <dgm:cxn modelId="{F7530FDA-9DE8-4644-926C-3B33C5B1CD60}" type="presParOf" srcId="{BD48E101-9B64-4323-9268-B0F15FB27D84}" destId="{1E9088A2-547A-4CF3-A331-1879E7BC5D26}" srcOrd="0" destOrd="0" presId="urn:microsoft.com/office/officeart/2008/layout/LinedList"/>
    <dgm:cxn modelId="{56804A94-B95D-4297-8736-548C3226A7B5}" type="presParOf" srcId="{BD48E101-9B64-4323-9268-B0F15FB27D84}" destId="{6A6A848B-67AB-4F33-934E-C4CAE0AD4C73}" srcOrd="1" destOrd="0" presId="urn:microsoft.com/office/officeart/2008/layout/LinedList"/>
    <dgm:cxn modelId="{5676F681-192E-4745-BF9E-99644CD2C5EA}" type="presParOf" srcId="{BB25FFBD-01B8-4B6A-9F4A-8E11D756F5F3}" destId="{A3CBE769-EEE9-4373-B90D-F30DD3A1FD6B}" srcOrd="4" destOrd="0" presId="urn:microsoft.com/office/officeart/2008/layout/LinedList"/>
    <dgm:cxn modelId="{F5585E48-BD9D-453A-BD6D-B25DAD79851B}" type="presParOf" srcId="{BB25FFBD-01B8-4B6A-9F4A-8E11D756F5F3}" destId="{728E7319-ABF3-43F7-945C-13DCEC54460B}" srcOrd="5" destOrd="0" presId="urn:microsoft.com/office/officeart/2008/layout/LinedList"/>
    <dgm:cxn modelId="{4739B09C-9231-4319-A361-C2733A500128}" type="presParOf" srcId="{728E7319-ABF3-43F7-945C-13DCEC54460B}" destId="{F12BA4B5-B031-4259-863B-B91394C520DD}" srcOrd="0" destOrd="0" presId="urn:microsoft.com/office/officeart/2008/layout/LinedList"/>
    <dgm:cxn modelId="{9113506A-D2C6-42CF-8792-21C6E76D67E0}" type="presParOf" srcId="{728E7319-ABF3-43F7-945C-13DCEC54460B}" destId="{208936B0-864F-4BC7-8F5B-B46D398D260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CE13E3-1F24-4079-B5AD-0268131BEAB5}" type="doc">
      <dgm:prSet loTypeId="urn:microsoft.com/office/officeart/2008/layout/LinedList" loCatId="list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B8442931-67DE-4C10-A3F6-D1A4B7C547CD}">
      <dgm:prSet/>
      <dgm:spPr/>
      <dgm:t>
        <a:bodyPr/>
        <a:lstStyle/>
        <a:p>
          <a:r>
            <a:rPr lang="cs-CZ"/>
            <a:t>Vyhraje vždy ve FPTP kandidát, který by v párovém souboji porazil svého soupeře?</a:t>
          </a:r>
          <a:endParaRPr lang="en-US"/>
        </a:p>
      </dgm:t>
    </dgm:pt>
    <dgm:pt modelId="{1ECA851F-385E-4B9E-AF08-07D27E48C1CD}" type="parTrans" cxnId="{1DF5A10E-F9A5-4957-B634-1609CBF81ADD}">
      <dgm:prSet/>
      <dgm:spPr/>
      <dgm:t>
        <a:bodyPr/>
        <a:lstStyle/>
        <a:p>
          <a:endParaRPr lang="en-US"/>
        </a:p>
      </dgm:t>
    </dgm:pt>
    <dgm:pt modelId="{82915689-C402-4670-86A1-F348FBCB6260}" type="sibTrans" cxnId="{1DF5A10E-F9A5-4957-B634-1609CBF81ADD}">
      <dgm:prSet/>
      <dgm:spPr/>
      <dgm:t>
        <a:bodyPr/>
        <a:lstStyle/>
        <a:p>
          <a:endParaRPr lang="en-US"/>
        </a:p>
      </dgm:t>
    </dgm:pt>
    <dgm:pt modelId="{2707E294-F23C-4A25-8236-F740A38C3D70}">
      <dgm:prSet/>
      <dgm:spPr/>
      <dgm:t>
        <a:bodyPr/>
        <a:lstStyle/>
        <a:p>
          <a:r>
            <a:rPr lang="cs-CZ"/>
            <a:t>Může ve FPTP vyhrát kandidát, který v párových soubojích prohraje se všemi svými soupeři?</a:t>
          </a:r>
          <a:endParaRPr lang="en-US"/>
        </a:p>
      </dgm:t>
    </dgm:pt>
    <dgm:pt modelId="{5700BC5F-10FF-4C3C-A6BD-71A6656C18B5}" type="parTrans" cxnId="{A5FEA49A-EED9-4A73-8DFE-717C082E7306}">
      <dgm:prSet/>
      <dgm:spPr/>
      <dgm:t>
        <a:bodyPr/>
        <a:lstStyle/>
        <a:p>
          <a:endParaRPr lang="en-US"/>
        </a:p>
      </dgm:t>
    </dgm:pt>
    <dgm:pt modelId="{396DADDC-68F4-457D-B1D8-2648A47FD0AC}" type="sibTrans" cxnId="{A5FEA49A-EED9-4A73-8DFE-717C082E7306}">
      <dgm:prSet/>
      <dgm:spPr/>
      <dgm:t>
        <a:bodyPr/>
        <a:lstStyle/>
        <a:p>
          <a:endParaRPr lang="en-US"/>
        </a:p>
      </dgm:t>
    </dgm:pt>
    <dgm:pt modelId="{ED3F98E9-E300-4766-B925-F8BF718AE3D4}">
      <dgm:prSet/>
      <dgm:spPr/>
      <dgm:t>
        <a:bodyPr/>
        <a:lstStyle/>
        <a:p>
          <a:r>
            <a:rPr lang="cs-CZ"/>
            <a:t>Je v Bordově hlasování výhodné nebo nevýhodné, aby kandidovalo více kandidátů s podobnými politickými postoji?</a:t>
          </a:r>
          <a:endParaRPr lang="en-US"/>
        </a:p>
      </dgm:t>
    </dgm:pt>
    <dgm:pt modelId="{3F2F4288-A3D5-4BA1-9710-B495F118A3A3}" type="parTrans" cxnId="{C807FBF0-A2F6-4363-ADBC-F616F30760BF}">
      <dgm:prSet/>
      <dgm:spPr/>
      <dgm:t>
        <a:bodyPr/>
        <a:lstStyle/>
        <a:p>
          <a:endParaRPr lang="en-US"/>
        </a:p>
      </dgm:t>
    </dgm:pt>
    <dgm:pt modelId="{22214B62-704E-4059-A63F-BD774A4408D6}" type="sibTrans" cxnId="{C807FBF0-A2F6-4363-ADBC-F616F30760BF}">
      <dgm:prSet/>
      <dgm:spPr/>
      <dgm:t>
        <a:bodyPr/>
        <a:lstStyle/>
        <a:p>
          <a:endParaRPr lang="en-US"/>
        </a:p>
      </dgm:t>
    </dgm:pt>
    <dgm:pt modelId="{3C74B783-4E1D-44E5-85EB-5C13057DEDCB}" type="pres">
      <dgm:prSet presAssocID="{7FCE13E3-1F24-4079-B5AD-0268131BEAB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7CC81502-40E1-4B00-BC38-3BAA33A2A24C}" type="pres">
      <dgm:prSet presAssocID="{B8442931-67DE-4C10-A3F6-D1A4B7C547CD}" presName="thickLine" presStyleLbl="alignNode1" presStyleIdx="0" presStyleCnt="3"/>
      <dgm:spPr/>
    </dgm:pt>
    <dgm:pt modelId="{C1226213-7CA9-4320-8E43-00625C343832}" type="pres">
      <dgm:prSet presAssocID="{B8442931-67DE-4C10-A3F6-D1A4B7C547CD}" presName="horz1" presStyleCnt="0"/>
      <dgm:spPr/>
    </dgm:pt>
    <dgm:pt modelId="{E801E327-DD52-48AF-AC77-68AE7C0F42D9}" type="pres">
      <dgm:prSet presAssocID="{B8442931-67DE-4C10-A3F6-D1A4B7C547CD}" presName="tx1" presStyleLbl="revTx" presStyleIdx="0" presStyleCnt="3"/>
      <dgm:spPr/>
      <dgm:t>
        <a:bodyPr/>
        <a:lstStyle/>
        <a:p>
          <a:endParaRPr lang="cs-CZ"/>
        </a:p>
      </dgm:t>
    </dgm:pt>
    <dgm:pt modelId="{C38EE4A5-B986-425D-A450-5F66288AAD48}" type="pres">
      <dgm:prSet presAssocID="{B8442931-67DE-4C10-A3F6-D1A4B7C547CD}" presName="vert1" presStyleCnt="0"/>
      <dgm:spPr/>
    </dgm:pt>
    <dgm:pt modelId="{2ADA18DB-7091-46D6-9735-0B7B90B54F8A}" type="pres">
      <dgm:prSet presAssocID="{2707E294-F23C-4A25-8236-F740A38C3D70}" presName="thickLine" presStyleLbl="alignNode1" presStyleIdx="1" presStyleCnt="3"/>
      <dgm:spPr/>
    </dgm:pt>
    <dgm:pt modelId="{47F55423-229D-4ADA-A368-3F4BCB7C860A}" type="pres">
      <dgm:prSet presAssocID="{2707E294-F23C-4A25-8236-F740A38C3D70}" presName="horz1" presStyleCnt="0"/>
      <dgm:spPr/>
    </dgm:pt>
    <dgm:pt modelId="{3FB83625-2B41-4E9F-84AB-B6B226D10833}" type="pres">
      <dgm:prSet presAssocID="{2707E294-F23C-4A25-8236-F740A38C3D70}" presName="tx1" presStyleLbl="revTx" presStyleIdx="1" presStyleCnt="3"/>
      <dgm:spPr/>
      <dgm:t>
        <a:bodyPr/>
        <a:lstStyle/>
        <a:p>
          <a:endParaRPr lang="cs-CZ"/>
        </a:p>
      </dgm:t>
    </dgm:pt>
    <dgm:pt modelId="{C723FAF4-1EEB-4E8E-A489-AA71A59DDD90}" type="pres">
      <dgm:prSet presAssocID="{2707E294-F23C-4A25-8236-F740A38C3D70}" presName="vert1" presStyleCnt="0"/>
      <dgm:spPr/>
    </dgm:pt>
    <dgm:pt modelId="{9D95D654-004B-482F-8C47-6FE3E0CBC023}" type="pres">
      <dgm:prSet presAssocID="{ED3F98E9-E300-4766-B925-F8BF718AE3D4}" presName="thickLine" presStyleLbl="alignNode1" presStyleIdx="2" presStyleCnt="3"/>
      <dgm:spPr/>
    </dgm:pt>
    <dgm:pt modelId="{0815C37A-7F92-40B5-904E-7F1DDC258707}" type="pres">
      <dgm:prSet presAssocID="{ED3F98E9-E300-4766-B925-F8BF718AE3D4}" presName="horz1" presStyleCnt="0"/>
      <dgm:spPr/>
    </dgm:pt>
    <dgm:pt modelId="{22CFDEF5-EBFA-4F0F-8A20-BA00BA8CB79D}" type="pres">
      <dgm:prSet presAssocID="{ED3F98E9-E300-4766-B925-F8BF718AE3D4}" presName="tx1" presStyleLbl="revTx" presStyleIdx="2" presStyleCnt="3"/>
      <dgm:spPr/>
      <dgm:t>
        <a:bodyPr/>
        <a:lstStyle/>
        <a:p>
          <a:endParaRPr lang="cs-CZ"/>
        </a:p>
      </dgm:t>
    </dgm:pt>
    <dgm:pt modelId="{4E988033-8568-432E-9802-F223EA3DFA19}" type="pres">
      <dgm:prSet presAssocID="{ED3F98E9-E300-4766-B925-F8BF718AE3D4}" presName="vert1" presStyleCnt="0"/>
      <dgm:spPr/>
    </dgm:pt>
  </dgm:ptLst>
  <dgm:cxnLst>
    <dgm:cxn modelId="{A5FEA49A-EED9-4A73-8DFE-717C082E7306}" srcId="{7FCE13E3-1F24-4079-B5AD-0268131BEAB5}" destId="{2707E294-F23C-4A25-8236-F740A38C3D70}" srcOrd="1" destOrd="0" parTransId="{5700BC5F-10FF-4C3C-A6BD-71A6656C18B5}" sibTransId="{396DADDC-68F4-457D-B1D8-2648A47FD0AC}"/>
    <dgm:cxn modelId="{9A8BDE1D-7971-4494-A0FD-6FEA1D897FA5}" type="presOf" srcId="{B8442931-67DE-4C10-A3F6-D1A4B7C547CD}" destId="{E801E327-DD52-48AF-AC77-68AE7C0F42D9}" srcOrd="0" destOrd="0" presId="urn:microsoft.com/office/officeart/2008/layout/LinedList"/>
    <dgm:cxn modelId="{1DF5A10E-F9A5-4957-B634-1609CBF81ADD}" srcId="{7FCE13E3-1F24-4079-B5AD-0268131BEAB5}" destId="{B8442931-67DE-4C10-A3F6-D1A4B7C547CD}" srcOrd="0" destOrd="0" parTransId="{1ECA851F-385E-4B9E-AF08-07D27E48C1CD}" sibTransId="{82915689-C402-4670-86A1-F348FBCB6260}"/>
    <dgm:cxn modelId="{945ADB2E-EA57-4C18-BE10-CF81AB2034B2}" type="presOf" srcId="{ED3F98E9-E300-4766-B925-F8BF718AE3D4}" destId="{22CFDEF5-EBFA-4F0F-8A20-BA00BA8CB79D}" srcOrd="0" destOrd="0" presId="urn:microsoft.com/office/officeart/2008/layout/LinedList"/>
    <dgm:cxn modelId="{C807FBF0-A2F6-4363-ADBC-F616F30760BF}" srcId="{7FCE13E3-1F24-4079-B5AD-0268131BEAB5}" destId="{ED3F98E9-E300-4766-B925-F8BF718AE3D4}" srcOrd="2" destOrd="0" parTransId="{3F2F4288-A3D5-4BA1-9710-B495F118A3A3}" sibTransId="{22214B62-704E-4059-A63F-BD774A4408D6}"/>
    <dgm:cxn modelId="{50CC0019-E5E0-4A63-A5D6-36EF4E52E9E9}" type="presOf" srcId="{2707E294-F23C-4A25-8236-F740A38C3D70}" destId="{3FB83625-2B41-4E9F-84AB-B6B226D10833}" srcOrd="0" destOrd="0" presId="urn:microsoft.com/office/officeart/2008/layout/LinedList"/>
    <dgm:cxn modelId="{946B056A-38F6-4DA8-9FE6-B79D2286252E}" type="presOf" srcId="{7FCE13E3-1F24-4079-B5AD-0268131BEAB5}" destId="{3C74B783-4E1D-44E5-85EB-5C13057DEDCB}" srcOrd="0" destOrd="0" presId="urn:microsoft.com/office/officeart/2008/layout/LinedList"/>
    <dgm:cxn modelId="{4C71CED5-085D-4A4A-B810-997CA4AAF834}" type="presParOf" srcId="{3C74B783-4E1D-44E5-85EB-5C13057DEDCB}" destId="{7CC81502-40E1-4B00-BC38-3BAA33A2A24C}" srcOrd="0" destOrd="0" presId="urn:microsoft.com/office/officeart/2008/layout/LinedList"/>
    <dgm:cxn modelId="{434F42AA-C174-4459-82E5-5F3506C5AD76}" type="presParOf" srcId="{3C74B783-4E1D-44E5-85EB-5C13057DEDCB}" destId="{C1226213-7CA9-4320-8E43-00625C343832}" srcOrd="1" destOrd="0" presId="urn:microsoft.com/office/officeart/2008/layout/LinedList"/>
    <dgm:cxn modelId="{9A951B44-B20E-4C41-BECB-99D5031D8EF1}" type="presParOf" srcId="{C1226213-7CA9-4320-8E43-00625C343832}" destId="{E801E327-DD52-48AF-AC77-68AE7C0F42D9}" srcOrd="0" destOrd="0" presId="urn:microsoft.com/office/officeart/2008/layout/LinedList"/>
    <dgm:cxn modelId="{E0223C76-3DA3-4D61-8B1A-46356FA1EB7D}" type="presParOf" srcId="{C1226213-7CA9-4320-8E43-00625C343832}" destId="{C38EE4A5-B986-425D-A450-5F66288AAD48}" srcOrd="1" destOrd="0" presId="urn:microsoft.com/office/officeart/2008/layout/LinedList"/>
    <dgm:cxn modelId="{B59910CE-E7EE-401E-979E-CFAA72E30A93}" type="presParOf" srcId="{3C74B783-4E1D-44E5-85EB-5C13057DEDCB}" destId="{2ADA18DB-7091-46D6-9735-0B7B90B54F8A}" srcOrd="2" destOrd="0" presId="urn:microsoft.com/office/officeart/2008/layout/LinedList"/>
    <dgm:cxn modelId="{2A083A2E-13E8-4830-B6A4-0E85A4701679}" type="presParOf" srcId="{3C74B783-4E1D-44E5-85EB-5C13057DEDCB}" destId="{47F55423-229D-4ADA-A368-3F4BCB7C860A}" srcOrd="3" destOrd="0" presId="urn:microsoft.com/office/officeart/2008/layout/LinedList"/>
    <dgm:cxn modelId="{93258906-424D-4781-8E65-20E6E690E0D8}" type="presParOf" srcId="{47F55423-229D-4ADA-A368-3F4BCB7C860A}" destId="{3FB83625-2B41-4E9F-84AB-B6B226D10833}" srcOrd="0" destOrd="0" presId="urn:microsoft.com/office/officeart/2008/layout/LinedList"/>
    <dgm:cxn modelId="{3B6A9F48-ABCB-42AB-9772-7E87B430CDE3}" type="presParOf" srcId="{47F55423-229D-4ADA-A368-3F4BCB7C860A}" destId="{C723FAF4-1EEB-4E8E-A489-AA71A59DDD90}" srcOrd="1" destOrd="0" presId="urn:microsoft.com/office/officeart/2008/layout/LinedList"/>
    <dgm:cxn modelId="{88FA238C-8363-4A52-8C9F-8B765C397891}" type="presParOf" srcId="{3C74B783-4E1D-44E5-85EB-5C13057DEDCB}" destId="{9D95D654-004B-482F-8C47-6FE3E0CBC023}" srcOrd="4" destOrd="0" presId="urn:microsoft.com/office/officeart/2008/layout/LinedList"/>
    <dgm:cxn modelId="{39A2415A-B9F9-4AD3-B325-84329E18D1AE}" type="presParOf" srcId="{3C74B783-4E1D-44E5-85EB-5C13057DEDCB}" destId="{0815C37A-7F92-40B5-904E-7F1DDC258707}" srcOrd="5" destOrd="0" presId="urn:microsoft.com/office/officeart/2008/layout/LinedList"/>
    <dgm:cxn modelId="{3463B705-26A3-48EC-91A5-022B59FD33F8}" type="presParOf" srcId="{0815C37A-7F92-40B5-904E-7F1DDC258707}" destId="{22CFDEF5-EBFA-4F0F-8A20-BA00BA8CB79D}" srcOrd="0" destOrd="0" presId="urn:microsoft.com/office/officeart/2008/layout/LinedList"/>
    <dgm:cxn modelId="{5E42DB3A-4292-4DAD-866F-C0F1D4C5AE22}" type="presParOf" srcId="{0815C37A-7F92-40B5-904E-7F1DDC258707}" destId="{4E988033-8568-432E-9802-F223EA3DFA1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63A8699-B039-4025-A828-B003565FBEE0}" type="doc">
      <dgm:prSet loTypeId="urn:microsoft.com/office/officeart/2005/8/layout/vProcess5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90B7CF8-C13A-4518-A16F-CCBB0A09E0BD}">
      <dgm:prSet/>
      <dgm:spPr/>
      <dgm:t>
        <a:bodyPr/>
        <a:lstStyle/>
        <a:p>
          <a:r>
            <a:rPr lang="cs-CZ"/>
            <a:t>RC: Garyho Coxe, Kennetha Benoita</a:t>
          </a:r>
          <a:endParaRPr lang="en-US"/>
        </a:p>
      </dgm:t>
    </dgm:pt>
    <dgm:pt modelId="{30378F6D-6B26-4207-86B3-7B0155642AB9}" type="parTrans" cxnId="{2DFE2AEC-80B6-42EB-BA9A-2BD14CEE0092}">
      <dgm:prSet/>
      <dgm:spPr/>
      <dgm:t>
        <a:bodyPr/>
        <a:lstStyle/>
        <a:p>
          <a:endParaRPr lang="en-US"/>
        </a:p>
      </dgm:t>
    </dgm:pt>
    <dgm:pt modelId="{D45645C7-5233-4C07-AC78-2703A5C1526B}" type="sibTrans" cxnId="{2DFE2AEC-80B6-42EB-BA9A-2BD14CEE0092}">
      <dgm:prSet/>
      <dgm:spPr/>
      <dgm:t>
        <a:bodyPr/>
        <a:lstStyle/>
        <a:p>
          <a:endParaRPr lang="en-US"/>
        </a:p>
      </dgm:t>
    </dgm:pt>
    <dgm:pt modelId="{324F69D1-6388-4461-98E0-73A928C4646B}">
      <dgm:prSet/>
      <dgm:spPr/>
      <dgm:t>
        <a:bodyPr/>
        <a:lstStyle/>
        <a:p>
          <a:r>
            <a:rPr lang="cs-CZ" dirty="0"/>
            <a:t>SC: Iana McLeana, Bernarda Grofmana, Zuzanu Formánkovou</a:t>
          </a:r>
          <a:endParaRPr lang="en-US" dirty="0"/>
        </a:p>
      </dgm:t>
    </dgm:pt>
    <dgm:pt modelId="{896B6300-D9CD-4D6D-AEAA-A6111C200EBC}" type="parTrans" cxnId="{AED7AEFA-5AB5-4CBB-A88A-11D2E2569B2A}">
      <dgm:prSet/>
      <dgm:spPr/>
      <dgm:t>
        <a:bodyPr/>
        <a:lstStyle/>
        <a:p>
          <a:endParaRPr lang="en-US"/>
        </a:p>
      </dgm:t>
    </dgm:pt>
    <dgm:pt modelId="{106EC3A1-0432-468E-972B-5BC7CC73B49B}" type="sibTrans" cxnId="{AED7AEFA-5AB5-4CBB-A88A-11D2E2569B2A}">
      <dgm:prSet/>
      <dgm:spPr/>
      <dgm:t>
        <a:bodyPr/>
        <a:lstStyle/>
        <a:p>
          <a:endParaRPr lang="en-US"/>
        </a:p>
      </dgm:t>
    </dgm:pt>
    <dgm:pt modelId="{369BE97B-67BA-4777-974E-FD9314A4374E}">
      <dgm:prSet/>
      <dgm:spPr/>
      <dgm:t>
        <a:bodyPr/>
        <a:lstStyle/>
        <a:p>
          <a:r>
            <a:rPr lang="cs-CZ"/>
            <a:t>Volební fyzika: Reina Taageperu</a:t>
          </a:r>
          <a:endParaRPr lang="en-US"/>
        </a:p>
      </dgm:t>
    </dgm:pt>
    <dgm:pt modelId="{9CE1379A-141E-4AB4-962C-AE68C6A4E3B4}" type="parTrans" cxnId="{F6182B3A-14B6-425C-8060-5B664C44FD1E}">
      <dgm:prSet/>
      <dgm:spPr/>
      <dgm:t>
        <a:bodyPr/>
        <a:lstStyle/>
        <a:p>
          <a:endParaRPr lang="en-US"/>
        </a:p>
      </dgm:t>
    </dgm:pt>
    <dgm:pt modelId="{65FF0BEA-31A1-4B87-A784-CAD9CD363EFA}" type="sibTrans" cxnId="{F6182B3A-14B6-425C-8060-5B664C44FD1E}">
      <dgm:prSet/>
      <dgm:spPr/>
      <dgm:t>
        <a:bodyPr/>
        <a:lstStyle/>
        <a:p>
          <a:endParaRPr lang="en-US"/>
        </a:p>
      </dgm:t>
    </dgm:pt>
    <dgm:pt modelId="{EEF98ABE-76F6-41C0-974F-F0099D4A3EF2}">
      <dgm:prSet/>
      <dgm:spPr/>
      <dgm:t>
        <a:bodyPr/>
        <a:lstStyle/>
        <a:p>
          <a:r>
            <a:rPr lang="cs-CZ"/>
            <a:t>Teorie zakotvenosti: Josepha Colomera</a:t>
          </a:r>
          <a:endParaRPr lang="en-US"/>
        </a:p>
      </dgm:t>
    </dgm:pt>
    <dgm:pt modelId="{140319E1-A968-4CA3-BC06-8DAC2F7D68F0}" type="parTrans" cxnId="{456C0D61-AF74-44CD-841B-76B437A0CC35}">
      <dgm:prSet/>
      <dgm:spPr/>
      <dgm:t>
        <a:bodyPr/>
        <a:lstStyle/>
        <a:p>
          <a:endParaRPr lang="en-US"/>
        </a:p>
      </dgm:t>
    </dgm:pt>
    <dgm:pt modelId="{1ACFEC49-9333-471A-A4F7-D6C3365EF74B}" type="sibTrans" cxnId="{456C0D61-AF74-44CD-841B-76B437A0CC35}">
      <dgm:prSet/>
      <dgm:spPr/>
      <dgm:t>
        <a:bodyPr/>
        <a:lstStyle/>
        <a:p>
          <a:endParaRPr lang="en-US"/>
        </a:p>
      </dgm:t>
    </dgm:pt>
    <dgm:pt modelId="{ECDF54DA-7053-4A5D-8044-95BFB2A4B85E}">
      <dgm:prSet/>
      <dgm:spPr/>
      <dgm:t>
        <a:bodyPr/>
        <a:lstStyle/>
        <a:p>
          <a:r>
            <a:rPr lang="cs-CZ"/>
            <a:t>Mainstreamový výzkum: Russella Daltona, Pippu Norris</a:t>
          </a:r>
          <a:endParaRPr lang="en-US"/>
        </a:p>
      </dgm:t>
    </dgm:pt>
    <dgm:pt modelId="{FD7F8E8B-7009-4AD2-8D37-F18E449A054E}" type="parTrans" cxnId="{04D6DD43-E354-4526-A7E0-6470D4C03EAA}">
      <dgm:prSet/>
      <dgm:spPr/>
      <dgm:t>
        <a:bodyPr/>
        <a:lstStyle/>
        <a:p>
          <a:endParaRPr lang="en-US"/>
        </a:p>
      </dgm:t>
    </dgm:pt>
    <dgm:pt modelId="{513ABFD9-F968-4A00-B284-4BA730B882A3}" type="sibTrans" cxnId="{04D6DD43-E354-4526-A7E0-6470D4C03EAA}">
      <dgm:prSet/>
      <dgm:spPr/>
      <dgm:t>
        <a:bodyPr/>
        <a:lstStyle/>
        <a:p>
          <a:endParaRPr lang="en-US"/>
        </a:p>
      </dgm:t>
    </dgm:pt>
    <dgm:pt modelId="{43958626-4001-478D-AB41-CFBF9F0A5A04}" type="pres">
      <dgm:prSet presAssocID="{863A8699-B039-4025-A828-B003565FBEE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3D0CA7A-4C29-4290-B5E5-A9EC176741D9}" type="pres">
      <dgm:prSet presAssocID="{863A8699-B039-4025-A828-B003565FBEE0}" presName="dummyMaxCanvas" presStyleCnt="0">
        <dgm:presLayoutVars/>
      </dgm:prSet>
      <dgm:spPr/>
    </dgm:pt>
    <dgm:pt modelId="{4D8A2934-19BA-4666-A3E6-8B3150C41C0D}" type="pres">
      <dgm:prSet presAssocID="{863A8699-B039-4025-A828-B003565FBEE0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10EA07D-9F23-4822-9F30-2A256406CA79}" type="pres">
      <dgm:prSet presAssocID="{863A8699-B039-4025-A828-B003565FBEE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1045EF6-D603-41C5-AFAB-C075377FF158}" type="pres">
      <dgm:prSet presAssocID="{863A8699-B039-4025-A828-B003565FBEE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5BF8595-12B0-407F-A6AA-A50029C0A97D}" type="pres">
      <dgm:prSet presAssocID="{863A8699-B039-4025-A828-B003565FBEE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4446E62-8648-49F8-B685-86FFAA4DEA8D}" type="pres">
      <dgm:prSet presAssocID="{863A8699-B039-4025-A828-B003565FBEE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177E7F1-E68E-4296-92F5-05A25E5A3FCE}" type="pres">
      <dgm:prSet presAssocID="{863A8699-B039-4025-A828-B003565FBEE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9CACC3C-9465-4238-98F8-AB02A8987BFC}" type="pres">
      <dgm:prSet presAssocID="{863A8699-B039-4025-A828-B003565FBEE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A5798D5-4EEA-4476-85DA-4E82F5BDD96E}" type="pres">
      <dgm:prSet presAssocID="{863A8699-B039-4025-A828-B003565FBEE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250E61C-9A94-4E83-820B-D3E5E880DD9F}" type="pres">
      <dgm:prSet presAssocID="{863A8699-B039-4025-A828-B003565FBEE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0FF3CBF-1D3B-431B-A610-B4EAEA1AB5D1}" type="pres">
      <dgm:prSet presAssocID="{863A8699-B039-4025-A828-B003565FBEE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77984F7-B553-4411-A51D-3959C2BE001A}" type="pres">
      <dgm:prSet presAssocID="{863A8699-B039-4025-A828-B003565FBEE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5D35C41-0974-4C4F-93BC-703B1B93CF90}" type="pres">
      <dgm:prSet presAssocID="{863A8699-B039-4025-A828-B003565FBEE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41DF508-3B86-49B9-899F-7E280907610F}" type="pres">
      <dgm:prSet presAssocID="{863A8699-B039-4025-A828-B003565FBEE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C8A2C2F-7882-4CAE-90EA-A006FB530AD7}" type="pres">
      <dgm:prSet presAssocID="{863A8699-B039-4025-A828-B003565FBEE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4D6DD43-E354-4526-A7E0-6470D4C03EAA}" srcId="{863A8699-B039-4025-A828-B003565FBEE0}" destId="{ECDF54DA-7053-4A5D-8044-95BFB2A4B85E}" srcOrd="4" destOrd="0" parTransId="{FD7F8E8B-7009-4AD2-8D37-F18E449A054E}" sibTransId="{513ABFD9-F968-4A00-B284-4BA730B882A3}"/>
    <dgm:cxn modelId="{BA04C611-230E-4ED6-8B37-FE7986B78E19}" type="presOf" srcId="{65FF0BEA-31A1-4B87-A784-CAD9CD363EFA}" destId="{EA5798D5-4EEA-4476-85DA-4E82F5BDD96E}" srcOrd="0" destOrd="0" presId="urn:microsoft.com/office/officeart/2005/8/layout/vProcess5"/>
    <dgm:cxn modelId="{2DFE2AEC-80B6-42EB-BA9A-2BD14CEE0092}" srcId="{863A8699-B039-4025-A828-B003565FBEE0}" destId="{090B7CF8-C13A-4518-A16F-CCBB0A09E0BD}" srcOrd="0" destOrd="0" parTransId="{30378F6D-6B26-4207-86B3-7B0155642AB9}" sibTransId="{D45645C7-5233-4C07-AC78-2703A5C1526B}"/>
    <dgm:cxn modelId="{F4EA5941-7C18-40EB-8345-E9014E9DEA64}" type="presOf" srcId="{D45645C7-5233-4C07-AC78-2703A5C1526B}" destId="{7177E7F1-E68E-4296-92F5-05A25E5A3FCE}" srcOrd="0" destOrd="0" presId="urn:microsoft.com/office/officeart/2005/8/layout/vProcess5"/>
    <dgm:cxn modelId="{CE50ED51-4A9D-4302-A459-1D194818A8C0}" type="presOf" srcId="{EEF98ABE-76F6-41C0-974F-F0099D4A3EF2}" destId="{C41DF508-3B86-49B9-899F-7E280907610F}" srcOrd="1" destOrd="0" presId="urn:microsoft.com/office/officeart/2005/8/layout/vProcess5"/>
    <dgm:cxn modelId="{FE7448C3-E4E7-4B33-83EE-E3F723FEA585}" type="presOf" srcId="{863A8699-B039-4025-A828-B003565FBEE0}" destId="{43958626-4001-478D-AB41-CFBF9F0A5A04}" srcOrd="0" destOrd="0" presId="urn:microsoft.com/office/officeart/2005/8/layout/vProcess5"/>
    <dgm:cxn modelId="{F90943CA-3ABD-4DC7-B8E8-069DF650D407}" type="presOf" srcId="{106EC3A1-0432-468E-972B-5BC7CC73B49B}" destId="{19CACC3C-9465-4238-98F8-AB02A8987BFC}" srcOrd="0" destOrd="0" presId="urn:microsoft.com/office/officeart/2005/8/layout/vProcess5"/>
    <dgm:cxn modelId="{F6182B3A-14B6-425C-8060-5B664C44FD1E}" srcId="{863A8699-B039-4025-A828-B003565FBEE0}" destId="{369BE97B-67BA-4777-974E-FD9314A4374E}" srcOrd="2" destOrd="0" parTransId="{9CE1379A-141E-4AB4-962C-AE68C6A4E3B4}" sibTransId="{65FF0BEA-31A1-4B87-A784-CAD9CD363EFA}"/>
    <dgm:cxn modelId="{62A9CD00-EF18-4739-ACC8-5310E7429DF4}" type="presOf" srcId="{324F69D1-6388-4461-98E0-73A928C4646B}" destId="{277984F7-B553-4411-A51D-3959C2BE001A}" srcOrd="1" destOrd="0" presId="urn:microsoft.com/office/officeart/2005/8/layout/vProcess5"/>
    <dgm:cxn modelId="{89403B17-5DE7-4643-A7CF-F689097935E3}" type="presOf" srcId="{090B7CF8-C13A-4518-A16F-CCBB0A09E0BD}" destId="{4D8A2934-19BA-4666-A3E6-8B3150C41C0D}" srcOrd="0" destOrd="0" presId="urn:microsoft.com/office/officeart/2005/8/layout/vProcess5"/>
    <dgm:cxn modelId="{F528B252-16BF-4BC7-819D-9E8BF5B1F410}" type="presOf" srcId="{ECDF54DA-7053-4A5D-8044-95BFB2A4B85E}" destId="{4C8A2C2F-7882-4CAE-90EA-A006FB530AD7}" srcOrd="1" destOrd="0" presId="urn:microsoft.com/office/officeart/2005/8/layout/vProcess5"/>
    <dgm:cxn modelId="{187B7D47-6F25-42A5-818B-F416F4EA5FFE}" type="presOf" srcId="{EEF98ABE-76F6-41C0-974F-F0099D4A3EF2}" destId="{85BF8595-12B0-407F-A6AA-A50029C0A97D}" srcOrd="0" destOrd="0" presId="urn:microsoft.com/office/officeart/2005/8/layout/vProcess5"/>
    <dgm:cxn modelId="{008A3AF3-A7A7-4F57-ABFD-E0C449E42948}" type="presOf" srcId="{369BE97B-67BA-4777-974E-FD9314A4374E}" destId="{15D35C41-0974-4C4F-93BC-703B1B93CF90}" srcOrd="1" destOrd="0" presId="urn:microsoft.com/office/officeart/2005/8/layout/vProcess5"/>
    <dgm:cxn modelId="{629C4E25-8198-4E9D-845E-F6D870069715}" type="presOf" srcId="{ECDF54DA-7053-4A5D-8044-95BFB2A4B85E}" destId="{74446E62-8648-49F8-B685-86FFAA4DEA8D}" srcOrd="0" destOrd="0" presId="urn:microsoft.com/office/officeart/2005/8/layout/vProcess5"/>
    <dgm:cxn modelId="{89B96FCA-2938-4636-8DCA-9396356E3067}" type="presOf" srcId="{1ACFEC49-9333-471A-A4F7-D6C3365EF74B}" destId="{9250E61C-9A94-4E83-820B-D3E5E880DD9F}" srcOrd="0" destOrd="0" presId="urn:microsoft.com/office/officeart/2005/8/layout/vProcess5"/>
    <dgm:cxn modelId="{5D90C36E-44DB-4ED1-8AF3-96DA4963EB3A}" type="presOf" srcId="{369BE97B-67BA-4777-974E-FD9314A4374E}" destId="{A1045EF6-D603-41C5-AFAB-C075377FF158}" srcOrd="0" destOrd="0" presId="urn:microsoft.com/office/officeart/2005/8/layout/vProcess5"/>
    <dgm:cxn modelId="{480A7B0B-CE46-4B25-8397-FE08912E6220}" type="presOf" srcId="{090B7CF8-C13A-4518-A16F-CCBB0A09E0BD}" destId="{40FF3CBF-1D3B-431B-A610-B4EAEA1AB5D1}" srcOrd="1" destOrd="0" presId="urn:microsoft.com/office/officeart/2005/8/layout/vProcess5"/>
    <dgm:cxn modelId="{0A46EB9E-2E71-4889-BC19-C79E0D4801F2}" type="presOf" srcId="{324F69D1-6388-4461-98E0-73A928C4646B}" destId="{210EA07D-9F23-4822-9F30-2A256406CA79}" srcOrd="0" destOrd="0" presId="urn:microsoft.com/office/officeart/2005/8/layout/vProcess5"/>
    <dgm:cxn modelId="{AED7AEFA-5AB5-4CBB-A88A-11D2E2569B2A}" srcId="{863A8699-B039-4025-A828-B003565FBEE0}" destId="{324F69D1-6388-4461-98E0-73A928C4646B}" srcOrd="1" destOrd="0" parTransId="{896B6300-D9CD-4D6D-AEAA-A6111C200EBC}" sibTransId="{106EC3A1-0432-468E-972B-5BC7CC73B49B}"/>
    <dgm:cxn modelId="{456C0D61-AF74-44CD-841B-76B437A0CC35}" srcId="{863A8699-B039-4025-A828-B003565FBEE0}" destId="{EEF98ABE-76F6-41C0-974F-F0099D4A3EF2}" srcOrd="3" destOrd="0" parTransId="{140319E1-A968-4CA3-BC06-8DAC2F7D68F0}" sibTransId="{1ACFEC49-9333-471A-A4F7-D6C3365EF74B}"/>
    <dgm:cxn modelId="{AC1B5569-B8F5-4E5B-A398-BCEFEA0EDA8D}" type="presParOf" srcId="{43958626-4001-478D-AB41-CFBF9F0A5A04}" destId="{73D0CA7A-4C29-4290-B5E5-A9EC176741D9}" srcOrd="0" destOrd="0" presId="urn:microsoft.com/office/officeart/2005/8/layout/vProcess5"/>
    <dgm:cxn modelId="{253075B7-8D51-48E6-9465-D35CAAFF8413}" type="presParOf" srcId="{43958626-4001-478D-AB41-CFBF9F0A5A04}" destId="{4D8A2934-19BA-4666-A3E6-8B3150C41C0D}" srcOrd="1" destOrd="0" presId="urn:microsoft.com/office/officeart/2005/8/layout/vProcess5"/>
    <dgm:cxn modelId="{A9FF9582-CCB2-4557-8294-96E8DE03C81D}" type="presParOf" srcId="{43958626-4001-478D-AB41-CFBF9F0A5A04}" destId="{210EA07D-9F23-4822-9F30-2A256406CA79}" srcOrd="2" destOrd="0" presId="urn:microsoft.com/office/officeart/2005/8/layout/vProcess5"/>
    <dgm:cxn modelId="{F740DF3F-CBAF-4B4D-8B34-24D4A6BF3B33}" type="presParOf" srcId="{43958626-4001-478D-AB41-CFBF9F0A5A04}" destId="{A1045EF6-D603-41C5-AFAB-C075377FF158}" srcOrd="3" destOrd="0" presId="urn:microsoft.com/office/officeart/2005/8/layout/vProcess5"/>
    <dgm:cxn modelId="{56F757E0-3126-4F54-B555-6CBB4FBDC8C8}" type="presParOf" srcId="{43958626-4001-478D-AB41-CFBF9F0A5A04}" destId="{85BF8595-12B0-407F-A6AA-A50029C0A97D}" srcOrd="4" destOrd="0" presId="urn:microsoft.com/office/officeart/2005/8/layout/vProcess5"/>
    <dgm:cxn modelId="{1E3A2254-B512-482F-AD2A-D3A10903CC9F}" type="presParOf" srcId="{43958626-4001-478D-AB41-CFBF9F0A5A04}" destId="{74446E62-8648-49F8-B685-86FFAA4DEA8D}" srcOrd="5" destOrd="0" presId="urn:microsoft.com/office/officeart/2005/8/layout/vProcess5"/>
    <dgm:cxn modelId="{3BF25265-0044-4649-9664-7FDFE01BCB4E}" type="presParOf" srcId="{43958626-4001-478D-AB41-CFBF9F0A5A04}" destId="{7177E7F1-E68E-4296-92F5-05A25E5A3FCE}" srcOrd="6" destOrd="0" presId="urn:microsoft.com/office/officeart/2005/8/layout/vProcess5"/>
    <dgm:cxn modelId="{3BA1C275-24B0-4F44-872A-55D24C28DEA6}" type="presParOf" srcId="{43958626-4001-478D-AB41-CFBF9F0A5A04}" destId="{19CACC3C-9465-4238-98F8-AB02A8987BFC}" srcOrd="7" destOrd="0" presId="urn:microsoft.com/office/officeart/2005/8/layout/vProcess5"/>
    <dgm:cxn modelId="{115B6A0E-66E5-4F3F-B1AE-ECFDC1E273B9}" type="presParOf" srcId="{43958626-4001-478D-AB41-CFBF9F0A5A04}" destId="{EA5798D5-4EEA-4476-85DA-4E82F5BDD96E}" srcOrd="8" destOrd="0" presId="urn:microsoft.com/office/officeart/2005/8/layout/vProcess5"/>
    <dgm:cxn modelId="{0DD39899-B90A-4DD1-B525-A9343849486A}" type="presParOf" srcId="{43958626-4001-478D-AB41-CFBF9F0A5A04}" destId="{9250E61C-9A94-4E83-820B-D3E5E880DD9F}" srcOrd="9" destOrd="0" presId="urn:microsoft.com/office/officeart/2005/8/layout/vProcess5"/>
    <dgm:cxn modelId="{C28E6AE4-CA5B-41CF-ABA2-C93C99964878}" type="presParOf" srcId="{43958626-4001-478D-AB41-CFBF9F0A5A04}" destId="{40FF3CBF-1D3B-431B-A610-B4EAEA1AB5D1}" srcOrd="10" destOrd="0" presId="urn:microsoft.com/office/officeart/2005/8/layout/vProcess5"/>
    <dgm:cxn modelId="{E670DC6A-DC03-4F63-87C0-CE2CD49A86CC}" type="presParOf" srcId="{43958626-4001-478D-AB41-CFBF9F0A5A04}" destId="{277984F7-B553-4411-A51D-3959C2BE001A}" srcOrd="11" destOrd="0" presId="urn:microsoft.com/office/officeart/2005/8/layout/vProcess5"/>
    <dgm:cxn modelId="{EF5741F2-8215-4FCC-8008-1307146B0A4A}" type="presParOf" srcId="{43958626-4001-478D-AB41-CFBF9F0A5A04}" destId="{15D35C41-0974-4C4F-93BC-703B1B93CF90}" srcOrd="12" destOrd="0" presId="urn:microsoft.com/office/officeart/2005/8/layout/vProcess5"/>
    <dgm:cxn modelId="{186E0648-5B28-41EE-9A88-FB8D326A6126}" type="presParOf" srcId="{43958626-4001-478D-AB41-CFBF9F0A5A04}" destId="{C41DF508-3B86-49B9-899F-7E280907610F}" srcOrd="13" destOrd="0" presId="urn:microsoft.com/office/officeart/2005/8/layout/vProcess5"/>
    <dgm:cxn modelId="{BED9BBD9-7063-422A-B90D-45B2DEF1920A}" type="presParOf" srcId="{43958626-4001-478D-AB41-CFBF9F0A5A04}" destId="{4C8A2C2F-7882-4CAE-90EA-A006FB530AD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0D0294-D713-47C9-870B-FE9CDA8D2C55}">
      <dsp:nvSpPr>
        <dsp:cNvPr id="0" name=""/>
        <dsp:cNvSpPr/>
      </dsp:nvSpPr>
      <dsp:spPr>
        <a:xfrm>
          <a:off x="0" y="2353"/>
          <a:ext cx="654519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2000"/>
                <a:alpha val="7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4B2F5AB-2E06-4E21-94E2-AE50AD1F3530}">
      <dsp:nvSpPr>
        <dsp:cNvPr id="0" name=""/>
        <dsp:cNvSpPr/>
      </dsp:nvSpPr>
      <dsp:spPr>
        <a:xfrm>
          <a:off x="0" y="2353"/>
          <a:ext cx="6545199" cy="1605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/>
            <a:t>Dlouho poměrně zanedbávaná oblast politologie, prudký rozvoj v posledních cca 30-35 letech</a:t>
          </a:r>
          <a:endParaRPr lang="en-US" sz="1900" kern="1200" dirty="0"/>
        </a:p>
      </dsp:txBody>
      <dsp:txXfrm>
        <a:off x="0" y="2353"/>
        <a:ext cx="6545199" cy="1605158"/>
      </dsp:txXfrm>
    </dsp:sp>
    <dsp:sp modelId="{B22AD1A7-9B89-4C67-8BE8-D94E1F7303A1}">
      <dsp:nvSpPr>
        <dsp:cNvPr id="0" name=""/>
        <dsp:cNvSpPr/>
      </dsp:nvSpPr>
      <dsp:spPr>
        <a:xfrm>
          <a:off x="0" y="1607511"/>
          <a:ext cx="654519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2000"/>
                <a:alpha val="7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9F86E8C-943E-4E3E-83C8-653DA340D633}">
      <dsp:nvSpPr>
        <dsp:cNvPr id="0" name=""/>
        <dsp:cNvSpPr/>
      </dsp:nvSpPr>
      <dsp:spPr>
        <a:xfrm>
          <a:off x="0" y="1607511"/>
          <a:ext cx="6545199" cy="1605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/>
            <a:t>Vysoká praktická použitelnost, reakce na stimuly, přicházející z okolí, rozvoj celé komparativní politologie, zejména teorie politických stran a stranických systémů.</a:t>
          </a:r>
          <a:endParaRPr lang="en-US" sz="1900" kern="1200"/>
        </a:p>
      </dsp:txBody>
      <dsp:txXfrm>
        <a:off x="0" y="1607511"/>
        <a:ext cx="6545199" cy="1605158"/>
      </dsp:txXfrm>
    </dsp:sp>
    <dsp:sp modelId="{19280A1C-F8E3-430E-92DA-32BE9F7E81E1}">
      <dsp:nvSpPr>
        <dsp:cNvPr id="0" name=""/>
        <dsp:cNvSpPr/>
      </dsp:nvSpPr>
      <dsp:spPr>
        <a:xfrm>
          <a:off x="0" y="3212670"/>
          <a:ext cx="654519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2000"/>
                <a:alpha val="7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905E04B-4B52-4D9A-84FF-8512DB8C2CC3}">
      <dsp:nvSpPr>
        <dsp:cNvPr id="0" name=""/>
        <dsp:cNvSpPr/>
      </dsp:nvSpPr>
      <dsp:spPr>
        <a:xfrm>
          <a:off x="0" y="3212670"/>
          <a:ext cx="6545199" cy="1605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/>
            <a:t>Dvě základní otázky 1. Jaké účinky mají (by měly mít, mohou mít) volební systémy („co ovlivňují“)? 2. Čím jsou ovlivňovány volební systémy (jejich výběr, působení, změny</a:t>
          </a:r>
          <a:r>
            <a:rPr lang="cs-CZ" sz="1900" kern="1200" dirty="0" smtClean="0"/>
            <a:t>)?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Řada dílčích otázek, např.: Jaká je „síla“ a „vliv“ volebních systémů, v porovnání s dalšími politickými institucemi?</a:t>
          </a:r>
          <a:endParaRPr lang="en-US" sz="1900" kern="1200" dirty="0"/>
        </a:p>
      </dsp:txBody>
      <dsp:txXfrm>
        <a:off x="0" y="3212670"/>
        <a:ext cx="6545199" cy="160515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180AA7-2516-4559-BB74-8F1609E39CCF}">
      <dsp:nvSpPr>
        <dsp:cNvPr id="0" name=""/>
        <dsp:cNvSpPr/>
      </dsp:nvSpPr>
      <dsp:spPr>
        <a:xfrm>
          <a:off x="3462" y="379964"/>
          <a:ext cx="1874907" cy="262487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175" tIns="330200" rIns="146175" bIns="3302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/>
            <a:t>víc zemí s demokratickými volbami</a:t>
          </a:r>
          <a:endParaRPr lang="en-US" sz="1600" kern="1200"/>
        </a:p>
      </dsp:txBody>
      <dsp:txXfrm>
        <a:off x="3462" y="1377415"/>
        <a:ext cx="1874907" cy="1574922"/>
      </dsp:txXfrm>
    </dsp:sp>
    <dsp:sp modelId="{BAA1AFAF-EF56-44CA-A2B5-90F464A56AD8}">
      <dsp:nvSpPr>
        <dsp:cNvPr id="0" name=""/>
        <dsp:cNvSpPr/>
      </dsp:nvSpPr>
      <dsp:spPr>
        <a:xfrm>
          <a:off x="547185" y="642451"/>
          <a:ext cx="787461" cy="7874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1394" tIns="12700" rIns="61394" bIns="1270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/>
            <a:t>1</a:t>
          </a:r>
        </a:p>
      </dsp:txBody>
      <dsp:txXfrm>
        <a:off x="547185" y="642451"/>
        <a:ext cx="787461" cy="787461"/>
      </dsp:txXfrm>
    </dsp:sp>
    <dsp:sp modelId="{0334F294-B738-43E0-B57F-2FDEF0B2C035}">
      <dsp:nvSpPr>
        <dsp:cNvPr id="0" name=""/>
        <dsp:cNvSpPr/>
      </dsp:nvSpPr>
      <dsp:spPr>
        <a:xfrm>
          <a:off x="3462" y="3004762"/>
          <a:ext cx="1874907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1555A9C-AAFF-4334-8DFE-E78B49E9B7C3}">
      <dsp:nvSpPr>
        <dsp:cNvPr id="0" name=""/>
        <dsp:cNvSpPr/>
      </dsp:nvSpPr>
      <dsp:spPr>
        <a:xfrm>
          <a:off x="2065860" y="379964"/>
          <a:ext cx="1874907" cy="262487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175" tIns="330200" rIns="146175" bIns="3302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/>
            <a:t>nové datové zdroje (jako CSES)</a:t>
          </a:r>
          <a:endParaRPr lang="en-US" sz="1600" kern="1200"/>
        </a:p>
      </dsp:txBody>
      <dsp:txXfrm>
        <a:off x="2065860" y="1377415"/>
        <a:ext cx="1874907" cy="1574922"/>
      </dsp:txXfrm>
    </dsp:sp>
    <dsp:sp modelId="{A9EE18B1-2E77-41A8-A3CA-10E249CE991A}">
      <dsp:nvSpPr>
        <dsp:cNvPr id="0" name=""/>
        <dsp:cNvSpPr/>
      </dsp:nvSpPr>
      <dsp:spPr>
        <a:xfrm>
          <a:off x="2609583" y="642451"/>
          <a:ext cx="787461" cy="7874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1394" tIns="12700" rIns="61394" bIns="1270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/>
            <a:t>2</a:t>
          </a:r>
        </a:p>
      </dsp:txBody>
      <dsp:txXfrm>
        <a:off x="2609583" y="642451"/>
        <a:ext cx="787461" cy="787461"/>
      </dsp:txXfrm>
    </dsp:sp>
    <dsp:sp modelId="{F344571F-785A-45F4-84A7-1C03EB5D7CEB}">
      <dsp:nvSpPr>
        <dsp:cNvPr id="0" name=""/>
        <dsp:cNvSpPr/>
      </dsp:nvSpPr>
      <dsp:spPr>
        <a:xfrm>
          <a:off x="2065860" y="3004762"/>
          <a:ext cx="1874907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89EBD4D-0B95-45AD-908D-0A2CA11E394C}">
      <dsp:nvSpPr>
        <dsp:cNvPr id="0" name=""/>
        <dsp:cNvSpPr/>
      </dsp:nvSpPr>
      <dsp:spPr>
        <a:xfrm>
          <a:off x="4128258" y="379964"/>
          <a:ext cx="1874907" cy="262487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175" tIns="330200" rIns="146175" bIns="3302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/>
            <a:t>archivy volebních dat až na úroveň volebních obvodů</a:t>
          </a:r>
          <a:endParaRPr lang="en-US" sz="1600" kern="1200"/>
        </a:p>
      </dsp:txBody>
      <dsp:txXfrm>
        <a:off x="4128258" y="1377415"/>
        <a:ext cx="1874907" cy="1574922"/>
      </dsp:txXfrm>
    </dsp:sp>
    <dsp:sp modelId="{9D7FF4F9-FAC2-45D0-B48E-6C74F23ED852}">
      <dsp:nvSpPr>
        <dsp:cNvPr id="0" name=""/>
        <dsp:cNvSpPr/>
      </dsp:nvSpPr>
      <dsp:spPr>
        <a:xfrm>
          <a:off x="4671981" y="642451"/>
          <a:ext cx="787461" cy="7874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1394" tIns="12700" rIns="61394" bIns="1270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/>
            <a:t>3</a:t>
          </a:r>
        </a:p>
      </dsp:txBody>
      <dsp:txXfrm>
        <a:off x="4671981" y="642451"/>
        <a:ext cx="787461" cy="787461"/>
      </dsp:txXfrm>
    </dsp:sp>
    <dsp:sp modelId="{8E5C675D-CB66-4B0B-B2D7-2A5B6210A72A}">
      <dsp:nvSpPr>
        <dsp:cNvPr id="0" name=""/>
        <dsp:cNvSpPr/>
      </dsp:nvSpPr>
      <dsp:spPr>
        <a:xfrm>
          <a:off x="4128258" y="3004762"/>
          <a:ext cx="1874907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597CA6A-ABAC-413A-8FBC-66E0ADE70F7A}">
      <dsp:nvSpPr>
        <dsp:cNvPr id="0" name=""/>
        <dsp:cNvSpPr/>
      </dsp:nvSpPr>
      <dsp:spPr>
        <a:xfrm>
          <a:off x="6190656" y="379964"/>
          <a:ext cx="1874907" cy="262487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175" tIns="330200" rIns="146175" bIns="3302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/>
            <a:t>možnost používat pokročilejší statistiku</a:t>
          </a:r>
          <a:endParaRPr lang="en-US" sz="1600" kern="1200"/>
        </a:p>
      </dsp:txBody>
      <dsp:txXfrm>
        <a:off x="6190656" y="1377415"/>
        <a:ext cx="1874907" cy="1574922"/>
      </dsp:txXfrm>
    </dsp:sp>
    <dsp:sp modelId="{BCBF220F-109A-42E7-AF65-2CC903C94F2D}">
      <dsp:nvSpPr>
        <dsp:cNvPr id="0" name=""/>
        <dsp:cNvSpPr/>
      </dsp:nvSpPr>
      <dsp:spPr>
        <a:xfrm>
          <a:off x="6734379" y="642451"/>
          <a:ext cx="787461" cy="7874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1394" tIns="12700" rIns="61394" bIns="1270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/>
            <a:t>4</a:t>
          </a:r>
        </a:p>
      </dsp:txBody>
      <dsp:txXfrm>
        <a:off x="6734379" y="642451"/>
        <a:ext cx="787461" cy="787461"/>
      </dsp:txXfrm>
    </dsp:sp>
    <dsp:sp modelId="{C9F90DAD-6134-4EC6-B437-A2BE78F58820}">
      <dsp:nvSpPr>
        <dsp:cNvPr id="0" name=""/>
        <dsp:cNvSpPr/>
      </dsp:nvSpPr>
      <dsp:spPr>
        <a:xfrm>
          <a:off x="6190656" y="3004762"/>
          <a:ext cx="1874907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47E1D36-6714-460A-B58F-90172AE577E6}">
      <dsp:nvSpPr>
        <dsp:cNvPr id="0" name=""/>
        <dsp:cNvSpPr/>
      </dsp:nvSpPr>
      <dsp:spPr>
        <a:xfrm>
          <a:off x="8253054" y="379964"/>
          <a:ext cx="1874907" cy="262487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175" tIns="330200" rIns="146175" bIns="3302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/>
            <a:t>věnuje se tomu víc vědců, poznatky přibývají rychleji</a:t>
          </a:r>
          <a:endParaRPr lang="en-US" sz="1600" kern="1200"/>
        </a:p>
      </dsp:txBody>
      <dsp:txXfrm>
        <a:off x="8253054" y="1377415"/>
        <a:ext cx="1874907" cy="1574922"/>
      </dsp:txXfrm>
    </dsp:sp>
    <dsp:sp modelId="{B9CB43CD-9C20-405A-B97F-A6FD53D7DAA2}">
      <dsp:nvSpPr>
        <dsp:cNvPr id="0" name=""/>
        <dsp:cNvSpPr/>
      </dsp:nvSpPr>
      <dsp:spPr>
        <a:xfrm>
          <a:off x="8796777" y="642451"/>
          <a:ext cx="787461" cy="7874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1394" tIns="12700" rIns="61394" bIns="1270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/>
            <a:t>5</a:t>
          </a:r>
        </a:p>
      </dsp:txBody>
      <dsp:txXfrm>
        <a:off x="8796777" y="642451"/>
        <a:ext cx="787461" cy="787461"/>
      </dsp:txXfrm>
    </dsp:sp>
    <dsp:sp modelId="{C21EBD4E-F807-4AC3-BD69-2726EE8755F5}">
      <dsp:nvSpPr>
        <dsp:cNvPr id="0" name=""/>
        <dsp:cNvSpPr/>
      </dsp:nvSpPr>
      <dsp:spPr>
        <a:xfrm>
          <a:off x="8253054" y="3004762"/>
          <a:ext cx="1874907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68B2B8-B273-49A9-8A51-4523445642C6}">
      <dsp:nvSpPr>
        <dsp:cNvPr id="0" name=""/>
        <dsp:cNvSpPr/>
      </dsp:nvSpPr>
      <dsp:spPr>
        <a:xfrm>
          <a:off x="0" y="0"/>
          <a:ext cx="654519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2000"/>
                <a:alpha val="7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3AF368D-CF90-41BA-B162-83D072BAFD47}">
      <dsp:nvSpPr>
        <dsp:cNvPr id="0" name=""/>
        <dsp:cNvSpPr/>
      </dsp:nvSpPr>
      <dsp:spPr>
        <a:xfrm>
          <a:off x="0" y="0"/>
          <a:ext cx="6545199" cy="1205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/>
            <a:t>Diskuse o tom, zda jsou volební systémy závislou nebo nezávislou proměnou, souvisela s rozvojem </a:t>
          </a:r>
          <a:r>
            <a:rPr lang="cs-CZ" sz="1800" b="1" kern="1200"/>
            <a:t>tzv. duvergerovské agendy.</a:t>
          </a:r>
          <a:endParaRPr lang="en-US" sz="1800" kern="1200"/>
        </a:p>
      </dsp:txBody>
      <dsp:txXfrm>
        <a:off x="0" y="0"/>
        <a:ext cx="6545199" cy="1205045"/>
      </dsp:txXfrm>
    </dsp:sp>
    <dsp:sp modelId="{E5780FDE-E1C7-4E07-829A-A5E1A5A33519}">
      <dsp:nvSpPr>
        <dsp:cNvPr id="0" name=""/>
        <dsp:cNvSpPr/>
      </dsp:nvSpPr>
      <dsp:spPr>
        <a:xfrm>
          <a:off x="0" y="1205045"/>
          <a:ext cx="654519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2000"/>
                <a:alpha val="7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0FBAC5-DC25-4573-BFB4-2A7BA536B76A}">
      <dsp:nvSpPr>
        <dsp:cNvPr id="0" name=""/>
        <dsp:cNvSpPr/>
      </dsp:nvSpPr>
      <dsp:spPr>
        <a:xfrm>
          <a:off x="0" y="1205045"/>
          <a:ext cx="6545199" cy="1205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/>
            <a:t>Tato agenda ovlivnila/podnítila rozvoj čtyř z pěti směrů volebního výzkumu (výjimkou jsou teorie sociální volby)</a:t>
          </a:r>
          <a:endParaRPr lang="en-US" sz="1800" kern="1200"/>
        </a:p>
      </dsp:txBody>
      <dsp:txXfrm>
        <a:off x="0" y="1205045"/>
        <a:ext cx="6545199" cy="1205045"/>
      </dsp:txXfrm>
    </dsp:sp>
    <dsp:sp modelId="{30E27811-2989-4EDB-9FA3-AF2A96694A7E}">
      <dsp:nvSpPr>
        <dsp:cNvPr id="0" name=""/>
        <dsp:cNvSpPr/>
      </dsp:nvSpPr>
      <dsp:spPr>
        <a:xfrm>
          <a:off x="0" y="2410091"/>
          <a:ext cx="654519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2000"/>
                <a:alpha val="7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180FEAE-471C-4E02-BF5A-2B083359A846}">
      <dsp:nvSpPr>
        <dsp:cNvPr id="0" name=""/>
        <dsp:cNvSpPr/>
      </dsp:nvSpPr>
      <dsp:spPr>
        <a:xfrm>
          <a:off x="0" y="2410091"/>
          <a:ext cx="6545199" cy="1205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/>
            <a:t>Souvisí s prací Maurice Duvergera </a:t>
          </a:r>
          <a:r>
            <a:rPr lang="cs-CZ" sz="1800" i="1" kern="1200"/>
            <a:t>Les Partis Politiques</a:t>
          </a:r>
          <a:r>
            <a:rPr lang="cs-CZ" sz="1800" kern="1200"/>
            <a:t> (1954), která mj. formulovala dvě základní otázky: 1. </a:t>
          </a:r>
          <a:r>
            <a:rPr lang="cs-CZ" sz="1800" b="1" kern="1200"/>
            <a:t>nakolik podoba volebních systémů ovlivňuje stranické systémy</a:t>
          </a:r>
          <a:r>
            <a:rPr lang="cs-CZ" sz="1800" kern="1200"/>
            <a:t> a </a:t>
          </a:r>
          <a:r>
            <a:rPr lang="cs-CZ" sz="1800" b="1" kern="1200"/>
            <a:t>2.nakolik jsou voliči ovlivněni volebními systémy</a:t>
          </a:r>
          <a:r>
            <a:rPr lang="cs-CZ" sz="1800" kern="1200"/>
            <a:t>. Tyto dvě otázky souvisí s </a:t>
          </a:r>
          <a:r>
            <a:rPr lang="cs-CZ" sz="1800" b="1" kern="1200"/>
            <a:t>volební statikou. </a:t>
          </a:r>
          <a:endParaRPr lang="en-US" sz="1800" kern="1200"/>
        </a:p>
      </dsp:txBody>
      <dsp:txXfrm>
        <a:off x="0" y="2410091"/>
        <a:ext cx="6545199" cy="1205045"/>
      </dsp:txXfrm>
    </dsp:sp>
    <dsp:sp modelId="{2ACC4D12-60B6-4EC6-A069-536109FF3FB5}">
      <dsp:nvSpPr>
        <dsp:cNvPr id="0" name=""/>
        <dsp:cNvSpPr/>
      </dsp:nvSpPr>
      <dsp:spPr>
        <a:xfrm>
          <a:off x="0" y="3615136"/>
          <a:ext cx="654519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2000"/>
                <a:alpha val="7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103E9DA-C499-477D-B642-714DBB14931F}">
      <dsp:nvSpPr>
        <dsp:cNvPr id="0" name=""/>
        <dsp:cNvSpPr/>
      </dsp:nvSpPr>
      <dsp:spPr>
        <a:xfrm>
          <a:off x="0" y="3615136"/>
          <a:ext cx="6545199" cy="1205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Otázkami změn volebních systémů</a:t>
          </a:r>
          <a:r>
            <a:rPr lang="cs-CZ" sz="1800" b="1" kern="1200" dirty="0"/>
            <a:t> </a:t>
          </a:r>
          <a:r>
            <a:rPr lang="cs-CZ" sz="1800" kern="1200" dirty="0"/>
            <a:t>se zabývá</a:t>
          </a:r>
          <a:r>
            <a:rPr lang="cs-CZ" sz="1800" b="1" kern="1200" dirty="0"/>
            <a:t> volební dynamika </a:t>
          </a:r>
          <a:r>
            <a:rPr lang="cs-CZ" sz="1800" kern="1200" dirty="0"/>
            <a:t>(vývojově mladší oblast zkoumání)</a:t>
          </a:r>
          <a:endParaRPr lang="en-US" sz="1800" kern="1200" dirty="0"/>
        </a:p>
      </dsp:txBody>
      <dsp:txXfrm>
        <a:off x="0" y="3615136"/>
        <a:ext cx="6545199" cy="120504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3E406A-DEFF-4B5C-A3A9-199DCC6EB61E}">
      <dsp:nvSpPr>
        <dsp:cNvPr id="0" name=""/>
        <dsp:cNvSpPr/>
      </dsp:nvSpPr>
      <dsp:spPr>
        <a:xfrm>
          <a:off x="0" y="0"/>
          <a:ext cx="654519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8817D6-156F-4D17-8B42-8979D77EA121}">
      <dsp:nvSpPr>
        <dsp:cNvPr id="0" name=""/>
        <dsp:cNvSpPr/>
      </dsp:nvSpPr>
      <dsp:spPr>
        <a:xfrm>
          <a:off x="0" y="0"/>
          <a:ext cx="6545199" cy="1205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/>
            <a:t>Při analýze způsobu, jak jednokolový většinový systém vede k bipartismu, definoval Duverger dva spolupůsobící faktory: mechanický a psychologický. </a:t>
          </a:r>
          <a:endParaRPr lang="en-US" sz="1800" kern="1200"/>
        </a:p>
      </dsp:txBody>
      <dsp:txXfrm>
        <a:off x="0" y="0"/>
        <a:ext cx="6545199" cy="1205045"/>
      </dsp:txXfrm>
    </dsp:sp>
    <dsp:sp modelId="{F1265747-FECE-4D70-99B9-378780F07779}">
      <dsp:nvSpPr>
        <dsp:cNvPr id="0" name=""/>
        <dsp:cNvSpPr/>
      </dsp:nvSpPr>
      <dsp:spPr>
        <a:xfrm>
          <a:off x="0" y="1205045"/>
          <a:ext cx="654519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11A5D6-88F0-4543-AF40-EF53D99AEE30}">
      <dsp:nvSpPr>
        <dsp:cNvPr id="0" name=""/>
        <dsp:cNvSpPr/>
      </dsp:nvSpPr>
      <dsp:spPr>
        <a:xfrm>
          <a:off x="0" y="1205045"/>
          <a:ext cx="6545199" cy="1205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/>
            <a:t>Mechanický účinek- </a:t>
          </a:r>
          <a:r>
            <a:rPr lang="cs-CZ" sz="1800" kern="1200"/>
            <a:t>podreprezentace třetích stran (podle Duvergera jednokolový systém relativní většiny znevýhodňuje druhou a zejména třetí stranu v pořadí).</a:t>
          </a:r>
          <a:endParaRPr lang="en-US" sz="1800" kern="1200"/>
        </a:p>
      </dsp:txBody>
      <dsp:txXfrm>
        <a:off x="0" y="1205045"/>
        <a:ext cx="6545199" cy="1205045"/>
      </dsp:txXfrm>
    </dsp:sp>
    <dsp:sp modelId="{C6A7A9FE-D0FC-452D-AA8E-18BA55744118}">
      <dsp:nvSpPr>
        <dsp:cNvPr id="0" name=""/>
        <dsp:cNvSpPr/>
      </dsp:nvSpPr>
      <dsp:spPr>
        <a:xfrm>
          <a:off x="0" y="2410091"/>
          <a:ext cx="654519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C1F71B-D343-435C-B251-31FE08F9FBBB}">
      <dsp:nvSpPr>
        <dsp:cNvPr id="0" name=""/>
        <dsp:cNvSpPr/>
      </dsp:nvSpPr>
      <dsp:spPr>
        <a:xfrm>
          <a:off x="0" y="2410091"/>
          <a:ext cx="6545199" cy="1205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/>
            <a:t>Psychologický účinek-</a:t>
          </a:r>
          <a:r>
            <a:rPr lang="cs-CZ" sz="1800" kern="1200"/>
            <a:t> pokud v systému operují více než dvě strany, voliči si brzo uvědomují, že pokud dávají hlasy slabším stranám, jsou nevyužité (ztracené, wasted votes) a převádějí je radši menšímu zlu z obou větších stran, čímž dále oslabují třetí strany.</a:t>
          </a:r>
          <a:endParaRPr lang="en-US" sz="1800" kern="1200"/>
        </a:p>
      </dsp:txBody>
      <dsp:txXfrm>
        <a:off x="0" y="2410091"/>
        <a:ext cx="6545199" cy="1205045"/>
      </dsp:txXfrm>
    </dsp:sp>
    <dsp:sp modelId="{66997746-F5E8-4961-9450-4840BD891132}">
      <dsp:nvSpPr>
        <dsp:cNvPr id="0" name=""/>
        <dsp:cNvSpPr/>
      </dsp:nvSpPr>
      <dsp:spPr>
        <a:xfrm>
          <a:off x="0" y="3615136"/>
          <a:ext cx="654519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B5D08D-D471-4B89-BB48-97F642C8EC82}">
      <dsp:nvSpPr>
        <dsp:cNvPr id="0" name=""/>
        <dsp:cNvSpPr/>
      </dsp:nvSpPr>
      <dsp:spPr>
        <a:xfrm>
          <a:off x="0" y="3615136"/>
          <a:ext cx="6545199" cy="1205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/>
            <a:t>Americký politolog Garry Cox (Cox 1997- </a:t>
          </a:r>
          <a:r>
            <a:rPr lang="cs-CZ" sz="1800" i="1" kern="1200"/>
            <a:t>Making Votes Count</a:t>
          </a:r>
          <a:r>
            <a:rPr lang="cs-CZ" sz="1800" kern="1200"/>
            <a:t>) později ukázal, že tyto účinky (s různou mírou intenzity) mají </a:t>
          </a:r>
          <a:r>
            <a:rPr lang="cs-CZ" sz="1800" b="1" kern="1200"/>
            <a:t>všechny</a:t>
          </a:r>
          <a:r>
            <a:rPr lang="cs-CZ" sz="1800" kern="1200"/>
            <a:t> volební systémy (včetně poměrných).</a:t>
          </a:r>
          <a:endParaRPr lang="en-US" sz="1800" kern="1200"/>
        </a:p>
      </dsp:txBody>
      <dsp:txXfrm>
        <a:off x="0" y="3615136"/>
        <a:ext cx="6545199" cy="120504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7F7740-FAAC-4D0F-84D5-40A18826F2E2}">
      <dsp:nvSpPr>
        <dsp:cNvPr id="0" name=""/>
        <dsp:cNvSpPr/>
      </dsp:nvSpPr>
      <dsp:spPr>
        <a:xfrm>
          <a:off x="0" y="0"/>
          <a:ext cx="6545199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CBE7E5-9324-4FB5-8C89-7E5CE03677E4}">
      <dsp:nvSpPr>
        <dsp:cNvPr id="0" name=""/>
        <dsp:cNvSpPr/>
      </dsp:nvSpPr>
      <dsp:spPr>
        <a:xfrm>
          <a:off x="0" y="0"/>
          <a:ext cx="6545199" cy="2410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/>
            <a:t>První z pozic, představující </a:t>
          </a:r>
          <a:r>
            <a:rPr lang="cs-CZ" sz="1400" b="1" kern="1200"/>
            <a:t>negaci Duvergera</a:t>
          </a:r>
          <a:r>
            <a:rPr lang="cs-CZ" sz="1400" kern="1200"/>
            <a:t>, je reprezentována zejména tzv. </a:t>
          </a:r>
          <a:r>
            <a:rPr lang="cs-CZ" sz="1400" b="1" kern="1200"/>
            <a:t>sociologistickou školou. </a:t>
          </a:r>
          <a:r>
            <a:rPr lang="cs-CZ" sz="1400" kern="1200"/>
            <a:t>Její představitelé, např. norský politolog Stein Rokkan nebo německý politolog Klaus von Beyme, sice volebním systémům (a i dalším institucionálním strukturám) přiznávají při formování stranických systémů jisté účinky, ty však považují za marginální ve srovnání s působením společenských faktorů při jejich výběru. Stranické systémy sociologisté z rozhodující míry chápou jako výsledek působení unikátní kombinace sociálně- strukturních faktorů. Volební systémy jsou v tomto pojetí </a:t>
          </a:r>
          <a:r>
            <a:rPr lang="cs-CZ" sz="1400" b="1" kern="1200"/>
            <a:t>závislou proměnnou</a:t>
          </a:r>
          <a:r>
            <a:rPr lang="cs-CZ" sz="1400" kern="1200"/>
            <a:t>, hlavním zájmem studia je výzkum sociopolitických podmínek, favorizujících mimo jiné určité varianty institucionálního řešení, např. zavedení systémů proporčního zastoupení v období nástupu masové politiky (anebo těsně po něm). </a:t>
          </a:r>
          <a:endParaRPr lang="en-US" sz="1400" kern="1200"/>
        </a:p>
      </dsp:txBody>
      <dsp:txXfrm>
        <a:off x="0" y="0"/>
        <a:ext cx="6545199" cy="2410091"/>
      </dsp:txXfrm>
    </dsp:sp>
    <dsp:sp modelId="{E64C0251-6DD9-4A1D-8C1E-F2DC65C85436}">
      <dsp:nvSpPr>
        <dsp:cNvPr id="0" name=""/>
        <dsp:cNvSpPr/>
      </dsp:nvSpPr>
      <dsp:spPr>
        <a:xfrm>
          <a:off x="0" y="2410091"/>
          <a:ext cx="6545199" cy="0"/>
        </a:xfrm>
        <a:prstGeom prst="line">
          <a:avLst/>
        </a:prstGeom>
        <a:gradFill rotWithShape="0">
          <a:gsLst>
            <a:gs pos="0">
              <a:schemeClr val="accent5">
                <a:hueOff val="-2004937"/>
                <a:satOff val="1102"/>
                <a:lumOff val="5294"/>
                <a:alphaOff val="0"/>
                <a:tint val="98000"/>
                <a:lumMod val="100000"/>
              </a:schemeClr>
            </a:gs>
            <a:gs pos="100000">
              <a:schemeClr val="accent5">
                <a:hueOff val="-2004937"/>
                <a:satOff val="1102"/>
                <a:lumOff val="5294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5">
              <a:hueOff val="-2004937"/>
              <a:satOff val="1102"/>
              <a:lumOff val="5294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22DBE1-228C-4FDD-82B6-0E363BC19FB5}">
      <dsp:nvSpPr>
        <dsp:cNvPr id="0" name=""/>
        <dsp:cNvSpPr/>
      </dsp:nvSpPr>
      <dsp:spPr>
        <a:xfrm>
          <a:off x="0" y="2410091"/>
          <a:ext cx="6545199" cy="2410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/>
            <a:t>V souvislosti se změnami v zemích střední a východní Evropy získal sociologistický proud pro svou argumentaci některé nové legitimizační zdroje, i když se tím poněkud přiblížil původní duvergerovské pozici. Anglická politoložka Sarah Birch (Birch 2001) se např. domnívá, že Duvergerův koncept je </a:t>
          </a:r>
          <a:r>
            <a:rPr lang="cs-CZ" sz="1400" b="1" kern="1200"/>
            <a:t>etnocentrický, </a:t>
          </a:r>
          <a:r>
            <a:rPr lang="cs-CZ" sz="1400" kern="1200"/>
            <a:t>neboť zkoumat účinky volebních systémů na podobu stranických systémů je možné pouze v zavedených západních demokraciích, zatímco např. v postkomunistické středovýchodní Evropě nebo postautoritativní Jižní Americe sehrávají při určování podoby stranického systému pivotální úlohu mimoinstitucionální faktory (např. personalismus).</a:t>
          </a:r>
          <a:endParaRPr lang="en-US" sz="1400" kern="1200"/>
        </a:p>
      </dsp:txBody>
      <dsp:txXfrm>
        <a:off x="0" y="2410091"/>
        <a:ext cx="6545199" cy="241009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BA8420-807A-432E-B903-665C5B46C6F7}">
      <dsp:nvSpPr>
        <dsp:cNvPr id="0" name=""/>
        <dsp:cNvSpPr/>
      </dsp:nvSpPr>
      <dsp:spPr>
        <a:xfrm>
          <a:off x="0" y="2353"/>
          <a:ext cx="6545199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B008935-9D1C-46FA-ADE8-724D0541CB37}">
      <dsp:nvSpPr>
        <dsp:cNvPr id="0" name=""/>
        <dsp:cNvSpPr/>
      </dsp:nvSpPr>
      <dsp:spPr>
        <a:xfrm>
          <a:off x="0" y="2353"/>
          <a:ext cx="6545199" cy="1605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/>
            <a:t>Druhá větev, kterou lze označit za </a:t>
          </a:r>
          <a:r>
            <a:rPr lang="cs-CZ" sz="1700" b="1" kern="1200"/>
            <a:t>institucionalistickou</a:t>
          </a:r>
          <a:r>
            <a:rPr lang="cs-CZ" sz="1700" kern="1200"/>
            <a:t> (přesvědčení o primátu institucionálních struktur při určování podoby stranických systémů), avšak </a:t>
          </a:r>
          <a:r>
            <a:rPr lang="cs-CZ" sz="1700" b="1" kern="1200"/>
            <a:t>neduvergerovskou, </a:t>
          </a:r>
          <a:r>
            <a:rPr lang="cs-CZ" sz="1700" kern="1200"/>
            <a:t>používá ke studiu účinků volebních systémů na stranické systémy výhradně kvantitativní metodologii. </a:t>
          </a:r>
          <a:endParaRPr lang="en-US" sz="1700" kern="1200"/>
        </a:p>
      </dsp:txBody>
      <dsp:txXfrm>
        <a:off x="0" y="2353"/>
        <a:ext cx="6545199" cy="1605158"/>
      </dsp:txXfrm>
    </dsp:sp>
    <dsp:sp modelId="{FA177BB0-9E60-4190-BC91-71C48078D96D}">
      <dsp:nvSpPr>
        <dsp:cNvPr id="0" name=""/>
        <dsp:cNvSpPr/>
      </dsp:nvSpPr>
      <dsp:spPr>
        <a:xfrm>
          <a:off x="0" y="1607511"/>
          <a:ext cx="6545199" cy="0"/>
        </a:xfrm>
        <a:prstGeom prst="line">
          <a:avLst/>
        </a:prstGeom>
        <a:gradFill rotWithShape="0">
          <a:gsLst>
            <a:gs pos="0">
              <a:schemeClr val="accent5">
                <a:hueOff val="-1002469"/>
                <a:satOff val="551"/>
                <a:lumOff val="2647"/>
                <a:alphaOff val="0"/>
                <a:tint val="98000"/>
                <a:lumMod val="100000"/>
              </a:schemeClr>
            </a:gs>
            <a:gs pos="100000">
              <a:schemeClr val="accent5">
                <a:hueOff val="-1002469"/>
                <a:satOff val="551"/>
                <a:lumOff val="2647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5">
              <a:hueOff val="-1002469"/>
              <a:satOff val="551"/>
              <a:lumOff val="2647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E9088A2-547A-4CF3-A331-1879E7BC5D26}">
      <dsp:nvSpPr>
        <dsp:cNvPr id="0" name=""/>
        <dsp:cNvSpPr/>
      </dsp:nvSpPr>
      <dsp:spPr>
        <a:xfrm>
          <a:off x="0" y="1607511"/>
          <a:ext cx="6545199" cy="1605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/>
            <a:t>Mezi její hlavní představitele patří Douglas Rae, Rein Taagepera nebo Alan Siaroff. Tato větev se spíše než na nominální kategorie volebních systémů zaměřuje na konkrétní volební výsledky a konstrukci indikátorů, které by charakterizovaly jejich vliv na podobu stranického systému (příklad: jak souvisí velikost volebního obvodu s počtem parlamentnch stran?). </a:t>
          </a:r>
          <a:endParaRPr lang="en-US" sz="1700" kern="1200"/>
        </a:p>
      </dsp:txBody>
      <dsp:txXfrm>
        <a:off x="0" y="1607511"/>
        <a:ext cx="6545199" cy="1605158"/>
      </dsp:txXfrm>
    </dsp:sp>
    <dsp:sp modelId="{A3CBE769-EEE9-4373-B90D-F30DD3A1FD6B}">
      <dsp:nvSpPr>
        <dsp:cNvPr id="0" name=""/>
        <dsp:cNvSpPr/>
      </dsp:nvSpPr>
      <dsp:spPr>
        <a:xfrm>
          <a:off x="0" y="3212670"/>
          <a:ext cx="6545199" cy="0"/>
        </a:xfrm>
        <a:prstGeom prst="line">
          <a:avLst/>
        </a:prstGeom>
        <a:gradFill rotWithShape="0">
          <a:gsLst>
            <a:gs pos="0">
              <a:schemeClr val="accent5">
                <a:hueOff val="-2004937"/>
                <a:satOff val="1102"/>
                <a:lumOff val="5294"/>
                <a:alphaOff val="0"/>
                <a:tint val="98000"/>
                <a:lumMod val="100000"/>
              </a:schemeClr>
            </a:gs>
            <a:gs pos="100000">
              <a:schemeClr val="accent5">
                <a:hueOff val="-2004937"/>
                <a:satOff val="1102"/>
                <a:lumOff val="5294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5">
              <a:hueOff val="-2004937"/>
              <a:satOff val="1102"/>
              <a:lumOff val="5294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12BA4B5-B031-4259-863B-B91394C520DD}">
      <dsp:nvSpPr>
        <dsp:cNvPr id="0" name=""/>
        <dsp:cNvSpPr/>
      </dsp:nvSpPr>
      <dsp:spPr>
        <a:xfrm>
          <a:off x="0" y="3212670"/>
          <a:ext cx="6545199" cy="1605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/>
            <a:t>Souvisí s </a:t>
          </a:r>
          <a:r>
            <a:rPr lang="cs-CZ" sz="1700" b="1" kern="1200"/>
            <a:t>„pragmatickým obratem“</a:t>
          </a:r>
          <a:r>
            <a:rPr lang="cs-CZ" sz="1700" kern="1200"/>
            <a:t> ve výzkumu volebních systémů- jeho základní argument: účinky voleb- zejména rozdělení mandátů- jsou určeny dvěma komponentami: mechanikou volebního systému a rozložením hlasů mezi stranami</a:t>
          </a:r>
          <a:endParaRPr lang="en-US" sz="1700" kern="1200"/>
        </a:p>
      </dsp:txBody>
      <dsp:txXfrm>
        <a:off x="0" y="3212670"/>
        <a:ext cx="6545199" cy="160515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C81502-40E1-4B00-BC38-3BAA33A2A24C}">
      <dsp:nvSpPr>
        <dsp:cNvPr id="0" name=""/>
        <dsp:cNvSpPr/>
      </dsp:nvSpPr>
      <dsp:spPr>
        <a:xfrm>
          <a:off x="0" y="2400"/>
          <a:ext cx="588629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801E327-DD52-48AF-AC77-68AE7C0F42D9}">
      <dsp:nvSpPr>
        <dsp:cNvPr id="0" name=""/>
        <dsp:cNvSpPr/>
      </dsp:nvSpPr>
      <dsp:spPr>
        <a:xfrm>
          <a:off x="0" y="2400"/>
          <a:ext cx="5886291" cy="1637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/>
            <a:t>Vyhraje vždy ve FPTP kandidát, který by v párovém souboji porazil svého soupeře?</a:t>
          </a:r>
          <a:endParaRPr lang="en-US" sz="2500" kern="1200"/>
        </a:p>
      </dsp:txBody>
      <dsp:txXfrm>
        <a:off x="0" y="2400"/>
        <a:ext cx="5886291" cy="1637469"/>
      </dsp:txXfrm>
    </dsp:sp>
    <dsp:sp modelId="{2ADA18DB-7091-46D6-9735-0B7B90B54F8A}">
      <dsp:nvSpPr>
        <dsp:cNvPr id="0" name=""/>
        <dsp:cNvSpPr/>
      </dsp:nvSpPr>
      <dsp:spPr>
        <a:xfrm>
          <a:off x="0" y="1639870"/>
          <a:ext cx="588629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FB83625-2B41-4E9F-84AB-B6B226D10833}">
      <dsp:nvSpPr>
        <dsp:cNvPr id="0" name=""/>
        <dsp:cNvSpPr/>
      </dsp:nvSpPr>
      <dsp:spPr>
        <a:xfrm>
          <a:off x="0" y="1639870"/>
          <a:ext cx="5886291" cy="1637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/>
            <a:t>Může ve FPTP vyhrát kandidát, který v párových soubojích prohraje se všemi svými soupeři?</a:t>
          </a:r>
          <a:endParaRPr lang="en-US" sz="2500" kern="1200"/>
        </a:p>
      </dsp:txBody>
      <dsp:txXfrm>
        <a:off x="0" y="1639870"/>
        <a:ext cx="5886291" cy="1637469"/>
      </dsp:txXfrm>
    </dsp:sp>
    <dsp:sp modelId="{9D95D654-004B-482F-8C47-6FE3E0CBC023}">
      <dsp:nvSpPr>
        <dsp:cNvPr id="0" name=""/>
        <dsp:cNvSpPr/>
      </dsp:nvSpPr>
      <dsp:spPr>
        <a:xfrm>
          <a:off x="0" y="3277340"/>
          <a:ext cx="588629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CFDEF5-EBFA-4F0F-8A20-BA00BA8CB79D}">
      <dsp:nvSpPr>
        <dsp:cNvPr id="0" name=""/>
        <dsp:cNvSpPr/>
      </dsp:nvSpPr>
      <dsp:spPr>
        <a:xfrm>
          <a:off x="0" y="3277340"/>
          <a:ext cx="5886291" cy="1637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/>
            <a:t>Je v Bordově hlasování výhodné nebo nevýhodné, aby kandidovalo více kandidátů s podobnými politickými postoji?</a:t>
          </a:r>
          <a:endParaRPr lang="en-US" sz="2500" kern="1200"/>
        </a:p>
      </dsp:txBody>
      <dsp:txXfrm>
        <a:off x="0" y="3277340"/>
        <a:ext cx="5886291" cy="163746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8A2934-19BA-4666-A3E6-8B3150C41C0D}">
      <dsp:nvSpPr>
        <dsp:cNvPr id="0" name=""/>
        <dsp:cNvSpPr/>
      </dsp:nvSpPr>
      <dsp:spPr>
        <a:xfrm>
          <a:off x="0" y="0"/>
          <a:ext cx="5039803" cy="86763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/>
            <a:t>RC: Garyho Coxe, Kennetha Benoita</a:t>
          </a:r>
          <a:endParaRPr lang="en-US" sz="2200" kern="1200"/>
        </a:p>
      </dsp:txBody>
      <dsp:txXfrm>
        <a:off x="0" y="0"/>
        <a:ext cx="4052870" cy="867632"/>
      </dsp:txXfrm>
    </dsp:sp>
    <dsp:sp modelId="{210EA07D-9F23-4822-9F30-2A256406CA79}">
      <dsp:nvSpPr>
        <dsp:cNvPr id="0" name=""/>
        <dsp:cNvSpPr/>
      </dsp:nvSpPr>
      <dsp:spPr>
        <a:xfrm>
          <a:off x="376348" y="988137"/>
          <a:ext cx="5039803" cy="86763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/>
            <a:t>SC: Iana McLeana, Bernarda Grofmana, Zuzanu Formánkovou</a:t>
          </a:r>
          <a:endParaRPr lang="en-US" sz="2200" kern="1200" dirty="0"/>
        </a:p>
      </dsp:txBody>
      <dsp:txXfrm>
        <a:off x="376348" y="988137"/>
        <a:ext cx="4099492" cy="867632"/>
      </dsp:txXfrm>
    </dsp:sp>
    <dsp:sp modelId="{A1045EF6-D603-41C5-AFAB-C075377FF158}">
      <dsp:nvSpPr>
        <dsp:cNvPr id="0" name=""/>
        <dsp:cNvSpPr/>
      </dsp:nvSpPr>
      <dsp:spPr>
        <a:xfrm>
          <a:off x="752697" y="1976274"/>
          <a:ext cx="5039803" cy="86763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/>
            <a:t>Volební fyzika: Reina Taageperu</a:t>
          </a:r>
          <a:endParaRPr lang="en-US" sz="2200" kern="1200"/>
        </a:p>
      </dsp:txBody>
      <dsp:txXfrm>
        <a:off x="752697" y="1976274"/>
        <a:ext cx="4099492" cy="867632"/>
      </dsp:txXfrm>
    </dsp:sp>
    <dsp:sp modelId="{85BF8595-12B0-407F-A6AA-A50029C0A97D}">
      <dsp:nvSpPr>
        <dsp:cNvPr id="0" name=""/>
        <dsp:cNvSpPr/>
      </dsp:nvSpPr>
      <dsp:spPr>
        <a:xfrm>
          <a:off x="1129046" y="2964411"/>
          <a:ext cx="5039803" cy="86763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/>
            <a:t>Teorie zakotvenosti: Josepha Colomera</a:t>
          </a:r>
          <a:endParaRPr lang="en-US" sz="2200" kern="1200"/>
        </a:p>
      </dsp:txBody>
      <dsp:txXfrm>
        <a:off x="1129046" y="2964411"/>
        <a:ext cx="4099492" cy="867632"/>
      </dsp:txXfrm>
    </dsp:sp>
    <dsp:sp modelId="{74446E62-8648-49F8-B685-86FFAA4DEA8D}">
      <dsp:nvSpPr>
        <dsp:cNvPr id="0" name=""/>
        <dsp:cNvSpPr/>
      </dsp:nvSpPr>
      <dsp:spPr>
        <a:xfrm>
          <a:off x="1505395" y="3952549"/>
          <a:ext cx="5039803" cy="86763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/>
            <a:t>Mainstreamový výzkum: Russella Daltona, Pippu Norris</a:t>
          </a:r>
          <a:endParaRPr lang="en-US" sz="2200" kern="1200"/>
        </a:p>
      </dsp:txBody>
      <dsp:txXfrm>
        <a:off x="1505395" y="3952549"/>
        <a:ext cx="4099492" cy="867632"/>
      </dsp:txXfrm>
    </dsp:sp>
    <dsp:sp modelId="{7177E7F1-E68E-4296-92F5-05A25E5A3FCE}">
      <dsp:nvSpPr>
        <dsp:cNvPr id="0" name=""/>
        <dsp:cNvSpPr/>
      </dsp:nvSpPr>
      <dsp:spPr>
        <a:xfrm>
          <a:off x="4475841" y="633853"/>
          <a:ext cx="563961" cy="563961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4475841" y="633853"/>
        <a:ext cx="563961" cy="563961"/>
      </dsp:txXfrm>
    </dsp:sp>
    <dsp:sp modelId="{19CACC3C-9465-4238-98F8-AB02A8987BFC}">
      <dsp:nvSpPr>
        <dsp:cNvPr id="0" name=""/>
        <dsp:cNvSpPr/>
      </dsp:nvSpPr>
      <dsp:spPr>
        <a:xfrm>
          <a:off x="4852190" y="1621991"/>
          <a:ext cx="563961" cy="563961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4852190" y="1621991"/>
        <a:ext cx="563961" cy="563961"/>
      </dsp:txXfrm>
    </dsp:sp>
    <dsp:sp modelId="{EA5798D5-4EEA-4476-85DA-4E82F5BDD96E}">
      <dsp:nvSpPr>
        <dsp:cNvPr id="0" name=""/>
        <dsp:cNvSpPr/>
      </dsp:nvSpPr>
      <dsp:spPr>
        <a:xfrm>
          <a:off x="5228539" y="2595668"/>
          <a:ext cx="563961" cy="563961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5228539" y="2595668"/>
        <a:ext cx="563961" cy="563961"/>
      </dsp:txXfrm>
    </dsp:sp>
    <dsp:sp modelId="{9250E61C-9A94-4E83-820B-D3E5E880DD9F}">
      <dsp:nvSpPr>
        <dsp:cNvPr id="0" name=""/>
        <dsp:cNvSpPr/>
      </dsp:nvSpPr>
      <dsp:spPr>
        <a:xfrm>
          <a:off x="5604888" y="3593445"/>
          <a:ext cx="563961" cy="563961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5604888" y="3593445"/>
        <a:ext cx="563961" cy="563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FD763-9650-4672-B4A4-CF6236E9CF1F}" type="datetimeFigureOut">
              <a:rPr lang="cs-CZ" smtClean="0"/>
              <a:pPr/>
              <a:t>1.10.2024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464A0-EB16-42D6-AFEF-ACAB5C3EA69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355177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="" xmlns:a16="http://schemas.microsoft.com/office/drawing/2014/main" id="{BFFEC114-47F4-4C81-9A6C-2239E1E2FD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CF4171-BB0A-4321-874E-DB99A1F56297}" type="slidenum">
              <a:rPr lang="cs-CZ" altLang="cs-CZ"/>
              <a:pPr>
                <a:spcBef>
                  <a:spcPct val="0"/>
                </a:spcBef>
              </a:pPr>
              <a:t>2</a:t>
            </a:fld>
            <a:endParaRPr lang="cs-CZ" altLang="cs-CZ"/>
          </a:p>
        </p:txBody>
      </p:sp>
      <p:sp>
        <p:nvSpPr>
          <p:cNvPr id="12291" name="Rectangle 2">
            <a:extLst>
              <a:ext uri="{FF2B5EF4-FFF2-40B4-BE49-F238E27FC236}">
                <a16:creationId xmlns="" xmlns:a16="http://schemas.microsoft.com/office/drawing/2014/main" id="{3E1CD9E9-2F38-4D18-A6A0-23F051B9A6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="" xmlns:a16="http://schemas.microsoft.com/office/drawing/2014/main" id="{E1F3470E-9708-4C28-A97C-61F3AF3301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="" xmlns:a16="http://schemas.microsoft.com/office/drawing/2014/main" id="{44C8E3C2-043D-4B07-B163-E7281287E9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="" xmlns:a16="http://schemas.microsoft.com/office/drawing/2014/main" id="{B0CBDB65-AAB2-438A-BA2C-42542878B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="" xmlns:a16="http://schemas.microsoft.com/office/drawing/2014/main" id="{C696736B-9DF9-4A80-95C1-6F20F86DB2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943531-6615-44FD-B945-F778445A7388}" type="slidenum">
              <a:rPr lang="cs-CZ" altLang="cs-CZ"/>
              <a:pPr>
                <a:spcBef>
                  <a:spcPct val="0"/>
                </a:spcBef>
              </a:pPr>
              <a:t>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="" xmlns:a16="http://schemas.microsoft.com/office/drawing/2014/main" id="{D0AB680C-6B2C-439B-B1F0-968D749E7A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="" xmlns:a16="http://schemas.microsoft.com/office/drawing/2014/main" id="{49E12A52-7759-4E7D-AB23-4F2B76D3E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="" xmlns:a16="http://schemas.microsoft.com/office/drawing/2014/main" id="{B855246C-DA1A-4240-AE65-82516937CF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68D835-A563-4AD7-BFCA-94EAD6F18338}" type="slidenum">
              <a:rPr lang="cs-CZ" altLang="cs-CZ"/>
              <a:pPr>
                <a:spcBef>
                  <a:spcPct val="0"/>
                </a:spcBef>
              </a:pPr>
              <a:t>12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="" xmlns:a16="http://schemas.microsoft.com/office/drawing/2014/main" id="{424A3EB0-2409-4AD3-8275-8CC3ADF694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="" xmlns:a16="http://schemas.microsoft.com/office/drawing/2014/main" id="{753BE305-7AC5-4E57-8658-EF767C67C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="" xmlns:a16="http://schemas.microsoft.com/office/drawing/2014/main" id="{A26B1B8A-BB5B-49FE-8A33-BB2FCDDD0F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7B92DB-56D0-4042-8B08-CDFE57FCB0A7}" type="slidenum">
              <a:rPr lang="cs-CZ" altLang="cs-CZ"/>
              <a:pPr>
                <a:spcBef>
                  <a:spcPct val="0"/>
                </a:spcBef>
              </a:pPr>
              <a:t>14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>
            <a:extLst>
              <a:ext uri="{FF2B5EF4-FFF2-40B4-BE49-F238E27FC236}">
                <a16:creationId xmlns="" xmlns:a16="http://schemas.microsoft.com/office/drawing/2014/main" id="{D2906B0F-4DA5-47F2-BE9B-692F12ABF6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Zástupný symbol pro poznámky 2">
            <a:extLst>
              <a:ext uri="{FF2B5EF4-FFF2-40B4-BE49-F238E27FC236}">
                <a16:creationId xmlns="" xmlns:a16="http://schemas.microsoft.com/office/drawing/2014/main" id="{F4FB9AB9-EF7A-418E-AB6F-8E02EBBB1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9700" name="Zástupný symbol pro číslo snímku 3">
            <a:extLst>
              <a:ext uri="{FF2B5EF4-FFF2-40B4-BE49-F238E27FC236}">
                <a16:creationId xmlns="" xmlns:a16="http://schemas.microsoft.com/office/drawing/2014/main" id="{B58C9B85-34AE-485F-8B08-177ACC3FBA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12149F-713F-4A46-A48C-C243E806B67A}" type="slidenum">
              <a:rPr lang="cs-CZ" altLang="cs-CZ"/>
              <a:pPr>
                <a:spcBef>
                  <a:spcPct val="0"/>
                </a:spcBef>
              </a:pPr>
              <a:t>15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>
            <a:extLst>
              <a:ext uri="{FF2B5EF4-FFF2-40B4-BE49-F238E27FC236}">
                <a16:creationId xmlns="" xmlns:a16="http://schemas.microsoft.com/office/drawing/2014/main" id="{F25980E2-6E52-43C1-AB12-520630651F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Zástupný symbol pro poznámky 2">
            <a:extLst>
              <a:ext uri="{FF2B5EF4-FFF2-40B4-BE49-F238E27FC236}">
                <a16:creationId xmlns="" xmlns:a16="http://schemas.microsoft.com/office/drawing/2014/main" id="{B0D8E2AB-D850-49E0-9451-39D610F46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3012" name="Zástupný symbol pro číslo snímku 3">
            <a:extLst>
              <a:ext uri="{FF2B5EF4-FFF2-40B4-BE49-F238E27FC236}">
                <a16:creationId xmlns="" xmlns:a16="http://schemas.microsoft.com/office/drawing/2014/main" id="{8DCFE664-63A0-4729-B336-1E22876139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AC56F9-22B6-4EFF-ABFC-D99BF933D76A}" type="slidenum">
              <a:rPr lang="cs-CZ" altLang="cs-CZ"/>
              <a:pPr>
                <a:spcBef>
                  <a:spcPct val="0"/>
                </a:spcBef>
              </a:pPr>
              <a:t>27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="" xmlns:a16="http://schemas.microsoft.com/office/drawing/2014/main" id="{698225CE-2106-4BAA-AABA-68410CBFAE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="" xmlns:a16="http://schemas.microsoft.com/office/drawing/2014/main" id="{24313E15-07AC-49F4-93E3-B84041BA5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5060" name="Slide Number Placeholder 3">
            <a:extLst>
              <a:ext uri="{FF2B5EF4-FFF2-40B4-BE49-F238E27FC236}">
                <a16:creationId xmlns="" xmlns:a16="http://schemas.microsoft.com/office/drawing/2014/main" id="{49BC5640-1225-45C7-9CC0-AD2EC55E8E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EF594D-EC3A-451C-8C9D-192EF43B1E9C}" type="slidenum">
              <a:rPr lang="cs-CZ" altLang="cs-CZ"/>
              <a:pPr>
                <a:spcBef>
                  <a:spcPct val="0"/>
                </a:spcBef>
              </a:pPr>
              <a:t>28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="" xmlns:a16="http://schemas.microsoft.com/office/drawing/2014/main" id="{E4F43629-FD33-46F5-BAFE-AFB4F468B7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>
            <a:extLst>
              <a:ext uri="{FF2B5EF4-FFF2-40B4-BE49-F238E27FC236}">
                <a16:creationId xmlns="" xmlns:a16="http://schemas.microsoft.com/office/drawing/2014/main" id="{8DF6142E-C14C-4DE4-948B-C75957853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8132" name="Slide Number Placeholder 3">
            <a:extLst>
              <a:ext uri="{FF2B5EF4-FFF2-40B4-BE49-F238E27FC236}">
                <a16:creationId xmlns="" xmlns:a16="http://schemas.microsoft.com/office/drawing/2014/main" id="{F4EED993-6E19-4608-8C5D-CB1FBBCC7E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CD41A1-6BA5-4C31-972E-3067DCE98ABF}" type="slidenum">
              <a:rPr lang="cs-CZ" altLang="cs-CZ"/>
              <a:pPr>
                <a:spcBef>
                  <a:spcPct val="0"/>
                </a:spcBef>
              </a:pPr>
              <a:t>30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13DB75F-0A9F-419B-8C5D-C2E7A8D1526D}" type="datetimeFigureOut">
              <a:rPr lang="cs-CZ" smtClean="0"/>
              <a:pPr/>
              <a:t>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757E75C1-CF69-4E66-A313-F2277A9F0F6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061513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B75F-0A9F-419B-8C5D-C2E7A8D1526D}" type="datetimeFigureOut">
              <a:rPr lang="cs-CZ" smtClean="0"/>
              <a:pPr/>
              <a:t>1.10.2024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75C1-CF69-4E66-A313-F2277A9F0F6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61985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B75F-0A9F-419B-8C5D-C2E7A8D1526D}" type="datetimeFigureOut">
              <a:rPr lang="cs-CZ" smtClean="0"/>
              <a:pPr/>
              <a:t>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75C1-CF69-4E66-A313-F2277A9F0F6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559434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B75F-0A9F-419B-8C5D-C2E7A8D1526D}" type="datetimeFigureOut">
              <a:rPr lang="cs-CZ" smtClean="0"/>
              <a:pPr/>
              <a:t>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75C1-CF69-4E66-A313-F2277A9F0F6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917852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B75F-0A9F-419B-8C5D-C2E7A8D1526D}" type="datetimeFigureOut">
              <a:rPr lang="cs-CZ" smtClean="0"/>
              <a:pPr/>
              <a:t>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75C1-CF69-4E66-A313-F2277A9F0F6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530590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B75F-0A9F-419B-8C5D-C2E7A8D1526D}" type="datetimeFigureOut">
              <a:rPr lang="cs-CZ" smtClean="0"/>
              <a:pPr/>
              <a:t>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75C1-CF69-4E66-A313-F2277A9F0F6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98833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B75F-0A9F-419B-8C5D-C2E7A8D1526D}" type="datetimeFigureOut">
              <a:rPr lang="cs-CZ" smtClean="0"/>
              <a:pPr/>
              <a:t>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75C1-CF69-4E66-A313-F2277A9F0F6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75914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B75F-0A9F-419B-8C5D-C2E7A8D1526D}" type="datetimeFigureOut">
              <a:rPr lang="cs-CZ" smtClean="0"/>
              <a:pPr/>
              <a:t>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75C1-CF69-4E66-A313-F2277A9F0F6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60953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B75F-0A9F-419B-8C5D-C2E7A8D1526D}" type="datetimeFigureOut">
              <a:rPr lang="cs-CZ" smtClean="0"/>
              <a:pPr/>
              <a:t>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75C1-CF69-4E66-A313-F2277A9F0F6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381390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13">
            <a:extLst>
              <a:ext uri="{FF2B5EF4-FFF2-40B4-BE49-F238E27FC236}">
                <a16:creationId xmlns="" xmlns:a16="http://schemas.microsoft.com/office/drawing/2014/main" id="{F1C4515E-12A4-4F27-A256-6899900D3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="" xmlns:a16="http://schemas.microsoft.com/office/drawing/2014/main" id="{11A53A79-3FE0-4DEF-8E7E-A7AF0B48A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="" xmlns:a16="http://schemas.microsoft.com/office/drawing/2014/main" id="{1E36476A-D482-429B-B7CE-E1F769CBB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23572-2B1A-4B9D-96AD-B26DB60AE3F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="" xmlns:p14="http://schemas.microsoft.com/office/powerpoint/2010/main" val="2439467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6B268-F1F1-4B47-BFBE-2E4ED78D062E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="" xmlns:p14="http://schemas.microsoft.com/office/powerpoint/2010/main" val="388465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B75F-0A9F-419B-8C5D-C2E7A8D1526D}" type="datetimeFigureOut">
              <a:rPr lang="cs-CZ" smtClean="0"/>
              <a:pPr/>
              <a:t>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75C1-CF69-4E66-A313-F2277A9F0F6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001826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6B268-F1F1-4B47-BFBE-2E4ED78D062E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="" xmlns:p14="http://schemas.microsoft.com/office/powerpoint/2010/main" val="4287816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406900"/>
            <a:ext cx="10515600" cy="1362075"/>
          </a:xfrm>
        </p:spPr>
        <p:txBody>
          <a:bodyPr anchor="t"/>
          <a:lstStyle>
            <a:lvl1pPr>
              <a:defRPr sz="4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906713"/>
            <a:ext cx="10515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6B268-F1F1-4B47-BFBE-2E4ED78D062E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="" xmlns:p14="http://schemas.microsoft.com/office/powerpoint/2010/main" val="85644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0863"/>
            <a:ext cx="5181600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0863"/>
            <a:ext cx="5181600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6B268-F1F1-4B47-BFBE-2E4ED78D062E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="" xmlns:p14="http://schemas.microsoft.com/office/powerpoint/2010/main" val="385761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535113"/>
            <a:ext cx="515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74875"/>
            <a:ext cx="5156200" cy="399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535113"/>
            <a:ext cx="51577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74875"/>
            <a:ext cx="5157787" cy="399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6B268-F1F1-4B47-BFBE-2E4ED78D062E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="" xmlns:p14="http://schemas.microsoft.com/office/powerpoint/2010/main" val="3938352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6B268-F1F1-4B47-BFBE-2E4ED78D062E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="" xmlns:p14="http://schemas.microsoft.com/office/powerpoint/2010/main" val="18960595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6B268-F1F1-4B47-BFBE-2E4ED78D062E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="" xmlns:p14="http://schemas.microsoft.com/office/powerpoint/2010/main" val="12812261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85800"/>
            <a:ext cx="4013200" cy="1160463"/>
          </a:xfrm>
        </p:spPr>
        <p:txBody>
          <a:bodyPr anchor="b"/>
          <a:lstStyle>
            <a:lvl1pPr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6663" y="685800"/>
            <a:ext cx="6300787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850" y="1846263"/>
            <a:ext cx="4013200" cy="43259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6B268-F1F1-4B47-BFBE-2E4ED78D062E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="" xmlns:p14="http://schemas.microsoft.com/office/powerpoint/2010/main" val="1753323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075" y="4800600"/>
            <a:ext cx="7177088" cy="566738"/>
          </a:xfrm>
        </p:spPr>
        <p:txBody>
          <a:bodyPr anchor="b"/>
          <a:lstStyle>
            <a:lvl1pPr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5075" y="685800"/>
            <a:ext cx="7177088" cy="4041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5075" y="5367338"/>
            <a:ext cx="71770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6B268-F1F1-4B47-BFBE-2E4ED78D062E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="" xmlns:p14="http://schemas.microsoft.com/office/powerpoint/2010/main" val="11907708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6B268-F1F1-4B47-BFBE-2E4ED78D062E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="" xmlns:p14="http://schemas.microsoft.com/office/powerpoint/2010/main" val="41921910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6B268-F1F1-4B47-BFBE-2E4ED78D062E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="" xmlns:p14="http://schemas.microsoft.com/office/powerpoint/2010/main" val="2647912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B75F-0A9F-419B-8C5D-C2E7A8D1526D}" type="datetimeFigureOut">
              <a:rPr lang="cs-CZ" smtClean="0"/>
              <a:pPr/>
              <a:t>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75C1-CF69-4E66-A313-F2277A9F0F6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8909824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6B268-F1F1-4B47-BFBE-2E4ED78D062E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="" xmlns:p14="http://schemas.microsoft.com/office/powerpoint/2010/main" val="7816402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6B268-F1F1-4B47-BFBE-2E4ED78D062E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="" xmlns:p14="http://schemas.microsoft.com/office/powerpoint/2010/main" val="1389475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6B268-F1F1-4B47-BFBE-2E4ED78D062E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="" xmlns:p14="http://schemas.microsoft.com/office/powerpoint/2010/main" val="12573045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6B268-F1F1-4B47-BFBE-2E4ED78D062E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="" xmlns:p14="http://schemas.microsoft.com/office/powerpoint/2010/main" val="37470992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6B268-F1F1-4B47-BFBE-2E4ED78D062E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715853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6B268-F1F1-4B47-BFBE-2E4ED78D062E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61596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6B268-F1F1-4B47-BFBE-2E4ED78D062E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="" xmlns:p14="http://schemas.microsoft.com/office/powerpoint/2010/main" val="5410508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6B268-F1F1-4B47-BFBE-2E4ED78D062E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="" xmlns:p14="http://schemas.microsoft.com/office/powerpoint/2010/main" val="21725836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6B268-F1F1-4B47-BFBE-2E4ED78D062E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="" xmlns:p14="http://schemas.microsoft.com/office/powerpoint/2010/main" val="22228299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6B268-F1F1-4B47-BFBE-2E4ED78D062E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="" xmlns:p14="http://schemas.microsoft.com/office/powerpoint/2010/main" val="1122974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B75F-0A9F-419B-8C5D-C2E7A8D1526D}" type="datetimeFigureOut">
              <a:rPr lang="cs-CZ" smtClean="0"/>
              <a:pPr/>
              <a:t>1.10.2024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75C1-CF69-4E66-A313-F2277A9F0F6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0069233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6B268-F1F1-4B47-BFBE-2E4ED78D062E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="" xmlns:p14="http://schemas.microsoft.com/office/powerpoint/2010/main" val="3382198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B75F-0A9F-419B-8C5D-C2E7A8D1526D}" type="datetimeFigureOut">
              <a:rPr lang="cs-CZ" smtClean="0"/>
              <a:pPr/>
              <a:t>1.10.2024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75C1-CF69-4E66-A313-F2277A9F0F6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122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B75F-0A9F-419B-8C5D-C2E7A8D1526D}" type="datetimeFigureOut">
              <a:rPr lang="cs-CZ" smtClean="0"/>
              <a:pPr/>
              <a:t>1.10.2024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75C1-CF69-4E66-A313-F2277A9F0F6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04399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B75F-0A9F-419B-8C5D-C2E7A8D1526D}" type="datetimeFigureOut">
              <a:rPr lang="cs-CZ" smtClean="0"/>
              <a:pPr/>
              <a:t>1.10.2024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75C1-CF69-4E66-A313-F2277A9F0F6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20961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B75F-0A9F-419B-8C5D-C2E7A8D1526D}" type="datetimeFigureOut">
              <a:rPr lang="cs-CZ" smtClean="0"/>
              <a:pPr/>
              <a:t>1.10.2024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75C1-CF69-4E66-A313-F2277A9F0F6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093389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B75F-0A9F-419B-8C5D-C2E7A8D1526D}" type="datetimeFigureOut">
              <a:rPr lang="cs-CZ" smtClean="0"/>
              <a:pPr/>
              <a:t>1.10.2024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75C1-CF69-4E66-A313-F2277A9F0F6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736288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3DB75F-0A9F-419B-8C5D-C2E7A8D1526D}" type="datetimeFigureOut">
              <a:rPr lang="cs-CZ" smtClean="0"/>
              <a:pPr/>
              <a:t>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7E75C1-CF69-4E66-A313-F2277A9F0F6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2150119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0863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DB75F-0A9F-419B-8C5D-C2E7A8D1526D}" type="datetimeFigureOut">
              <a:rPr lang="cs-CZ" smtClean="0"/>
              <a:pPr/>
              <a:t>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E75C1-CF69-4E66-A313-F2277A9F0F6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3199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13DB75F-0A9F-419B-8C5D-C2E7A8D1526D}" type="datetimeFigureOut">
              <a:rPr lang="cs-CZ" smtClean="0"/>
              <a:pPr/>
              <a:t>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E75C1-CF69-4E66-A313-F2277A9F0F6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75833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2.png"/><Relationship Id="rId9" Type="http://schemas.microsoft.com/office/2007/relationships/diagramDrawing" Target="../diagrams/drawing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8" name="Group 138">
            <a:extLst>
              <a:ext uri="{FF2B5EF4-FFF2-40B4-BE49-F238E27FC236}">
                <a16:creationId xmlns="" xmlns:a16="http://schemas.microsoft.com/office/drawing/2014/main" id="{F6A3F1D4-DEF1-47DE-A12A-4C1B3F3BA3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8588008">
            <a:off x="-1106106" y="1065016"/>
            <a:ext cx="6011417" cy="5224230"/>
            <a:chOff x="5281603" y="104898"/>
            <a:chExt cx="6910438" cy="6005491"/>
          </a:xfrm>
        </p:grpSpPr>
        <p:sp>
          <p:nvSpPr>
            <p:cNvPr id="140" name="Freeform 270">
              <a:extLst>
                <a:ext uri="{FF2B5EF4-FFF2-40B4-BE49-F238E27FC236}">
                  <a16:creationId xmlns="" xmlns:a16="http://schemas.microsoft.com/office/drawing/2014/main" id="{E2E8FF96-97BA-454F-AA5D-5E7A493035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281603" y="104898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="" xmlns:a16="http://schemas.microsoft.com/office/drawing/2014/main" id="{AFE51DAE-C187-4524-BFE4-2FA20A12DC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5516037" y="331503"/>
              <a:ext cx="6676004" cy="5235374"/>
              <a:chOff x="5516006" y="331455"/>
              <a:chExt cx="6676004" cy="5235374"/>
            </a:xfrm>
          </p:grpSpPr>
          <p:cxnSp>
            <p:nvCxnSpPr>
              <p:cNvPr id="142" name="Straight Connector 141">
                <a:extLst>
                  <a:ext uri="{FF2B5EF4-FFF2-40B4-BE49-F238E27FC236}">
                    <a16:creationId xmlns="" xmlns:a16="http://schemas.microsoft.com/office/drawing/2014/main" id="{44650558-19C1-4312-A6B0-F0CE493A0CA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9266837" y="331455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="" xmlns:a16="http://schemas.microsoft.com/office/drawing/2014/main" id="{4E0D69AA-43C3-45CD-906F-2966EA72ABD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9" y="338277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="" xmlns:a16="http://schemas.microsoft.com/office/drawing/2014/main" id="{66CD6ED4-9C15-4E3B-9A49-4ED5FD3891D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8" y="347584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="" xmlns:a16="http://schemas.microsoft.com/office/drawing/2014/main" id="{A6567160-597C-49C7-87FA-D4BE8650B6D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56" y="368034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="" xmlns:a16="http://schemas.microsoft.com/office/drawing/2014/main" id="{629C9F29-E6B9-408B-97AF-86819559F89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74" y="389167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="" xmlns:a16="http://schemas.microsoft.com/office/drawing/2014/main" id="{06FA11DF-7FE8-4741-BAC0-9AF415A639C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76" y="417488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="" xmlns:a16="http://schemas.microsoft.com/office/drawing/2014/main" id="{3FAE1D27-80BB-4F13-90E9-EEC930CE51C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33" y="445809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="" xmlns:a16="http://schemas.microsoft.com/office/drawing/2014/main" id="{0CF56FBA-051E-4549-86A3-4B33A77C61D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21" y="479412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="" xmlns:a16="http://schemas.microsoft.com/office/drawing/2014/main" id="{6F2C49A1-67CC-4710-9B7C-CB80BEF657A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91" y="524278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="" xmlns:a16="http://schemas.microsoft.com/office/drawing/2014/main" id="{FAF9D302-E5F1-44D8-93F1-35826123440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41" y="570545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="" xmlns:a16="http://schemas.microsoft.com/office/drawing/2014/main" id="{466723A2-4849-46BA-B503-984740D77E4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91" y="621254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="" xmlns:a16="http://schemas.microsoft.com/office/drawing/2014/main" id="{8B0CAE57-FFB4-43A7-99E2-81C5B5CFF57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75" y="690339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="" xmlns:a16="http://schemas.microsoft.com/office/drawing/2014/main" id="{0A88CC0C-6FC4-448F-A395-E295A70AA39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9001" y="754982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="" xmlns:a16="http://schemas.microsoft.com/office/drawing/2014/main" id="{A2CBDE23-8B3A-444A-B31C-BA26E754FCD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202" y="819625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="" xmlns:a16="http://schemas.microsoft.com/office/drawing/2014/main" id="{8B0A9BBC-9F8C-4D53-9CB7-D1460936C3D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23" y="895534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="" xmlns:a16="http://schemas.microsoft.com/office/drawing/2014/main" id="{7209C763-07CB-4E83-B4C0-B7077C73DBB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81" y="967953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="" xmlns:a16="http://schemas.microsoft.com/office/drawing/2014/main" id="{D17C9D17-C51D-48FC-8395-8D765B7A328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85" y="1047934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="" xmlns:a16="http://schemas.microsoft.com/office/drawing/2014/main" id="{E1062495-0566-4C29-BDBD-0B717D26833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68" y="1131363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="" xmlns:a16="http://schemas.microsoft.com/office/drawing/2014/main" id="{DB71EE13-CCB1-425D-8C39-690452A399A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13" y="1221616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="" xmlns:a16="http://schemas.microsoft.com/office/drawing/2014/main" id="{8C51C0F4-08A1-4771-9CE6-E54FE2F5BC0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54" y="1321584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="" xmlns:a16="http://schemas.microsoft.com/office/drawing/2014/main" id="{065D41C0-DC38-4625-9A1B-3A853DEA841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14" y="1417429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="" xmlns:a16="http://schemas.microsoft.com/office/drawing/2014/main" id="{9174BFD9-4AE7-4956-B935-23A0E1245DD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69" y="1517702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="" xmlns:a16="http://schemas.microsoft.com/office/drawing/2014/main" id="{3F5FBD61-C4D0-4879-AE01-02530C9D8A5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63" y="1627194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="" xmlns:a16="http://schemas.microsoft.com/office/drawing/2014/main" id="{FC0D2F64-664F-4AB8-8CFD-4AE423E3B6F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27" y="1735752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="" xmlns:a16="http://schemas.microsoft.com/office/drawing/2014/main" id="{2646F3B3-5B9F-42A8-BBBE-3520A088B2E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12074690" y="1909979"/>
                <a:ext cx="117320" cy="82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="" xmlns:a16="http://schemas.microsoft.com/office/drawing/2014/main" id="{FE63B2AA-3CB5-49A4-8A39-F578840ADF9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12149952" y="2083300"/>
                <a:ext cx="39677" cy="2143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="" xmlns:a16="http://schemas.microsoft.com/office/drawing/2014/main" id="{06982DD0-0A68-4949-82D2-EF9EA2C51E2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1420000" flipH="1">
                <a:off x="9127996" y="334202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="" xmlns:a16="http://schemas.microsoft.com/office/drawing/2014/main" id="{D50AB0F4-F8E8-4CD9-A875-0471ED91B5C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1300000" flipH="1">
                <a:off x="8987583" y="336583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="" xmlns:a16="http://schemas.microsoft.com/office/drawing/2014/main" id="{1F9CE4DC-D0A9-4D32-95DA-5DBADC9D592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1180000" flipH="1">
                <a:off x="8844865" y="351124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="" xmlns:a16="http://schemas.microsoft.com/office/drawing/2014/main" id="{745EB0F7-C93A-4BBD-A4C4-7B656048E86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1060000" flipH="1">
                <a:off x="8706910" y="365666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="" xmlns:a16="http://schemas.microsoft.com/office/drawing/2014/main" id="{EA9D5E87-498B-41BF-8992-19C1AF51A2A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0880000" flipH="1">
                <a:off x="8568015" y="387835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="" xmlns:a16="http://schemas.microsoft.com/office/drawing/2014/main" id="{A34D3644-1E08-414D-A6DD-6462F4BB299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0760000" flipH="1">
                <a:off x="8429119" y="410003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="" xmlns:a16="http://schemas.microsoft.com/office/drawing/2014/main" id="{854C51F5-5C6C-486D-BA4B-9D0BF5FEFD9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0640000" flipH="1">
                <a:off x="8294976" y="446154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="" xmlns:a16="http://schemas.microsoft.com/office/drawing/2014/main" id="{F00E976F-532C-4A3D-967E-B63323068C0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0520000" flipH="1">
                <a:off x="8160831" y="482306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="" xmlns:a16="http://schemas.microsoft.com/office/drawing/2014/main" id="{92134B01-0AAE-406B-8EF2-7E80DE7A5CB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0340000" flipH="1">
                <a:off x="8027695" y="531772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="" xmlns:a16="http://schemas.microsoft.com/office/drawing/2014/main" id="{738C6A49-6E42-4159-B96A-4794972F88D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0220000" flipH="1">
                <a:off x="7894560" y="581239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="" xmlns:a16="http://schemas.microsoft.com/office/drawing/2014/main" id="{8D18AE19-1192-4233-8B1D-BDA94EA78DF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0100000" flipH="1">
                <a:off x="7761424" y="630703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="" xmlns:a16="http://schemas.microsoft.com/office/drawing/2014/main" id="{5843AB93-A7A2-4866-874C-88AAE01B7F9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9980000" flipH="1">
                <a:off x="7636651" y="689706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="" xmlns:a16="http://schemas.microsoft.com/office/drawing/2014/main" id="{D1F72998-6259-433F-A3EC-2478DEB05F5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9800000" flipH="1">
                <a:off x="7511876" y="751088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="" xmlns:a16="http://schemas.microsoft.com/office/drawing/2014/main" id="{0BD2D18E-14F2-4F7D-A450-2843EE45231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9680000" flipH="1">
                <a:off x="7387903" y="819655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="" xmlns:a16="http://schemas.microsoft.com/office/drawing/2014/main" id="{1EE16539-1E6D-4EDC-B6AE-E8A481570EA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9560000" flipH="1">
                <a:off x="7268535" y="893036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="" xmlns:a16="http://schemas.microsoft.com/office/drawing/2014/main" id="{6FC1ED3E-1DE1-4359-B29F-F8063823E25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9440000" flipH="1">
                <a:off x="7152033" y="976447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="" xmlns:a16="http://schemas.microsoft.com/office/drawing/2014/main" id="{5AA10AE8-2DA5-42FF-9047-51CF58067D4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9260000" flipH="1">
                <a:off x="7041697" y="1059876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="" xmlns:a16="http://schemas.microsoft.com/office/drawing/2014/main" id="{BD831F2D-75A5-4C34-8E05-60329D414E6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9140000" flipH="1">
                <a:off x="6931361" y="1143305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="" xmlns:a16="http://schemas.microsoft.com/office/drawing/2014/main" id="{BFF682BA-A723-4AF6-8885-D62B19CDC93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9020000" flipH="1">
                <a:off x="6819072" y="1235691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="" xmlns:a16="http://schemas.microsoft.com/office/drawing/2014/main" id="{7F369DC7-CA5A-4A8E-9F45-1DFCD8D2091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8900000" flipH="1">
                <a:off x="6721362" y="1332546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="" xmlns:a16="http://schemas.microsoft.com/office/drawing/2014/main" id="{3EB36D4B-B427-4B20-93E4-5EBB216A2FE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8720000" flipH="1">
                <a:off x="6617467" y="1429210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="" xmlns:a16="http://schemas.microsoft.com/office/drawing/2014/main" id="{4FA26BC5-9591-4DEB-AF9B-87519E8DB77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8600000" flipH="1">
                <a:off x="6520030" y="1527059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="" xmlns:a16="http://schemas.microsoft.com/office/drawing/2014/main" id="{2D6160C5-35E0-4560-90E3-B04690C41E8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8480000" flipH="1">
                <a:off x="6429573" y="1641368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="" xmlns:a16="http://schemas.microsoft.com/office/drawing/2014/main" id="{810F25BE-81EA-4B2E-807F-32D6532A779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8360000" flipH="1">
                <a:off x="6340531" y="1750166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="" xmlns:a16="http://schemas.microsoft.com/office/drawing/2014/main" id="{33F45AAE-D664-4B0F-AE81-8003260BE24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8180000" flipH="1">
                <a:off x="6261752" y="1859905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="" xmlns:a16="http://schemas.microsoft.com/office/drawing/2014/main" id="{029117F9-A32E-4584-87C9-553B5B0E201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8060000" flipH="1">
                <a:off x="6184139" y="1979330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="" xmlns:a16="http://schemas.microsoft.com/office/drawing/2014/main" id="{7B304953-E67B-4A7C-9B6C-C82C57D04BE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7940000" flipH="1">
                <a:off x="6106524" y="2098753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="" xmlns:a16="http://schemas.microsoft.com/office/drawing/2014/main" id="{1A0E47B5-33C1-4A9E-A992-54B6B561E73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7820000" flipH="1">
                <a:off x="6043200" y="2222232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="" xmlns:a16="http://schemas.microsoft.com/office/drawing/2014/main" id="{4993CCC8-EA62-4172-8E02-A5399EA17BE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7640000" flipH="1">
                <a:off x="5978905" y="2343960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="" xmlns:a16="http://schemas.microsoft.com/office/drawing/2014/main" id="{CD58479F-E818-4029-8615-72C422537E5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7520000" flipH="1">
                <a:off x="5912430" y="2470321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="" xmlns:a16="http://schemas.microsoft.com/office/drawing/2014/main" id="{AC97C7F6-0AB1-4301-8F57-0ED70216893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7400000" flipH="1">
                <a:off x="5858867" y="2600547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="" xmlns:a16="http://schemas.microsoft.com/office/drawing/2014/main" id="{225F55A2-73EF-4F9D-9591-876C8888344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7280000" flipH="1">
                <a:off x="5808174" y="2733646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="" xmlns:a16="http://schemas.microsoft.com/office/drawing/2014/main" id="{2B3C0E72-51AB-4211-8F79-9E318C54D60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7100000" flipH="1">
                <a:off x="5773255" y="2866448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="" xmlns:a16="http://schemas.microsoft.com/office/drawing/2014/main" id="{99AE6894-05AC-48E8-B4A5-D9D79B1C524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6980000" flipH="1">
                <a:off x="5735956" y="3001630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="" xmlns:a16="http://schemas.microsoft.com/office/drawing/2014/main" id="{91779B3F-3B2F-4919-862E-B5B643A98EC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6860000" flipH="1">
                <a:off x="5700097" y="3138459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="" xmlns:a16="http://schemas.microsoft.com/office/drawing/2014/main" id="{7511FFE1-234F-45CB-92DF-BC737C9F76A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6740000" flipH="1">
                <a:off x="5665931" y="3275020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="" xmlns:a16="http://schemas.microsoft.com/office/drawing/2014/main" id="{D0F4717B-868F-45B6-B17A-22D9C8E8DE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6560000" flipH="1">
                <a:off x="5644468" y="3413763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="" xmlns:a16="http://schemas.microsoft.com/office/drawing/2014/main" id="{AF064AC9-B2F5-447B-BFE7-75CDFCBDFA9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6440000" flipH="1">
                <a:off x="5626522" y="3554120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="" xmlns:a16="http://schemas.microsoft.com/office/drawing/2014/main" id="{A4AC90A0-49D3-42E6-8554-9D127B431D8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6320000" flipH="1">
                <a:off x="5616421" y="3691303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="" xmlns:a16="http://schemas.microsoft.com/office/drawing/2014/main" id="{2E87C403-11F4-41FD-98E6-32F2DA74963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6200000" flipH="1">
                <a:off x="5611311" y="3834826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="" xmlns:a16="http://schemas.microsoft.com/office/drawing/2014/main" id="{667E3667-DCEC-4E2E-BA92-7E2C4A5933D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6020000" flipH="1">
                <a:off x="5608533" y="3975158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="" xmlns:a16="http://schemas.microsoft.com/office/drawing/2014/main" id="{2FBF2DE5-4238-4352-8ECB-4214CE58C3F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5900000" flipH="1">
                <a:off x="5605749" y="4115489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="" xmlns:a16="http://schemas.microsoft.com/office/drawing/2014/main" id="{CA614181-98EA-4D12-A70C-8A02EDCF835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5780000" flipH="1">
                <a:off x="5624187" y="4253611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="" xmlns:a16="http://schemas.microsoft.com/office/drawing/2014/main" id="{77407CA6-1E32-49D3-BCCC-D7E2132BB35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5660000" flipH="1">
                <a:off x="5642615" y="4391731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="" xmlns:a16="http://schemas.microsoft.com/office/drawing/2014/main" id="{9B566D03-C62E-478D-8B5C-31A8C3C60E4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5480000" flipH="1">
                <a:off x="5654803" y="4535742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="" xmlns:a16="http://schemas.microsoft.com/office/drawing/2014/main" id="{53913D97-AA52-423C-9DAF-0FA803B4EDF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5360000" flipH="1">
                <a:off x="5684436" y="4670707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="" xmlns:a16="http://schemas.microsoft.com/office/drawing/2014/main" id="{0D5BBE04-1A5D-40EF-8CF1-8235B0E4433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5240000" flipH="1">
                <a:off x="5714065" y="4808049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="" xmlns:a16="http://schemas.microsoft.com/office/drawing/2014/main" id="{769C5861-E4E8-4C08-A584-94AA37B1F71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5120000" flipH="1">
                <a:off x="5748457" y="4947772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="" xmlns:a16="http://schemas.microsoft.com/office/drawing/2014/main" id="{F92E22AE-0811-4577-AA13-B7F5636F59B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4940000" flipH="1">
                <a:off x="5792089" y="5076885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="" xmlns:a16="http://schemas.microsoft.com/office/drawing/2014/main" id="{DACB39E0-25C6-486D-85A5-FB67FA40AC7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4820000" flipH="1">
                <a:off x="5847437" y="5210485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="" xmlns:a16="http://schemas.microsoft.com/office/drawing/2014/main" id="{8996AA2F-EDC0-4A25-A87C-F3899790096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4700000" flipH="1">
                <a:off x="5900407" y="5341724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="" xmlns:a16="http://schemas.microsoft.com/office/drawing/2014/main" id="{B1B829D2-BB4C-400A-B4C4-1FBDB97B6E3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4580000" flipH="1">
                <a:off x="5955761" y="5473693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1" name="Group 220">
            <a:extLst>
              <a:ext uri="{FF2B5EF4-FFF2-40B4-BE49-F238E27FC236}">
                <a16:creationId xmlns="" xmlns:a16="http://schemas.microsoft.com/office/drawing/2014/main" id="{AEB1C1D6-0E65-4622-A4D5-393D73B397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8591089" y="40090"/>
            <a:ext cx="1139692" cy="4028867"/>
            <a:chOff x="8591089" y="40090"/>
            <a:chExt cx="1139692" cy="4028867"/>
          </a:xfrm>
        </p:grpSpPr>
        <p:sp>
          <p:nvSpPr>
            <p:cNvPr id="222" name="Freeform 435">
              <a:extLst>
                <a:ext uri="{FF2B5EF4-FFF2-40B4-BE49-F238E27FC236}">
                  <a16:creationId xmlns="" xmlns:a16="http://schemas.microsoft.com/office/drawing/2014/main" id="{8F0B0269-5E47-42B2-8748-B3D08D86C9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20273242">
              <a:off x="8591089" y="40090"/>
              <a:ext cx="1051990" cy="4028867"/>
            </a:xfrm>
            <a:custGeom>
              <a:avLst/>
              <a:gdLst>
                <a:gd name="connsiteX0" fmla="*/ 1026114 w 1051990"/>
                <a:gd name="connsiteY0" fmla="*/ 0 h 4028867"/>
                <a:gd name="connsiteX1" fmla="*/ 1051990 w 1051990"/>
                <a:gd name="connsiteY1" fmla="*/ 10514 h 4028867"/>
                <a:gd name="connsiteX2" fmla="*/ 947223 w 1051990"/>
                <a:gd name="connsiteY2" fmla="*/ 105732 h 4028867"/>
                <a:gd name="connsiteX3" fmla="*/ 25213 w 1051990"/>
                <a:gd name="connsiteY3" fmla="*/ 2331661 h 4028867"/>
                <a:gd name="connsiteX4" fmla="*/ 480951 w 1051990"/>
                <a:gd name="connsiteY4" fmla="*/ 3963982 h 4028867"/>
                <a:gd name="connsiteX5" fmla="*/ 514062 w 1051990"/>
                <a:gd name="connsiteY5" fmla="*/ 4015630 h 4028867"/>
                <a:gd name="connsiteX6" fmla="*/ 492604 w 1051990"/>
                <a:gd name="connsiteY6" fmla="*/ 4028867 h 4028867"/>
                <a:gd name="connsiteX7" fmla="*/ 459388 w 1051990"/>
                <a:gd name="connsiteY7" fmla="*/ 3977055 h 4028867"/>
                <a:gd name="connsiteX8" fmla="*/ 0 w 1051990"/>
                <a:gd name="connsiteY8" fmla="*/ 2331661 h 4028867"/>
                <a:gd name="connsiteX9" fmla="*/ 929395 w 1051990"/>
                <a:gd name="connsiteY9" fmla="*/ 87904 h 402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1990" h="4028867">
                  <a:moveTo>
                    <a:pt x="1026114" y="0"/>
                  </a:moveTo>
                  <a:lnTo>
                    <a:pt x="1051990" y="10514"/>
                  </a:lnTo>
                  <a:lnTo>
                    <a:pt x="947223" y="105732"/>
                  </a:lnTo>
                  <a:cubicBezTo>
                    <a:pt x="377558" y="675396"/>
                    <a:pt x="25213" y="1462381"/>
                    <a:pt x="25213" y="2331661"/>
                  </a:cubicBezTo>
                  <a:cubicBezTo>
                    <a:pt x="25212" y="2929290"/>
                    <a:pt x="191751" y="3488023"/>
                    <a:pt x="480951" y="3963982"/>
                  </a:cubicBezTo>
                  <a:lnTo>
                    <a:pt x="514062" y="4015630"/>
                  </a:lnTo>
                  <a:lnTo>
                    <a:pt x="492604" y="4028867"/>
                  </a:lnTo>
                  <a:lnTo>
                    <a:pt x="459388" y="3977055"/>
                  </a:lnTo>
                  <a:cubicBezTo>
                    <a:pt x="167872" y="3497285"/>
                    <a:pt x="0" y="2934077"/>
                    <a:pt x="0" y="2331661"/>
                  </a:cubicBezTo>
                  <a:cubicBezTo>
                    <a:pt x="0" y="1455419"/>
                    <a:pt x="355167" y="662131"/>
                    <a:pt x="929395" y="87904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23" name="Group 222">
              <a:extLst>
                <a:ext uri="{FF2B5EF4-FFF2-40B4-BE49-F238E27FC236}">
                  <a16:creationId xmlns="" xmlns:a16="http://schemas.microsoft.com/office/drawing/2014/main" id="{4F8EC3A7-71C8-4492-A948-E96271A7D6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8705463" y="53848"/>
              <a:ext cx="1025318" cy="3523101"/>
              <a:chOff x="8705463" y="53848"/>
              <a:chExt cx="1025318" cy="3523101"/>
            </a:xfrm>
          </p:grpSpPr>
          <p:cxnSp>
            <p:nvCxnSpPr>
              <p:cNvPr id="224" name="Straight Connector 223">
                <a:extLst>
                  <a:ext uri="{FF2B5EF4-FFF2-40B4-BE49-F238E27FC236}">
                    <a16:creationId xmlns="" xmlns:a16="http://schemas.microsoft.com/office/drawing/2014/main" id="{CB12C727-45C3-4899-9881-69ED4E8A277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7693242" flipH="1">
                <a:off x="9082948" y="-18933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="" xmlns:a16="http://schemas.microsoft.com/office/drawing/2014/main" id="{BC879399-9859-47DA-A906-6DBD4DEEF25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7573242" flipH="1">
                <a:off x="9039111" y="83687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="" xmlns:a16="http://schemas.microsoft.com/office/drawing/2014/main" id="{09C9659A-1759-4860-94DC-D1CF02A7B94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7393242" flipH="1">
                <a:off x="8990567" y="188040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="" xmlns:a16="http://schemas.microsoft.com/office/drawing/2014/main" id="{10C76547-B070-4F64-BEC8-BEFBF03D5B2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7273242" flipH="1">
                <a:off x="8947236" y="291311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="" xmlns:a16="http://schemas.microsoft.com/office/drawing/2014/main" id="{A4E6801B-5BD1-449E-9134-6B687673C65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7153242" flipH="1">
                <a:off x="8914176" y="404821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="" xmlns:a16="http://schemas.microsoft.com/office/drawing/2014/main" id="{A1E568C2-8448-4FA5-A216-0669A959DB3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7033242" flipH="1">
                <a:off x="8880490" y="513759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="" xmlns:a16="http://schemas.microsoft.com/office/drawing/2014/main" id="{152C1A8F-2D2F-4AF3-9399-EB3611EB2F9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6853242" flipH="1">
                <a:off x="8854810" y="620270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="" xmlns:a16="http://schemas.microsoft.com/office/drawing/2014/main" id="{2B8813C4-A851-495E-B914-7DAD5286CDE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6733242" flipH="1">
                <a:off x="8832959" y="733704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="" xmlns:a16="http://schemas.microsoft.com/office/drawing/2014/main" id="{96A11785-5A81-4C38-B731-6BA65A48CF8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6613242" flipH="1">
                <a:off x="8811109" y="847137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="" xmlns:a16="http://schemas.microsoft.com/office/drawing/2014/main" id="{9575197C-AF10-4DC7-87EC-D73F7F45973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6493242" flipH="1">
                <a:off x="8801231" y="959255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="" xmlns:a16="http://schemas.microsoft.com/office/drawing/2014/main" id="{F288669B-8936-411A-8417-689736FEB61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6313242" flipH="1">
                <a:off x="8790092" y="1070354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="" xmlns:a16="http://schemas.microsoft.com/office/drawing/2014/main" id="{CE18ED0B-14B5-4646-9F76-10ED1F10CD2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6193242" flipH="1">
                <a:off x="8778727" y="1185598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="" xmlns:a16="http://schemas.microsoft.com/office/drawing/2014/main" id="{2CACE36E-7999-464F-AF18-499B74912AA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6073242" flipH="1">
                <a:off x="8778244" y="1299806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="" xmlns:a16="http://schemas.microsoft.com/office/drawing/2014/main" id="{FE32A79E-F275-494E-BF7D-366273BF36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5953242" flipH="1">
                <a:off x="8780794" y="1415298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="" xmlns:a16="http://schemas.microsoft.com/office/drawing/2014/main" id="{5FB82425-6AF7-4F51-B9ED-616D0731D5A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5773242" flipH="1">
                <a:off x="8795106" y="1525750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="" xmlns:a16="http://schemas.microsoft.com/office/drawing/2014/main" id="{6B108817-61D4-4148-BDA6-7B8815C1D9F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5653242" flipH="1">
                <a:off x="8808355" y="1638717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="" xmlns:a16="http://schemas.microsoft.com/office/drawing/2014/main" id="{49197DE7-0A55-4F23-8E08-B1B007F0979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5533242" flipH="1">
                <a:off x="8823190" y="1752483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="" xmlns:a16="http://schemas.microsoft.com/office/drawing/2014/main" id="{EC06078C-0E6D-40BB-A616-693FE32E45B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5413242" flipH="1">
                <a:off x="8839215" y="1865530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="" xmlns:a16="http://schemas.microsoft.com/office/drawing/2014/main" id="{DAB7721E-7A3E-414E-9092-EB20271BE99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5233242" flipH="1">
                <a:off x="8865450" y="1976338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="" xmlns:a16="http://schemas.microsoft.com/office/drawing/2014/main" id="{35C7249C-C793-4CD9-9DDE-5DE9B2A7716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5113242" flipH="1">
                <a:off x="8894820" y="2087286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="" xmlns:a16="http://schemas.microsoft.com/office/drawing/2014/main" id="{58DF4730-402B-40B0-ACE5-AE777CEDFC3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4993242" flipH="1">
                <a:off x="8929116" y="2193455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="" xmlns:a16="http://schemas.microsoft.com/office/drawing/2014/main" id="{6C6829AC-DF8A-4623-8C08-AB4DBB8D035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4873242" flipH="1">
                <a:off x="8969097" y="2302864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="" xmlns:a16="http://schemas.microsoft.com/office/drawing/2014/main" id="{70BCB273-B75E-4FBD-965C-54E2DFEC91A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4693242" flipH="1">
                <a:off x="9009856" y="2409163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="" xmlns:a16="http://schemas.microsoft.com/office/drawing/2014/main" id="{0695DA63-646F-4E57-82F4-F1B35C2FE40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4573242" flipH="1">
                <a:off x="9050614" y="2515462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="" xmlns:a16="http://schemas.microsoft.com/office/drawing/2014/main" id="{7D9609E0-655F-44B2-9A7E-40EBC5E63E1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4453242" flipH="1">
                <a:off x="9106635" y="2613624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="" xmlns:a16="http://schemas.microsoft.com/office/drawing/2014/main" id="{0F5A12B1-A906-47E4-B512-426D9B36B53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4333242" flipH="1">
                <a:off x="9162656" y="2711786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="" xmlns:a16="http://schemas.microsoft.com/office/drawing/2014/main" id="{2DFAC3CF-9627-471E-BFE7-DD2DCC39FD2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4153242" flipH="1">
                <a:off x="9215782" y="2816277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="" xmlns:a16="http://schemas.microsoft.com/office/drawing/2014/main" id="{BFAEBB74-1690-46D8-88A9-6E32CB29243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4033242" flipH="1">
                <a:off x="9279250" y="2908648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="" xmlns:a16="http://schemas.microsoft.com/office/drawing/2014/main" id="{34FB41D8-7DEE-46B5-9264-9C243AD494E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3913242" flipH="1">
                <a:off x="9343444" y="3002809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="" xmlns:a16="http://schemas.microsoft.com/office/drawing/2014/main" id="{492B03A7-9340-4043-81A9-684988F3672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3793242" flipH="1">
                <a:off x="9411943" y="3097305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="" xmlns:a16="http://schemas.microsoft.com/office/drawing/2014/main" id="{84B1507A-A11D-4A38-8163-0C859507B27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3613242" flipH="1">
                <a:off x="9484143" y="3181008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="" xmlns:a16="http://schemas.microsoft.com/office/drawing/2014/main" id="{25293184-4AF0-4088-816E-185F172A546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3493242" flipH="1">
                <a:off x="9566519" y="3264501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="" xmlns:a16="http://schemas.microsoft.com/office/drawing/2014/main" id="{A2675846-D213-41A4-846D-230E9A41997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3373242" flipH="1">
                <a:off x="9646380" y="3346932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="" xmlns:a16="http://schemas.microsoft.com/office/drawing/2014/main" id="{E14682B6-77B2-4A3A-984F-A463269FC86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3253242" flipH="1">
                <a:off x="9728029" y="3428636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9" name="Group 258">
            <a:extLst>
              <a:ext uri="{FF2B5EF4-FFF2-40B4-BE49-F238E27FC236}">
                <a16:creationId xmlns="" xmlns:a16="http://schemas.microsoft.com/office/drawing/2014/main" id="{D4DB6086-E2C5-44C8-997F-B4DF964F99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13632934">
            <a:off x="4374451" y="372150"/>
            <a:ext cx="3775939" cy="3281485"/>
            <a:chOff x="5281603" y="104899"/>
            <a:chExt cx="6910397" cy="6005491"/>
          </a:xfrm>
        </p:grpSpPr>
        <p:sp>
          <p:nvSpPr>
            <p:cNvPr id="260" name="Freeform 472">
              <a:extLst>
                <a:ext uri="{FF2B5EF4-FFF2-40B4-BE49-F238E27FC236}">
                  <a16:creationId xmlns="" xmlns:a16="http://schemas.microsoft.com/office/drawing/2014/main" id="{52D6084D-B8D2-4126-8105-3278854A23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1" name="Group 260">
              <a:extLst>
                <a:ext uri="{FF2B5EF4-FFF2-40B4-BE49-F238E27FC236}">
                  <a16:creationId xmlns="" xmlns:a16="http://schemas.microsoft.com/office/drawing/2014/main" id="{370C8A93-37F7-4F97-8135-15D73B2857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262" name="Straight Connector 261">
                <a:extLst>
                  <a:ext uri="{FF2B5EF4-FFF2-40B4-BE49-F238E27FC236}">
                    <a16:creationId xmlns="" xmlns:a16="http://schemas.microsoft.com/office/drawing/2014/main" id="{43C984B3-233F-478C-B4D6-816E60A8484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="" xmlns:a16="http://schemas.microsoft.com/office/drawing/2014/main" id="{2C7CA10A-A373-485C-8C08-FED590CD78F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="" xmlns:a16="http://schemas.microsoft.com/office/drawing/2014/main" id="{3176DC65-ED65-4CC1-9385-67A510A49AD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="" xmlns:a16="http://schemas.microsoft.com/office/drawing/2014/main" id="{D86112CC-CEB2-4690-B3C6-B887D9DB203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="" xmlns:a16="http://schemas.microsoft.com/office/drawing/2014/main" id="{9486CF3F-6C58-4E66-AABD-FCE5FDBEE1C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="" xmlns:a16="http://schemas.microsoft.com/office/drawing/2014/main" id="{FEE6C3E4-ABF3-48E7-9BEF-6B9F24B8638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="" xmlns:a16="http://schemas.microsoft.com/office/drawing/2014/main" id="{A362DF61-1523-4B9F-B799-9ECB08143E7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="" xmlns:a16="http://schemas.microsoft.com/office/drawing/2014/main" id="{04A9795A-2957-40C8-9B48-F4DAB77BB97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="" xmlns:a16="http://schemas.microsoft.com/office/drawing/2014/main" id="{FEFC4F03-B3A6-4934-8A5D-78461224814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="" xmlns:a16="http://schemas.microsoft.com/office/drawing/2014/main" id="{04515F2B-6262-4D33-9347-975B490BA4D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="" xmlns:a16="http://schemas.microsoft.com/office/drawing/2014/main" id="{C92DCE23-26DF-4970-9AA6-6D5C8D43895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="" xmlns:a16="http://schemas.microsoft.com/office/drawing/2014/main" id="{B5FA3181-C98C-465B-84D6-E28910005A1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="" xmlns:a16="http://schemas.microsoft.com/office/drawing/2014/main" id="{1817CAA4-C432-4775-A103-2DDE6F9AD7B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="" xmlns:a16="http://schemas.microsoft.com/office/drawing/2014/main" id="{1C4FDC1D-2EB8-4CFE-87BA-6246977A6A1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="" xmlns:a16="http://schemas.microsoft.com/office/drawing/2014/main" id="{773D770C-217A-4C82-861B-01F7D66F0A2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="" xmlns:a16="http://schemas.microsoft.com/office/drawing/2014/main" id="{916E80CA-8D69-4A05-8FE3-978694EF91F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="" xmlns:a16="http://schemas.microsoft.com/office/drawing/2014/main" id="{10D1A02D-8D59-4614-BE57-2ADD4716A64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="" xmlns:a16="http://schemas.microsoft.com/office/drawing/2014/main" id="{E98FF5ED-CE29-4136-B97A-A24B0F05F54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="" xmlns:a16="http://schemas.microsoft.com/office/drawing/2014/main" id="{D58F14B1-7D3B-4553-AB98-AF6257B4600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="" xmlns:a16="http://schemas.microsoft.com/office/drawing/2014/main" id="{06F48D93-1218-40F5-8096-56E5BF479BC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="" xmlns:a16="http://schemas.microsoft.com/office/drawing/2014/main" id="{69B07C3D-837B-42ED-9068-82EB62D8D2D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="" xmlns:a16="http://schemas.microsoft.com/office/drawing/2014/main" id="{B3FC55E1-6658-472B-9FFD-AFA0FB8ED77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="" xmlns:a16="http://schemas.microsoft.com/office/drawing/2014/main" id="{FB9AF5AC-26FD-4F36-9AB9-5F5DC3401AC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="" xmlns:a16="http://schemas.microsoft.com/office/drawing/2014/main" id="{2CBA105D-4C27-4DD1-82B6-24B9C98DD26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="" xmlns:a16="http://schemas.microsoft.com/office/drawing/2014/main" id="{73584084-293B-42F6-A13F-B1BFF4BDDBC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="" xmlns:a16="http://schemas.microsoft.com/office/drawing/2014/main" id="{87F01F2D-75C1-49F5-B9DB-8F339EAF004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="" xmlns:a16="http://schemas.microsoft.com/office/drawing/2014/main" id="{C2EF05FF-9695-4224-A3B6-7DFDA2EEC5B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="" xmlns:a16="http://schemas.microsoft.com/office/drawing/2014/main" id="{BEAAAF3E-BB77-468E-B991-93B7B7FE661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="" xmlns:a16="http://schemas.microsoft.com/office/drawing/2014/main" id="{84680EBC-58BC-41D1-B7AD-3728DDBD60D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="" xmlns:a16="http://schemas.microsoft.com/office/drawing/2014/main" id="{2B87FAFB-7FFB-4D00-918E-CE3C5FCB369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="" xmlns:a16="http://schemas.microsoft.com/office/drawing/2014/main" id="{64DD0C5D-AD75-49D2-A14C-EA3AE791583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="" xmlns:a16="http://schemas.microsoft.com/office/drawing/2014/main" id="{BC75CB66-59D6-4695-8E12-37673384A2D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>
                <a:extLst>
                  <a:ext uri="{FF2B5EF4-FFF2-40B4-BE49-F238E27FC236}">
                    <a16:creationId xmlns="" xmlns:a16="http://schemas.microsoft.com/office/drawing/2014/main" id="{D34E503C-31A5-4B57-A4AD-BCF66D3FF1A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>
                <a:extLst>
                  <a:ext uri="{FF2B5EF4-FFF2-40B4-BE49-F238E27FC236}">
                    <a16:creationId xmlns="" xmlns:a16="http://schemas.microsoft.com/office/drawing/2014/main" id="{7C56BEA3-10A1-4F5E-BD6C-FECA05A7D3E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>
                <a:extLst>
                  <a:ext uri="{FF2B5EF4-FFF2-40B4-BE49-F238E27FC236}">
                    <a16:creationId xmlns="" xmlns:a16="http://schemas.microsoft.com/office/drawing/2014/main" id="{A3B5ECE6-43C8-406D-B7CB-0A883C53FCA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="" xmlns:a16="http://schemas.microsoft.com/office/drawing/2014/main" id="{CB842887-DBFC-4DB8-BE48-CE5676A56F8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="" xmlns:a16="http://schemas.microsoft.com/office/drawing/2014/main" id="{761AA208-F378-4E15-85AD-E5DA36CC357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="" xmlns:a16="http://schemas.microsoft.com/office/drawing/2014/main" id="{F7C1D268-F6FF-48B2-BE03-9E899566009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="" xmlns:a16="http://schemas.microsoft.com/office/drawing/2014/main" id="{3C3D4BFE-A81E-42F2-AD8F-D4422C1C502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="" xmlns:a16="http://schemas.microsoft.com/office/drawing/2014/main" id="{B5BBA168-76FC-4A64-9175-76E63DE814B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="" xmlns:a16="http://schemas.microsoft.com/office/drawing/2014/main" id="{57AAFE27-E046-45CD-AC49-76643DC0505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="" xmlns:a16="http://schemas.microsoft.com/office/drawing/2014/main" id="{80978F47-E61B-4DF7-8D83-97C17667E7A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>
                <a:extLst>
                  <a:ext uri="{FF2B5EF4-FFF2-40B4-BE49-F238E27FC236}">
                    <a16:creationId xmlns="" xmlns:a16="http://schemas.microsoft.com/office/drawing/2014/main" id="{2C63C87A-C883-4AEF-89DB-BC6425308AC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>
                <a:extLst>
                  <a:ext uri="{FF2B5EF4-FFF2-40B4-BE49-F238E27FC236}">
                    <a16:creationId xmlns="" xmlns:a16="http://schemas.microsoft.com/office/drawing/2014/main" id="{09DC31C0-D014-43BC-ABBD-8A12C864DC0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>
                <a:extLst>
                  <a:ext uri="{FF2B5EF4-FFF2-40B4-BE49-F238E27FC236}">
                    <a16:creationId xmlns="" xmlns:a16="http://schemas.microsoft.com/office/drawing/2014/main" id="{B4445671-2B75-4DC1-B4D3-EFB34947332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="" xmlns:a16="http://schemas.microsoft.com/office/drawing/2014/main" id="{7A0F2BB3-5EC9-48FF-B543-FF4A7F60C34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>
                <a:extLst>
                  <a:ext uri="{FF2B5EF4-FFF2-40B4-BE49-F238E27FC236}">
                    <a16:creationId xmlns="" xmlns:a16="http://schemas.microsoft.com/office/drawing/2014/main" id="{70ED6236-7FC1-461D-B5C6-07524882E55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="" xmlns:a16="http://schemas.microsoft.com/office/drawing/2014/main" id="{67F09C31-58A6-48A3-9A7F-C191BECAD09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>
                <a:extLst>
                  <a:ext uri="{FF2B5EF4-FFF2-40B4-BE49-F238E27FC236}">
                    <a16:creationId xmlns="" xmlns:a16="http://schemas.microsoft.com/office/drawing/2014/main" id="{01B27542-B963-4676-BEC8-19D0205E90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>
                <a:extLst>
                  <a:ext uri="{FF2B5EF4-FFF2-40B4-BE49-F238E27FC236}">
                    <a16:creationId xmlns="" xmlns:a16="http://schemas.microsoft.com/office/drawing/2014/main" id="{5DA8660C-6FB1-4EB5-9FE3-980C7BCFBD9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>
                <a:extLst>
                  <a:ext uri="{FF2B5EF4-FFF2-40B4-BE49-F238E27FC236}">
                    <a16:creationId xmlns="" xmlns:a16="http://schemas.microsoft.com/office/drawing/2014/main" id="{0B548321-7A54-4330-B558-B36E3342468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>
                <a:extLst>
                  <a:ext uri="{FF2B5EF4-FFF2-40B4-BE49-F238E27FC236}">
                    <a16:creationId xmlns="" xmlns:a16="http://schemas.microsoft.com/office/drawing/2014/main" id="{2B09DEEB-B8B6-4090-8F20-27D0A0243FF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>
                <a:extLst>
                  <a:ext uri="{FF2B5EF4-FFF2-40B4-BE49-F238E27FC236}">
                    <a16:creationId xmlns="" xmlns:a16="http://schemas.microsoft.com/office/drawing/2014/main" id="{02A7F140-A45A-4E52-97BB-6A5F00281C3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>
                <a:extLst>
                  <a:ext uri="{FF2B5EF4-FFF2-40B4-BE49-F238E27FC236}">
                    <a16:creationId xmlns="" xmlns:a16="http://schemas.microsoft.com/office/drawing/2014/main" id="{711ADE4F-E157-41F5-AC0E-48DDFADCD4B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>
                <a:extLst>
                  <a:ext uri="{FF2B5EF4-FFF2-40B4-BE49-F238E27FC236}">
                    <a16:creationId xmlns="" xmlns:a16="http://schemas.microsoft.com/office/drawing/2014/main" id="{ADEEA2AC-D4DF-4A19-9CBA-83D93AFD1FF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>
                <a:extLst>
                  <a:ext uri="{FF2B5EF4-FFF2-40B4-BE49-F238E27FC236}">
                    <a16:creationId xmlns="" xmlns:a16="http://schemas.microsoft.com/office/drawing/2014/main" id="{88BBFA55-0D07-4946-97C5-DB93A684CFC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>
                <a:extLst>
                  <a:ext uri="{FF2B5EF4-FFF2-40B4-BE49-F238E27FC236}">
                    <a16:creationId xmlns="" xmlns:a16="http://schemas.microsoft.com/office/drawing/2014/main" id="{46F66E5F-5541-4C49-A417-E17453508BF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>
                <a:extLst>
                  <a:ext uri="{FF2B5EF4-FFF2-40B4-BE49-F238E27FC236}">
                    <a16:creationId xmlns="" xmlns:a16="http://schemas.microsoft.com/office/drawing/2014/main" id="{AC5CF534-8173-4F73-9FBD-3EE5D31A542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>
                <a:extLst>
                  <a:ext uri="{FF2B5EF4-FFF2-40B4-BE49-F238E27FC236}">
                    <a16:creationId xmlns="" xmlns:a16="http://schemas.microsoft.com/office/drawing/2014/main" id="{4C007B8E-4AD9-405A-AAD7-E25D609648E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>
                <a:extLst>
                  <a:ext uri="{FF2B5EF4-FFF2-40B4-BE49-F238E27FC236}">
                    <a16:creationId xmlns="" xmlns:a16="http://schemas.microsoft.com/office/drawing/2014/main" id="{C0A106E7-4842-411B-BA2D-BFA71348138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>
                <a:extLst>
                  <a:ext uri="{FF2B5EF4-FFF2-40B4-BE49-F238E27FC236}">
                    <a16:creationId xmlns="" xmlns:a16="http://schemas.microsoft.com/office/drawing/2014/main" id="{BF0AF7C7-BDF9-413B-AD79-D11D0C3FBB6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="" xmlns:a16="http://schemas.microsoft.com/office/drawing/2014/main" id="{C1E3F3D4-DBC3-4F66-A81C-689EB1E18E8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>
                <a:extLst>
                  <a:ext uri="{FF2B5EF4-FFF2-40B4-BE49-F238E27FC236}">
                    <a16:creationId xmlns="" xmlns:a16="http://schemas.microsoft.com/office/drawing/2014/main" id="{CA85ABBD-8955-4383-B272-802941457EC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>
                <a:extLst>
                  <a:ext uri="{FF2B5EF4-FFF2-40B4-BE49-F238E27FC236}">
                    <a16:creationId xmlns="" xmlns:a16="http://schemas.microsoft.com/office/drawing/2014/main" id="{10354136-E28B-4627-A758-608A27196F3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>
                <a:extLst>
                  <a:ext uri="{FF2B5EF4-FFF2-40B4-BE49-F238E27FC236}">
                    <a16:creationId xmlns="" xmlns:a16="http://schemas.microsoft.com/office/drawing/2014/main" id="{A9234F5A-C499-4A94-93C6-DAC8C65ABF4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>
                <a:extLst>
                  <a:ext uri="{FF2B5EF4-FFF2-40B4-BE49-F238E27FC236}">
                    <a16:creationId xmlns="" xmlns:a16="http://schemas.microsoft.com/office/drawing/2014/main" id="{F351F694-067B-4739-B2EF-5033846B8C2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="" xmlns:a16="http://schemas.microsoft.com/office/drawing/2014/main" id="{E462F2D2-EE8B-4BBE-B242-7C4167E8BAC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="" xmlns:a16="http://schemas.microsoft.com/office/drawing/2014/main" id="{E6E6C4D0-0340-404C-972C-A46207B9841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="" xmlns:a16="http://schemas.microsoft.com/office/drawing/2014/main" id="{7E338321-4BC9-4902-BE62-2D649695AD8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>
                <a:extLst>
                  <a:ext uri="{FF2B5EF4-FFF2-40B4-BE49-F238E27FC236}">
                    <a16:creationId xmlns="" xmlns:a16="http://schemas.microsoft.com/office/drawing/2014/main" id="{90523178-6303-47A7-8504-B447F781A41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>
                <a:extLst>
                  <a:ext uri="{FF2B5EF4-FFF2-40B4-BE49-F238E27FC236}">
                    <a16:creationId xmlns="" xmlns:a16="http://schemas.microsoft.com/office/drawing/2014/main" id="{0DFFEDD8-B34A-4E01-8B4A-9C1DDD5D773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="" xmlns:a16="http://schemas.microsoft.com/office/drawing/2014/main" id="{32F03313-3378-4737-9FFA-54989FDDCCD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>
                <a:extLst>
                  <a:ext uri="{FF2B5EF4-FFF2-40B4-BE49-F238E27FC236}">
                    <a16:creationId xmlns="" xmlns:a16="http://schemas.microsoft.com/office/drawing/2014/main" id="{414535F6-5BA6-42A3-83F1-2489A583EAD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>
                <a:extLst>
                  <a:ext uri="{FF2B5EF4-FFF2-40B4-BE49-F238E27FC236}">
                    <a16:creationId xmlns="" xmlns:a16="http://schemas.microsoft.com/office/drawing/2014/main" id="{5CCBD965-0A72-4597-8960-104E0B4B84C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>
                <a:extLst>
                  <a:ext uri="{FF2B5EF4-FFF2-40B4-BE49-F238E27FC236}">
                    <a16:creationId xmlns="" xmlns:a16="http://schemas.microsoft.com/office/drawing/2014/main" id="{38CD687B-30DC-4561-9CF5-6A260BDC2C9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>
                <a:extLst>
                  <a:ext uri="{FF2B5EF4-FFF2-40B4-BE49-F238E27FC236}">
                    <a16:creationId xmlns="" xmlns:a16="http://schemas.microsoft.com/office/drawing/2014/main" id="{23E690B1-82CC-44B1-B715-DC0B5CB3E61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="" xmlns:a16="http://schemas.microsoft.com/office/drawing/2014/main" id="{B7A1267B-4A65-4786-9F5E-821D82754A3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>
                <a:extLst>
                  <a:ext uri="{FF2B5EF4-FFF2-40B4-BE49-F238E27FC236}">
                    <a16:creationId xmlns="" xmlns:a16="http://schemas.microsoft.com/office/drawing/2014/main" id="{5244EF3A-1B4A-461D-92EA-40CCAF40DD3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44" name="Picture 8" descr="elections north akkar 1 -  Lebanese voters hold up their voting list at a polling station in Akkar.jpg">
            <a:extLst>
              <a:ext uri="{FF2B5EF4-FFF2-40B4-BE49-F238E27FC236}">
                <a16:creationId xmlns="" xmlns:a16="http://schemas.microsoft.com/office/drawing/2014/main" id="{B4382109-B795-4650-BFF6-8200AC4F13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870" r="2" b="2"/>
          <a:stretch/>
        </p:blipFill>
        <p:spPr bwMode="auto">
          <a:xfrm>
            <a:off x="-219" y="293834"/>
            <a:ext cx="4091483" cy="5992766"/>
          </a:xfrm>
          <a:custGeom>
            <a:avLst/>
            <a:gdLst>
              <a:gd name="connsiteX0" fmla="*/ 1162381 w 4091483"/>
              <a:gd name="connsiteY0" fmla="*/ 781 h 5992766"/>
              <a:gd name="connsiteX1" fmla="*/ 3880041 w 4091483"/>
              <a:gd name="connsiteY1" fmla="*/ 1892923 h 5992766"/>
              <a:gd name="connsiteX2" fmla="*/ 2198562 w 4091483"/>
              <a:gd name="connsiteY2" fmla="*/ 5781324 h 5992766"/>
              <a:gd name="connsiteX3" fmla="*/ 175104 w 4091483"/>
              <a:gd name="connsiteY3" fmla="*/ 5847282 h 5992766"/>
              <a:gd name="connsiteX4" fmla="*/ 0 w 4091483"/>
              <a:gd name="connsiteY4" fmla="*/ 5781284 h 5992766"/>
              <a:gd name="connsiteX5" fmla="*/ 0 w 4091483"/>
              <a:gd name="connsiteY5" fmla="*/ 208610 h 5992766"/>
              <a:gd name="connsiteX6" fmla="*/ 282082 w 4091483"/>
              <a:gd name="connsiteY6" fmla="*/ 112999 h 5992766"/>
              <a:gd name="connsiteX7" fmla="*/ 1162381 w 4091483"/>
              <a:gd name="connsiteY7" fmla="*/ 781 h 599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91483" h="5992766">
                <a:moveTo>
                  <a:pt x="1162381" y="781"/>
                </a:moveTo>
                <a:cubicBezTo>
                  <a:pt x="2329452" y="27509"/>
                  <a:pt x="3422973" y="739362"/>
                  <a:pt x="3880041" y="1892923"/>
                </a:cubicBezTo>
                <a:cubicBezTo>
                  <a:pt x="4489466" y="3431003"/>
                  <a:pt x="3736642" y="5171899"/>
                  <a:pt x="2198562" y="5781324"/>
                </a:cubicBezTo>
                <a:cubicBezTo>
                  <a:pt x="1525652" y="6047947"/>
                  <a:pt x="813921" y="6053827"/>
                  <a:pt x="175104" y="5847282"/>
                </a:cubicBezTo>
                <a:lnTo>
                  <a:pt x="0" y="5781284"/>
                </a:lnTo>
                <a:lnTo>
                  <a:pt x="0" y="208610"/>
                </a:lnTo>
                <a:lnTo>
                  <a:pt x="282082" y="112999"/>
                </a:lnTo>
                <a:cubicBezTo>
                  <a:pt x="574248" y="30237"/>
                  <a:pt x="870613" y="-5902"/>
                  <a:pt x="1162381" y="78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6" descr="http://2.bp.blogspot.com/_nVGyx975u38/S-ccIkAut5I/AAAAAAAAH-Y/-96wILnsU80/s1600/takeitback+2010+unlockdemocracy+fairvotes+protest.jpg">
            <a:extLst>
              <a:ext uri="{FF2B5EF4-FFF2-40B4-BE49-F238E27FC236}">
                <a16:creationId xmlns="" xmlns:a16="http://schemas.microsoft.com/office/drawing/2014/main" id="{EE9AFEFB-FB08-4D7B-9952-DF5F198C57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277" r="3" b="3"/>
          <a:stretch/>
        </p:blipFill>
        <p:spPr bwMode="auto">
          <a:xfrm>
            <a:off x="4591378" y="1"/>
            <a:ext cx="3743179" cy="3343808"/>
          </a:xfrm>
          <a:custGeom>
            <a:avLst/>
            <a:gdLst>
              <a:gd name="connsiteX0" fmla="*/ 717059 w 3743179"/>
              <a:gd name="connsiteY0" fmla="*/ 0 h 3343808"/>
              <a:gd name="connsiteX1" fmla="*/ 3026814 w 3743179"/>
              <a:gd name="connsiteY1" fmla="*/ 0 h 3343808"/>
              <a:gd name="connsiteX2" fmla="*/ 3029747 w 3743179"/>
              <a:gd name="connsiteY2" fmla="*/ 2108 h 3343808"/>
              <a:gd name="connsiteX3" fmla="*/ 3341701 w 3743179"/>
              <a:gd name="connsiteY3" fmla="*/ 2630376 h 3343808"/>
              <a:gd name="connsiteX4" fmla="*/ 713433 w 3743179"/>
              <a:gd name="connsiteY4" fmla="*/ 2942330 h 3343808"/>
              <a:gd name="connsiteX5" fmla="*/ 401479 w 3743179"/>
              <a:gd name="connsiteY5" fmla="*/ 314062 h 3343808"/>
              <a:gd name="connsiteX6" fmla="*/ 700680 w 3743179"/>
              <a:gd name="connsiteY6" fmla="*/ 11713 h 334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3179" h="3343808">
                <a:moveTo>
                  <a:pt x="717059" y="0"/>
                </a:moveTo>
                <a:lnTo>
                  <a:pt x="3026814" y="0"/>
                </a:lnTo>
                <a:lnTo>
                  <a:pt x="3029747" y="2108"/>
                </a:lnTo>
                <a:cubicBezTo>
                  <a:pt x="3841667" y="641741"/>
                  <a:pt x="3981333" y="1818456"/>
                  <a:pt x="3341701" y="2630376"/>
                </a:cubicBezTo>
                <a:cubicBezTo>
                  <a:pt x="2702068" y="3442296"/>
                  <a:pt x="1525353" y="3581962"/>
                  <a:pt x="713433" y="2942330"/>
                </a:cubicBezTo>
                <a:cubicBezTo>
                  <a:pt x="-98487" y="2302697"/>
                  <a:pt x="-238153" y="1125982"/>
                  <a:pt x="401479" y="314062"/>
                </a:cubicBezTo>
                <a:cubicBezTo>
                  <a:pt x="491428" y="199886"/>
                  <a:pt x="591997" y="99004"/>
                  <a:pt x="700680" y="1171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4" descr="An Iraqi man registers his name for voting at an election centre in Baghdad">
            <a:extLst>
              <a:ext uri="{FF2B5EF4-FFF2-40B4-BE49-F238E27FC236}">
                <a16:creationId xmlns="" xmlns:a16="http://schemas.microsoft.com/office/drawing/2014/main" id="{EE1C886E-4090-4DF1-8E74-0292EF8279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429" r="27943"/>
          <a:stretch/>
        </p:blipFill>
        <p:spPr bwMode="auto">
          <a:xfrm>
            <a:off x="8935026" y="-1"/>
            <a:ext cx="3256974" cy="4147796"/>
          </a:xfrm>
          <a:custGeom>
            <a:avLst/>
            <a:gdLst>
              <a:gd name="connsiteX0" fmla="*/ 363121 w 3256974"/>
              <a:gd name="connsiteY0" fmla="*/ 0 h 4147796"/>
              <a:gd name="connsiteX1" fmla="*/ 3256974 w 3256974"/>
              <a:gd name="connsiteY1" fmla="*/ 0 h 4147796"/>
              <a:gd name="connsiteX2" fmla="*/ 3256974 w 3256974"/>
              <a:gd name="connsiteY2" fmla="*/ 4105401 h 4147796"/>
              <a:gd name="connsiteX3" fmla="*/ 3224373 w 3256974"/>
              <a:gd name="connsiteY3" fmla="*/ 4112046 h 4147796"/>
              <a:gd name="connsiteX4" fmla="*/ 399585 w 3256974"/>
              <a:gd name="connsiteY4" fmla="*/ 2804344 h 4147796"/>
              <a:gd name="connsiteX5" fmla="*/ 317807 w 3256974"/>
              <a:gd name="connsiteY5" fmla="*/ 79446 h 4147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6974" h="4147796">
                <a:moveTo>
                  <a:pt x="363121" y="0"/>
                </a:moveTo>
                <a:lnTo>
                  <a:pt x="3256974" y="0"/>
                </a:lnTo>
                <a:lnTo>
                  <a:pt x="3256974" y="4105401"/>
                </a:lnTo>
                <a:lnTo>
                  <a:pt x="3224373" y="4112046"/>
                </a:lnTo>
                <a:cubicBezTo>
                  <a:pt x="2137480" y="4288566"/>
                  <a:pt x="1003120" y="3804950"/>
                  <a:pt x="399585" y="2804344"/>
                </a:cubicBezTo>
                <a:cubicBezTo>
                  <a:pt x="-120383" y="1942283"/>
                  <a:pt x="-117130" y="910716"/>
                  <a:pt x="317807" y="7944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>
            <a:extLst>
              <a:ext uri="{FF2B5EF4-FFF2-40B4-BE49-F238E27FC236}">
                <a16:creationId xmlns="" xmlns:a16="http://schemas.microsoft.com/office/drawing/2014/main" id="{FD6D1005-9091-4103-B478-064D3E9E2BC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459709" y="4050264"/>
            <a:ext cx="5700416" cy="141285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000">
                <a:latin typeface="Cambria" pitchFamily="18" charset="0"/>
              </a:rPr>
              <a:t>Zkoumání volebních systémů </a:t>
            </a:r>
          </a:p>
        </p:txBody>
      </p:sp>
      <p:sp>
        <p:nvSpPr>
          <p:cNvPr id="10243" name="Rectangle 12">
            <a:extLst>
              <a:ext uri="{FF2B5EF4-FFF2-40B4-BE49-F238E27FC236}">
                <a16:creationId xmlns="" xmlns:a16="http://schemas.microsoft.com/office/drawing/2014/main" id="{E104A31F-199A-4794-925F-11993120F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9709" y="5466298"/>
            <a:ext cx="5700416" cy="401101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>
                <a:latin typeface="Cambria" panose="02040503050406030204" pitchFamily="18" charset="0"/>
              </a:rPr>
              <a:t>POL </a:t>
            </a:r>
            <a:r>
              <a:rPr lang="cs-CZ" altLang="cs-CZ" dirty="0" smtClean="0">
                <a:latin typeface="Cambria" panose="02040503050406030204" pitchFamily="18" charset="0"/>
              </a:rPr>
              <a:t>n6000</a:t>
            </a:r>
            <a:r>
              <a:rPr lang="cs-CZ" altLang="cs-CZ" dirty="0">
                <a:latin typeface="Cambria" panose="02040503050406030204" pitchFamily="18" charset="0"/>
              </a:rPr>
              <a:t>, </a:t>
            </a:r>
            <a:r>
              <a:rPr lang="cs-CZ" altLang="cs-CZ" dirty="0" smtClean="0">
                <a:latin typeface="Cambria" panose="02040503050406030204" pitchFamily="18" charset="0"/>
              </a:rPr>
              <a:t>1.10. 2024</a:t>
            </a:r>
            <a:endParaRPr lang="cs-CZ" altLang="cs-CZ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="" xmlns:a16="http://schemas.microsoft.com/office/drawing/2014/main" id="{2BC4C041-6711-46E4-B19C-7DDD24811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255" y="279918"/>
            <a:ext cx="5456100" cy="178594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3100" dirty="0">
                <a:latin typeface="Calibri" panose="020F0502020204030204" pitchFamily="34" charset="0"/>
              </a:rPr>
              <a:t>Maurice </a:t>
            </a:r>
            <a:r>
              <a:rPr lang="cs-CZ" altLang="cs-CZ" sz="3100" dirty="0" err="1">
                <a:latin typeface="Calibri" panose="020F0502020204030204" pitchFamily="34" charset="0"/>
              </a:rPr>
              <a:t>Duverger</a:t>
            </a:r>
            <a:r>
              <a:rPr lang="cs-CZ" altLang="cs-CZ" sz="3100" dirty="0">
                <a:latin typeface="Calibri" panose="020F0502020204030204" pitchFamily="34" charset="0"/>
              </a:rPr>
              <a:t> a </a:t>
            </a:r>
            <a:r>
              <a:rPr lang="cs-CZ" altLang="cs-CZ" sz="3100" i="1" dirty="0">
                <a:latin typeface="Calibri" panose="020F0502020204030204" pitchFamily="34" charset="0"/>
              </a:rPr>
              <a:t>Les </a:t>
            </a:r>
            <a:r>
              <a:rPr lang="cs-CZ" altLang="cs-CZ" sz="3100" i="1" dirty="0" err="1">
                <a:latin typeface="Calibri" panose="020F0502020204030204" pitchFamily="34" charset="0"/>
              </a:rPr>
              <a:t>partis</a:t>
            </a:r>
            <a:r>
              <a:rPr lang="cs-CZ" altLang="cs-CZ" sz="3100" i="1" dirty="0">
                <a:latin typeface="Calibri" panose="020F0502020204030204" pitchFamily="34" charset="0"/>
              </a:rPr>
              <a:t> </a:t>
            </a:r>
            <a:r>
              <a:rPr lang="cs-CZ" altLang="cs-CZ" sz="3100" i="1" dirty="0" err="1">
                <a:latin typeface="Calibri" panose="020F0502020204030204" pitchFamily="34" charset="0"/>
              </a:rPr>
              <a:t>Politiques</a:t>
            </a:r>
            <a:endParaRPr lang="cs-CZ" altLang="cs-CZ" sz="3100" i="1" dirty="0">
              <a:latin typeface="Calibri" panose="020F0502020204030204" pitchFamily="34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="" xmlns:a16="http://schemas.microsoft.com/office/drawing/2014/main" id="{B811B7C3-0BA1-44B4-A6B4-DA03681CE4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27255" y="1735495"/>
            <a:ext cx="6370500" cy="4991876"/>
          </a:xfrm>
        </p:spPr>
        <p:txBody>
          <a:bodyPr>
            <a:normAutofit/>
          </a:bodyPr>
          <a:lstStyle/>
          <a:p>
            <a:pPr marL="320040" indent="-320040">
              <a:lnSpc>
                <a:spcPct val="90000"/>
              </a:lnSpc>
              <a:buFont typeface="Wingdings"/>
              <a:buChar char=""/>
              <a:defRPr/>
            </a:pPr>
            <a:r>
              <a:rPr lang="cs-CZ" sz="1600" b="1" dirty="0" err="1">
                <a:latin typeface="Cambria" pitchFamily="18" charset="0"/>
              </a:rPr>
              <a:t>Duverger</a:t>
            </a:r>
            <a:r>
              <a:rPr lang="cs-CZ" sz="1600" dirty="0">
                <a:latin typeface="Cambria" pitchFamily="18" charset="0"/>
              </a:rPr>
              <a:t> formuloval (1951, upřesněno 1955) následující pravidla:</a:t>
            </a:r>
          </a:p>
          <a:p>
            <a:pPr marL="320040" indent="-320040">
              <a:lnSpc>
                <a:spcPct val="90000"/>
              </a:lnSpc>
              <a:buFont typeface="Wingdings"/>
              <a:buChar char=""/>
              <a:defRPr/>
            </a:pPr>
            <a:r>
              <a:rPr lang="cs-CZ" sz="1600" i="1" dirty="0">
                <a:latin typeface="Cambria" pitchFamily="18" charset="0"/>
              </a:rPr>
              <a:t>Systémy proporčního zastoupení podporuje systém více (než dvou) stran, které jsou rigidní, nezávislé a stabilní</a:t>
            </a:r>
          </a:p>
          <a:p>
            <a:pPr marL="320040" indent="-320040">
              <a:lnSpc>
                <a:spcPct val="90000"/>
              </a:lnSpc>
              <a:buFont typeface="Wingdings"/>
              <a:buChar char=""/>
              <a:defRPr/>
            </a:pPr>
            <a:r>
              <a:rPr lang="cs-CZ" sz="1600" i="1" dirty="0">
                <a:latin typeface="Cambria" pitchFamily="18" charset="0"/>
              </a:rPr>
              <a:t>Dvojkolový většinový systém podporuje systém více než dvou, závislých, pružných a relativně stabilních stran</a:t>
            </a:r>
          </a:p>
          <a:p>
            <a:pPr marL="320040" indent="-320040">
              <a:lnSpc>
                <a:spcPct val="90000"/>
              </a:lnSpc>
              <a:buFont typeface="Wingdings"/>
              <a:buChar char=""/>
              <a:defRPr/>
            </a:pPr>
            <a:r>
              <a:rPr lang="cs-CZ" sz="1600" i="1" dirty="0">
                <a:latin typeface="Cambria" pitchFamily="18" charset="0"/>
              </a:rPr>
              <a:t>Jednokolový většinový systém vede k bipartismu a alternaci vlády mezi oběma nezávislými stranami.</a:t>
            </a:r>
            <a:r>
              <a:rPr lang="cs-CZ" sz="1600" dirty="0">
                <a:latin typeface="Cambria" pitchFamily="18" charset="0"/>
              </a:rPr>
              <a:t> </a:t>
            </a:r>
          </a:p>
          <a:p>
            <a:pPr marL="320040" indent="-320040">
              <a:lnSpc>
                <a:spcPct val="90000"/>
              </a:lnSpc>
              <a:buFont typeface="Wingdings"/>
              <a:buChar char=""/>
              <a:defRPr/>
            </a:pPr>
            <a:endParaRPr lang="cs-CZ" sz="1600" b="1" dirty="0">
              <a:latin typeface="Cambria" pitchFamily="18" charset="0"/>
            </a:endParaRPr>
          </a:p>
          <a:p>
            <a:pPr marL="320040" indent="-320040">
              <a:lnSpc>
                <a:spcPct val="90000"/>
              </a:lnSpc>
              <a:buNone/>
              <a:defRPr/>
            </a:pPr>
            <a:endParaRPr lang="cs-CZ" sz="1600" b="1" dirty="0">
              <a:latin typeface="Cambria" pitchFamily="18" charset="0"/>
            </a:endParaRPr>
          </a:p>
          <a:p>
            <a:pPr marL="320040" indent="-320040">
              <a:lnSpc>
                <a:spcPct val="90000"/>
              </a:lnSpc>
              <a:buFont typeface="Wingdings"/>
              <a:buChar char=""/>
              <a:defRPr/>
            </a:pPr>
            <a:endParaRPr lang="cs-CZ" sz="1600" b="1" dirty="0">
              <a:latin typeface="Cambria" pitchFamily="18" charset="0"/>
            </a:endParaRPr>
          </a:p>
          <a:p>
            <a:pPr marL="320040" indent="-320040">
              <a:lnSpc>
                <a:spcPct val="90000"/>
              </a:lnSpc>
              <a:buFont typeface="Wingdings"/>
              <a:buChar char=""/>
              <a:defRPr/>
            </a:pPr>
            <a:r>
              <a:rPr lang="cs-CZ" sz="1600" b="1" dirty="0">
                <a:latin typeface="Cambria" pitchFamily="18" charset="0"/>
              </a:rPr>
              <a:t>O třetím pravidle </a:t>
            </a:r>
            <a:r>
              <a:rPr lang="cs-CZ" sz="1600" b="1" dirty="0" err="1">
                <a:latin typeface="Cambria" pitchFamily="18" charset="0"/>
              </a:rPr>
              <a:t>Duverger</a:t>
            </a:r>
            <a:r>
              <a:rPr lang="cs-CZ" sz="1600" b="1" dirty="0">
                <a:latin typeface="Cambria" pitchFamily="18" charset="0"/>
              </a:rPr>
              <a:t> píše: „Ze všech hypotéz, které jsem definoval v této knize, se právě tato blíží nejvíce sociologickému zákonu“. </a:t>
            </a:r>
            <a:r>
              <a:rPr lang="cs-CZ" sz="1600" dirty="0">
                <a:latin typeface="Cambria" pitchFamily="18" charset="0"/>
              </a:rPr>
              <a:t>Následně testoval D. </a:t>
            </a:r>
            <a:r>
              <a:rPr lang="cs-CZ" sz="1600" dirty="0" err="1">
                <a:latin typeface="Cambria" pitchFamily="18" charset="0"/>
              </a:rPr>
              <a:t>Rae</a:t>
            </a:r>
            <a:r>
              <a:rPr lang="cs-CZ" sz="1600" dirty="0">
                <a:latin typeface="Cambria" pitchFamily="18" charset="0"/>
              </a:rPr>
              <a:t> (1967), došel k tomu, že s tímto pravidlem je v souladu 90% reálně existujících situací. </a:t>
            </a:r>
            <a:r>
              <a:rPr lang="cs-CZ" sz="1600" dirty="0" err="1">
                <a:latin typeface="Cambria" pitchFamily="18" charset="0"/>
              </a:rPr>
              <a:t>Duverger</a:t>
            </a:r>
            <a:r>
              <a:rPr lang="cs-CZ" sz="1600" dirty="0">
                <a:latin typeface="Cambria" pitchFamily="18" charset="0"/>
              </a:rPr>
              <a:t> později vždy tvrdil, že zatímco jeho první dvě pravidla jsou hypotézy, třetí pravidlo se blíží zákonu, přesto jsou jeho zákony většinou posuzovány a zpochybňovány jako celek.</a:t>
            </a:r>
          </a:p>
        </p:txBody>
      </p:sp>
      <p:pic>
        <p:nvPicPr>
          <p:cNvPr id="20485" name="Picture 5">
            <a:extLst>
              <a:ext uri="{FF2B5EF4-FFF2-40B4-BE49-F238E27FC236}">
                <a16:creationId xmlns="" xmlns:a16="http://schemas.microsoft.com/office/drawing/2014/main" id="{F7E84807-BD4B-4587-BF7A-9FDD04189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281" y="639098"/>
            <a:ext cx="1794948" cy="2692424"/>
          </a:xfrm>
          <a:prstGeom prst="roundRect">
            <a:avLst>
              <a:gd name="adj" fmla="val 6267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5" descr="duverger">
            <a:extLst>
              <a:ext uri="{FF2B5EF4-FFF2-40B4-BE49-F238E27FC236}">
                <a16:creationId xmlns="" xmlns:a16="http://schemas.microsoft.com/office/drawing/2014/main" id="{437DC9BD-D3D0-48ED-8C30-E0CDF5F0A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238" y="3522111"/>
            <a:ext cx="1805033" cy="2692424"/>
          </a:xfrm>
          <a:prstGeom prst="roundRect">
            <a:avLst>
              <a:gd name="adj" fmla="val 6267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="" xmlns:a16="http://schemas.microsoft.com/office/drawing/2014/main" id="{75F65CD9-825D-44BD-8681-D42D260D4C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="" xmlns:a16="http://schemas.microsoft.com/office/drawing/2014/main" id="{B2F64C47-BE0B-4DA4-A62F-C6922DD208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-2"/>
            <a:ext cx="4125976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290" name="Rectangle 2">
            <a:extLst>
              <a:ext uri="{FF2B5EF4-FFF2-40B4-BE49-F238E27FC236}">
                <a16:creationId xmlns="" xmlns:a16="http://schemas.microsoft.com/office/drawing/2014/main" id="{E872D317-892D-4A6A-95F5-717DFCAC01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1" y="643466"/>
            <a:ext cx="2590799" cy="49953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sz="2800">
                <a:solidFill>
                  <a:srgbClr val="FFFFFF"/>
                </a:solidFill>
              </a:rPr>
              <a:t/>
            </a:r>
            <a:br>
              <a:rPr lang="cs-CZ" sz="2800">
                <a:solidFill>
                  <a:srgbClr val="FFFFFF"/>
                </a:solidFill>
              </a:rPr>
            </a:br>
            <a:r>
              <a:rPr lang="cs-CZ" sz="2800">
                <a:solidFill>
                  <a:srgbClr val="FFFFFF"/>
                </a:solidFill>
                <a:latin typeface="Calibri" pitchFamily="34" charset="0"/>
              </a:rPr>
              <a:t>Formativní potenciál volebních systémů:</a:t>
            </a:r>
            <a:br>
              <a:rPr lang="cs-CZ" sz="2800">
                <a:solidFill>
                  <a:srgbClr val="FFFFFF"/>
                </a:solidFill>
                <a:latin typeface="Calibri" pitchFamily="34" charset="0"/>
              </a:rPr>
            </a:br>
            <a:r>
              <a:rPr lang="cs-CZ" sz="2800">
                <a:solidFill>
                  <a:srgbClr val="FFFFFF"/>
                </a:solidFill>
                <a:latin typeface="Calibri" pitchFamily="34" charset="0"/>
              </a:rPr>
              <a:t>Mechanický a psychologický účinek</a:t>
            </a:r>
          </a:p>
        </p:txBody>
      </p:sp>
      <p:graphicFrame>
        <p:nvGraphicFramePr>
          <p:cNvPr id="21509" name="Rectangle 3">
            <a:extLst>
              <a:ext uri="{FF2B5EF4-FFF2-40B4-BE49-F238E27FC236}">
                <a16:creationId xmlns="" xmlns:a16="http://schemas.microsoft.com/office/drawing/2014/main" id="{23BDB378-3B8F-42B1-8340-EE85F96D13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80373355"/>
              </p:ext>
            </p:extLst>
          </p:nvPr>
        </p:nvGraphicFramePr>
        <p:xfrm>
          <a:off x="4808601" y="901700"/>
          <a:ext cx="6545199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="" xmlns:a16="http://schemas.microsoft.com/office/drawing/2014/main" id="{50E53EDA-3B94-4F6B-9E86-D3BB9EBB96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Rectangle 2">
            <a:extLst>
              <a:ext uri="{FF2B5EF4-FFF2-40B4-BE49-F238E27FC236}">
                <a16:creationId xmlns="" xmlns:a16="http://schemas.microsoft.com/office/drawing/2014/main" id="{D449561C-C905-4C7D-BCBC-F2152CA273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799" y="1150076"/>
            <a:ext cx="3659389" cy="4557849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cs-CZ" dirty="0">
                <a:latin typeface="Cambria" pitchFamily="18" charset="0"/>
              </a:rPr>
              <a:t>Některé poznámky k Duvergerovu konceptu</a:t>
            </a:r>
            <a:endParaRPr lang="cs-CZ">
              <a:latin typeface="Cambria" pitchFamily="18" charset="0"/>
            </a:endParaRPr>
          </a:p>
        </p:txBody>
      </p:sp>
      <p:cxnSp>
        <p:nvCxnSpPr>
          <p:cNvPr id="138" name="Straight Connector 137">
            <a:extLst>
              <a:ext uri="{FF2B5EF4-FFF2-40B4-BE49-F238E27FC236}">
                <a16:creationId xmlns="" xmlns:a16="http://schemas.microsoft.com/office/drawing/2014/main" id="{30EFD79F-7790-479B-B7DB-BD0D8C101D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66923" y="1668780"/>
            <a:ext cx="0" cy="35204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5" name="Rectangle 3">
            <a:extLst>
              <a:ext uri="{FF2B5EF4-FFF2-40B4-BE49-F238E27FC236}">
                <a16:creationId xmlns="" xmlns:a16="http://schemas.microsoft.com/office/drawing/2014/main" id="{91F65DF4-C626-450B-90B2-508339CDD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658" y="1150076"/>
            <a:ext cx="6517543" cy="455784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>
                <a:latin typeface="Cambria" panose="02040503050406030204" pitchFamily="18" charset="0"/>
              </a:rPr>
              <a:t>Zkreslen častými reinterpretacemi</a:t>
            </a:r>
          </a:p>
          <a:p>
            <a:pPr eaLnBrk="1" hangingPunct="1"/>
            <a:r>
              <a:rPr lang="cs-CZ" altLang="cs-CZ" dirty="0">
                <a:latin typeface="Cambria" panose="02040503050406030204" pitchFamily="18" charset="0"/>
              </a:rPr>
              <a:t>Prověřován ahistoricky (oba základní pojmy- „volební systém“ a „stranický systém“ mají v různých historických obdobích různý obsah).</a:t>
            </a:r>
          </a:p>
          <a:p>
            <a:pPr eaLnBrk="1" hangingPunct="1"/>
            <a:r>
              <a:rPr lang="cs-CZ" altLang="cs-CZ" dirty="0">
                <a:latin typeface="Cambria" panose="02040503050406030204" pitchFamily="18" charset="0"/>
              </a:rPr>
              <a:t>Nebere v úvahu změny v okolí volebního a stranického </a:t>
            </a:r>
            <a:r>
              <a:rPr lang="cs-CZ" altLang="cs-CZ" dirty="0" smtClean="0">
                <a:latin typeface="Cambria" panose="02040503050406030204" pitchFamily="18" charset="0"/>
              </a:rPr>
              <a:t>systému (např. financování politických stran státem, které velí obsazovat i beznadějné obvody)</a:t>
            </a:r>
            <a:endParaRPr lang="cs-CZ" altLang="cs-CZ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="" xmlns:a16="http://schemas.microsoft.com/office/drawing/2014/main" id="{50E53EDA-3B94-4F6B-9E86-D3BB9EBB96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2" name="Rectangle 2">
            <a:extLst>
              <a:ext uri="{FF2B5EF4-FFF2-40B4-BE49-F238E27FC236}">
                <a16:creationId xmlns="" xmlns:a16="http://schemas.microsoft.com/office/drawing/2014/main" id="{797B5590-8D37-4638-8B91-159004FF1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150076"/>
            <a:ext cx="3659389" cy="4557849"/>
          </a:xfrm>
        </p:spPr>
        <p:txBody>
          <a:bodyPr>
            <a:normAutofit/>
          </a:bodyPr>
          <a:lstStyle/>
          <a:p>
            <a:pPr algn="r" eaLnBrk="1" hangingPunct="1"/>
            <a:r>
              <a:rPr lang="cs-CZ" altLang="cs-CZ">
                <a:latin typeface="Cambria" panose="02040503050406030204" pitchFamily="18" charset="0"/>
              </a:rPr>
              <a:t>Reflexe Duvergera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="" xmlns:a16="http://schemas.microsoft.com/office/drawing/2014/main" id="{30EFD79F-7790-479B-B7DB-BD0D8C101D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66923" y="1668780"/>
            <a:ext cx="0" cy="35204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3" name="Rectangle 3">
            <a:extLst>
              <a:ext uri="{FF2B5EF4-FFF2-40B4-BE49-F238E27FC236}">
                <a16:creationId xmlns="" xmlns:a16="http://schemas.microsoft.com/office/drawing/2014/main" id="{C9728CB2-584D-4112-89CF-41BFD8174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658" y="1150076"/>
            <a:ext cx="6517543" cy="455784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>
                <a:latin typeface="Cambria" panose="02040503050406030204" pitchFamily="18" charset="0"/>
              </a:rPr>
              <a:t>1. Významná část politologů zcela odmítá jím narýsovaný příčinný vztah. Kauzální řetězec je podle nich třeba obrátit a volební systémy zkoumat jako </a:t>
            </a:r>
            <a:r>
              <a:rPr lang="cs-CZ" altLang="cs-CZ" b="1">
                <a:latin typeface="Cambria" panose="02040503050406030204" pitchFamily="18" charset="0"/>
              </a:rPr>
              <a:t>závislou proměnnou</a:t>
            </a:r>
            <a:r>
              <a:rPr lang="cs-CZ" altLang="cs-CZ">
                <a:latin typeface="Cambria" panose="02040503050406030204" pitchFamily="18" charset="0"/>
              </a:rPr>
              <a:t>, závislou na zájmech aktuálních politických elit.</a:t>
            </a:r>
          </a:p>
          <a:p>
            <a:pPr eaLnBrk="1" hangingPunct="1"/>
            <a:r>
              <a:rPr lang="cs-CZ" altLang="cs-CZ">
                <a:latin typeface="Cambria" panose="02040503050406030204" pitchFamily="18" charset="0"/>
              </a:rPr>
              <a:t>2. Část výzkumníků souhlasí s tím, že volební systémy mohou být nezávislou proměnnou, zatímco stranické systémy závislou proměnnou. Pro výzkum tohoto fenoménu však využívají zcela odlišnou </a:t>
            </a:r>
            <a:r>
              <a:rPr lang="cs-CZ" altLang="cs-CZ" b="1">
                <a:latin typeface="Cambria" panose="02040503050406030204" pitchFamily="18" charset="0"/>
              </a:rPr>
              <a:t>(kvantitativní) metodologii</a:t>
            </a:r>
            <a:r>
              <a:rPr lang="cs-CZ" altLang="cs-CZ">
                <a:latin typeface="Cambria" panose="02040503050406030204" pitchFamily="18" charset="0"/>
              </a:rPr>
              <a:t>.</a:t>
            </a:r>
          </a:p>
          <a:p>
            <a:pPr eaLnBrk="1" hangingPunct="1"/>
            <a:r>
              <a:rPr lang="cs-CZ" altLang="cs-CZ">
                <a:latin typeface="Cambria" panose="02040503050406030204" pitchFamily="18" charset="0"/>
              </a:rPr>
              <a:t>3. Afirmativní pozice, snažící se rozpracovat původní Duvergerovy návrhy (např. lepší operacionalizací jeho základních konceptů).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="" xmlns:a16="http://schemas.microsoft.com/office/drawing/2014/main" id="{75F65CD9-825D-44BD-8681-D42D260D4C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="" xmlns:a16="http://schemas.microsoft.com/office/drawing/2014/main" id="{B2F64C47-BE0B-4DA4-A62F-C6922DD208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-2"/>
            <a:ext cx="4125976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1F7B69F6-209F-4E9F-A91F-FA0B9D1611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1" y="643466"/>
            <a:ext cx="2590799" cy="499533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100">
                <a:solidFill>
                  <a:srgbClr val="FFFFFF"/>
                </a:solidFill>
              </a:rPr>
              <a:t>Sociologisté</a:t>
            </a:r>
            <a:br>
              <a:rPr lang="cs-CZ" sz="3100">
                <a:solidFill>
                  <a:srgbClr val="FFFFFF"/>
                </a:solidFill>
              </a:rPr>
            </a:br>
            <a:endParaRPr lang="cs-CZ" sz="3100">
              <a:solidFill>
                <a:srgbClr val="FFFFFF"/>
              </a:solidFill>
            </a:endParaRPr>
          </a:p>
        </p:txBody>
      </p:sp>
      <p:graphicFrame>
        <p:nvGraphicFramePr>
          <p:cNvPr id="26633" name="Rectangle 3">
            <a:extLst>
              <a:ext uri="{FF2B5EF4-FFF2-40B4-BE49-F238E27FC236}">
                <a16:creationId xmlns="" xmlns:a16="http://schemas.microsoft.com/office/drawing/2014/main" id="{229AE7EF-CD40-4C46-8860-135638199C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01668953"/>
              </p:ext>
            </p:extLst>
          </p:nvPr>
        </p:nvGraphicFramePr>
        <p:xfrm>
          <a:off x="4808601" y="901700"/>
          <a:ext cx="6545199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="" xmlns:a16="http://schemas.microsoft.com/office/drawing/2014/main" id="{D4C1A71D-B3FB-49D9-B9F2-C12345A2F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6143423" cy="1456267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>
                <a:latin typeface="Cambria" panose="02040503050406030204" pitchFamily="18" charset="0"/>
              </a:rPr>
              <a:t>Colomerova reflexe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="" xmlns:a16="http://schemas.microsoft.com/office/drawing/2014/main" id="{103DE3E9-6540-42A1-A46B-F352F6179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6143423" cy="364913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>
                <a:latin typeface="Cambria" panose="02040503050406030204" pitchFamily="18" charset="0"/>
              </a:rPr>
              <a:t>Josep Maria Colomer (2001,2005, empirická práce, makrokomparace):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>
                <a:latin typeface="Cambria" panose="02040503050406030204" pitchFamily="18" charset="0"/>
              </a:rPr>
              <a:t>Typ volebního systému a některé další charakteristiky politického systému (např. velikost voleného shromáždění) </a:t>
            </a:r>
            <a:r>
              <a:rPr lang="cs-CZ" altLang="cs-CZ" b="1">
                <a:latin typeface="Cambria" panose="02040503050406030204" pitchFamily="18" charset="0"/>
              </a:rPr>
              <a:t>závisí na tom, kolik je ve stranickém systému přítomno stran</a:t>
            </a:r>
            <a:r>
              <a:rPr lang="cs-CZ" altLang="cs-CZ">
                <a:latin typeface="Cambria" panose="02040503050406030204" pitchFamily="18" charset="0"/>
              </a:rPr>
              <a:t> (dokumentuje i historicky, multipartismus podle něj nebyl výsledkem, nýbrž důvodem k zavedení proporční reprezentace).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>
                <a:latin typeface="Cambria" panose="02040503050406030204" pitchFamily="18" charset="0"/>
              </a:rPr>
              <a:t>Efekt (nového) volebního systému je podle něj postupný, v prvních volbách obvykle nedochází ke změně oproti situaci před reformou, pak dochází ke </a:t>
            </a:r>
            <a:r>
              <a:rPr lang="cs-CZ" altLang="cs-CZ" b="1">
                <a:latin typeface="Cambria" panose="02040503050406030204" pitchFamily="18" charset="0"/>
              </a:rPr>
              <a:t>zvyšování</a:t>
            </a:r>
            <a:r>
              <a:rPr lang="cs-CZ" altLang="cs-CZ">
                <a:latin typeface="Cambria" panose="02040503050406030204" pitchFamily="18" charset="0"/>
              </a:rPr>
              <a:t> </a:t>
            </a:r>
            <a:r>
              <a:rPr lang="cs-CZ" altLang="cs-CZ" b="1">
                <a:latin typeface="Cambria" panose="02040503050406030204" pitchFamily="18" charset="0"/>
              </a:rPr>
              <a:t>počtu stran, </a:t>
            </a:r>
            <a:r>
              <a:rPr lang="cs-CZ" altLang="cs-CZ">
                <a:latin typeface="Cambria" panose="02040503050406030204" pitchFamily="18" charset="0"/>
              </a:rPr>
              <a:t>resp. jejich větší fragmentaci, což generuje pobídky k přechodu k proporčním pravidlům.</a:t>
            </a:r>
            <a:endParaRPr lang="cs-CZ" altLang="cs-CZ" b="1">
              <a:latin typeface="Cambria" panose="02040503050406030204" pitchFamily="18" charset="0"/>
            </a:endParaRPr>
          </a:p>
        </p:txBody>
      </p:sp>
      <p:pic>
        <p:nvPicPr>
          <p:cNvPr id="28677" name="Picture 5">
            <a:extLst>
              <a:ext uri="{FF2B5EF4-FFF2-40B4-BE49-F238E27FC236}">
                <a16:creationId xmlns="" xmlns:a16="http://schemas.microsoft.com/office/drawing/2014/main" id="{BA375FD1-28CE-410E-9C54-4D447650AB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031" r="1" b="38398"/>
          <a:stretch/>
        </p:blipFill>
        <p:spPr bwMode="auto">
          <a:xfrm>
            <a:off x="8888133" y="4144246"/>
            <a:ext cx="3302966" cy="2717299"/>
          </a:xfrm>
          <a:custGeom>
            <a:avLst/>
            <a:gdLst>
              <a:gd name="connsiteX0" fmla="*/ 1663658 w 3039855"/>
              <a:gd name="connsiteY0" fmla="*/ 0 h 2500842"/>
              <a:gd name="connsiteX1" fmla="*/ 2947417 w 3039855"/>
              <a:gd name="connsiteY1" fmla="*/ 605417 h 2500842"/>
              <a:gd name="connsiteX2" fmla="*/ 3039855 w 3039855"/>
              <a:gd name="connsiteY2" fmla="*/ 729032 h 2500842"/>
              <a:gd name="connsiteX3" fmla="*/ 3039855 w 3039855"/>
              <a:gd name="connsiteY3" fmla="*/ 2500842 h 2500842"/>
              <a:gd name="connsiteX4" fmla="*/ 226952 w 3039855"/>
              <a:gd name="connsiteY4" fmla="*/ 2500842 h 2500842"/>
              <a:gd name="connsiteX5" fmla="*/ 155401 w 3039855"/>
              <a:gd name="connsiteY5" fmla="*/ 2366679 h 2500842"/>
              <a:gd name="connsiteX6" fmla="*/ 0 w 3039855"/>
              <a:gd name="connsiteY6" fmla="*/ 1663658 h 2500842"/>
              <a:gd name="connsiteX7" fmla="*/ 1663658 w 3039855"/>
              <a:gd name="connsiteY7" fmla="*/ 0 h 250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58B25CAD-A790-499A-926B-116E10915E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75" name="Freeform 98">
              <a:extLst>
                <a:ext uri="{FF2B5EF4-FFF2-40B4-BE49-F238E27FC236}">
                  <a16:creationId xmlns="" xmlns:a16="http://schemas.microsoft.com/office/drawing/2014/main" id="{76E29510-9A59-43B9-BA40-BF403A9F63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="" xmlns:a16="http://schemas.microsoft.com/office/drawing/2014/main" id="{D41DCF14-C3EC-4A84-9BCB-CE73743063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="" xmlns:a16="http://schemas.microsoft.com/office/drawing/2014/main" id="{323473CE-82AD-4D8D-A232-68772F8249A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="" xmlns:a16="http://schemas.microsoft.com/office/drawing/2014/main" id="{6C67ADA3-E620-4348-8071-F9721E422B0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="" xmlns:a16="http://schemas.microsoft.com/office/drawing/2014/main" id="{221526D8-6171-42B9-BB1D-D4EBD07C93A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="" xmlns:a16="http://schemas.microsoft.com/office/drawing/2014/main" id="{D918272C-9574-485F-8DBA-E779254B6C7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="" xmlns:a16="http://schemas.microsoft.com/office/drawing/2014/main" id="{414CAA3E-D915-4597-85D4-DF416AF5399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="" xmlns:a16="http://schemas.microsoft.com/office/drawing/2014/main" id="{8749FF6F-6DEA-46A3-A01C-82BD294181C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="" xmlns:a16="http://schemas.microsoft.com/office/drawing/2014/main" id="{8853F97E-C428-43BB-903E-E63D7A05DE1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="" xmlns:a16="http://schemas.microsoft.com/office/drawing/2014/main" id="{FD4EE22F-D9F6-499B-8595-2CA950937EB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="" xmlns:a16="http://schemas.microsoft.com/office/drawing/2014/main" id="{0A598804-7127-47FC-8A02-C6E2FD0D7AB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="" xmlns:a16="http://schemas.microsoft.com/office/drawing/2014/main" id="{12A35C24-2BAE-4314-BBF5-81A17F92E10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="" xmlns:a16="http://schemas.microsoft.com/office/drawing/2014/main" id="{73A33BF9-E8C7-47A3-BFF6-5419153F723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="" xmlns:a16="http://schemas.microsoft.com/office/drawing/2014/main" id="{B8707F62-2F29-4FF0-A976-55E19960036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="" xmlns:a16="http://schemas.microsoft.com/office/drawing/2014/main" id="{3D9DB8BF-BBA2-4465-8B80-B354B3A5BA8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="" xmlns:a16="http://schemas.microsoft.com/office/drawing/2014/main" id="{1C237BA7-462C-4ABE-B089-4C8938F821B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="" xmlns:a16="http://schemas.microsoft.com/office/drawing/2014/main" id="{E14D5F33-8377-427F-B4D1-8B783BF48EF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="" xmlns:a16="http://schemas.microsoft.com/office/drawing/2014/main" id="{68114C18-86CF-412F-81BD-4856E83CDB3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="" xmlns:a16="http://schemas.microsoft.com/office/drawing/2014/main" id="{ECF1CFD5-877F-4D23-9186-ABBE6060582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="" xmlns:a16="http://schemas.microsoft.com/office/drawing/2014/main" id="{FD718FB9-83BB-4BFB-ACF6-7D0A681BB7D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="" xmlns:a16="http://schemas.microsoft.com/office/drawing/2014/main" id="{99B007F5-E4FE-4A8F-813F-CC2740BD2EF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="" xmlns:a16="http://schemas.microsoft.com/office/drawing/2014/main" id="{41345DFB-742B-4F09-B75A-05377FD401E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="" xmlns:a16="http://schemas.microsoft.com/office/drawing/2014/main" id="{7B4845AC-E70E-40A2-9491-05B2DBB92D9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="" xmlns:a16="http://schemas.microsoft.com/office/drawing/2014/main" id="{F4111F64-514D-4447-86EB-D6654552481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="" xmlns:a16="http://schemas.microsoft.com/office/drawing/2014/main" id="{B20169F1-F2D1-4726-8423-DBB5FE07145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="" xmlns:a16="http://schemas.microsoft.com/office/drawing/2014/main" id="{69F80247-CF53-4374-81E2-475BDD5210B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="" xmlns:a16="http://schemas.microsoft.com/office/drawing/2014/main" id="{FA5F5D72-947B-414E-8FDD-BBA2BCB95B7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="" xmlns:a16="http://schemas.microsoft.com/office/drawing/2014/main" id="{C3AECE77-F2AF-4FCA-9C0E-A3E154EF49E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="" xmlns:a16="http://schemas.microsoft.com/office/drawing/2014/main" id="{A357807F-7199-418E-A0A9-B64105ECD23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="" xmlns:a16="http://schemas.microsoft.com/office/drawing/2014/main" id="{374400BB-9AFD-4FE0-890E-888B089C261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="" xmlns:a16="http://schemas.microsoft.com/office/drawing/2014/main" id="{6B161EE8-5F23-490A-9728-F35D68DF906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="" xmlns:a16="http://schemas.microsoft.com/office/drawing/2014/main" id="{EF4E71C7-716A-43DB-8B25-45D376E5D1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="" xmlns:a16="http://schemas.microsoft.com/office/drawing/2014/main" id="{CCC85AEA-CCD1-4DF7-8916-0F72027ED7C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="" xmlns:a16="http://schemas.microsoft.com/office/drawing/2014/main" id="{2135A1AE-41A5-4D62-8EDA-7E2AE30EF6F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="" xmlns:a16="http://schemas.microsoft.com/office/drawing/2014/main" id="{F3CFD903-54FF-40B5-8645-48F3E463AE9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="" xmlns:a16="http://schemas.microsoft.com/office/drawing/2014/main" id="{250B0D3E-699D-4045-9BD5-B4CF69C20B2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="" xmlns:a16="http://schemas.microsoft.com/office/drawing/2014/main" id="{B430A3E5-50DB-4A25-A497-A9AABF4CD8A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="" xmlns:a16="http://schemas.microsoft.com/office/drawing/2014/main" id="{A1B0E32C-6B1D-4061-8FE9-49FE8F48E2C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="" xmlns:a16="http://schemas.microsoft.com/office/drawing/2014/main" id="{5933DD09-EE89-4852-AAB4-7C42FEB01CF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="" xmlns:a16="http://schemas.microsoft.com/office/drawing/2014/main" id="{211394FF-3D41-4AC3-BF43-D84C4453F97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="" xmlns:a16="http://schemas.microsoft.com/office/drawing/2014/main" id="{8E419255-A9D6-42DD-A394-F5330A6F36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="" xmlns:a16="http://schemas.microsoft.com/office/drawing/2014/main" id="{7B92B858-83FE-42E7-B526-734880D077C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="" xmlns:a16="http://schemas.microsoft.com/office/drawing/2014/main" id="{1AC09C3A-8718-4FF6-89BE-385091356D1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="" xmlns:a16="http://schemas.microsoft.com/office/drawing/2014/main" id="{1ACA67A3-5C58-4B01-9A72-136D48845EF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="" xmlns:a16="http://schemas.microsoft.com/office/drawing/2014/main" id="{9C479D8B-24CE-4B25-A4B4-1D411A45029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="" xmlns:a16="http://schemas.microsoft.com/office/drawing/2014/main" id="{9BF48C75-7374-42F2-A159-526789C3430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="" xmlns:a16="http://schemas.microsoft.com/office/drawing/2014/main" id="{D809A4AF-4DE5-4BEA-9D5A-A5236E9AF33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="" xmlns:a16="http://schemas.microsoft.com/office/drawing/2014/main" id="{B3EF6033-DAB6-40AE-904A-9B445DBD6E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="" xmlns:a16="http://schemas.microsoft.com/office/drawing/2014/main" id="{B6FAF6D3-9004-48E4-9A1F-BF36CEF7C76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="" xmlns:a16="http://schemas.microsoft.com/office/drawing/2014/main" id="{45BF9CAE-C7FC-4A40-83EC-8D4FA543E00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="" xmlns:a16="http://schemas.microsoft.com/office/drawing/2014/main" id="{C9D1F7A5-8E54-4E36-9FBB-68F82877C24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="" xmlns:a16="http://schemas.microsoft.com/office/drawing/2014/main" id="{2E9B55B9-3B64-43D0-B20B-63D1E69CE3C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="" xmlns:a16="http://schemas.microsoft.com/office/drawing/2014/main" id="{AD5DB75D-0B80-49D5-ABF8-FB393DC83BA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="" xmlns:a16="http://schemas.microsoft.com/office/drawing/2014/main" id="{F3F5F929-EAAF-471A-9E35-6DCDC3566C8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="" xmlns:a16="http://schemas.microsoft.com/office/drawing/2014/main" id="{E4C2BEB3-0299-4A25-830D-6E2DF9FDC8D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="" xmlns:a16="http://schemas.microsoft.com/office/drawing/2014/main" id="{04E342A0-615D-466D-9404-CA8BBCEEFC3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="" xmlns:a16="http://schemas.microsoft.com/office/drawing/2014/main" id="{6BDFFE1C-1E19-4EF4-A1B2-204A04E3419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="" xmlns:a16="http://schemas.microsoft.com/office/drawing/2014/main" id="{6731123C-8680-4E7A-AF54-969919D30C5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="" xmlns:a16="http://schemas.microsoft.com/office/drawing/2014/main" id="{8F1F0F71-5F67-496A-85EC-C8272FC6DE8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="" xmlns:a16="http://schemas.microsoft.com/office/drawing/2014/main" id="{4EE0D13E-74B4-46D8-9CEB-993A9B02BBA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="" xmlns:a16="http://schemas.microsoft.com/office/drawing/2014/main" id="{BBC0AC4E-E40A-4D25-B178-B28024D5DB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="" xmlns:a16="http://schemas.microsoft.com/office/drawing/2014/main" id="{A143B7E6-35F6-4AAF-B75E-D0E3B1CC3BD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="" xmlns:a16="http://schemas.microsoft.com/office/drawing/2014/main" id="{8DAAF768-2A67-4FCC-B682-7B14D469938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="" xmlns:a16="http://schemas.microsoft.com/office/drawing/2014/main" id="{9A5A9193-6968-40A2-9E95-40B9A300A19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="" xmlns:a16="http://schemas.microsoft.com/office/drawing/2014/main" id="{85F665EA-A27F-453A-9F57-4D4B9CE646D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="" xmlns:a16="http://schemas.microsoft.com/office/drawing/2014/main" id="{4F6B94B3-C73B-4B26-A066-A4A6EB69207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="" xmlns:a16="http://schemas.microsoft.com/office/drawing/2014/main" id="{2C87A408-F5B1-4397-9A9F-65844D7EFBE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="" xmlns:a16="http://schemas.microsoft.com/office/drawing/2014/main" id="{B9AC2E82-FE6E-420B-9AB8-7939E196CE5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="" xmlns:a16="http://schemas.microsoft.com/office/drawing/2014/main" id="{BAE5E1C4-5F11-44DF-9A63-A3AB706FCCB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="" xmlns:a16="http://schemas.microsoft.com/office/drawing/2014/main" id="{3236581D-1127-4822-B364-203311850BD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="" xmlns:a16="http://schemas.microsoft.com/office/drawing/2014/main" id="{CF6AFBC9-9C55-4BB4-8DD3-CBFB9D9596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="" xmlns:a16="http://schemas.microsoft.com/office/drawing/2014/main" id="{3312F76C-C542-4FF1-88A9-12DED608E7B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="" xmlns:a16="http://schemas.microsoft.com/office/drawing/2014/main" id="{AC1AEC1F-364C-4A2C-8798-18571170F73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="" xmlns:a16="http://schemas.microsoft.com/office/drawing/2014/main" id="{4960AF63-51EE-4474-9693-18C3FFC5F54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="" xmlns:a16="http://schemas.microsoft.com/office/drawing/2014/main" id="{1E186998-8FFC-4B8E-9664-A3EB3DA93F3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="" xmlns:a16="http://schemas.microsoft.com/office/drawing/2014/main" id="{A00B2A7C-644E-4B02-8949-68AC413D146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="" xmlns:a16="http://schemas.microsoft.com/office/drawing/2014/main" id="{0923CE8B-E88E-4585-A698-30BB686DFED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="" xmlns:a16="http://schemas.microsoft.com/office/drawing/2014/main" id="{21148CFA-ECD4-4847-91CE-7E8206F840A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="" xmlns:a16="http://schemas.microsoft.com/office/drawing/2014/main" id="{DFAB4226-9991-4F5E-B43B-D873A909D2A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="" xmlns:a16="http://schemas.microsoft.com/office/drawing/2014/main" id="{C8548911-9FE4-446D-BD3E-DC72AEF2D6D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6" name="Group 155">
            <a:extLst>
              <a:ext uri="{FF2B5EF4-FFF2-40B4-BE49-F238E27FC236}">
                <a16:creationId xmlns="" xmlns:a16="http://schemas.microsoft.com/office/drawing/2014/main" id="{811B40AE-63DC-41CA-B0D1-EF99F055F5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157" name="Freeform 17">
              <a:extLst>
                <a:ext uri="{FF2B5EF4-FFF2-40B4-BE49-F238E27FC236}">
                  <a16:creationId xmlns="" xmlns:a16="http://schemas.microsoft.com/office/drawing/2014/main" id="{07BB2A43-A75C-4A17-B68F-E6AB75EE03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="" xmlns:a16="http://schemas.microsoft.com/office/drawing/2014/main" id="{40A0BDF4-301A-4EE4-A77D-BD245F18EE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59" name="Straight Connector 158">
                <a:extLst>
                  <a:ext uri="{FF2B5EF4-FFF2-40B4-BE49-F238E27FC236}">
                    <a16:creationId xmlns="" xmlns:a16="http://schemas.microsoft.com/office/drawing/2014/main" id="{C4924D57-94BA-40F5-BF53-9B23F7213F3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="" xmlns:a16="http://schemas.microsoft.com/office/drawing/2014/main" id="{A14F8BCB-338A-49F5-BB9D-626C7A0CC95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="" xmlns:a16="http://schemas.microsoft.com/office/drawing/2014/main" id="{DEFC0D9E-285A-4D86-8A71-B985BA83353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="" xmlns:a16="http://schemas.microsoft.com/office/drawing/2014/main" id="{57015B3C-B28A-40F0-B53A-91B3B9C5FA7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="" xmlns:a16="http://schemas.microsoft.com/office/drawing/2014/main" id="{1DFD7530-F83D-4D23-9B1F-F8DA8CD5AF9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="" xmlns:a16="http://schemas.microsoft.com/office/drawing/2014/main" id="{4DC34F9A-64D4-48B5-8E5A-ED0E3392539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="" xmlns:a16="http://schemas.microsoft.com/office/drawing/2014/main" id="{3ED77B99-47E0-4D0B-B185-7F5E1B61C07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="" xmlns:a16="http://schemas.microsoft.com/office/drawing/2014/main" id="{EC09C835-22F6-4E14-9BBE-11DD2333460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="" xmlns:a16="http://schemas.microsoft.com/office/drawing/2014/main" id="{A02419A0-4AA5-4985-B606-94268DE4159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="" xmlns:a16="http://schemas.microsoft.com/office/drawing/2014/main" id="{1503FA27-7544-400B-8706-FE12A9B316B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="" xmlns:a16="http://schemas.microsoft.com/office/drawing/2014/main" id="{DD404C57-DD6C-454E-BE13-90369095B13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="" xmlns:a16="http://schemas.microsoft.com/office/drawing/2014/main" id="{5ABEA11C-C6F5-4FAB-9F3F-384EF23D6CA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="" xmlns:a16="http://schemas.microsoft.com/office/drawing/2014/main" id="{7CAEDBBC-2C01-496B-929B-849F1CB5349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="" xmlns:a16="http://schemas.microsoft.com/office/drawing/2014/main" id="{2894D4ED-61CE-46A2-9092-A00B9E83772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="" xmlns:a16="http://schemas.microsoft.com/office/drawing/2014/main" id="{1C5D0262-1B14-45D6-937F-B6D6A915DC3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="" xmlns:a16="http://schemas.microsoft.com/office/drawing/2014/main" id="{3C7684CB-4F98-4EC9-A35B-1E903CEE667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="" xmlns:a16="http://schemas.microsoft.com/office/drawing/2014/main" id="{5C25B956-861C-47EE-9D4D-E31C24538EF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="" xmlns:a16="http://schemas.microsoft.com/office/drawing/2014/main" id="{3DD61AAC-D277-4D2E-AB51-8DDB489040A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="" xmlns:a16="http://schemas.microsoft.com/office/drawing/2014/main" id="{4A4BA2A9-697F-45E1-8363-5E61A4207E9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="" xmlns:a16="http://schemas.microsoft.com/office/drawing/2014/main" id="{FD517C0E-A6EE-4A86-9F4C-434CD719151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="" xmlns:a16="http://schemas.microsoft.com/office/drawing/2014/main" id="{98C170BA-831C-4BA4-A286-65E66E9C465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="" xmlns:a16="http://schemas.microsoft.com/office/drawing/2014/main" id="{0EAA6EC5-E2BD-492B-9A8B-C27A76AC6C9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="" xmlns:a16="http://schemas.microsoft.com/office/drawing/2014/main" id="{8485DB25-AEEB-4180-9A14-2CEB267D4FF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="" xmlns:a16="http://schemas.microsoft.com/office/drawing/2014/main" id="{807A4361-79A5-47AA-98FE-01640EE424C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="" xmlns:a16="http://schemas.microsoft.com/office/drawing/2014/main" id="{F672975E-CAD3-46F3-BDA2-902C8237DC5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="" xmlns:a16="http://schemas.microsoft.com/office/drawing/2014/main" id="{15679262-AA08-4D50-AB3F-E6F9B4D1D81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="" xmlns:a16="http://schemas.microsoft.com/office/drawing/2014/main" id="{61E32D5A-0C93-4E13-B049-914A2F1D299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="" xmlns:a16="http://schemas.microsoft.com/office/drawing/2014/main" id="{941EC8F6-AF84-43B6-9400-F73F6FBADE5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="" xmlns:a16="http://schemas.microsoft.com/office/drawing/2014/main" id="{E75F074A-16C0-4748-BD13-64A7C32F6A0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="" xmlns:a16="http://schemas.microsoft.com/office/drawing/2014/main" id="{ECB3D608-CA7C-470E-9AAA-8389005F536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="" xmlns:a16="http://schemas.microsoft.com/office/drawing/2014/main" id="{7AB4FD7D-4E8A-4455-933E-99E52E0B490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="" xmlns:a16="http://schemas.microsoft.com/office/drawing/2014/main" id="{7416DF40-A568-431F-B63F-C32A9175B87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="" xmlns:a16="http://schemas.microsoft.com/office/drawing/2014/main" id="{1B25E07C-A0EC-4DCF-88EC-51BB5C3FC34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="" xmlns:a16="http://schemas.microsoft.com/office/drawing/2014/main" id="{96C7DC41-3ADA-4989-AE2A-0F8D9DFCC9E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="" xmlns:a16="http://schemas.microsoft.com/office/drawing/2014/main" id="{6AE2AB88-5EAC-41EC-98BF-FACD6A21155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="" xmlns:a16="http://schemas.microsoft.com/office/drawing/2014/main" id="{94E0B17E-9282-4983-AEB1-2B123998A33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="" xmlns:a16="http://schemas.microsoft.com/office/drawing/2014/main" id="{986E83F1-9CCB-448B-89C9-F55B273BFC0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="" xmlns:a16="http://schemas.microsoft.com/office/drawing/2014/main" id="{1621D911-2A84-468C-9244-743E3E18D73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="" xmlns:a16="http://schemas.microsoft.com/office/drawing/2014/main" id="{B29971DC-3B38-4403-ABC9-880A06EBAC9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="" xmlns:a16="http://schemas.microsoft.com/office/drawing/2014/main" id="{F2D65D61-4C71-4851-B377-83369B38899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="" xmlns:a16="http://schemas.microsoft.com/office/drawing/2014/main" id="{804A736D-4A39-4E06-B7A7-2217CEB4ECE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="" xmlns:a16="http://schemas.microsoft.com/office/drawing/2014/main" id="{33B1531E-B3AC-480D-A8CD-836E8C1788B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="" xmlns:a16="http://schemas.microsoft.com/office/drawing/2014/main" id="{CF076B49-2AA3-4C05-9E50-CFF9137184B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="" xmlns:a16="http://schemas.microsoft.com/office/drawing/2014/main" id="{FE506FE5-22A7-42E7-BEB9-5442E791844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="" xmlns:a16="http://schemas.microsoft.com/office/drawing/2014/main" id="{5D634CEF-DD74-4EC0-B7F4-3884BAF1066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="" xmlns:a16="http://schemas.microsoft.com/office/drawing/2014/main" id="{C4AD2728-E4B9-487D-A682-5E21DD15BB7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="" xmlns:a16="http://schemas.microsoft.com/office/drawing/2014/main" id="{C422CD3C-92C4-473C-9E31-85A594F6BE2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="" xmlns:a16="http://schemas.microsoft.com/office/drawing/2014/main" id="{71509C2B-9D23-4008-B6A1-24076882097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="" xmlns:a16="http://schemas.microsoft.com/office/drawing/2014/main" id="{007ACD51-E44F-4AF8-8F61-F276D71343F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="" xmlns:a16="http://schemas.microsoft.com/office/drawing/2014/main" id="{EF5BDAF9-2B69-4209-BE1F-6C5D8A1DFF7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="" xmlns:a16="http://schemas.microsoft.com/office/drawing/2014/main" id="{9DA27782-8E1F-422F-B106-31C0E1216D5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="" xmlns:a16="http://schemas.microsoft.com/office/drawing/2014/main" id="{8E8A221D-84EC-47C2-A895-82538581532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="" xmlns:a16="http://schemas.microsoft.com/office/drawing/2014/main" id="{F08A0E1C-6626-4DD8-83BE-E83E2DFC840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="" xmlns:a16="http://schemas.microsoft.com/office/drawing/2014/main" id="{7360D67F-521C-4D9A-B2B1-392386EA51E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="" xmlns:a16="http://schemas.microsoft.com/office/drawing/2014/main" id="{F29669A1-CC36-41F4-B0F1-B720DB98942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="" xmlns:a16="http://schemas.microsoft.com/office/drawing/2014/main" id="{7DC3ADA6-152F-4D7B-9ABD-30DC8F7A251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="" xmlns:a16="http://schemas.microsoft.com/office/drawing/2014/main" id="{1F6CA5EE-56FA-4EF7-9EC7-BC3FB217ED9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="" xmlns:a16="http://schemas.microsoft.com/office/drawing/2014/main" id="{703F9222-217B-48EB-8878-EC0B32E3225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="" xmlns:a16="http://schemas.microsoft.com/office/drawing/2014/main" id="{B48B9A73-A26B-43DB-9BB2-5658871FEA2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="" xmlns:a16="http://schemas.microsoft.com/office/drawing/2014/main" id="{EDF9DD53-6F04-4203-B61A-240676B7FDB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="" xmlns:a16="http://schemas.microsoft.com/office/drawing/2014/main" id="{01065752-DE28-425C-8987-168FE9F5102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="" xmlns:a16="http://schemas.microsoft.com/office/drawing/2014/main" id="{4B78A37C-B329-45F9-AF83-26D5CD82654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="" xmlns:a16="http://schemas.microsoft.com/office/drawing/2014/main" id="{FB70B126-9812-487A-AB78-CBCB1B32D76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="" xmlns:a16="http://schemas.microsoft.com/office/drawing/2014/main" id="{62A622F7-EC16-4F46-83B7-7A7DBCF99A2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="" xmlns:a16="http://schemas.microsoft.com/office/drawing/2014/main" id="{5607D488-F3A1-4FF6-9C5C-B4C1E147A2C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="" xmlns:a16="http://schemas.microsoft.com/office/drawing/2014/main" id="{FDD48CAD-8E9A-434C-9F7E-6031DA9A6A9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="" xmlns:a16="http://schemas.microsoft.com/office/drawing/2014/main" id="{F70B9979-DEC4-48B9-9462-E3631AC96A9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="" xmlns:a16="http://schemas.microsoft.com/office/drawing/2014/main" id="{ADB15ACD-534F-474C-8B1A-8F5B94AEFDC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="" xmlns:a16="http://schemas.microsoft.com/office/drawing/2014/main" id="{8DFFE368-637C-4309-ABAC-BDCED29B6BC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="" xmlns:a16="http://schemas.microsoft.com/office/drawing/2014/main" id="{7D3E8255-AD5A-48F8-B948-7BF97DBEE7A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="" xmlns:a16="http://schemas.microsoft.com/office/drawing/2014/main" id="{784682BD-D253-4704-BB29-6D9C7D3006A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="" xmlns:a16="http://schemas.microsoft.com/office/drawing/2014/main" id="{34113DE4-AE89-4F45-9B12-61B04E3E78A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="" xmlns:a16="http://schemas.microsoft.com/office/drawing/2014/main" id="{8437CF76-AF2F-46BC-9579-872625F1AB7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="" xmlns:a16="http://schemas.microsoft.com/office/drawing/2014/main" id="{AF2AF364-8140-40A5-9AC8-00C03DA479C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="" xmlns:a16="http://schemas.microsoft.com/office/drawing/2014/main" id="{AFBA166C-DB92-475D-B0D3-1F7EB2B81AB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="" xmlns:a16="http://schemas.microsoft.com/office/drawing/2014/main" id="{583F60B4-E774-4D4F-BC7C-A171BB61743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="" xmlns:a16="http://schemas.microsoft.com/office/drawing/2014/main" id="{EF18C06C-0984-4FAA-952A-9CBFC0F95C1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="" xmlns:a16="http://schemas.microsoft.com/office/drawing/2014/main" id="{BDE44802-FF06-46DC-9F7E-D2A329BB29B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8676" name="Picture 7" descr="Josep Maria Colomer">
            <a:extLst>
              <a:ext uri="{FF2B5EF4-FFF2-40B4-BE49-F238E27FC236}">
                <a16:creationId xmlns="" xmlns:a16="http://schemas.microsoft.com/office/drawing/2014/main" id="{DE283D66-79EC-49CE-A115-24BD84CF5D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14" r="2" b="29651"/>
          <a:stretch/>
        </p:blipFill>
        <p:spPr bwMode="auto">
          <a:xfrm>
            <a:off x="8055588" y="-3863"/>
            <a:ext cx="4132754" cy="3445946"/>
          </a:xfrm>
          <a:custGeom>
            <a:avLst/>
            <a:gdLst>
              <a:gd name="connsiteX0" fmla="*/ 303228 w 4638368"/>
              <a:gd name="connsiteY0" fmla="*/ 0 h 3867534"/>
              <a:gd name="connsiteX1" fmla="*/ 4638368 w 4638368"/>
              <a:gd name="connsiteY1" fmla="*/ 0 h 3867534"/>
              <a:gd name="connsiteX2" fmla="*/ 4638368 w 4638368"/>
              <a:gd name="connsiteY2" fmla="*/ 2952747 h 3867534"/>
              <a:gd name="connsiteX3" fmla="*/ 4585825 w 4638368"/>
              <a:gd name="connsiteY3" fmla="*/ 3013864 h 3867534"/>
              <a:gd name="connsiteX4" fmla="*/ 2641346 w 4638368"/>
              <a:gd name="connsiteY4" fmla="*/ 3867534 h 3867534"/>
              <a:gd name="connsiteX5" fmla="*/ 0 w 4638368"/>
              <a:gd name="connsiteY5" fmla="*/ 1226188 h 3867534"/>
              <a:gd name="connsiteX6" fmla="*/ 260466 w 4638368"/>
              <a:gd name="connsiteY6" fmla="*/ 81056 h 386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="" xmlns:a16="http://schemas.microsoft.com/office/drawing/2014/main" id="{75F65CD9-825D-44BD-8681-D42D260D4C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: Shape 138">
            <a:extLst>
              <a:ext uri="{FF2B5EF4-FFF2-40B4-BE49-F238E27FC236}">
                <a16:creationId xmlns="" xmlns:a16="http://schemas.microsoft.com/office/drawing/2014/main" id="{B2F64C47-BE0B-4DA4-A62F-C6922DD208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-2"/>
            <a:ext cx="4125976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722" name="Rectangle 2">
            <a:extLst>
              <a:ext uri="{FF2B5EF4-FFF2-40B4-BE49-F238E27FC236}">
                <a16:creationId xmlns="" xmlns:a16="http://schemas.microsoft.com/office/drawing/2014/main" id="{C04BB8AF-05B9-4D62-B25A-40341770B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2590799" cy="499533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>
                <a:solidFill>
                  <a:srgbClr val="FFFFFF"/>
                </a:solidFill>
                <a:latin typeface="Cambria" panose="02040503050406030204" pitchFamily="18" charset="0"/>
              </a:rPr>
              <a:t>Institucionalisté (kvantitativní)</a:t>
            </a:r>
          </a:p>
        </p:txBody>
      </p:sp>
      <p:graphicFrame>
        <p:nvGraphicFramePr>
          <p:cNvPr id="30724" name="Rectangle 3">
            <a:extLst>
              <a:ext uri="{FF2B5EF4-FFF2-40B4-BE49-F238E27FC236}">
                <a16:creationId xmlns="" xmlns:a16="http://schemas.microsoft.com/office/drawing/2014/main" id="{52891BFC-8618-4015-BE22-7BACD6A7E9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84730124"/>
              </p:ext>
            </p:extLst>
          </p:nvPr>
        </p:nvGraphicFramePr>
        <p:xfrm>
          <a:off x="4808601" y="901700"/>
          <a:ext cx="6545199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="" xmlns:a16="http://schemas.microsoft.com/office/drawing/2014/main" id="{A8F0CFA8-0F57-49FC-A01F-033475011C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9574934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Jak působí volební systémy? (Taagepera 2007</a:t>
            </a:r>
            <a:r>
              <a:rPr lang="cs-CZ" dirty="0" smtClean="0"/>
              <a:t>): smiřuje sociologisty a institucionalisty</a:t>
            </a:r>
            <a:endParaRPr lang="cs-CZ" dirty="0"/>
          </a:p>
        </p:txBody>
      </p:sp>
      <p:sp>
        <p:nvSpPr>
          <p:cNvPr id="22531" name="Rectangle 3">
            <a:extLst>
              <a:ext uri="{FF2B5EF4-FFF2-40B4-BE49-F238E27FC236}">
                <a16:creationId xmlns="" xmlns:a16="http://schemas.microsoft.com/office/drawing/2014/main" id="{B3204F81-61CC-4879-854F-1FFDE2645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313" y="1700213"/>
            <a:ext cx="8229600" cy="44116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cs-CZ" altLang="cs-CZ"/>
          </a:p>
        </p:txBody>
      </p:sp>
      <p:grpSp>
        <p:nvGrpSpPr>
          <p:cNvPr id="22532" name="Group 4">
            <a:extLst>
              <a:ext uri="{FF2B5EF4-FFF2-40B4-BE49-F238E27FC236}">
                <a16:creationId xmlns="" xmlns:a16="http://schemas.microsoft.com/office/drawing/2014/main" id="{C0BAEEB9-251F-4F64-B888-A8B80AE622D6}"/>
              </a:ext>
            </a:extLst>
          </p:cNvPr>
          <p:cNvGrpSpPr>
            <a:grpSpLocks/>
          </p:cNvGrpSpPr>
          <p:nvPr/>
        </p:nvGrpSpPr>
        <p:grpSpPr bwMode="auto">
          <a:xfrm>
            <a:off x="1703388" y="3284538"/>
            <a:ext cx="8424862" cy="2449512"/>
            <a:chOff x="1532" y="3350"/>
            <a:chExt cx="9850" cy="1905"/>
          </a:xfrm>
        </p:grpSpPr>
        <p:sp>
          <p:nvSpPr>
            <p:cNvPr id="22533" name="Rectangle 5">
              <a:extLst>
                <a:ext uri="{FF2B5EF4-FFF2-40B4-BE49-F238E27FC236}">
                  <a16:creationId xmlns="" xmlns:a16="http://schemas.microsoft.com/office/drawing/2014/main" id="{94948845-195C-407D-8DAF-7312C3285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" y="3350"/>
              <a:ext cx="1440" cy="102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4800" tIns="64800" rIns="64800" bIns="64800"/>
            <a:lstStyle>
              <a:lvl1pPr marL="342900" indent="-34290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-1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-1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-1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9pPr>
            </a:lstStyle>
            <a:p>
              <a:pPr defTabSz="9144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75F55"/>
                </a:buClr>
                <a:buSzPct val="70000"/>
                <a:buFont typeface="Wingdings" panose="05000000000000000000" pitchFamily="2" charset="2"/>
                <a:buChar char="l"/>
              </a:pPr>
              <a:r>
                <a:rPr lang="cs-CZ" altLang="cs-CZ" sz="1200">
                  <a:solidFill>
                    <a:prstClr val="black"/>
                  </a:solidFill>
                  <a:latin typeface="Calibri" panose="020F0502020204030204" pitchFamily="34" charset="0"/>
                </a:rPr>
                <a:t>DISTRIBUCE MANDÁTŮ</a:t>
              </a:r>
              <a:endParaRPr lang="cs-CZ" altLang="cs-CZ" sz="1200" noProof="1">
                <a:solidFill>
                  <a:prstClr val="black"/>
                </a:solidFill>
                <a:latin typeface="Calibri" panose="020F0502020204030204" pitchFamily="34" charset="0"/>
              </a:endParaRPr>
            </a:p>
            <a:p>
              <a:pPr defTabSz="9144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75F55"/>
                </a:buClr>
                <a:buSzPct val="70000"/>
                <a:buFont typeface="Wingdings" panose="05000000000000000000" pitchFamily="2" charset="2"/>
                <a:buChar char="l"/>
              </a:pPr>
              <a:endParaRPr lang="cs-CZ" altLang="cs-CZ" sz="190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534" name="Rectangle 6">
              <a:extLst>
                <a:ext uri="{FF2B5EF4-FFF2-40B4-BE49-F238E27FC236}">
                  <a16:creationId xmlns="" xmlns:a16="http://schemas.microsoft.com/office/drawing/2014/main" id="{51E27AFA-C3C5-4D49-AB26-94A566036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2" y="3350"/>
              <a:ext cx="2000" cy="102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4800" tIns="64800" rIns="64800" bIns="64800"/>
            <a:lstStyle>
              <a:lvl1pPr marL="342900" indent="-34290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-1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-1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-1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9pPr>
            </a:lstStyle>
            <a:p>
              <a:pPr defTabSz="9144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75F55"/>
                </a:buClr>
                <a:buSzPct val="70000"/>
                <a:buFont typeface="Wingdings" panose="05000000000000000000" pitchFamily="2" charset="2"/>
                <a:buChar char="l"/>
              </a:pPr>
              <a:r>
                <a:rPr lang="cs-CZ" altLang="cs-CZ" sz="1200">
                  <a:solidFill>
                    <a:prstClr val="black"/>
                  </a:solidFill>
                  <a:latin typeface="Calibri" panose="020F0502020204030204" pitchFamily="34" charset="0"/>
                </a:rPr>
                <a:t>VOLEBNÍ SYSTÉM</a:t>
              </a:r>
              <a:endParaRPr lang="cs-CZ" altLang="cs-CZ" sz="1200" noProof="1">
                <a:solidFill>
                  <a:prstClr val="black"/>
                </a:solidFill>
                <a:latin typeface="Calibri" panose="020F0502020204030204" pitchFamily="34" charset="0"/>
              </a:endParaRPr>
            </a:p>
            <a:p>
              <a:pPr defTabSz="9144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75F55"/>
                </a:buClr>
                <a:buSzPct val="70000"/>
                <a:buFont typeface="Wingdings" panose="05000000000000000000" pitchFamily="2" charset="2"/>
                <a:buChar char="l"/>
              </a:pPr>
              <a:endParaRPr lang="cs-CZ" altLang="cs-CZ" sz="190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535" name="Rectangle 7">
              <a:extLst>
                <a:ext uri="{FF2B5EF4-FFF2-40B4-BE49-F238E27FC236}">
                  <a16:creationId xmlns="" xmlns:a16="http://schemas.microsoft.com/office/drawing/2014/main" id="{65A6AD5E-E6C2-4567-91CA-EDE83A492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7" y="3350"/>
              <a:ext cx="1500" cy="102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4800" tIns="64800" rIns="64800" bIns="64800"/>
            <a:lstStyle>
              <a:lvl1pPr marL="342900" indent="-34290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-1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-1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-1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9pPr>
            </a:lstStyle>
            <a:p>
              <a:pPr defTabSz="9144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75F55"/>
                </a:buClr>
                <a:buSzPct val="70000"/>
                <a:buFont typeface="Wingdings" panose="05000000000000000000" pitchFamily="2" charset="2"/>
                <a:buChar char="l"/>
              </a:pPr>
              <a:r>
                <a:rPr lang="cs-CZ" altLang="cs-CZ" sz="1200">
                  <a:solidFill>
                    <a:prstClr val="black"/>
                  </a:solidFill>
                  <a:latin typeface="Calibri" panose="020F0502020204030204" pitchFamily="34" charset="0"/>
                </a:rPr>
                <a:t>DISTRIBUCE HLASŮ</a:t>
              </a:r>
              <a:endParaRPr lang="cs-CZ" altLang="cs-CZ" sz="1200" noProof="1">
                <a:solidFill>
                  <a:prstClr val="black"/>
                </a:solidFill>
                <a:latin typeface="Calibri" panose="020F0502020204030204" pitchFamily="34" charset="0"/>
              </a:endParaRPr>
            </a:p>
            <a:p>
              <a:pPr defTabSz="9144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75F55"/>
                </a:buClr>
                <a:buSzPct val="70000"/>
                <a:buFont typeface="Wingdings" panose="05000000000000000000" pitchFamily="2" charset="2"/>
                <a:buChar char="l"/>
              </a:pPr>
              <a:endParaRPr lang="cs-CZ" altLang="cs-CZ" sz="190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536" name="Rectangle 8">
              <a:extLst>
                <a:ext uri="{FF2B5EF4-FFF2-40B4-BE49-F238E27FC236}">
                  <a16:creationId xmlns="" xmlns:a16="http://schemas.microsoft.com/office/drawing/2014/main" id="{F05BF088-032E-48C4-A7B5-33E70C638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2" y="3350"/>
              <a:ext cx="2330" cy="102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4800" tIns="64800" rIns="64800" bIns="64800"/>
            <a:lstStyle>
              <a:lvl1pPr marL="342900" indent="-34290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-1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-1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-1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9pPr>
            </a:lstStyle>
            <a:p>
              <a:pPr defTabSz="9144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75F55"/>
                </a:buClr>
                <a:buSzPct val="70000"/>
                <a:buFont typeface="Wingdings" panose="05000000000000000000" pitchFamily="2" charset="2"/>
                <a:buChar char="l"/>
              </a:pPr>
              <a:r>
                <a:rPr lang="cs-CZ" altLang="cs-CZ" sz="1200">
                  <a:solidFill>
                    <a:prstClr val="black"/>
                  </a:solidFill>
                  <a:latin typeface="Calibri" panose="020F0502020204030204" pitchFamily="34" charset="0"/>
                </a:rPr>
                <a:t>AKTUÁLNÍ POLITICKÁ SITUACE, KULTURA A HISTORIE</a:t>
              </a:r>
              <a:endParaRPr lang="cs-CZ" altLang="cs-CZ" sz="1200" noProof="1">
                <a:solidFill>
                  <a:prstClr val="black"/>
                </a:solidFill>
                <a:latin typeface="Calibri" panose="020F0502020204030204" pitchFamily="34" charset="0"/>
              </a:endParaRPr>
            </a:p>
            <a:p>
              <a:pPr defTabSz="9144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75F55"/>
                </a:buClr>
                <a:buSzPct val="70000"/>
                <a:buFont typeface="Wingdings" panose="05000000000000000000" pitchFamily="2" charset="2"/>
                <a:buChar char="l"/>
              </a:pPr>
              <a:endParaRPr lang="cs-CZ" altLang="cs-CZ" sz="190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537" name="Line 9">
              <a:extLst>
                <a:ext uri="{FF2B5EF4-FFF2-40B4-BE49-F238E27FC236}">
                  <a16:creationId xmlns="" xmlns:a16="http://schemas.microsoft.com/office/drawing/2014/main" id="{FE174C28-525D-49C7-8DBE-5382C5B63F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0" y="4350"/>
              <a:ext cx="1052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z="190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538" name="Line 10">
              <a:extLst>
                <a:ext uri="{FF2B5EF4-FFF2-40B4-BE49-F238E27FC236}">
                  <a16:creationId xmlns="" xmlns:a16="http://schemas.microsoft.com/office/drawing/2014/main" id="{EBDDB86D-4B12-4BB7-9A1D-A663FBC96A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2" y="3350"/>
              <a:ext cx="1052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z="190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539" name="Line 11">
              <a:extLst>
                <a:ext uri="{FF2B5EF4-FFF2-40B4-BE49-F238E27FC236}">
                  <a16:creationId xmlns="" xmlns:a16="http://schemas.microsoft.com/office/drawing/2014/main" id="{E2D50604-1FD7-4504-BD42-2A8BF9862B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7" y="3360"/>
              <a:ext cx="221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z="190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540" name="Line 12">
              <a:extLst>
                <a:ext uri="{FF2B5EF4-FFF2-40B4-BE49-F238E27FC236}">
                  <a16:creationId xmlns="" xmlns:a16="http://schemas.microsoft.com/office/drawing/2014/main" id="{7F7BDBAB-4D06-44F5-A809-D8927853A5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7" y="4370"/>
              <a:ext cx="221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z="190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541" name="Line 13">
              <a:extLst>
                <a:ext uri="{FF2B5EF4-FFF2-40B4-BE49-F238E27FC236}">
                  <a16:creationId xmlns="" xmlns:a16="http://schemas.microsoft.com/office/drawing/2014/main" id="{31EF6F14-E913-4A52-974C-5892558D31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47" y="4350"/>
              <a:ext cx="91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z="190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542" name="Line 14">
              <a:extLst>
                <a:ext uri="{FF2B5EF4-FFF2-40B4-BE49-F238E27FC236}">
                  <a16:creationId xmlns="" xmlns:a16="http://schemas.microsoft.com/office/drawing/2014/main" id="{D5C4169C-4673-449A-A4E5-62F1E29401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2" y="3350"/>
              <a:ext cx="104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 type="stealth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z="190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543" name="Rectangle 15">
              <a:extLst>
                <a:ext uri="{FF2B5EF4-FFF2-40B4-BE49-F238E27FC236}">
                  <a16:creationId xmlns="" xmlns:a16="http://schemas.microsoft.com/office/drawing/2014/main" id="{69253FE8-CA9A-442B-8521-0C193DAF0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4550"/>
              <a:ext cx="2045" cy="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800" tIns="64800" rIns="64800" bIns="64800"/>
            <a:lstStyle>
              <a:lvl1pPr marL="342900" indent="-34290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-1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-1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-1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9pPr>
            </a:lstStyle>
            <a:p>
              <a:pPr algn="ctr" defTabSz="9144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75F55"/>
                </a:buClr>
                <a:buSzPct val="70000"/>
                <a:buFont typeface="Wingdings" panose="05000000000000000000" pitchFamily="2" charset="2"/>
                <a:buChar char="l"/>
              </a:pPr>
              <a:r>
                <a:rPr lang="cs-CZ" altLang="cs-CZ" sz="1200">
                  <a:solidFill>
                    <a:prstClr val="black"/>
                  </a:solidFill>
                  <a:latin typeface="Calibri" panose="020F0502020204030204" pitchFamily="34" charset="0"/>
                </a:rPr>
                <a:t>PSYCHOLOGICKÝ EFEKT</a:t>
              </a:r>
              <a:endParaRPr lang="cs-CZ" altLang="cs-CZ" sz="1200" noProof="1">
                <a:solidFill>
                  <a:prstClr val="black"/>
                </a:solidFill>
                <a:latin typeface="Calibri" panose="020F0502020204030204" pitchFamily="34" charset="0"/>
              </a:endParaRPr>
            </a:p>
            <a:p>
              <a:pPr defTabSz="9144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75F55"/>
                </a:buClr>
                <a:buSzPct val="70000"/>
                <a:buFont typeface="Wingdings" panose="05000000000000000000" pitchFamily="2" charset="2"/>
                <a:buChar char="l"/>
              </a:pPr>
              <a:endParaRPr lang="cs-CZ" altLang="cs-CZ" sz="190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544" name="Rectangle 16">
              <a:extLst>
                <a:ext uri="{FF2B5EF4-FFF2-40B4-BE49-F238E27FC236}">
                  <a16:creationId xmlns="" xmlns:a16="http://schemas.microsoft.com/office/drawing/2014/main" id="{B865ECB7-7C64-4560-A1C3-692BABD68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2" y="4535"/>
              <a:ext cx="1550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800" tIns="64800" rIns="64800" bIns="64800"/>
            <a:lstStyle>
              <a:lvl1pPr marL="342900" indent="-34290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-1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-1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-1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9pPr>
            </a:lstStyle>
            <a:p>
              <a:pPr algn="ctr" defTabSz="9144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75F55"/>
                </a:buClr>
                <a:buSzPct val="70000"/>
                <a:buFont typeface="Wingdings" panose="05000000000000000000" pitchFamily="2" charset="2"/>
                <a:buChar char="l"/>
              </a:pPr>
              <a:r>
                <a:rPr lang="cs-CZ" altLang="cs-CZ" sz="1200">
                  <a:solidFill>
                    <a:prstClr val="black"/>
                  </a:solidFill>
                  <a:latin typeface="Calibri" panose="020F0502020204030204" pitchFamily="34" charset="0"/>
                </a:rPr>
                <a:t>MECHANICKÝ EFEKT</a:t>
              </a:r>
            </a:p>
            <a:p>
              <a:pPr defTabSz="9144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75F55"/>
                </a:buClr>
                <a:buSzPct val="70000"/>
                <a:buFont typeface="Wingdings" panose="05000000000000000000" pitchFamily="2" charset="2"/>
                <a:buChar char="l"/>
              </a:pPr>
              <a:endParaRPr lang="cs-CZ" altLang="cs-CZ" sz="190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7">
            <a:extLst>
              <a:ext uri="{FF2B5EF4-FFF2-40B4-BE49-F238E27FC236}">
                <a16:creationId xmlns="" xmlns:a16="http://schemas.microsoft.com/office/drawing/2014/main" id="{C3ED72BE-2F78-4DD7-B0A1-DCD0503B10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1746" name="Rectangle 2">
            <a:extLst>
              <a:ext uri="{FF2B5EF4-FFF2-40B4-BE49-F238E27FC236}">
                <a16:creationId xmlns="" xmlns:a16="http://schemas.microsoft.com/office/drawing/2014/main" id="{038C461A-6C1A-4634-BBB6-0842DFB1B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95564"/>
            <a:ext cx="6814749" cy="9051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cs-CZ" sz="3300" dirty="0" err="1"/>
              <a:t>Laakso</a:t>
            </a:r>
            <a:r>
              <a:rPr lang="en-US" altLang="cs-CZ" sz="3300" dirty="0"/>
              <a:t>- </a:t>
            </a:r>
            <a:r>
              <a:rPr lang="en-US" altLang="cs-CZ" sz="3300" dirty="0" err="1"/>
              <a:t>Taageperův</a:t>
            </a:r>
            <a:r>
              <a:rPr lang="en-US" altLang="cs-CZ" sz="3300" dirty="0"/>
              <a:t> „</a:t>
            </a:r>
            <a:r>
              <a:rPr lang="en-US" altLang="cs-CZ" sz="3300" dirty="0" err="1"/>
              <a:t>efektivní</a:t>
            </a:r>
            <a:r>
              <a:rPr lang="en-US" altLang="cs-CZ" sz="3300" dirty="0"/>
              <a:t> </a:t>
            </a:r>
            <a:r>
              <a:rPr lang="en-US" altLang="cs-CZ" sz="3300" dirty="0" err="1"/>
              <a:t>počet</a:t>
            </a:r>
            <a:r>
              <a:rPr lang="en-US" altLang="cs-CZ" sz="3300" dirty="0"/>
              <a:t> </a:t>
            </a:r>
            <a:r>
              <a:rPr lang="en-US" altLang="cs-CZ" sz="3300" dirty="0" err="1"/>
              <a:t>stran</a:t>
            </a:r>
            <a:r>
              <a:rPr lang="en-US" altLang="cs-CZ" sz="3300" dirty="0"/>
              <a:t>“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="" xmlns:a16="http://schemas.microsoft.com/office/drawing/2014/main" id="{5751709D-952B-4A67-A8D4-3184AC58F1E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1" y="2142067"/>
            <a:ext cx="6814749" cy="364913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20040" indent="-320040">
              <a:lnSpc>
                <a:spcPct val="90000"/>
              </a:lnSpc>
              <a:defRPr/>
            </a:pPr>
            <a:r>
              <a:rPr lang="en-US" sz="1400" dirty="0" err="1"/>
              <a:t>Laakso-Taageperův</a:t>
            </a:r>
            <a:r>
              <a:rPr lang="en-US" sz="1400" dirty="0"/>
              <a:t> index </a:t>
            </a:r>
            <a:r>
              <a:rPr lang="en-US" sz="1400" dirty="0" err="1"/>
              <a:t>efektivního</a:t>
            </a:r>
            <a:r>
              <a:rPr lang="en-US" sz="1400" dirty="0"/>
              <a:t> </a:t>
            </a:r>
            <a:r>
              <a:rPr lang="en-US" sz="1400" dirty="0" err="1"/>
              <a:t>počtu</a:t>
            </a:r>
            <a:r>
              <a:rPr lang="en-US" sz="1400" dirty="0"/>
              <a:t> </a:t>
            </a:r>
            <a:r>
              <a:rPr lang="en-US" sz="1400" dirty="0" err="1"/>
              <a:t>stran</a:t>
            </a:r>
            <a:r>
              <a:rPr lang="en-US" sz="1400" dirty="0"/>
              <a:t> </a:t>
            </a:r>
            <a:r>
              <a:rPr lang="en-US" sz="1400" u="sng" dirty="0"/>
              <a:t>(N)</a:t>
            </a:r>
            <a:r>
              <a:rPr lang="en-US" sz="1400" dirty="0"/>
              <a:t> </a:t>
            </a:r>
            <a:r>
              <a:rPr lang="en-US" sz="1400" dirty="0" err="1"/>
              <a:t>vychází</a:t>
            </a:r>
            <a:r>
              <a:rPr lang="en-US" sz="1400" dirty="0"/>
              <a:t> z </a:t>
            </a:r>
            <a:r>
              <a:rPr lang="en-US" sz="1400" dirty="0" err="1"/>
              <a:t>indexu</a:t>
            </a:r>
            <a:r>
              <a:rPr lang="en-US" sz="1400" dirty="0"/>
              <a:t> </a:t>
            </a:r>
            <a:r>
              <a:rPr lang="en-US" sz="1400" dirty="0" err="1"/>
              <a:t>frakcionalizace</a:t>
            </a:r>
            <a:r>
              <a:rPr lang="en-US" sz="1400" dirty="0"/>
              <a:t> </a:t>
            </a:r>
            <a:r>
              <a:rPr lang="en-US" sz="1400" dirty="0" err="1"/>
              <a:t>Douglase</a:t>
            </a:r>
            <a:r>
              <a:rPr lang="en-US" sz="1400" dirty="0"/>
              <a:t> </a:t>
            </a:r>
            <a:r>
              <a:rPr lang="en-US" sz="1400" dirty="0" err="1"/>
              <a:t>Raeho</a:t>
            </a:r>
            <a:r>
              <a:rPr lang="en-US" sz="1400" dirty="0"/>
              <a:t> </a:t>
            </a:r>
            <a:r>
              <a:rPr lang="en-US" sz="1400" u="sng" dirty="0"/>
              <a:t>F</a:t>
            </a:r>
            <a:r>
              <a:rPr lang="en-US" sz="1400" dirty="0"/>
              <a:t> (F= 1- ∑</a:t>
            </a:r>
            <a:r>
              <a:rPr lang="en-US" sz="1400" b="1" i="1" dirty="0"/>
              <a:t>Pi</a:t>
            </a:r>
            <a:r>
              <a:rPr lang="en-US" sz="1400" b="1" baseline="30000" dirty="0"/>
              <a:t>2 </a:t>
            </a:r>
            <a:r>
              <a:rPr lang="en-US" sz="1400" dirty="0"/>
              <a:t>, </a:t>
            </a:r>
            <a:r>
              <a:rPr lang="en-US" sz="1400" dirty="0" err="1"/>
              <a:t>kde</a:t>
            </a:r>
            <a:r>
              <a:rPr lang="en-US" sz="1400" dirty="0"/>
              <a:t> </a:t>
            </a:r>
            <a:r>
              <a:rPr lang="en-US" sz="1400" u="sng" dirty="0"/>
              <a:t>p </a:t>
            </a:r>
            <a:r>
              <a:rPr lang="en-US" sz="1400" dirty="0" err="1"/>
              <a:t>jsou</a:t>
            </a:r>
            <a:r>
              <a:rPr lang="en-US" sz="1400" dirty="0"/>
              <a:t> </a:t>
            </a:r>
            <a:r>
              <a:rPr lang="en-US" sz="1400" dirty="0" err="1"/>
              <a:t>podíly</a:t>
            </a:r>
            <a:r>
              <a:rPr lang="en-US" sz="1400" dirty="0"/>
              <a:t> </a:t>
            </a:r>
            <a:r>
              <a:rPr lang="en-US" sz="1400" dirty="0" err="1"/>
              <a:t>jednotlivých</a:t>
            </a:r>
            <a:r>
              <a:rPr lang="en-US" sz="1400" dirty="0"/>
              <a:t> </a:t>
            </a:r>
            <a:r>
              <a:rPr lang="en-US" sz="1400" dirty="0" err="1"/>
              <a:t>stran</a:t>
            </a:r>
            <a:r>
              <a:rPr lang="en-US" sz="1400" dirty="0"/>
              <a:t> </a:t>
            </a:r>
            <a:r>
              <a:rPr lang="en-US" sz="1400" dirty="0" err="1"/>
              <a:t>ve</a:t>
            </a:r>
            <a:r>
              <a:rPr lang="en-US" sz="1400" dirty="0"/>
              <a:t> </a:t>
            </a:r>
            <a:r>
              <a:rPr lang="en-US" sz="1400" dirty="0" err="1"/>
              <a:t>volbách</a:t>
            </a:r>
            <a:r>
              <a:rPr lang="en-US" sz="1400" dirty="0"/>
              <a:t>). </a:t>
            </a:r>
            <a:r>
              <a:rPr lang="en-US" sz="1400" dirty="0" err="1"/>
              <a:t>Vypočítá</a:t>
            </a:r>
            <a:r>
              <a:rPr lang="en-US" sz="1400" dirty="0"/>
              <a:t> se </a:t>
            </a:r>
            <a:r>
              <a:rPr lang="en-US" sz="1400" dirty="0" err="1"/>
              <a:t>dle</a:t>
            </a:r>
            <a:r>
              <a:rPr lang="en-US" sz="1400" dirty="0"/>
              <a:t> </a:t>
            </a:r>
            <a:r>
              <a:rPr lang="en-US" sz="1400" dirty="0" err="1"/>
              <a:t>vzorce</a:t>
            </a:r>
            <a:r>
              <a:rPr lang="en-US" sz="1400" dirty="0"/>
              <a:t>:</a:t>
            </a:r>
            <a:endParaRPr lang="en-US" sz="1400" b="1" dirty="0"/>
          </a:p>
          <a:p>
            <a:pPr marL="320040" indent="-320040" algn="ctr">
              <a:lnSpc>
                <a:spcPct val="90000"/>
              </a:lnSpc>
              <a:defRPr/>
            </a:pPr>
            <a:r>
              <a:rPr lang="en-US" sz="1400" b="1" dirty="0"/>
              <a:t>N= 1/∑</a:t>
            </a:r>
            <a:r>
              <a:rPr lang="en-US" sz="1400" b="1" i="1" dirty="0"/>
              <a:t>p</a:t>
            </a:r>
            <a:r>
              <a:rPr lang="en-US" sz="1400" b="1" i="1" baseline="-25000" dirty="0"/>
              <a:t>I</a:t>
            </a:r>
            <a:r>
              <a:rPr lang="en-US" sz="1400" b="1" baseline="30000" dirty="0"/>
              <a:t>2</a:t>
            </a:r>
          </a:p>
          <a:p>
            <a:pPr marL="320040" indent="-320040">
              <a:lnSpc>
                <a:spcPct val="90000"/>
              </a:lnSpc>
              <a:defRPr/>
            </a:pPr>
            <a:endParaRPr lang="en-US" sz="1400" b="1" baseline="30000" dirty="0"/>
          </a:p>
          <a:p>
            <a:pPr marL="320040" indent="-320040">
              <a:lnSpc>
                <a:spcPct val="90000"/>
              </a:lnSpc>
              <a:defRPr/>
            </a:pPr>
            <a:r>
              <a:rPr lang="en-US" sz="1400" dirty="0"/>
              <a:t>a </a:t>
            </a:r>
            <a:r>
              <a:rPr lang="en-US" sz="1400" dirty="0" err="1"/>
              <a:t>jeho</a:t>
            </a:r>
            <a:r>
              <a:rPr lang="en-US" sz="1400" dirty="0"/>
              <a:t> </a:t>
            </a:r>
            <a:r>
              <a:rPr lang="en-US" sz="1400" dirty="0" err="1"/>
              <a:t>výsledná</a:t>
            </a:r>
            <a:r>
              <a:rPr lang="en-US" sz="1400" dirty="0"/>
              <a:t> </a:t>
            </a:r>
            <a:r>
              <a:rPr lang="en-US" sz="1400" dirty="0" err="1"/>
              <a:t>hodnota</a:t>
            </a:r>
            <a:r>
              <a:rPr lang="en-US" sz="1400" dirty="0"/>
              <a:t> </a:t>
            </a:r>
            <a:r>
              <a:rPr lang="en-US" sz="1400" dirty="0" err="1"/>
              <a:t>představuje</a:t>
            </a:r>
            <a:r>
              <a:rPr lang="en-US" sz="1400" dirty="0"/>
              <a:t> (</a:t>
            </a:r>
            <a:r>
              <a:rPr lang="en-US" sz="1400" dirty="0" err="1"/>
              <a:t>hypotetický</a:t>
            </a:r>
            <a:r>
              <a:rPr lang="en-US" sz="1400" dirty="0"/>
              <a:t>) </a:t>
            </a:r>
            <a:r>
              <a:rPr lang="en-US" sz="1400" dirty="0" err="1"/>
              <a:t>počet</a:t>
            </a:r>
            <a:r>
              <a:rPr lang="en-US" sz="1400" dirty="0"/>
              <a:t> </a:t>
            </a:r>
            <a:r>
              <a:rPr lang="en-US" sz="1400" dirty="0" err="1"/>
              <a:t>stran</a:t>
            </a:r>
            <a:r>
              <a:rPr lang="en-US" sz="1400" dirty="0"/>
              <a:t> o </a:t>
            </a:r>
            <a:r>
              <a:rPr lang="en-US" sz="1400" dirty="0" err="1"/>
              <a:t>stejné</a:t>
            </a:r>
            <a:r>
              <a:rPr lang="en-US" sz="1400" dirty="0"/>
              <a:t> </a:t>
            </a:r>
            <a:r>
              <a:rPr lang="en-US" sz="1400" dirty="0" err="1"/>
              <a:t>velikosti</a:t>
            </a:r>
            <a:r>
              <a:rPr lang="en-US" sz="1400" dirty="0"/>
              <a:t>, </a:t>
            </a:r>
            <a:r>
              <a:rPr lang="en-US" sz="1400" dirty="0" err="1"/>
              <a:t>které</a:t>
            </a:r>
            <a:r>
              <a:rPr lang="en-US" sz="1400" dirty="0"/>
              <a:t> by </a:t>
            </a:r>
            <a:r>
              <a:rPr lang="en-US" sz="1400" dirty="0" err="1"/>
              <a:t>způsobily</a:t>
            </a:r>
            <a:r>
              <a:rPr lang="en-US" sz="1400" dirty="0"/>
              <a:t> </a:t>
            </a:r>
            <a:r>
              <a:rPr lang="en-US" sz="1400" dirty="0" err="1"/>
              <a:t>stejnou</a:t>
            </a:r>
            <a:r>
              <a:rPr lang="en-US" sz="1400" dirty="0"/>
              <a:t> </a:t>
            </a:r>
            <a:r>
              <a:rPr lang="en-US" sz="1400" dirty="0" err="1"/>
              <a:t>hodnotu</a:t>
            </a:r>
            <a:r>
              <a:rPr lang="en-US" sz="1400" dirty="0"/>
              <a:t> F </a:t>
            </a:r>
            <a:r>
              <a:rPr lang="en-US" sz="1400" dirty="0" err="1"/>
              <a:t>jako</a:t>
            </a:r>
            <a:r>
              <a:rPr lang="en-US" sz="1400" dirty="0"/>
              <a:t> </a:t>
            </a:r>
            <a:r>
              <a:rPr lang="en-US" sz="1400" dirty="0" err="1"/>
              <a:t>strany</a:t>
            </a:r>
            <a:r>
              <a:rPr lang="en-US" sz="1400" dirty="0"/>
              <a:t> o </a:t>
            </a:r>
            <a:r>
              <a:rPr lang="en-US" sz="1400" dirty="0" err="1"/>
              <a:t>nestejné</a:t>
            </a:r>
            <a:r>
              <a:rPr lang="en-US" sz="1400" dirty="0"/>
              <a:t> </a:t>
            </a:r>
            <a:r>
              <a:rPr lang="en-US" sz="1400" dirty="0" err="1"/>
              <a:t>velikosti</a:t>
            </a:r>
            <a:r>
              <a:rPr lang="en-US" sz="1400" dirty="0"/>
              <a:t>, </a:t>
            </a:r>
            <a:r>
              <a:rPr lang="en-US" sz="1400" dirty="0" err="1"/>
              <a:t>které</a:t>
            </a:r>
            <a:r>
              <a:rPr lang="en-US" sz="1400" dirty="0"/>
              <a:t> </a:t>
            </a:r>
            <a:r>
              <a:rPr lang="en-US" sz="1400" dirty="0" err="1"/>
              <a:t>jsou</a:t>
            </a:r>
            <a:r>
              <a:rPr lang="en-US" sz="1400" dirty="0"/>
              <a:t> v </a:t>
            </a:r>
            <a:r>
              <a:rPr lang="en-US" sz="1400" dirty="0" err="1"/>
              <a:t>systému</a:t>
            </a:r>
            <a:r>
              <a:rPr lang="en-US" sz="1400" dirty="0"/>
              <a:t> </a:t>
            </a:r>
            <a:r>
              <a:rPr lang="en-US" sz="1400" dirty="0" err="1"/>
              <a:t>reálně</a:t>
            </a:r>
            <a:r>
              <a:rPr lang="en-US" sz="1400" dirty="0"/>
              <a:t> </a:t>
            </a:r>
            <a:r>
              <a:rPr lang="en-US" sz="1400" dirty="0" err="1"/>
              <a:t>přítomny</a:t>
            </a:r>
            <a:r>
              <a:rPr lang="en-US" sz="1400" dirty="0"/>
              <a:t>.</a:t>
            </a:r>
          </a:p>
          <a:p>
            <a:pPr marL="320040" indent="-320040">
              <a:lnSpc>
                <a:spcPct val="90000"/>
              </a:lnSpc>
              <a:defRPr/>
            </a:pPr>
            <a:endParaRPr lang="en-US" sz="1400" dirty="0"/>
          </a:p>
          <a:p>
            <a:pPr marL="320040" indent="-320040">
              <a:lnSpc>
                <a:spcPct val="90000"/>
              </a:lnSpc>
              <a:defRPr/>
            </a:pPr>
            <a:r>
              <a:rPr lang="en-US" sz="1400" dirty="0"/>
              <a:t>N </a:t>
            </a:r>
            <a:r>
              <a:rPr lang="en-US" sz="1400" dirty="0" err="1"/>
              <a:t>má</a:t>
            </a:r>
            <a:r>
              <a:rPr lang="en-US" sz="1400" dirty="0"/>
              <a:t> </a:t>
            </a:r>
            <a:r>
              <a:rPr lang="en-US" sz="1400" dirty="0" err="1"/>
              <a:t>smysl</a:t>
            </a:r>
            <a:r>
              <a:rPr lang="en-US" sz="1400" dirty="0"/>
              <a:t> </a:t>
            </a:r>
            <a:r>
              <a:rPr lang="en-US" sz="1400" dirty="0" err="1"/>
              <a:t>používat</a:t>
            </a:r>
            <a:r>
              <a:rPr lang="en-US" sz="1400" dirty="0"/>
              <a:t> </a:t>
            </a:r>
            <a:r>
              <a:rPr lang="en-US" sz="1400" dirty="0" err="1"/>
              <a:t>zejména</a:t>
            </a:r>
            <a:r>
              <a:rPr lang="en-US" sz="1400" dirty="0"/>
              <a:t> </a:t>
            </a:r>
            <a:r>
              <a:rPr lang="en-US" sz="1400" dirty="0" err="1"/>
              <a:t>při</a:t>
            </a:r>
            <a:r>
              <a:rPr lang="en-US" sz="1400" dirty="0"/>
              <a:t> </a:t>
            </a:r>
            <a:r>
              <a:rPr lang="en-US" sz="1400" dirty="0" err="1"/>
              <a:t>diachronních</a:t>
            </a:r>
            <a:r>
              <a:rPr lang="en-US" sz="1400" dirty="0"/>
              <a:t> a </a:t>
            </a:r>
            <a:r>
              <a:rPr lang="en-US" sz="1400" dirty="0" err="1"/>
              <a:t>synchronních</a:t>
            </a:r>
            <a:r>
              <a:rPr lang="en-US" sz="1400" dirty="0"/>
              <a:t> </a:t>
            </a:r>
            <a:r>
              <a:rPr lang="en-US" sz="1400" dirty="0" err="1"/>
              <a:t>komparacích</a:t>
            </a:r>
            <a:r>
              <a:rPr lang="en-US" sz="1400" dirty="0"/>
              <a:t> </a:t>
            </a:r>
            <a:r>
              <a:rPr lang="en-US" sz="1400" dirty="0" err="1"/>
              <a:t>výhradně</a:t>
            </a:r>
            <a:r>
              <a:rPr lang="en-US" sz="1400" dirty="0"/>
              <a:t> </a:t>
            </a:r>
            <a:r>
              <a:rPr lang="en-US" sz="1400" dirty="0" err="1"/>
              <a:t>jako</a:t>
            </a:r>
            <a:r>
              <a:rPr lang="en-US" sz="1400" dirty="0"/>
              <a:t> </a:t>
            </a:r>
            <a:r>
              <a:rPr lang="en-US" sz="1400" dirty="0" err="1"/>
              <a:t>indikátor</a:t>
            </a:r>
            <a:r>
              <a:rPr lang="en-US" sz="1400" dirty="0"/>
              <a:t> </a:t>
            </a:r>
            <a:r>
              <a:rPr lang="en-US" sz="1400" dirty="0" err="1"/>
              <a:t>stranické</a:t>
            </a:r>
            <a:r>
              <a:rPr lang="en-US" sz="1400" dirty="0"/>
              <a:t> </a:t>
            </a:r>
            <a:r>
              <a:rPr lang="en-US" sz="1400" dirty="0" err="1"/>
              <a:t>fragmentace</a:t>
            </a:r>
            <a:r>
              <a:rPr lang="en-US" sz="1400" dirty="0"/>
              <a:t>, </a:t>
            </a:r>
            <a:r>
              <a:rPr lang="en-US" sz="1400" dirty="0" err="1"/>
              <a:t>nikoli</a:t>
            </a:r>
            <a:r>
              <a:rPr lang="en-US" sz="1400" dirty="0"/>
              <a:t> </a:t>
            </a:r>
            <a:r>
              <a:rPr lang="en-US" sz="1400" dirty="0" err="1"/>
              <a:t>např</a:t>
            </a:r>
            <a:r>
              <a:rPr lang="en-US" sz="1400" dirty="0"/>
              <a:t>. </a:t>
            </a:r>
            <a:r>
              <a:rPr lang="en-US" sz="1400" dirty="0" err="1"/>
              <a:t>jako</a:t>
            </a:r>
            <a:r>
              <a:rPr lang="en-US" sz="1400" dirty="0"/>
              <a:t> </a:t>
            </a:r>
            <a:r>
              <a:rPr lang="en-US" sz="1400" dirty="0" err="1"/>
              <a:t>indikátor</a:t>
            </a:r>
            <a:r>
              <a:rPr lang="en-US" sz="1400" dirty="0"/>
              <a:t> </a:t>
            </a:r>
            <a:r>
              <a:rPr lang="en-US" sz="1400" dirty="0" err="1"/>
              <a:t>typu</a:t>
            </a:r>
            <a:r>
              <a:rPr lang="en-US" sz="1400" dirty="0"/>
              <a:t> </a:t>
            </a:r>
            <a:r>
              <a:rPr lang="en-US" sz="1400" dirty="0" err="1"/>
              <a:t>stranického</a:t>
            </a:r>
            <a:r>
              <a:rPr lang="en-US" sz="1400" dirty="0"/>
              <a:t> </a:t>
            </a:r>
            <a:r>
              <a:rPr lang="en-US" sz="1400" dirty="0" err="1"/>
              <a:t>systému</a:t>
            </a:r>
            <a:r>
              <a:rPr lang="en-US" sz="1400" dirty="0"/>
              <a:t>.</a:t>
            </a:r>
          </a:p>
          <a:p>
            <a:pPr marL="320040" indent="-320040">
              <a:lnSpc>
                <a:spcPct val="90000"/>
              </a:lnSpc>
              <a:defRPr/>
            </a:pPr>
            <a:endParaRPr lang="en-US" sz="1400" dirty="0"/>
          </a:p>
          <a:p>
            <a:pPr marL="320040" indent="-320040">
              <a:lnSpc>
                <a:spcPct val="90000"/>
              </a:lnSpc>
              <a:defRPr/>
            </a:pPr>
            <a:r>
              <a:rPr lang="en-US" sz="1400" dirty="0" err="1"/>
              <a:t>Taagepera</a:t>
            </a:r>
            <a:r>
              <a:rPr lang="en-US" sz="1400" dirty="0"/>
              <a:t> je </a:t>
            </a:r>
            <a:r>
              <a:rPr lang="en-US" sz="1400" dirty="0" err="1"/>
              <a:t>představitelem</a:t>
            </a:r>
            <a:r>
              <a:rPr lang="en-US" sz="1400" dirty="0"/>
              <a:t> </a:t>
            </a:r>
            <a:r>
              <a:rPr lang="en-US" sz="1400" dirty="0" err="1"/>
              <a:t>směru</a:t>
            </a:r>
            <a:r>
              <a:rPr lang="en-US" sz="1400" dirty="0"/>
              <a:t>, </a:t>
            </a:r>
            <a:r>
              <a:rPr lang="en-US" sz="1400" dirty="0" err="1"/>
              <a:t>který</a:t>
            </a:r>
            <a:r>
              <a:rPr lang="en-US" sz="1400" dirty="0"/>
              <a:t> </a:t>
            </a:r>
            <a:r>
              <a:rPr lang="en-US" sz="1400" dirty="0" err="1"/>
              <a:t>bývá</a:t>
            </a:r>
            <a:r>
              <a:rPr lang="en-US" sz="1400" dirty="0"/>
              <a:t> </a:t>
            </a:r>
            <a:r>
              <a:rPr lang="en-US" sz="1400" dirty="0" err="1"/>
              <a:t>označován</a:t>
            </a:r>
            <a:r>
              <a:rPr lang="en-US" sz="1400" dirty="0"/>
              <a:t> </a:t>
            </a:r>
            <a:r>
              <a:rPr lang="en-US" sz="1400" dirty="0" err="1"/>
              <a:t>jako</a:t>
            </a:r>
            <a:r>
              <a:rPr lang="en-US" sz="1400" dirty="0"/>
              <a:t> </a:t>
            </a:r>
            <a:r>
              <a:rPr lang="en-US" sz="1400" b="1" dirty="0" err="1"/>
              <a:t>sociální</a:t>
            </a:r>
            <a:r>
              <a:rPr lang="en-US" sz="1400" b="1" dirty="0"/>
              <a:t>/</a:t>
            </a:r>
            <a:r>
              <a:rPr lang="en-US" sz="1400" b="1" dirty="0" err="1"/>
              <a:t>volební</a:t>
            </a:r>
            <a:r>
              <a:rPr lang="en-US" sz="1400" b="1" dirty="0"/>
              <a:t> </a:t>
            </a:r>
            <a:r>
              <a:rPr lang="en-US" sz="1400" b="1" dirty="0" err="1"/>
              <a:t>fyzika</a:t>
            </a:r>
            <a:r>
              <a:rPr lang="en-US" sz="1400" b="1" dirty="0"/>
              <a:t>. </a:t>
            </a:r>
            <a:r>
              <a:rPr lang="en-US" sz="1400" dirty="0"/>
              <a:t>Ten </a:t>
            </a:r>
            <a:r>
              <a:rPr lang="en-US" sz="1400" dirty="0" err="1"/>
              <a:t>sází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popis</a:t>
            </a:r>
            <a:r>
              <a:rPr lang="en-US" sz="1400" dirty="0"/>
              <a:t> a </a:t>
            </a:r>
            <a:r>
              <a:rPr lang="en-US" sz="1400" dirty="0" err="1"/>
              <a:t>predikci</a:t>
            </a:r>
            <a:r>
              <a:rPr lang="en-US" sz="1400" dirty="0"/>
              <a:t> </a:t>
            </a:r>
            <a:r>
              <a:rPr lang="en-US" sz="1400" dirty="0" err="1"/>
              <a:t>účinků</a:t>
            </a:r>
            <a:r>
              <a:rPr lang="en-US" sz="1400" dirty="0"/>
              <a:t> </a:t>
            </a:r>
            <a:r>
              <a:rPr lang="en-US" sz="1400" dirty="0" err="1"/>
              <a:t>volebních</a:t>
            </a:r>
            <a:r>
              <a:rPr lang="en-US" sz="1400" dirty="0"/>
              <a:t> </a:t>
            </a:r>
            <a:r>
              <a:rPr lang="en-US" sz="1400" dirty="0" err="1"/>
              <a:t>systémů</a:t>
            </a:r>
            <a:r>
              <a:rPr lang="en-US" sz="1400" dirty="0"/>
              <a:t> </a:t>
            </a:r>
            <a:r>
              <a:rPr lang="en-US" sz="1400" dirty="0" err="1"/>
              <a:t>pomocí</a:t>
            </a:r>
            <a:r>
              <a:rPr lang="en-US" sz="1400" dirty="0"/>
              <a:t> </a:t>
            </a:r>
            <a:r>
              <a:rPr lang="en-US" sz="1400" dirty="0" err="1"/>
              <a:t>několika</a:t>
            </a:r>
            <a:r>
              <a:rPr lang="en-US" sz="1400" dirty="0"/>
              <a:t> </a:t>
            </a:r>
            <a:r>
              <a:rPr lang="en-US" sz="1400" dirty="0" err="1"/>
              <a:t>veličin</a:t>
            </a:r>
            <a:r>
              <a:rPr lang="en-US" sz="1400" dirty="0"/>
              <a:t> a </a:t>
            </a:r>
            <a:r>
              <a:rPr lang="en-US" sz="1400" dirty="0" err="1"/>
              <a:t>ustavení</a:t>
            </a:r>
            <a:r>
              <a:rPr lang="en-US" sz="1400" dirty="0"/>
              <a:t> </a:t>
            </a:r>
            <a:r>
              <a:rPr lang="en-US" sz="1400" dirty="0" err="1"/>
              <a:t>vztahů</a:t>
            </a:r>
            <a:r>
              <a:rPr lang="en-US" sz="1400" dirty="0"/>
              <a:t> </a:t>
            </a:r>
            <a:r>
              <a:rPr lang="en-US" sz="1400" dirty="0" err="1"/>
              <a:t>mezi</a:t>
            </a:r>
            <a:r>
              <a:rPr lang="en-US" sz="1400" dirty="0"/>
              <a:t> </a:t>
            </a:r>
            <a:r>
              <a:rPr lang="en-US" sz="1400" dirty="0" err="1"/>
              <a:t>nimi</a:t>
            </a:r>
            <a:r>
              <a:rPr lang="en-US" sz="1400" dirty="0"/>
              <a:t>.</a:t>
            </a:r>
            <a:endParaRPr lang="en-US" sz="1400" b="1" dirty="0"/>
          </a:p>
          <a:p>
            <a:pPr marL="320040" indent="-320040">
              <a:lnSpc>
                <a:spcPct val="90000"/>
              </a:lnSpc>
              <a:defRPr/>
            </a:pPr>
            <a:r>
              <a:rPr lang="en-US" sz="1400" dirty="0" err="1"/>
              <a:t>Snaží</a:t>
            </a:r>
            <a:r>
              <a:rPr lang="en-US" sz="1400" dirty="0"/>
              <a:t> se </a:t>
            </a:r>
            <a:r>
              <a:rPr lang="en-US" sz="1400" dirty="0" err="1"/>
              <a:t>odhalit</a:t>
            </a:r>
            <a:r>
              <a:rPr lang="en-US" sz="1400" dirty="0"/>
              <a:t> </a:t>
            </a:r>
            <a:r>
              <a:rPr lang="en-US" sz="1400" dirty="0" err="1"/>
              <a:t>nikoliv</a:t>
            </a:r>
            <a:r>
              <a:rPr lang="en-US" sz="1400" dirty="0"/>
              <a:t> </a:t>
            </a:r>
            <a:r>
              <a:rPr lang="en-US" sz="1400" dirty="0" err="1"/>
              <a:t>konkrétní</a:t>
            </a:r>
            <a:r>
              <a:rPr lang="en-US" sz="1400" dirty="0"/>
              <a:t> </a:t>
            </a:r>
            <a:r>
              <a:rPr lang="en-US" sz="1400" dirty="0" err="1"/>
              <a:t>účinek</a:t>
            </a:r>
            <a:r>
              <a:rPr lang="en-US" sz="1400" dirty="0"/>
              <a:t> </a:t>
            </a:r>
            <a:r>
              <a:rPr lang="en-US" sz="1400" dirty="0" err="1"/>
              <a:t>volebního</a:t>
            </a:r>
            <a:r>
              <a:rPr lang="en-US" sz="1400" dirty="0"/>
              <a:t> </a:t>
            </a:r>
            <a:r>
              <a:rPr lang="en-US" sz="1400" dirty="0" err="1"/>
              <a:t>systému</a:t>
            </a:r>
            <a:r>
              <a:rPr lang="en-US" sz="1400" dirty="0"/>
              <a:t> </a:t>
            </a:r>
            <a:r>
              <a:rPr lang="en-US" sz="1400" dirty="0" err="1"/>
              <a:t>vzhledem</a:t>
            </a:r>
            <a:r>
              <a:rPr lang="en-US" sz="1400" dirty="0"/>
              <a:t>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/>
              <a:t>svému</a:t>
            </a:r>
            <a:r>
              <a:rPr lang="en-US" sz="1400" dirty="0"/>
              <a:t> </a:t>
            </a:r>
            <a:r>
              <a:rPr lang="en-US" sz="1400" dirty="0" err="1"/>
              <a:t>okolí</a:t>
            </a:r>
            <a:r>
              <a:rPr lang="en-US" sz="1400" dirty="0"/>
              <a:t>, </a:t>
            </a:r>
            <a:r>
              <a:rPr lang="en-US" sz="1400" dirty="0" err="1"/>
              <a:t>nýbrž</a:t>
            </a:r>
            <a:r>
              <a:rPr lang="en-US" sz="1400" dirty="0"/>
              <a:t> </a:t>
            </a:r>
            <a:r>
              <a:rPr lang="en-US" sz="1400" dirty="0" err="1"/>
              <a:t>jeho</a:t>
            </a:r>
            <a:r>
              <a:rPr lang="en-US" sz="1400" dirty="0"/>
              <a:t> </a:t>
            </a:r>
            <a:r>
              <a:rPr lang="en-US" sz="1400" dirty="0" err="1"/>
              <a:t>centrální</a:t>
            </a:r>
            <a:r>
              <a:rPr lang="en-US" sz="1400" dirty="0"/>
              <a:t> </a:t>
            </a:r>
            <a:r>
              <a:rPr lang="en-US" sz="1400" dirty="0" err="1"/>
              <a:t>hodnotu</a:t>
            </a:r>
            <a:r>
              <a:rPr lang="en-US" sz="1400" dirty="0"/>
              <a:t> (</a:t>
            </a:r>
            <a:r>
              <a:rPr lang="en-US" sz="1400" dirty="0" err="1"/>
              <a:t>zjištění</a:t>
            </a:r>
            <a:r>
              <a:rPr lang="en-US" sz="1400" dirty="0"/>
              <a:t> o </a:t>
            </a:r>
            <a:r>
              <a:rPr lang="en-US" sz="1400" dirty="0" err="1"/>
              <a:t>obtížné</a:t>
            </a:r>
            <a:r>
              <a:rPr lang="en-US" sz="1400" dirty="0"/>
              <a:t> </a:t>
            </a:r>
            <a:r>
              <a:rPr lang="en-US" sz="1400" dirty="0" err="1"/>
              <a:t>predikci</a:t>
            </a:r>
            <a:r>
              <a:rPr lang="en-US" sz="1400" dirty="0"/>
              <a:t> </a:t>
            </a:r>
            <a:r>
              <a:rPr lang="en-US" sz="1400" dirty="0" err="1"/>
              <a:t>efektů</a:t>
            </a:r>
            <a:r>
              <a:rPr lang="en-US" sz="1400" dirty="0"/>
              <a:t> </a:t>
            </a:r>
            <a:r>
              <a:rPr lang="en-US" sz="1400" dirty="0" err="1"/>
              <a:t>některých</a:t>
            </a:r>
            <a:r>
              <a:rPr lang="en-US" sz="1400" dirty="0"/>
              <a:t> </a:t>
            </a:r>
            <a:r>
              <a:rPr lang="en-US" sz="1400" dirty="0" err="1"/>
              <a:t>volebních</a:t>
            </a:r>
            <a:r>
              <a:rPr lang="en-US" sz="1400" dirty="0"/>
              <a:t> </a:t>
            </a:r>
            <a:r>
              <a:rPr lang="en-US" sz="1400" dirty="0" err="1"/>
              <a:t>systémů</a:t>
            </a:r>
            <a:r>
              <a:rPr lang="en-US" sz="1400" dirty="0"/>
              <a:t> a </a:t>
            </a:r>
            <a:r>
              <a:rPr lang="en-US" sz="1400" dirty="0" err="1"/>
              <a:t>naopak</a:t>
            </a:r>
            <a:r>
              <a:rPr lang="en-US" sz="1400" dirty="0"/>
              <a:t> </a:t>
            </a:r>
            <a:r>
              <a:rPr lang="en-US" sz="1400" dirty="0" err="1"/>
              <a:t>dobré</a:t>
            </a:r>
            <a:r>
              <a:rPr lang="en-US" sz="1400" dirty="0"/>
              <a:t> </a:t>
            </a:r>
            <a:r>
              <a:rPr lang="en-US" sz="1400" dirty="0" err="1"/>
              <a:t>možnosti</a:t>
            </a:r>
            <a:r>
              <a:rPr lang="en-US" sz="1400" dirty="0"/>
              <a:t> </a:t>
            </a:r>
            <a:r>
              <a:rPr lang="en-US" sz="1400" dirty="0" err="1"/>
              <a:t>predikce</a:t>
            </a:r>
            <a:r>
              <a:rPr lang="en-US" sz="1400" dirty="0"/>
              <a:t> u </a:t>
            </a:r>
            <a:r>
              <a:rPr lang="en-US" sz="1400" dirty="0" err="1"/>
              <a:t>jiných</a:t>
            </a:r>
            <a:r>
              <a:rPr lang="en-US" sz="1400" dirty="0"/>
              <a:t>- </a:t>
            </a:r>
            <a:r>
              <a:rPr lang="en-US" sz="1400" b="1" i="1" dirty="0"/>
              <a:t>The Logic of Simple Electoral Systems 2007</a:t>
            </a:r>
            <a:r>
              <a:rPr lang="en-US" sz="1100" dirty="0"/>
              <a:t>).</a:t>
            </a:r>
          </a:p>
        </p:txBody>
      </p:sp>
      <p:sp>
        <p:nvSpPr>
          <p:cNvPr id="140" name="Rounded Rectangle 10">
            <a:extLst>
              <a:ext uri="{FF2B5EF4-FFF2-40B4-BE49-F238E27FC236}">
                <a16:creationId xmlns="" xmlns:a16="http://schemas.microsoft.com/office/drawing/2014/main" id="{099FF7E9-CDEF-44B3-87B0-50170C4C8F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46172" y="639097"/>
            <a:ext cx="3398290" cy="5575438"/>
          </a:xfrm>
          <a:prstGeom prst="roundRect">
            <a:avLst>
              <a:gd name="adj" fmla="val 5442"/>
            </a:avLst>
          </a:pr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749" name="Picture 5">
            <a:extLst>
              <a:ext uri="{FF2B5EF4-FFF2-40B4-BE49-F238E27FC236}">
                <a16:creationId xmlns="" xmlns:a16="http://schemas.microsoft.com/office/drawing/2014/main" id="{8580D304-CBA4-4994-994D-A0B3CD382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489" y="733077"/>
            <a:ext cx="1617539" cy="2636590"/>
          </a:xfrm>
          <a:prstGeom prst="roundRect">
            <a:avLst>
              <a:gd name="adj" fmla="val 5170"/>
            </a:avLst>
          </a:prstGeom>
          <a:noFill/>
          <a:ln w="50800" cap="sq" cmpd="dbl">
            <a:noFill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5" descr="Taagepera">
            <a:extLst>
              <a:ext uri="{FF2B5EF4-FFF2-40B4-BE49-F238E27FC236}">
                <a16:creationId xmlns="" xmlns:a16="http://schemas.microsoft.com/office/drawing/2014/main" id="{E3CBC1C9-3AA5-4AD2-BCCE-EDE9A7E00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352" y="3483966"/>
            <a:ext cx="1941812" cy="2636590"/>
          </a:xfrm>
          <a:prstGeom prst="roundRect">
            <a:avLst>
              <a:gd name="adj" fmla="val 5170"/>
            </a:avLst>
          </a:prstGeom>
          <a:noFill/>
          <a:ln w="50800" cap="sq" cmpd="dbl">
            <a:noFill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>
            <a:extLst>
              <a:ext uri="{FF2B5EF4-FFF2-40B4-BE49-F238E27FC236}">
                <a16:creationId xmlns="" xmlns:a16="http://schemas.microsoft.com/office/drawing/2014/main" id="{E3FC1144-BD64-4C61-ACB8-497711C416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3794" name="Rectangle 2">
            <a:extLst>
              <a:ext uri="{FF2B5EF4-FFF2-40B4-BE49-F238E27FC236}">
                <a16:creationId xmlns="" xmlns:a16="http://schemas.microsoft.com/office/drawing/2014/main" id="{9C9A27C3-2E80-4917-97C0-26E5F04E2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6143423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/>
              <a:t>Duvergeriáni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="" xmlns:a16="http://schemas.microsoft.com/office/drawing/2014/main" id="{6F219A02-11DF-4BF4-BFA3-5F2CFE48F2D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1" y="2142067"/>
            <a:ext cx="6143423" cy="364913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cs-CZ" dirty="0" err="1"/>
              <a:t>Hlavním</a:t>
            </a:r>
            <a:r>
              <a:rPr lang="en-US" altLang="cs-CZ" dirty="0"/>
              <a:t> </a:t>
            </a:r>
            <a:r>
              <a:rPr lang="en-US" altLang="cs-CZ" dirty="0" err="1"/>
              <a:t>představitelem</a:t>
            </a:r>
            <a:r>
              <a:rPr lang="en-US" altLang="cs-CZ" dirty="0"/>
              <a:t> </a:t>
            </a:r>
            <a:r>
              <a:rPr lang="en-US" altLang="cs-CZ" b="1" dirty="0" err="1"/>
              <a:t>duvergerovské</a:t>
            </a:r>
            <a:r>
              <a:rPr lang="en-US" altLang="cs-CZ" b="1" dirty="0"/>
              <a:t> </a:t>
            </a:r>
            <a:r>
              <a:rPr lang="en-US" altLang="cs-CZ" b="1" dirty="0" err="1"/>
              <a:t>tradice</a:t>
            </a:r>
            <a:r>
              <a:rPr lang="en-US" altLang="cs-CZ" dirty="0"/>
              <a:t> je </a:t>
            </a:r>
            <a:r>
              <a:rPr lang="en-US" altLang="cs-CZ" dirty="0" err="1"/>
              <a:t>dnes</a:t>
            </a:r>
            <a:r>
              <a:rPr lang="en-US" altLang="cs-CZ" dirty="0"/>
              <a:t> </a:t>
            </a:r>
            <a:r>
              <a:rPr lang="en-US" altLang="cs-CZ" dirty="0" err="1"/>
              <a:t>italský</a:t>
            </a:r>
            <a:r>
              <a:rPr lang="en-US" altLang="cs-CZ" dirty="0"/>
              <a:t> </a:t>
            </a:r>
            <a:r>
              <a:rPr lang="en-US" altLang="cs-CZ" dirty="0" err="1"/>
              <a:t>politolog</a:t>
            </a:r>
            <a:r>
              <a:rPr lang="en-US" altLang="cs-CZ" dirty="0"/>
              <a:t> </a:t>
            </a:r>
            <a:r>
              <a:rPr lang="en-US" altLang="cs-CZ" b="1" dirty="0"/>
              <a:t>Giovanni Sartori</a:t>
            </a:r>
            <a:r>
              <a:rPr lang="en-US" altLang="cs-CZ" dirty="0"/>
              <a:t>. </a:t>
            </a:r>
            <a:r>
              <a:rPr lang="en-US" altLang="cs-CZ" dirty="0" err="1"/>
              <a:t>Jeho</a:t>
            </a:r>
            <a:r>
              <a:rPr lang="en-US" altLang="cs-CZ" dirty="0"/>
              <a:t> </a:t>
            </a:r>
            <a:r>
              <a:rPr lang="en-US" altLang="cs-CZ" dirty="0" err="1"/>
              <a:t>práce</a:t>
            </a:r>
            <a:r>
              <a:rPr lang="en-US" altLang="cs-CZ" dirty="0"/>
              <a:t> (je </a:t>
            </a:r>
            <a:r>
              <a:rPr lang="en-US" altLang="cs-CZ" dirty="0" err="1"/>
              <a:t>sofistikovaným</a:t>
            </a:r>
            <a:r>
              <a:rPr lang="en-US" altLang="cs-CZ" dirty="0"/>
              <a:t> </a:t>
            </a:r>
            <a:r>
              <a:rPr lang="en-US" altLang="cs-CZ" dirty="0" err="1"/>
              <a:t>pokusem</a:t>
            </a:r>
            <a:r>
              <a:rPr lang="en-US" altLang="cs-CZ" dirty="0"/>
              <a:t> o </a:t>
            </a:r>
            <a:r>
              <a:rPr lang="en-US" altLang="cs-CZ" dirty="0" err="1"/>
              <a:t>smíření</a:t>
            </a:r>
            <a:r>
              <a:rPr lang="en-US" altLang="cs-CZ" dirty="0"/>
              <a:t> s </a:t>
            </a:r>
            <a:r>
              <a:rPr lang="en-US" altLang="cs-CZ" dirty="0" err="1"/>
              <a:t>větví</a:t>
            </a:r>
            <a:r>
              <a:rPr lang="en-US" altLang="cs-CZ" dirty="0"/>
              <a:t> </a:t>
            </a:r>
            <a:r>
              <a:rPr lang="en-US" altLang="cs-CZ" dirty="0" err="1"/>
              <a:t>politologů</a:t>
            </a:r>
            <a:r>
              <a:rPr lang="en-US" altLang="cs-CZ" dirty="0"/>
              <a:t>, </a:t>
            </a:r>
            <a:r>
              <a:rPr lang="en-US" altLang="cs-CZ" dirty="0" err="1"/>
              <a:t>odmítající</a:t>
            </a:r>
            <a:r>
              <a:rPr lang="en-US" altLang="cs-CZ" dirty="0"/>
              <a:t> </a:t>
            </a:r>
            <a:r>
              <a:rPr lang="en-US" altLang="cs-CZ" dirty="0" err="1"/>
              <a:t>původní</a:t>
            </a:r>
            <a:r>
              <a:rPr lang="en-US" altLang="cs-CZ" dirty="0"/>
              <a:t> </a:t>
            </a:r>
            <a:r>
              <a:rPr lang="en-US" altLang="cs-CZ" dirty="0" err="1"/>
              <a:t>Duvergerovu</a:t>
            </a:r>
            <a:r>
              <a:rPr lang="en-US" altLang="cs-CZ" dirty="0"/>
              <a:t> </a:t>
            </a:r>
            <a:r>
              <a:rPr lang="en-US" altLang="cs-CZ" dirty="0" err="1"/>
              <a:t>práci</a:t>
            </a:r>
            <a:r>
              <a:rPr lang="en-US" altLang="cs-CZ" dirty="0"/>
              <a:t>. Sartori </a:t>
            </a:r>
            <a:r>
              <a:rPr lang="en-US" altLang="cs-CZ" dirty="0" err="1"/>
              <a:t>např</a:t>
            </a:r>
            <a:r>
              <a:rPr lang="en-US" altLang="cs-CZ" dirty="0"/>
              <a:t>. </a:t>
            </a:r>
            <a:r>
              <a:rPr lang="en-US" altLang="cs-CZ" dirty="0" err="1"/>
              <a:t>nepopírá</a:t>
            </a:r>
            <a:r>
              <a:rPr lang="en-US" altLang="cs-CZ" dirty="0"/>
              <a:t>, </a:t>
            </a:r>
            <a:r>
              <a:rPr lang="en-US" altLang="cs-CZ" dirty="0" err="1"/>
              <a:t>že</a:t>
            </a:r>
            <a:r>
              <a:rPr lang="en-US" altLang="cs-CZ" dirty="0"/>
              <a:t> </a:t>
            </a:r>
            <a:r>
              <a:rPr lang="en-US" altLang="cs-CZ" dirty="0" err="1"/>
              <a:t>tvorba</a:t>
            </a:r>
            <a:r>
              <a:rPr lang="en-US" altLang="cs-CZ" dirty="0"/>
              <a:t> </a:t>
            </a:r>
            <a:r>
              <a:rPr lang="en-US" altLang="cs-CZ" dirty="0" err="1"/>
              <a:t>volebních</a:t>
            </a:r>
            <a:r>
              <a:rPr lang="en-US" altLang="cs-CZ" dirty="0"/>
              <a:t> </a:t>
            </a:r>
            <a:r>
              <a:rPr lang="en-US" altLang="cs-CZ" dirty="0" err="1"/>
              <a:t>designů</a:t>
            </a:r>
            <a:r>
              <a:rPr lang="en-US" altLang="cs-CZ" dirty="0"/>
              <a:t> se </a:t>
            </a:r>
            <a:r>
              <a:rPr lang="en-US" altLang="cs-CZ" dirty="0" err="1"/>
              <a:t>řídí</a:t>
            </a:r>
            <a:r>
              <a:rPr lang="en-US" altLang="cs-CZ" dirty="0"/>
              <a:t> </a:t>
            </a:r>
            <a:r>
              <a:rPr lang="en-US" altLang="cs-CZ" dirty="0" err="1"/>
              <a:t>aktuálními</a:t>
            </a:r>
            <a:r>
              <a:rPr lang="en-US" altLang="cs-CZ" dirty="0"/>
              <a:t> </a:t>
            </a:r>
            <a:r>
              <a:rPr lang="en-US" altLang="cs-CZ" dirty="0" err="1"/>
              <a:t>zájmy</a:t>
            </a:r>
            <a:r>
              <a:rPr lang="en-US" altLang="cs-CZ" dirty="0"/>
              <a:t> </a:t>
            </a:r>
            <a:r>
              <a:rPr lang="en-US" altLang="cs-CZ" dirty="0" err="1"/>
              <a:t>politických</a:t>
            </a:r>
            <a:r>
              <a:rPr lang="en-US" altLang="cs-CZ" dirty="0"/>
              <a:t> </a:t>
            </a:r>
            <a:r>
              <a:rPr lang="en-US" altLang="cs-CZ" dirty="0" err="1"/>
              <a:t>elit</a:t>
            </a:r>
            <a:r>
              <a:rPr lang="en-US" altLang="cs-CZ" dirty="0"/>
              <a:t>, </a:t>
            </a:r>
            <a:r>
              <a:rPr lang="en-US" altLang="cs-CZ" dirty="0" err="1"/>
              <a:t>které</a:t>
            </a:r>
            <a:r>
              <a:rPr lang="en-US" altLang="cs-CZ" dirty="0"/>
              <a:t> je </a:t>
            </a:r>
            <a:r>
              <a:rPr lang="en-US" altLang="cs-CZ" dirty="0" err="1"/>
              <a:t>prosazují</a:t>
            </a:r>
            <a:r>
              <a:rPr lang="en-US" altLang="cs-CZ" dirty="0"/>
              <a:t>, </a:t>
            </a:r>
            <a:r>
              <a:rPr lang="en-US" altLang="cs-CZ" dirty="0" err="1"/>
              <a:t>avšak</a:t>
            </a:r>
            <a:r>
              <a:rPr lang="en-US" altLang="cs-CZ" dirty="0"/>
              <a:t> </a:t>
            </a:r>
            <a:r>
              <a:rPr lang="en-US" altLang="cs-CZ" dirty="0" err="1"/>
              <a:t>dodává</a:t>
            </a:r>
            <a:r>
              <a:rPr lang="en-US" altLang="cs-CZ" dirty="0"/>
              <a:t>, </a:t>
            </a:r>
            <a:r>
              <a:rPr lang="en-US" altLang="cs-CZ" dirty="0" err="1"/>
              <a:t>že</a:t>
            </a:r>
            <a:r>
              <a:rPr lang="en-US" altLang="cs-CZ" dirty="0"/>
              <a:t> </a:t>
            </a:r>
            <a:r>
              <a:rPr lang="en-US" altLang="cs-CZ" dirty="0" err="1"/>
              <a:t>volební</a:t>
            </a:r>
            <a:r>
              <a:rPr lang="en-US" altLang="cs-CZ" dirty="0"/>
              <a:t> </a:t>
            </a:r>
            <a:r>
              <a:rPr lang="en-US" altLang="cs-CZ" dirty="0" err="1"/>
              <a:t>reformy</a:t>
            </a:r>
            <a:r>
              <a:rPr lang="en-US" altLang="cs-CZ" dirty="0"/>
              <a:t> se </a:t>
            </a:r>
            <a:r>
              <a:rPr lang="en-US" altLang="cs-CZ" dirty="0" err="1"/>
              <a:t>stávají</a:t>
            </a:r>
            <a:r>
              <a:rPr lang="en-US" altLang="cs-CZ" dirty="0"/>
              <a:t> </a:t>
            </a:r>
            <a:r>
              <a:rPr lang="en-US" altLang="cs-CZ" dirty="0" err="1"/>
              <a:t>součástí</a:t>
            </a:r>
            <a:r>
              <a:rPr lang="en-US" altLang="cs-CZ" dirty="0"/>
              <a:t> </a:t>
            </a:r>
            <a:r>
              <a:rPr lang="en-US" altLang="cs-CZ" dirty="0" err="1"/>
              <a:t>každodenního</a:t>
            </a:r>
            <a:r>
              <a:rPr lang="en-US" altLang="cs-CZ" dirty="0"/>
              <a:t> </a:t>
            </a:r>
            <a:r>
              <a:rPr lang="en-US" altLang="cs-CZ" dirty="0" err="1"/>
              <a:t>politického</a:t>
            </a:r>
            <a:r>
              <a:rPr lang="en-US" altLang="cs-CZ" dirty="0"/>
              <a:t> </a:t>
            </a:r>
            <a:r>
              <a:rPr lang="en-US" altLang="cs-CZ" dirty="0" err="1"/>
              <a:t>provozu</a:t>
            </a:r>
            <a:r>
              <a:rPr lang="en-US" altLang="cs-CZ" dirty="0"/>
              <a:t> </a:t>
            </a:r>
            <a:r>
              <a:rPr lang="en-US" altLang="cs-CZ" dirty="0" err="1"/>
              <a:t>zejména</a:t>
            </a:r>
            <a:r>
              <a:rPr lang="en-US" altLang="cs-CZ" dirty="0"/>
              <a:t> z </a:t>
            </a:r>
            <a:r>
              <a:rPr lang="en-US" altLang="cs-CZ" dirty="0" err="1"/>
              <a:t>toho</a:t>
            </a:r>
            <a:r>
              <a:rPr lang="en-US" altLang="cs-CZ" dirty="0"/>
              <a:t> </a:t>
            </a:r>
            <a:r>
              <a:rPr lang="en-US" altLang="cs-CZ" dirty="0" err="1"/>
              <a:t>důvodu</a:t>
            </a:r>
            <a:r>
              <a:rPr lang="en-US" altLang="cs-CZ" dirty="0"/>
              <a:t>, </a:t>
            </a:r>
            <a:r>
              <a:rPr lang="en-US" altLang="cs-CZ" dirty="0" err="1"/>
              <a:t>neboť</a:t>
            </a:r>
            <a:r>
              <a:rPr lang="en-US" altLang="cs-CZ" dirty="0"/>
              <a:t> </a:t>
            </a:r>
            <a:r>
              <a:rPr lang="en-US" altLang="cs-CZ" dirty="0" err="1"/>
              <a:t>zpětně</a:t>
            </a:r>
            <a:r>
              <a:rPr lang="en-US" altLang="cs-CZ" dirty="0"/>
              <a:t> </a:t>
            </a:r>
            <a:r>
              <a:rPr lang="en-US" altLang="cs-CZ" dirty="0" err="1"/>
              <a:t>ovlivňují</a:t>
            </a:r>
            <a:r>
              <a:rPr lang="en-US" altLang="cs-CZ" dirty="0"/>
              <a:t> </a:t>
            </a:r>
            <a:r>
              <a:rPr lang="en-US" altLang="cs-CZ" dirty="0" err="1"/>
              <a:t>složení</a:t>
            </a:r>
            <a:r>
              <a:rPr lang="en-US" altLang="cs-CZ" dirty="0"/>
              <a:t> </a:t>
            </a:r>
            <a:r>
              <a:rPr lang="en-US" altLang="cs-CZ" dirty="0" err="1"/>
              <a:t>politických</a:t>
            </a:r>
            <a:r>
              <a:rPr lang="en-US" altLang="cs-CZ" dirty="0"/>
              <a:t> </a:t>
            </a:r>
            <a:r>
              <a:rPr lang="en-US" altLang="cs-CZ" dirty="0" err="1"/>
              <a:t>elit</a:t>
            </a:r>
            <a:r>
              <a:rPr lang="en-US" altLang="cs-CZ" dirty="0"/>
              <a:t>, </a:t>
            </a:r>
            <a:r>
              <a:rPr lang="en-US" altLang="cs-CZ" dirty="0" err="1"/>
              <a:t>které</a:t>
            </a:r>
            <a:r>
              <a:rPr lang="en-US" altLang="cs-CZ" dirty="0"/>
              <a:t> je </a:t>
            </a:r>
            <a:r>
              <a:rPr lang="en-US" altLang="cs-CZ" dirty="0" err="1"/>
              <a:t>přijímaly</a:t>
            </a:r>
            <a:r>
              <a:rPr lang="en-US" altLang="cs-CZ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cs-CZ" dirty="0"/>
              <a:t>Sartori </a:t>
            </a:r>
            <a:r>
              <a:rPr lang="en-US" altLang="cs-CZ" dirty="0" err="1"/>
              <a:t>na</a:t>
            </a:r>
            <a:r>
              <a:rPr lang="en-US" altLang="cs-CZ" dirty="0"/>
              <a:t> </a:t>
            </a:r>
            <a:r>
              <a:rPr lang="en-US" altLang="cs-CZ" dirty="0" err="1"/>
              <a:t>jedné</a:t>
            </a:r>
            <a:r>
              <a:rPr lang="en-US" altLang="cs-CZ" dirty="0"/>
              <a:t> </a:t>
            </a:r>
            <a:r>
              <a:rPr lang="en-US" altLang="cs-CZ" dirty="0" err="1"/>
              <a:t>straně</a:t>
            </a:r>
            <a:r>
              <a:rPr lang="en-US" altLang="cs-CZ" dirty="0"/>
              <a:t> </a:t>
            </a:r>
            <a:r>
              <a:rPr lang="en-US" altLang="cs-CZ" dirty="0" err="1"/>
              <a:t>Duvergera</a:t>
            </a:r>
            <a:r>
              <a:rPr lang="en-US" altLang="cs-CZ" dirty="0"/>
              <a:t> </a:t>
            </a:r>
            <a:r>
              <a:rPr lang="en-US" altLang="cs-CZ" dirty="0" err="1"/>
              <a:t>oceňuje</a:t>
            </a:r>
            <a:r>
              <a:rPr lang="en-US" altLang="cs-CZ" dirty="0"/>
              <a:t> za </a:t>
            </a:r>
            <a:r>
              <a:rPr lang="en-US" altLang="cs-CZ" dirty="0" err="1"/>
              <a:t>snahu</a:t>
            </a:r>
            <a:r>
              <a:rPr lang="en-US" altLang="cs-CZ" dirty="0"/>
              <a:t> o </a:t>
            </a:r>
            <a:r>
              <a:rPr lang="en-US" altLang="cs-CZ" dirty="0" err="1"/>
              <a:t>elaboraci</a:t>
            </a:r>
            <a:r>
              <a:rPr lang="en-US" altLang="cs-CZ" dirty="0"/>
              <a:t> </a:t>
            </a:r>
            <a:r>
              <a:rPr lang="en-US" altLang="cs-CZ" dirty="0" err="1"/>
              <a:t>vztahů</a:t>
            </a:r>
            <a:r>
              <a:rPr lang="en-US" altLang="cs-CZ" dirty="0"/>
              <a:t> </a:t>
            </a:r>
            <a:r>
              <a:rPr lang="en-US" altLang="cs-CZ" dirty="0" err="1"/>
              <a:t>mezi</a:t>
            </a:r>
            <a:r>
              <a:rPr lang="en-US" altLang="cs-CZ" dirty="0"/>
              <a:t> </a:t>
            </a:r>
            <a:r>
              <a:rPr lang="en-US" altLang="cs-CZ" dirty="0" err="1"/>
              <a:t>stranickými</a:t>
            </a:r>
            <a:r>
              <a:rPr lang="en-US" altLang="cs-CZ" dirty="0"/>
              <a:t> a </a:t>
            </a:r>
            <a:r>
              <a:rPr lang="en-US" altLang="cs-CZ" dirty="0" err="1"/>
              <a:t>volebními</a:t>
            </a:r>
            <a:r>
              <a:rPr lang="en-US" altLang="cs-CZ" dirty="0"/>
              <a:t> </a:t>
            </a:r>
            <a:r>
              <a:rPr lang="en-US" altLang="cs-CZ" dirty="0" err="1"/>
              <a:t>systémy</a:t>
            </a:r>
            <a:r>
              <a:rPr lang="en-US" altLang="cs-CZ" dirty="0"/>
              <a:t>, </a:t>
            </a:r>
            <a:r>
              <a:rPr lang="en-US" altLang="cs-CZ" dirty="0" err="1"/>
              <a:t>na</a:t>
            </a:r>
            <a:r>
              <a:rPr lang="en-US" altLang="cs-CZ" dirty="0"/>
              <a:t> </a:t>
            </a:r>
            <a:r>
              <a:rPr lang="en-US" altLang="cs-CZ" dirty="0" err="1"/>
              <a:t>druhé</a:t>
            </a:r>
            <a:r>
              <a:rPr lang="en-US" altLang="cs-CZ" dirty="0"/>
              <a:t> </a:t>
            </a:r>
            <a:r>
              <a:rPr lang="en-US" altLang="cs-CZ" dirty="0" err="1"/>
              <a:t>straně</a:t>
            </a:r>
            <a:r>
              <a:rPr lang="en-US" altLang="cs-CZ" dirty="0"/>
              <a:t> mu </a:t>
            </a:r>
            <a:r>
              <a:rPr lang="en-US" altLang="cs-CZ" dirty="0" err="1"/>
              <a:t>vytýká</a:t>
            </a:r>
            <a:r>
              <a:rPr lang="en-US" altLang="cs-CZ" dirty="0"/>
              <a:t> </a:t>
            </a:r>
            <a:r>
              <a:rPr lang="en-US" altLang="cs-CZ" dirty="0" err="1"/>
              <a:t>pojmovou</a:t>
            </a:r>
            <a:r>
              <a:rPr lang="en-US" altLang="cs-CZ" dirty="0"/>
              <a:t> </a:t>
            </a:r>
            <a:r>
              <a:rPr lang="en-US" altLang="cs-CZ" dirty="0" err="1"/>
              <a:t>neujasněnost</a:t>
            </a:r>
            <a:r>
              <a:rPr lang="en-US" altLang="cs-CZ" dirty="0"/>
              <a:t> a to </a:t>
            </a:r>
            <a:r>
              <a:rPr lang="en-US" altLang="cs-CZ" dirty="0" err="1"/>
              <a:t>i</a:t>
            </a:r>
            <a:r>
              <a:rPr lang="en-US" altLang="cs-CZ" dirty="0"/>
              <a:t> </a:t>
            </a:r>
            <a:r>
              <a:rPr lang="en-US" altLang="cs-CZ" dirty="0" err="1"/>
              <a:t>ve</a:t>
            </a:r>
            <a:r>
              <a:rPr lang="en-US" altLang="cs-CZ" dirty="0"/>
              <a:t> </a:t>
            </a:r>
            <a:r>
              <a:rPr lang="en-US" altLang="cs-CZ" dirty="0" err="1"/>
              <a:t>věci</a:t>
            </a:r>
            <a:r>
              <a:rPr lang="en-US" altLang="cs-CZ" dirty="0"/>
              <a:t> </a:t>
            </a:r>
            <a:r>
              <a:rPr lang="en-US" altLang="cs-CZ" dirty="0" err="1"/>
              <a:t>základních</a:t>
            </a:r>
            <a:r>
              <a:rPr lang="en-US" altLang="cs-CZ" dirty="0"/>
              <a:t> </a:t>
            </a:r>
            <a:r>
              <a:rPr lang="en-US" altLang="cs-CZ" dirty="0" err="1"/>
              <a:t>konceptů</a:t>
            </a:r>
            <a:r>
              <a:rPr lang="en-US" altLang="cs-CZ" dirty="0"/>
              <a:t> (</a:t>
            </a:r>
            <a:r>
              <a:rPr lang="en-US" altLang="cs-CZ" dirty="0" err="1"/>
              <a:t>např</a:t>
            </a:r>
            <a:r>
              <a:rPr lang="en-US" altLang="cs-CZ" dirty="0"/>
              <a:t>. </a:t>
            </a:r>
            <a:r>
              <a:rPr lang="en-US" altLang="cs-CZ" dirty="0" err="1"/>
              <a:t>velmi</a:t>
            </a:r>
            <a:r>
              <a:rPr lang="en-US" altLang="cs-CZ" dirty="0"/>
              <a:t> </a:t>
            </a:r>
            <a:r>
              <a:rPr lang="en-US" altLang="cs-CZ" dirty="0" err="1"/>
              <a:t>nejasnou</a:t>
            </a:r>
            <a:r>
              <a:rPr lang="en-US" altLang="cs-CZ" dirty="0"/>
              <a:t> </a:t>
            </a:r>
            <a:r>
              <a:rPr lang="en-US" altLang="cs-CZ" dirty="0" err="1"/>
              <a:t>definici</a:t>
            </a:r>
            <a:r>
              <a:rPr lang="en-US" altLang="cs-CZ" dirty="0"/>
              <a:t> </a:t>
            </a:r>
            <a:r>
              <a:rPr lang="en-US" altLang="cs-CZ" dirty="0" err="1"/>
              <a:t>konceptu</a:t>
            </a:r>
            <a:r>
              <a:rPr lang="en-US" altLang="cs-CZ" dirty="0"/>
              <a:t> „</a:t>
            </a:r>
            <a:r>
              <a:rPr lang="en-US" altLang="cs-CZ" dirty="0" err="1"/>
              <a:t>počtu</a:t>
            </a:r>
            <a:r>
              <a:rPr lang="en-US" altLang="cs-CZ" dirty="0"/>
              <a:t> </a:t>
            </a:r>
            <a:r>
              <a:rPr lang="en-US" altLang="cs-CZ" dirty="0" err="1"/>
              <a:t>politických</a:t>
            </a:r>
            <a:r>
              <a:rPr lang="en-US" altLang="cs-CZ" dirty="0"/>
              <a:t> </a:t>
            </a:r>
            <a:r>
              <a:rPr lang="en-US" altLang="cs-CZ" dirty="0" err="1"/>
              <a:t>stran</a:t>
            </a:r>
            <a:r>
              <a:rPr lang="en-US" altLang="cs-CZ" dirty="0"/>
              <a:t>“). Sartori </a:t>
            </a:r>
            <a:r>
              <a:rPr lang="en-US" altLang="cs-CZ" dirty="0" err="1"/>
              <a:t>sám</a:t>
            </a:r>
            <a:r>
              <a:rPr lang="en-US" altLang="cs-CZ" dirty="0"/>
              <a:t> </a:t>
            </a:r>
            <a:r>
              <a:rPr lang="en-US" altLang="cs-CZ" dirty="0" err="1"/>
              <a:t>obohatil</a:t>
            </a:r>
            <a:r>
              <a:rPr lang="en-US" altLang="cs-CZ" dirty="0"/>
              <a:t> </a:t>
            </a:r>
            <a:r>
              <a:rPr lang="en-US" altLang="cs-CZ" dirty="0" err="1"/>
              <a:t>studium</a:t>
            </a:r>
            <a:r>
              <a:rPr lang="en-US" altLang="cs-CZ" dirty="0"/>
              <a:t> </a:t>
            </a:r>
            <a:r>
              <a:rPr lang="en-US" altLang="cs-CZ" dirty="0" err="1"/>
              <a:t>stranickopolitických</a:t>
            </a:r>
            <a:r>
              <a:rPr lang="en-US" altLang="cs-CZ" dirty="0"/>
              <a:t> </a:t>
            </a:r>
            <a:r>
              <a:rPr lang="en-US" altLang="cs-CZ" dirty="0" err="1"/>
              <a:t>systémů</a:t>
            </a:r>
            <a:r>
              <a:rPr lang="en-US" altLang="cs-CZ" dirty="0"/>
              <a:t> o </a:t>
            </a:r>
            <a:r>
              <a:rPr lang="en-US" altLang="cs-CZ" dirty="0" err="1"/>
              <a:t>některé</a:t>
            </a:r>
            <a:r>
              <a:rPr lang="en-US" altLang="cs-CZ" dirty="0"/>
              <a:t> </a:t>
            </a:r>
            <a:r>
              <a:rPr lang="en-US" altLang="cs-CZ" dirty="0" err="1"/>
              <a:t>definice</a:t>
            </a:r>
            <a:r>
              <a:rPr lang="en-US" altLang="cs-CZ" dirty="0"/>
              <a:t> a </a:t>
            </a:r>
            <a:r>
              <a:rPr lang="en-US" altLang="cs-CZ" dirty="0" err="1"/>
              <a:t>koncepty</a:t>
            </a:r>
            <a:r>
              <a:rPr lang="en-US" altLang="cs-CZ" dirty="0"/>
              <a:t> (</a:t>
            </a:r>
            <a:r>
              <a:rPr lang="en-US" altLang="cs-CZ" dirty="0" err="1"/>
              <a:t>systémová</a:t>
            </a:r>
            <a:r>
              <a:rPr lang="en-US" altLang="cs-CZ" dirty="0"/>
              <a:t> relevance, </a:t>
            </a:r>
            <a:r>
              <a:rPr lang="en-US" altLang="cs-CZ" dirty="0" err="1"/>
              <a:t>založená</a:t>
            </a:r>
            <a:r>
              <a:rPr lang="en-US" altLang="cs-CZ" dirty="0"/>
              <a:t> </a:t>
            </a:r>
            <a:r>
              <a:rPr lang="en-US" altLang="cs-CZ" dirty="0" err="1"/>
              <a:t>na</a:t>
            </a:r>
            <a:r>
              <a:rPr lang="en-US" altLang="cs-CZ" dirty="0"/>
              <a:t> </a:t>
            </a:r>
            <a:r>
              <a:rPr lang="en-US" altLang="cs-CZ" dirty="0" err="1"/>
              <a:t>koaličním</a:t>
            </a:r>
            <a:r>
              <a:rPr lang="en-US" altLang="cs-CZ" dirty="0"/>
              <a:t> a </a:t>
            </a:r>
            <a:r>
              <a:rPr lang="en-US" altLang="cs-CZ" dirty="0" err="1"/>
              <a:t>vyděračském</a:t>
            </a:r>
            <a:r>
              <a:rPr lang="en-US" altLang="cs-CZ" dirty="0"/>
              <a:t> </a:t>
            </a:r>
            <a:r>
              <a:rPr lang="en-US" altLang="cs-CZ" dirty="0" err="1"/>
              <a:t>potenciálu</a:t>
            </a:r>
            <a:r>
              <a:rPr lang="en-US" altLang="cs-CZ" dirty="0"/>
              <a:t>, </a:t>
            </a:r>
            <a:r>
              <a:rPr lang="en-US" altLang="cs-CZ" dirty="0" err="1"/>
              <a:t>typologie</a:t>
            </a:r>
            <a:r>
              <a:rPr lang="en-US" altLang="cs-CZ" dirty="0"/>
              <a:t> </a:t>
            </a:r>
            <a:r>
              <a:rPr lang="en-US" altLang="cs-CZ" dirty="0" err="1"/>
              <a:t>stranických</a:t>
            </a:r>
            <a:r>
              <a:rPr lang="en-US" altLang="cs-CZ" dirty="0"/>
              <a:t> </a:t>
            </a:r>
            <a:r>
              <a:rPr lang="en-US" altLang="cs-CZ" dirty="0" err="1"/>
              <a:t>systémů</a:t>
            </a:r>
            <a:r>
              <a:rPr lang="en-US" altLang="cs-CZ" dirty="0"/>
              <a:t>), </a:t>
            </a:r>
            <a:r>
              <a:rPr lang="en-US" altLang="cs-CZ" dirty="0" err="1"/>
              <a:t>což</a:t>
            </a:r>
            <a:r>
              <a:rPr lang="en-US" altLang="cs-CZ" dirty="0"/>
              <a:t> mu v </a:t>
            </a:r>
            <a:r>
              <a:rPr lang="en-US" altLang="cs-CZ" dirty="0" err="1"/>
              <a:t>jeho</a:t>
            </a:r>
            <a:r>
              <a:rPr lang="en-US" altLang="cs-CZ" dirty="0"/>
              <a:t> </a:t>
            </a:r>
            <a:r>
              <a:rPr lang="en-US" altLang="cs-CZ" dirty="0" err="1"/>
              <a:t>práci</a:t>
            </a:r>
            <a:r>
              <a:rPr lang="en-US" altLang="cs-CZ" dirty="0"/>
              <a:t> </a:t>
            </a:r>
            <a:r>
              <a:rPr lang="en-US" altLang="cs-CZ" dirty="0" err="1"/>
              <a:t>posloužilo</a:t>
            </a:r>
            <a:r>
              <a:rPr lang="en-US" altLang="cs-CZ" dirty="0"/>
              <a:t> </a:t>
            </a:r>
            <a:r>
              <a:rPr lang="en-US" altLang="cs-CZ" dirty="0" err="1"/>
              <a:t>jako</a:t>
            </a:r>
            <a:r>
              <a:rPr lang="en-US" altLang="cs-CZ" dirty="0"/>
              <a:t> </a:t>
            </a:r>
            <a:r>
              <a:rPr lang="en-US" altLang="cs-CZ" dirty="0" err="1"/>
              <a:t>odrazový</a:t>
            </a:r>
            <a:r>
              <a:rPr lang="en-US" altLang="cs-CZ" dirty="0"/>
              <a:t> </a:t>
            </a:r>
            <a:r>
              <a:rPr lang="en-US" altLang="cs-CZ" dirty="0" err="1"/>
              <a:t>můstek</a:t>
            </a:r>
            <a:r>
              <a:rPr lang="en-US" altLang="cs-CZ" dirty="0"/>
              <a:t> k </a:t>
            </a:r>
            <a:r>
              <a:rPr lang="en-US" altLang="cs-CZ" dirty="0" err="1"/>
              <a:t>přeformulování</a:t>
            </a:r>
            <a:r>
              <a:rPr lang="en-US" altLang="cs-CZ" dirty="0"/>
              <a:t> </a:t>
            </a:r>
            <a:r>
              <a:rPr lang="en-US" altLang="cs-CZ" dirty="0" err="1"/>
              <a:t>původních</a:t>
            </a:r>
            <a:r>
              <a:rPr lang="en-US" altLang="cs-CZ" dirty="0"/>
              <a:t> </a:t>
            </a:r>
            <a:r>
              <a:rPr lang="en-US" altLang="cs-CZ" dirty="0" err="1"/>
              <a:t>Duvergerových</a:t>
            </a:r>
            <a:r>
              <a:rPr lang="en-US" altLang="cs-CZ" dirty="0"/>
              <a:t> </a:t>
            </a:r>
            <a:r>
              <a:rPr lang="en-US" altLang="cs-CZ" dirty="0" err="1"/>
              <a:t>pravidel</a:t>
            </a:r>
            <a:r>
              <a:rPr lang="en-US" altLang="cs-CZ" dirty="0"/>
              <a:t>.</a:t>
            </a:r>
          </a:p>
        </p:txBody>
      </p:sp>
      <p:pic>
        <p:nvPicPr>
          <p:cNvPr id="33797" name="Picture 5">
            <a:extLst>
              <a:ext uri="{FF2B5EF4-FFF2-40B4-BE49-F238E27FC236}">
                <a16:creationId xmlns="" xmlns:a16="http://schemas.microsoft.com/office/drawing/2014/main" id="{C54AE03A-A1BA-469B-BF2F-D65AD9561D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883" r="1" b="21699"/>
          <a:stretch/>
        </p:blipFill>
        <p:spPr bwMode="auto">
          <a:xfrm>
            <a:off x="8888133" y="4144246"/>
            <a:ext cx="3302966" cy="2717299"/>
          </a:xfrm>
          <a:custGeom>
            <a:avLst/>
            <a:gdLst>
              <a:gd name="connsiteX0" fmla="*/ 1663658 w 3039855"/>
              <a:gd name="connsiteY0" fmla="*/ 0 h 2500842"/>
              <a:gd name="connsiteX1" fmla="*/ 2947417 w 3039855"/>
              <a:gd name="connsiteY1" fmla="*/ 605417 h 2500842"/>
              <a:gd name="connsiteX2" fmla="*/ 3039855 w 3039855"/>
              <a:gd name="connsiteY2" fmla="*/ 729032 h 2500842"/>
              <a:gd name="connsiteX3" fmla="*/ 3039855 w 3039855"/>
              <a:gd name="connsiteY3" fmla="*/ 2500842 h 2500842"/>
              <a:gd name="connsiteX4" fmla="*/ 226952 w 3039855"/>
              <a:gd name="connsiteY4" fmla="*/ 2500842 h 2500842"/>
              <a:gd name="connsiteX5" fmla="*/ 155401 w 3039855"/>
              <a:gd name="connsiteY5" fmla="*/ 2366679 h 2500842"/>
              <a:gd name="connsiteX6" fmla="*/ 0 w 3039855"/>
              <a:gd name="connsiteY6" fmla="*/ 1663658 h 2500842"/>
              <a:gd name="connsiteX7" fmla="*/ 1663658 w 3039855"/>
              <a:gd name="connsiteY7" fmla="*/ 0 h 250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58B25CAD-A790-499A-926B-116E10915E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77" name="Freeform 98">
              <a:extLst>
                <a:ext uri="{FF2B5EF4-FFF2-40B4-BE49-F238E27FC236}">
                  <a16:creationId xmlns="" xmlns:a16="http://schemas.microsoft.com/office/drawing/2014/main" id="{76E29510-9A59-43B9-BA40-BF403A9F63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="" xmlns:a16="http://schemas.microsoft.com/office/drawing/2014/main" id="{D41DCF14-C3EC-4A84-9BCB-CE73743063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79" name="Straight Connector 78">
                <a:extLst>
                  <a:ext uri="{FF2B5EF4-FFF2-40B4-BE49-F238E27FC236}">
                    <a16:creationId xmlns="" xmlns:a16="http://schemas.microsoft.com/office/drawing/2014/main" id="{323473CE-82AD-4D8D-A232-68772F8249A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="" xmlns:a16="http://schemas.microsoft.com/office/drawing/2014/main" id="{6C67ADA3-E620-4348-8071-F9721E422B0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="" xmlns:a16="http://schemas.microsoft.com/office/drawing/2014/main" id="{221526D8-6171-42B9-BB1D-D4EBD07C93A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="" xmlns:a16="http://schemas.microsoft.com/office/drawing/2014/main" id="{D918272C-9574-485F-8DBA-E779254B6C7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="" xmlns:a16="http://schemas.microsoft.com/office/drawing/2014/main" id="{414CAA3E-D915-4597-85D4-DF416AF5399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="" xmlns:a16="http://schemas.microsoft.com/office/drawing/2014/main" id="{8749FF6F-6DEA-46A3-A01C-82BD294181C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="" xmlns:a16="http://schemas.microsoft.com/office/drawing/2014/main" id="{8853F97E-C428-43BB-903E-E63D7A05DE1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="" xmlns:a16="http://schemas.microsoft.com/office/drawing/2014/main" id="{FD4EE22F-D9F6-499B-8595-2CA950937EB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="" xmlns:a16="http://schemas.microsoft.com/office/drawing/2014/main" id="{0A598804-7127-47FC-8A02-C6E2FD0D7AB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="" xmlns:a16="http://schemas.microsoft.com/office/drawing/2014/main" id="{12A35C24-2BAE-4314-BBF5-81A17F92E10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="" xmlns:a16="http://schemas.microsoft.com/office/drawing/2014/main" id="{73A33BF9-E8C7-47A3-BFF6-5419153F723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="" xmlns:a16="http://schemas.microsoft.com/office/drawing/2014/main" id="{B8707F62-2F29-4FF0-A976-55E19960036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="" xmlns:a16="http://schemas.microsoft.com/office/drawing/2014/main" id="{3D9DB8BF-BBA2-4465-8B80-B354B3A5BA8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="" xmlns:a16="http://schemas.microsoft.com/office/drawing/2014/main" id="{1C237BA7-462C-4ABE-B089-4C8938F821B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="" xmlns:a16="http://schemas.microsoft.com/office/drawing/2014/main" id="{E14D5F33-8377-427F-B4D1-8B783BF48EF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="" xmlns:a16="http://schemas.microsoft.com/office/drawing/2014/main" id="{68114C18-86CF-412F-81BD-4856E83CDB3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="" xmlns:a16="http://schemas.microsoft.com/office/drawing/2014/main" id="{ECF1CFD5-877F-4D23-9186-ABBE6060582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="" xmlns:a16="http://schemas.microsoft.com/office/drawing/2014/main" id="{FD718FB9-83BB-4BFB-ACF6-7D0A681BB7D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="" xmlns:a16="http://schemas.microsoft.com/office/drawing/2014/main" id="{99B007F5-E4FE-4A8F-813F-CC2740BD2EF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="" xmlns:a16="http://schemas.microsoft.com/office/drawing/2014/main" id="{41345DFB-742B-4F09-B75A-05377FD401E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="" xmlns:a16="http://schemas.microsoft.com/office/drawing/2014/main" id="{7B4845AC-E70E-40A2-9491-05B2DBB92D9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="" xmlns:a16="http://schemas.microsoft.com/office/drawing/2014/main" id="{F4111F64-514D-4447-86EB-D6654552481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="" xmlns:a16="http://schemas.microsoft.com/office/drawing/2014/main" id="{B20169F1-F2D1-4726-8423-DBB5FE07145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="" xmlns:a16="http://schemas.microsoft.com/office/drawing/2014/main" id="{69F80247-CF53-4374-81E2-475BDD5210B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="" xmlns:a16="http://schemas.microsoft.com/office/drawing/2014/main" id="{FA5F5D72-947B-414E-8FDD-BBA2BCB95B7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="" xmlns:a16="http://schemas.microsoft.com/office/drawing/2014/main" id="{C3AECE77-F2AF-4FCA-9C0E-A3E154EF49E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="" xmlns:a16="http://schemas.microsoft.com/office/drawing/2014/main" id="{A357807F-7199-418E-A0A9-B64105ECD23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="" xmlns:a16="http://schemas.microsoft.com/office/drawing/2014/main" id="{374400BB-9AFD-4FE0-890E-888B089C261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="" xmlns:a16="http://schemas.microsoft.com/office/drawing/2014/main" id="{6B161EE8-5F23-490A-9728-F35D68DF906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="" xmlns:a16="http://schemas.microsoft.com/office/drawing/2014/main" id="{EF4E71C7-716A-43DB-8B25-45D376E5D1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="" xmlns:a16="http://schemas.microsoft.com/office/drawing/2014/main" id="{CCC85AEA-CCD1-4DF7-8916-0F72027ED7C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="" xmlns:a16="http://schemas.microsoft.com/office/drawing/2014/main" id="{2135A1AE-41A5-4D62-8EDA-7E2AE30EF6F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="" xmlns:a16="http://schemas.microsoft.com/office/drawing/2014/main" id="{F3CFD903-54FF-40B5-8645-48F3E463AE9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="" xmlns:a16="http://schemas.microsoft.com/office/drawing/2014/main" id="{250B0D3E-699D-4045-9BD5-B4CF69C20B2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="" xmlns:a16="http://schemas.microsoft.com/office/drawing/2014/main" id="{B430A3E5-50DB-4A25-A497-A9AABF4CD8A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="" xmlns:a16="http://schemas.microsoft.com/office/drawing/2014/main" id="{A1B0E32C-6B1D-4061-8FE9-49FE8F48E2C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="" xmlns:a16="http://schemas.microsoft.com/office/drawing/2014/main" id="{5933DD09-EE89-4852-AAB4-7C42FEB01CF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="" xmlns:a16="http://schemas.microsoft.com/office/drawing/2014/main" id="{211394FF-3D41-4AC3-BF43-D84C4453F97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="" xmlns:a16="http://schemas.microsoft.com/office/drawing/2014/main" id="{8E419255-A9D6-42DD-A394-F5330A6F36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="" xmlns:a16="http://schemas.microsoft.com/office/drawing/2014/main" id="{7B92B858-83FE-42E7-B526-734880D077C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="" xmlns:a16="http://schemas.microsoft.com/office/drawing/2014/main" id="{1AC09C3A-8718-4FF6-89BE-385091356D1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="" xmlns:a16="http://schemas.microsoft.com/office/drawing/2014/main" id="{1ACA67A3-5C58-4B01-9A72-136D48845EF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="" xmlns:a16="http://schemas.microsoft.com/office/drawing/2014/main" id="{9C479D8B-24CE-4B25-A4B4-1D411A45029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="" xmlns:a16="http://schemas.microsoft.com/office/drawing/2014/main" id="{9BF48C75-7374-42F2-A159-526789C3430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="" xmlns:a16="http://schemas.microsoft.com/office/drawing/2014/main" id="{D809A4AF-4DE5-4BEA-9D5A-A5236E9AF33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="" xmlns:a16="http://schemas.microsoft.com/office/drawing/2014/main" id="{B3EF6033-DAB6-40AE-904A-9B445DBD6E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="" xmlns:a16="http://schemas.microsoft.com/office/drawing/2014/main" id="{B6FAF6D3-9004-48E4-9A1F-BF36CEF7C76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="" xmlns:a16="http://schemas.microsoft.com/office/drawing/2014/main" id="{45BF9CAE-C7FC-4A40-83EC-8D4FA543E00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="" xmlns:a16="http://schemas.microsoft.com/office/drawing/2014/main" id="{C9D1F7A5-8E54-4E36-9FBB-68F82877C24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="" xmlns:a16="http://schemas.microsoft.com/office/drawing/2014/main" id="{2E9B55B9-3B64-43D0-B20B-63D1E69CE3C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="" xmlns:a16="http://schemas.microsoft.com/office/drawing/2014/main" id="{AD5DB75D-0B80-49D5-ABF8-FB393DC83BA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="" xmlns:a16="http://schemas.microsoft.com/office/drawing/2014/main" id="{F3F5F929-EAAF-471A-9E35-6DCDC3566C8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="" xmlns:a16="http://schemas.microsoft.com/office/drawing/2014/main" id="{E4C2BEB3-0299-4A25-830D-6E2DF9FDC8D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="" xmlns:a16="http://schemas.microsoft.com/office/drawing/2014/main" id="{04E342A0-615D-466D-9404-CA8BBCEEFC3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="" xmlns:a16="http://schemas.microsoft.com/office/drawing/2014/main" id="{6BDFFE1C-1E19-4EF4-A1B2-204A04E3419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="" xmlns:a16="http://schemas.microsoft.com/office/drawing/2014/main" id="{6731123C-8680-4E7A-AF54-969919D30C5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="" xmlns:a16="http://schemas.microsoft.com/office/drawing/2014/main" id="{8F1F0F71-5F67-496A-85EC-C8272FC6DE8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="" xmlns:a16="http://schemas.microsoft.com/office/drawing/2014/main" id="{4EE0D13E-74B4-46D8-9CEB-993A9B02BBA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="" xmlns:a16="http://schemas.microsoft.com/office/drawing/2014/main" id="{BBC0AC4E-E40A-4D25-B178-B28024D5DB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="" xmlns:a16="http://schemas.microsoft.com/office/drawing/2014/main" id="{A143B7E6-35F6-4AAF-B75E-D0E3B1CC3BD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="" xmlns:a16="http://schemas.microsoft.com/office/drawing/2014/main" id="{8DAAF768-2A67-4FCC-B682-7B14D469938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="" xmlns:a16="http://schemas.microsoft.com/office/drawing/2014/main" id="{9A5A9193-6968-40A2-9E95-40B9A300A19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="" xmlns:a16="http://schemas.microsoft.com/office/drawing/2014/main" id="{85F665EA-A27F-453A-9F57-4D4B9CE646D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="" xmlns:a16="http://schemas.microsoft.com/office/drawing/2014/main" id="{4F6B94B3-C73B-4B26-A066-A4A6EB69207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="" xmlns:a16="http://schemas.microsoft.com/office/drawing/2014/main" id="{2C87A408-F5B1-4397-9A9F-65844D7EFBE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="" xmlns:a16="http://schemas.microsoft.com/office/drawing/2014/main" id="{B9AC2E82-FE6E-420B-9AB8-7939E196CE5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="" xmlns:a16="http://schemas.microsoft.com/office/drawing/2014/main" id="{BAE5E1C4-5F11-44DF-9A63-A3AB706FCCB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="" xmlns:a16="http://schemas.microsoft.com/office/drawing/2014/main" id="{3236581D-1127-4822-B364-203311850BD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="" xmlns:a16="http://schemas.microsoft.com/office/drawing/2014/main" id="{CF6AFBC9-9C55-4BB4-8DD3-CBFB9D9596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="" xmlns:a16="http://schemas.microsoft.com/office/drawing/2014/main" id="{3312F76C-C542-4FF1-88A9-12DED608E7B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="" xmlns:a16="http://schemas.microsoft.com/office/drawing/2014/main" id="{AC1AEC1F-364C-4A2C-8798-18571170F73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="" xmlns:a16="http://schemas.microsoft.com/office/drawing/2014/main" id="{4960AF63-51EE-4474-9693-18C3FFC5F54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="" xmlns:a16="http://schemas.microsoft.com/office/drawing/2014/main" id="{1E186998-8FFC-4B8E-9664-A3EB3DA93F3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="" xmlns:a16="http://schemas.microsoft.com/office/drawing/2014/main" id="{A00B2A7C-644E-4B02-8949-68AC413D146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="" xmlns:a16="http://schemas.microsoft.com/office/drawing/2014/main" id="{0923CE8B-E88E-4585-A698-30BB686DFED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="" xmlns:a16="http://schemas.microsoft.com/office/drawing/2014/main" id="{21148CFA-ECD4-4847-91CE-7E8206F840A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="" xmlns:a16="http://schemas.microsoft.com/office/drawing/2014/main" id="{DFAB4226-9991-4F5E-B43B-D873A909D2A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="" xmlns:a16="http://schemas.microsoft.com/office/drawing/2014/main" id="{C8548911-9FE4-446D-BD3E-DC72AEF2D6D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8" name="Group 157">
            <a:extLst>
              <a:ext uri="{FF2B5EF4-FFF2-40B4-BE49-F238E27FC236}">
                <a16:creationId xmlns="" xmlns:a16="http://schemas.microsoft.com/office/drawing/2014/main" id="{811B40AE-63DC-41CA-B0D1-EF99F055F5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159" name="Freeform 17">
              <a:extLst>
                <a:ext uri="{FF2B5EF4-FFF2-40B4-BE49-F238E27FC236}">
                  <a16:creationId xmlns="" xmlns:a16="http://schemas.microsoft.com/office/drawing/2014/main" id="{07BB2A43-A75C-4A17-B68F-E6AB75EE03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0" name="Group 159">
              <a:extLst>
                <a:ext uri="{FF2B5EF4-FFF2-40B4-BE49-F238E27FC236}">
                  <a16:creationId xmlns="" xmlns:a16="http://schemas.microsoft.com/office/drawing/2014/main" id="{40A0BDF4-301A-4EE4-A77D-BD245F18EE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61" name="Straight Connector 160">
                <a:extLst>
                  <a:ext uri="{FF2B5EF4-FFF2-40B4-BE49-F238E27FC236}">
                    <a16:creationId xmlns="" xmlns:a16="http://schemas.microsoft.com/office/drawing/2014/main" id="{C4924D57-94BA-40F5-BF53-9B23F7213F3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="" xmlns:a16="http://schemas.microsoft.com/office/drawing/2014/main" id="{A14F8BCB-338A-49F5-BB9D-626C7A0CC95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="" xmlns:a16="http://schemas.microsoft.com/office/drawing/2014/main" id="{DEFC0D9E-285A-4D86-8A71-B985BA83353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="" xmlns:a16="http://schemas.microsoft.com/office/drawing/2014/main" id="{57015B3C-B28A-40F0-B53A-91B3B9C5FA7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="" xmlns:a16="http://schemas.microsoft.com/office/drawing/2014/main" id="{1DFD7530-F83D-4D23-9B1F-F8DA8CD5AF9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="" xmlns:a16="http://schemas.microsoft.com/office/drawing/2014/main" id="{4DC34F9A-64D4-48B5-8E5A-ED0E3392539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="" xmlns:a16="http://schemas.microsoft.com/office/drawing/2014/main" id="{3ED77B99-47E0-4D0B-B185-7F5E1B61C07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="" xmlns:a16="http://schemas.microsoft.com/office/drawing/2014/main" id="{EC09C835-22F6-4E14-9BBE-11DD2333460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="" xmlns:a16="http://schemas.microsoft.com/office/drawing/2014/main" id="{A02419A0-4AA5-4985-B606-94268DE4159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="" xmlns:a16="http://schemas.microsoft.com/office/drawing/2014/main" id="{1503FA27-7544-400B-8706-FE12A9B316B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="" xmlns:a16="http://schemas.microsoft.com/office/drawing/2014/main" id="{DD404C57-DD6C-454E-BE13-90369095B13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="" xmlns:a16="http://schemas.microsoft.com/office/drawing/2014/main" id="{5ABEA11C-C6F5-4FAB-9F3F-384EF23D6CA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="" xmlns:a16="http://schemas.microsoft.com/office/drawing/2014/main" id="{7CAEDBBC-2C01-496B-929B-849F1CB5349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="" xmlns:a16="http://schemas.microsoft.com/office/drawing/2014/main" id="{2894D4ED-61CE-46A2-9092-A00B9E83772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="" xmlns:a16="http://schemas.microsoft.com/office/drawing/2014/main" id="{1C5D0262-1B14-45D6-937F-B6D6A915DC3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="" xmlns:a16="http://schemas.microsoft.com/office/drawing/2014/main" id="{3C7684CB-4F98-4EC9-A35B-1E903CEE667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="" xmlns:a16="http://schemas.microsoft.com/office/drawing/2014/main" id="{5C25B956-861C-47EE-9D4D-E31C24538EF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="" xmlns:a16="http://schemas.microsoft.com/office/drawing/2014/main" id="{3DD61AAC-D277-4D2E-AB51-8DDB489040A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="" xmlns:a16="http://schemas.microsoft.com/office/drawing/2014/main" id="{4A4BA2A9-697F-45E1-8363-5E61A4207E9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="" xmlns:a16="http://schemas.microsoft.com/office/drawing/2014/main" id="{FD517C0E-A6EE-4A86-9F4C-434CD719151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="" xmlns:a16="http://schemas.microsoft.com/office/drawing/2014/main" id="{98C170BA-831C-4BA4-A286-65E66E9C465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="" xmlns:a16="http://schemas.microsoft.com/office/drawing/2014/main" id="{0EAA6EC5-E2BD-492B-9A8B-C27A76AC6C9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="" xmlns:a16="http://schemas.microsoft.com/office/drawing/2014/main" id="{8485DB25-AEEB-4180-9A14-2CEB267D4FF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="" xmlns:a16="http://schemas.microsoft.com/office/drawing/2014/main" id="{807A4361-79A5-47AA-98FE-01640EE424C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="" xmlns:a16="http://schemas.microsoft.com/office/drawing/2014/main" id="{F672975E-CAD3-46F3-BDA2-902C8237DC5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="" xmlns:a16="http://schemas.microsoft.com/office/drawing/2014/main" id="{15679262-AA08-4D50-AB3F-E6F9B4D1D81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="" xmlns:a16="http://schemas.microsoft.com/office/drawing/2014/main" id="{61E32D5A-0C93-4E13-B049-914A2F1D299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="" xmlns:a16="http://schemas.microsoft.com/office/drawing/2014/main" id="{941EC8F6-AF84-43B6-9400-F73F6FBADE5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="" xmlns:a16="http://schemas.microsoft.com/office/drawing/2014/main" id="{E75F074A-16C0-4748-BD13-64A7C32F6A0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="" xmlns:a16="http://schemas.microsoft.com/office/drawing/2014/main" id="{ECB3D608-CA7C-470E-9AAA-8389005F536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="" xmlns:a16="http://schemas.microsoft.com/office/drawing/2014/main" id="{7AB4FD7D-4E8A-4455-933E-99E52E0B490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="" xmlns:a16="http://schemas.microsoft.com/office/drawing/2014/main" id="{7416DF40-A568-431F-B63F-C32A9175B87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="" xmlns:a16="http://schemas.microsoft.com/office/drawing/2014/main" id="{1B25E07C-A0EC-4DCF-88EC-51BB5C3FC34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="" xmlns:a16="http://schemas.microsoft.com/office/drawing/2014/main" id="{96C7DC41-3ADA-4989-AE2A-0F8D9DFCC9E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="" xmlns:a16="http://schemas.microsoft.com/office/drawing/2014/main" id="{6AE2AB88-5EAC-41EC-98BF-FACD6A21155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="" xmlns:a16="http://schemas.microsoft.com/office/drawing/2014/main" id="{94E0B17E-9282-4983-AEB1-2B123998A33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="" xmlns:a16="http://schemas.microsoft.com/office/drawing/2014/main" id="{986E83F1-9CCB-448B-89C9-F55B273BFC0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="" xmlns:a16="http://schemas.microsoft.com/office/drawing/2014/main" id="{1621D911-2A84-468C-9244-743E3E18D73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="" xmlns:a16="http://schemas.microsoft.com/office/drawing/2014/main" id="{B29971DC-3B38-4403-ABC9-880A06EBAC9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="" xmlns:a16="http://schemas.microsoft.com/office/drawing/2014/main" id="{F2D65D61-4C71-4851-B377-83369B38899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="" xmlns:a16="http://schemas.microsoft.com/office/drawing/2014/main" id="{804A736D-4A39-4E06-B7A7-2217CEB4ECE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="" xmlns:a16="http://schemas.microsoft.com/office/drawing/2014/main" id="{33B1531E-B3AC-480D-A8CD-836E8C1788B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="" xmlns:a16="http://schemas.microsoft.com/office/drawing/2014/main" id="{CF076B49-2AA3-4C05-9E50-CFF9137184B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="" xmlns:a16="http://schemas.microsoft.com/office/drawing/2014/main" id="{FE506FE5-22A7-42E7-BEB9-5442E791844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="" xmlns:a16="http://schemas.microsoft.com/office/drawing/2014/main" id="{5D634CEF-DD74-4EC0-B7F4-3884BAF1066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="" xmlns:a16="http://schemas.microsoft.com/office/drawing/2014/main" id="{C4AD2728-E4B9-487D-A682-5E21DD15BB7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="" xmlns:a16="http://schemas.microsoft.com/office/drawing/2014/main" id="{C422CD3C-92C4-473C-9E31-85A594F6BE2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="" xmlns:a16="http://schemas.microsoft.com/office/drawing/2014/main" id="{71509C2B-9D23-4008-B6A1-24076882097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="" xmlns:a16="http://schemas.microsoft.com/office/drawing/2014/main" id="{007ACD51-E44F-4AF8-8F61-F276D71343F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="" xmlns:a16="http://schemas.microsoft.com/office/drawing/2014/main" id="{EF5BDAF9-2B69-4209-BE1F-6C5D8A1DFF7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="" xmlns:a16="http://schemas.microsoft.com/office/drawing/2014/main" id="{9DA27782-8E1F-422F-B106-31C0E1216D5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="" xmlns:a16="http://schemas.microsoft.com/office/drawing/2014/main" id="{8E8A221D-84EC-47C2-A895-82538581532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="" xmlns:a16="http://schemas.microsoft.com/office/drawing/2014/main" id="{F08A0E1C-6626-4DD8-83BE-E83E2DFC840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="" xmlns:a16="http://schemas.microsoft.com/office/drawing/2014/main" id="{7360D67F-521C-4D9A-B2B1-392386EA51E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="" xmlns:a16="http://schemas.microsoft.com/office/drawing/2014/main" id="{F29669A1-CC36-41F4-B0F1-B720DB98942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="" xmlns:a16="http://schemas.microsoft.com/office/drawing/2014/main" id="{7DC3ADA6-152F-4D7B-9ABD-30DC8F7A251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="" xmlns:a16="http://schemas.microsoft.com/office/drawing/2014/main" id="{1F6CA5EE-56FA-4EF7-9EC7-BC3FB217ED9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="" xmlns:a16="http://schemas.microsoft.com/office/drawing/2014/main" id="{703F9222-217B-48EB-8878-EC0B32E3225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="" xmlns:a16="http://schemas.microsoft.com/office/drawing/2014/main" id="{B48B9A73-A26B-43DB-9BB2-5658871FEA2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="" xmlns:a16="http://schemas.microsoft.com/office/drawing/2014/main" id="{EDF9DD53-6F04-4203-B61A-240676B7FDB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="" xmlns:a16="http://schemas.microsoft.com/office/drawing/2014/main" id="{01065752-DE28-425C-8987-168FE9F5102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="" xmlns:a16="http://schemas.microsoft.com/office/drawing/2014/main" id="{4B78A37C-B329-45F9-AF83-26D5CD82654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="" xmlns:a16="http://schemas.microsoft.com/office/drawing/2014/main" id="{FB70B126-9812-487A-AB78-CBCB1B32D76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="" xmlns:a16="http://schemas.microsoft.com/office/drawing/2014/main" id="{62A622F7-EC16-4F46-83B7-7A7DBCF99A2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="" xmlns:a16="http://schemas.microsoft.com/office/drawing/2014/main" id="{5607D488-F3A1-4FF6-9C5C-B4C1E147A2C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="" xmlns:a16="http://schemas.microsoft.com/office/drawing/2014/main" id="{FDD48CAD-8E9A-434C-9F7E-6031DA9A6A9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="" xmlns:a16="http://schemas.microsoft.com/office/drawing/2014/main" id="{F70B9979-DEC4-48B9-9462-E3631AC96A9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="" xmlns:a16="http://schemas.microsoft.com/office/drawing/2014/main" id="{ADB15ACD-534F-474C-8B1A-8F5B94AEFDC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="" xmlns:a16="http://schemas.microsoft.com/office/drawing/2014/main" id="{8DFFE368-637C-4309-ABAC-BDCED29B6BC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="" xmlns:a16="http://schemas.microsoft.com/office/drawing/2014/main" id="{7D3E8255-AD5A-48F8-B948-7BF97DBEE7A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="" xmlns:a16="http://schemas.microsoft.com/office/drawing/2014/main" id="{784682BD-D253-4704-BB29-6D9C7D3006A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="" xmlns:a16="http://schemas.microsoft.com/office/drawing/2014/main" id="{34113DE4-AE89-4F45-9B12-61B04E3E78A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="" xmlns:a16="http://schemas.microsoft.com/office/drawing/2014/main" id="{8437CF76-AF2F-46BC-9579-872625F1AB7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="" xmlns:a16="http://schemas.microsoft.com/office/drawing/2014/main" id="{AF2AF364-8140-40A5-9AC8-00C03DA479C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="" xmlns:a16="http://schemas.microsoft.com/office/drawing/2014/main" id="{AFBA166C-DB92-475D-B0D3-1F7EB2B81AB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="" xmlns:a16="http://schemas.microsoft.com/office/drawing/2014/main" id="{583F60B4-E774-4D4F-BC7C-A171BB61743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="" xmlns:a16="http://schemas.microsoft.com/office/drawing/2014/main" id="{EF18C06C-0984-4FAA-952A-9CBFC0F95C1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="" xmlns:a16="http://schemas.microsoft.com/office/drawing/2014/main" id="{BDE44802-FF06-46DC-9F7E-D2A329BB29B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3796" name="Picture 5" descr="Sartori">
            <a:extLst>
              <a:ext uri="{FF2B5EF4-FFF2-40B4-BE49-F238E27FC236}">
                <a16:creationId xmlns="" xmlns:a16="http://schemas.microsoft.com/office/drawing/2014/main" id="{B434A20C-D1B8-4644-986F-45C6663F21C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913" r="1" b="8437"/>
          <a:stretch/>
        </p:blipFill>
        <p:spPr>
          <a:xfrm>
            <a:off x="8055588" y="-3863"/>
            <a:ext cx="4132754" cy="3445946"/>
          </a:xfrm>
          <a:custGeom>
            <a:avLst/>
            <a:gdLst>
              <a:gd name="connsiteX0" fmla="*/ 303228 w 4638368"/>
              <a:gd name="connsiteY0" fmla="*/ 0 h 3867534"/>
              <a:gd name="connsiteX1" fmla="*/ 4638368 w 4638368"/>
              <a:gd name="connsiteY1" fmla="*/ 0 h 3867534"/>
              <a:gd name="connsiteX2" fmla="*/ 4638368 w 4638368"/>
              <a:gd name="connsiteY2" fmla="*/ 2952747 h 3867534"/>
              <a:gd name="connsiteX3" fmla="*/ 4585825 w 4638368"/>
              <a:gd name="connsiteY3" fmla="*/ 3013864 h 3867534"/>
              <a:gd name="connsiteX4" fmla="*/ 2641346 w 4638368"/>
              <a:gd name="connsiteY4" fmla="*/ 3867534 h 3867534"/>
              <a:gd name="connsiteX5" fmla="*/ 0 w 4638368"/>
              <a:gd name="connsiteY5" fmla="*/ 1226188 h 3867534"/>
              <a:gd name="connsiteX6" fmla="*/ 260466 w 4638368"/>
              <a:gd name="connsiteY6" fmla="*/ 81056 h 386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="" xmlns:a16="http://schemas.microsoft.com/office/drawing/2014/main" id="{75F65CD9-825D-44BD-8681-D42D260D4C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="" xmlns:a16="http://schemas.microsoft.com/office/drawing/2014/main" id="{B2F64C47-BE0B-4DA4-A62F-C6922DD208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-2"/>
            <a:ext cx="4125976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266" name="Rectangle 2">
            <a:extLst>
              <a:ext uri="{FF2B5EF4-FFF2-40B4-BE49-F238E27FC236}">
                <a16:creationId xmlns="" xmlns:a16="http://schemas.microsoft.com/office/drawing/2014/main" id="{DE9CC28F-4DA0-4151-A43A-AC5314AB0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2590799" cy="499533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>
                <a:solidFill>
                  <a:srgbClr val="FFFFFF"/>
                </a:solidFill>
                <a:latin typeface="Cambria" panose="02040503050406030204" pitchFamily="18" charset="0"/>
              </a:rPr>
              <a:t/>
            </a:r>
            <a:br>
              <a:rPr lang="cs-CZ" altLang="cs-CZ" dirty="0" smtClean="0">
                <a:solidFill>
                  <a:srgbClr val="FFFFFF"/>
                </a:solidFill>
                <a:latin typeface="Cambria" panose="02040503050406030204" pitchFamily="18" charset="0"/>
              </a:rPr>
            </a:br>
            <a:r>
              <a:rPr lang="cs-CZ" altLang="cs-CZ" dirty="0" smtClean="0">
                <a:solidFill>
                  <a:srgbClr val="FFFFFF"/>
                </a:solidFill>
                <a:latin typeface="Cambria" panose="02040503050406030204" pitchFamily="18" charset="0"/>
              </a:rPr>
              <a:t/>
            </a:r>
            <a:br>
              <a:rPr lang="cs-CZ" altLang="cs-CZ" dirty="0" smtClean="0">
                <a:solidFill>
                  <a:srgbClr val="FFFFFF"/>
                </a:solidFill>
                <a:latin typeface="Cambria" panose="02040503050406030204" pitchFamily="18" charset="0"/>
              </a:rPr>
            </a:br>
            <a:r>
              <a:rPr lang="cs-CZ" altLang="cs-CZ" dirty="0" smtClean="0">
                <a:solidFill>
                  <a:srgbClr val="FFFFFF"/>
                </a:solidFill>
                <a:latin typeface="Cambria" panose="02040503050406030204" pitchFamily="18" charset="0"/>
              </a:rPr>
              <a:t/>
            </a:r>
            <a:br>
              <a:rPr lang="cs-CZ" altLang="cs-CZ" dirty="0" smtClean="0">
                <a:solidFill>
                  <a:srgbClr val="FFFFFF"/>
                </a:solidFill>
                <a:latin typeface="Cambria" panose="02040503050406030204" pitchFamily="18" charset="0"/>
              </a:rPr>
            </a:br>
            <a:r>
              <a:rPr lang="cs-CZ" altLang="cs-CZ" dirty="0" smtClean="0">
                <a:solidFill>
                  <a:srgbClr val="FFFFFF"/>
                </a:solidFill>
                <a:latin typeface="Cambria" panose="02040503050406030204" pitchFamily="18" charset="0"/>
              </a:rPr>
              <a:t/>
            </a:r>
            <a:br>
              <a:rPr lang="cs-CZ" altLang="cs-CZ" dirty="0" smtClean="0">
                <a:solidFill>
                  <a:srgbClr val="FFFFFF"/>
                </a:solidFill>
                <a:latin typeface="Cambria" panose="02040503050406030204" pitchFamily="18" charset="0"/>
              </a:rPr>
            </a:br>
            <a:r>
              <a:rPr lang="cs-CZ" altLang="cs-CZ" dirty="0" smtClean="0">
                <a:solidFill>
                  <a:srgbClr val="FFFFFF"/>
                </a:solidFill>
                <a:latin typeface="Cambria" panose="02040503050406030204" pitchFamily="18" charset="0"/>
              </a:rPr>
              <a:t>Zkoumání </a:t>
            </a:r>
            <a:r>
              <a:rPr lang="cs-CZ" altLang="cs-CZ" dirty="0">
                <a:solidFill>
                  <a:srgbClr val="FFFFFF"/>
                </a:solidFill>
                <a:latin typeface="Cambria" panose="02040503050406030204" pitchFamily="18" charset="0"/>
              </a:rPr>
              <a:t>volebních systémů</a:t>
            </a:r>
          </a:p>
        </p:txBody>
      </p:sp>
      <p:graphicFrame>
        <p:nvGraphicFramePr>
          <p:cNvPr id="11268" name="Rectangle 3">
            <a:extLst>
              <a:ext uri="{FF2B5EF4-FFF2-40B4-BE49-F238E27FC236}">
                <a16:creationId xmlns="" xmlns:a16="http://schemas.microsoft.com/office/drawing/2014/main" id="{C97503BE-B001-4A7E-A959-0BD05CEEA6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64259335"/>
              </p:ext>
            </p:extLst>
          </p:nvPr>
        </p:nvGraphicFramePr>
        <p:xfrm>
          <a:off x="4808601" y="901700"/>
          <a:ext cx="6545199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7890" name="AutoShape 2" descr="https://www.idea.int/sites/default/files/publications/images/electoral-system-design-the-new-international-idea-handbook-cover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7892" name="AutoShape 4" descr="https://www.idea.int/sites/default/files/publications/images/electoral-system-design-the-new-international-idea-handbook-cover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7894" name="AutoShape 6" descr="https://www.idea.int/sites/default/files/publications/images/electoral-system-design-the-new-international-idea-handbook-cover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7896" name="AutoShape 8" descr="https://www.idea.int/sites/default/files/publications/images/electoral-system-design-the-new-international-idea-handbook-cover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Picture 9" descr="electoral-system-design-the-new-international-idea-handbook-cover_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01602" y="164757"/>
            <a:ext cx="1982445" cy="290937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="" xmlns:a16="http://schemas.microsoft.com/office/drawing/2014/main" id="{50E53EDA-3B94-4F6B-9E86-D3BB9EBB96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8" name="Rectangle 2">
            <a:extLst>
              <a:ext uri="{FF2B5EF4-FFF2-40B4-BE49-F238E27FC236}">
                <a16:creationId xmlns="" xmlns:a16="http://schemas.microsoft.com/office/drawing/2014/main" id="{0E91B504-7A4C-49EC-9D8C-3AC71B24D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150076"/>
            <a:ext cx="3659389" cy="4557849"/>
          </a:xfrm>
        </p:spPr>
        <p:txBody>
          <a:bodyPr>
            <a:normAutofit/>
          </a:bodyPr>
          <a:lstStyle/>
          <a:p>
            <a:pPr algn="r" eaLnBrk="1" hangingPunct="1"/>
            <a:r>
              <a:rPr lang="cs-CZ" altLang="cs-CZ">
                <a:latin typeface="Cambria" panose="02040503050406030204" pitchFamily="18" charset="0"/>
              </a:rPr>
              <a:t>Sartoriho reformulace Duvergera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="" xmlns:a16="http://schemas.microsoft.com/office/drawing/2014/main" id="{30EFD79F-7790-479B-B7DB-BD0D8C101D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66923" y="1668780"/>
            <a:ext cx="0" cy="35204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19" name="Rectangle 3">
            <a:extLst>
              <a:ext uri="{FF2B5EF4-FFF2-40B4-BE49-F238E27FC236}">
                <a16:creationId xmlns="" xmlns:a16="http://schemas.microsoft.com/office/drawing/2014/main" id="{8524B758-EC06-4846-8EB5-BE73DC983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658" y="1150076"/>
            <a:ext cx="6517543" cy="4557849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dirty="0" err="1">
                <a:latin typeface="Cambria" panose="02040503050406030204" pitchFamily="18" charset="0"/>
              </a:rPr>
              <a:t>Sartori</a:t>
            </a:r>
            <a:r>
              <a:rPr lang="cs-CZ" altLang="cs-CZ" dirty="0">
                <a:latin typeface="Cambria" panose="02040503050406030204" pitchFamily="18" charset="0"/>
              </a:rPr>
              <a:t> souhlasí s </a:t>
            </a:r>
            <a:r>
              <a:rPr lang="cs-CZ" altLang="cs-CZ" dirty="0" err="1">
                <a:latin typeface="Cambria" panose="02040503050406030204" pitchFamily="18" charset="0"/>
              </a:rPr>
              <a:t>Duvergerem</a:t>
            </a:r>
            <a:r>
              <a:rPr lang="cs-CZ" altLang="cs-CZ" dirty="0">
                <a:latin typeface="Cambria" panose="02040503050406030204" pitchFamily="18" charset="0"/>
              </a:rPr>
              <a:t> v tom, že volební systémy mají dva separátní účinky. </a:t>
            </a:r>
            <a:r>
              <a:rPr lang="cs-CZ" altLang="cs-CZ" dirty="0" err="1">
                <a:latin typeface="Cambria" panose="02040503050406030204" pitchFamily="18" charset="0"/>
              </a:rPr>
              <a:t>Duvergerovu</a:t>
            </a:r>
            <a:r>
              <a:rPr lang="cs-CZ" altLang="cs-CZ" dirty="0">
                <a:latin typeface="Cambria" panose="02040503050406030204" pitchFamily="18" charset="0"/>
              </a:rPr>
              <a:t> mechanickému účinku by odpovídal </a:t>
            </a:r>
            <a:r>
              <a:rPr lang="cs-CZ" altLang="cs-CZ" dirty="0" err="1">
                <a:latin typeface="Cambria" panose="02040503050406030204" pitchFamily="18" charset="0"/>
              </a:rPr>
              <a:t>Sartoriho</a:t>
            </a:r>
            <a:r>
              <a:rPr lang="cs-CZ" altLang="cs-CZ" dirty="0">
                <a:latin typeface="Cambria" panose="02040503050406030204" pitchFamily="18" charset="0"/>
              </a:rPr>
              <a:t> </a:t>
            </a:r>
            <a:r>
              <a:rPr lang="cs-CZ" altLang="cs-CZ" b="1" dirty="0">
                <a:latin typeface="Cambria" panose="02040503050406030204" pitchFamily="18" charset="0"/>
              </a:rPr>
              <a:t>„reduktivní účinek“</a:t>
            </a:r>
            <a:r>
              <a:rPr lang="cs-CZ" altLang="cs-CZ" dirty="0">
                <a:latin typeface="Cambria" panose="02040503050406030204" pitchFamily="18" charset="0"/>
              </a:rPr>
              <a:t> (vztahující se k počtu stran) a psychologickému účinku </a:t>
            </a:r>
            <a:r>
              <a:rPr lang="cs-CZ" altLang="cs-CZ" b="1" dirty="0">
                <a:latin typeface="Cambria" panose="02040503050406030204" pitchFamily="18" charset="0"/>
              </a:rPr>
              <a:t>„omezující účinek“</a:t>
            </a:r>
            <a:r>
              <a:rPr lang="cs-CZ" altLang="cs-CZ" dirty="0">
                <a:latin typeface="Cambria" panose="02040503050406030204" pitchFamily="18" charset="0"/>
              </a:rPr>
              <a:t> (působící na voliče) volebního systému. Zároveň však dodává, že při posouzení účinků volebního systému je nutné brát v potaz i </a:t>
            </a:r>
            <a:r>
              <a:rPr lang="cs-CZ" altLang="cs-CZ" b="1" dirty="0">
                <a:latin typeface="Cambria" panose="02040503050406030204" pitchFamily="18" charset="0"/>
              </a:rPr>
              <a:t>aktuální podobu stranického systému</a:t>
            </a:r>
            <a:r>
              <a:rPr lang="cs-CZ" altLang="cs-CZ" dirty="0">
                <a:latin typeface="Cambria" panose="02040503050406030204" pitchFamily="18" charset="0"/>
              </a:rPr>
              <a:t> země, v níž se daný volební systém používá (začal používat). V tomto kontextu zavádí kritérium </a:t>
            </a:r>
            <a:r>
              <a:rPr lang="cs-CZ" altLang="cs-CZ" b="1" dirty="0">
                <a:latin typeface="Cambria" panose="02040503050406030204" pitchFamily="18" charset="0"/>
              </a:rPr>
              <a:t>strukturovanosti </a:t>
            </a:r>
            <a:r>
              <a:rPr lang="cs-CZ" altLang="cs-CZ" dirty="0">
                <a:latin typeface="Cambria" panose="02040503050406030204" pitchFamily="18" charset="0"/>
              </a:rPr>
              <a:t>stranického systému. Znakem strukturovanosti stranického systému je zejména (</a:t>
            </a:r>
            <a:r>
              <a:rPr lang="cs-CZ" altLang="cs-CZ" dirty="0" err="1">
                <a:latin typeface="Cambria" panose="02040503050406030204" pitchFamily="18" charset="0"/>
              </a:rPr>
              <a:t>Sartori</a:t>
            </a:r>
            <a:r>
              <a:rPr lang="cs-CZ" altLang="cs-CZ" dirty="0">
                <a:latin typeface="Cambria" panose="02040503050406030204" pitchFamily="18" charset="0"/>
              </a:rPr>
              <a:t> 1976:85, </a:t>
            </a:r>
            <a:r>
              <a:rPr lang="cs-CZ" altLang="cs-CZ" dirty="0" err="1">
                <a:latin typeface="Cambria" panose="02040503050406030204" pitchFamily="18" charset="0"/>
              </a:rPr>
              <a:t>Sartori</a:t>
            </a:r>
            <a:r>
              <a:rPr lang="cs-CZ" altLang="cs-CZ" dirty="0">
                <a:latin typeface="Cambria" panose="02040503050406030204" pitchFamily="18" charset="0"/>
              </a:rPr>
              <a:t> 2001:59) ochota voličů identifikovat se s „abstraktní představou politické strany“, typická v zemích s vysokou gramotností pro období, v němž masové strany vystřídaly strany honorační.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dirty="0" err="1">
                <a:latin typeface="Cambria" panose="02040503050406030204" pitchFamily="18" charset="0"/>
              </a:rPr>
              <a:t>Sartori</a:t>
            </a:r>
            <a:r>
              <a:rPr lang="cs-CZ" altLang="cs-CZ" dirty="0">
                <a:latin typeface="Cambria" panose="02040503050406030204" pitchFamily="18" charset="0"/>
              </a:rPr>
              <a:t> zároveň spojuje v evropském prostoru proces stranické strukturace se </a:t>
            </a:r>
            <a:r>
              <a:rPr lang="cs-CZ" altLang="cs-CZ" b="1" dirty="0">
                <a:latin typeface="Cambria" panose="02040503050406030204" pitchFamily="18" charset="0"/>
              </a:rPr>
              <a:t>zamrznutím</a:t>
            </a:r>
            <a:r>
              <a:rPr lang="cs-CZ" altLang="cs-CZ" dirty="0">
                <a:latin typeface="Cambria" panose="02040503050406030204" pitchFamily="18" charset="0"/>
              </a:rPr>
              <a:t> stranických systémů. Rozmrzání stranických systémů zároveň podle něho nepředstavovalo natolik silný impuls, aby strukturaci stranických systémů narušilo. Pro nestrukturované stranické systémy je naopak typická situace, v níž politické strany nepředstavují ani tak relativně stabilní „části celku“ (tj. systému stran) jako spíše fluidní entity, v nichž souhrn jednotek (politiků- notáblů) je více než celek (strana).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="" xmlns:a16="http://schemas.microsoft.com/office/drawing/2014/main" id="{ADAC7DFB-FAE8-4885-A9E9-E7FA87732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22239"/>
            <a:ext cx="7543800" cy="638175"/>
          </a:xfrm>
        </p:spPr>
        <p:txBody>
          <a:bodyPr/>
          <a:lstStyle/>
          <a:p>
            <a:pPr eaLnBrk="1" hangingPunct="1"/>
            <a:r>
              <a:rPr lang="cs-CZ" altLang="cs-CZ" sz="2200" b="1">
                <a:latin typeface="Cambria" panose="02040503050406030204" pitchFamily="18" charset="0"/>
              </a:rPr>
              <a:t>Sartoriho „Zákony“ (účinky volebních systémů)</a:t>
            </a:r>
          </a:p>
        </p:txBody>
      </p:sp>
      <p:pic>
        <p:nvPicPr>
          <p:cNvPr id="35843" name="Picture 4">
            <a:extLst>
              <a:ext uri="{FF2B5EF4-FFF2-40B4-BE49-F238E27FC236}">
                <a16:creationId xmlns="" xmlns:a16="http://schemas.microsoft.com/office/drawing/2014/main" id="{5E900A27-9D65-44B9-8802-61F09E51C1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1089" y="981076"/>
            <a:ext cx="6911975" cy="2447925"/>
          </a:xfrm>
          <a:noFill/>
        </p:spPr>
      </p:pic>
      <p:sp>
        <p:nvSpPr>
          <p:cNvPr id="35844" name="Rectangle 6">
            <a:extLst>
              <a:ext uri="{FF2B5EF4-FFF2-40B4-BE49-F238E27FC236}">
                <a16:creationId xmlns="" xmlns:a16="http://schemas.microsoft.com/office/drawing/2014/main" id="{CEA3DBD9-7D2B-4A67-A90B-953742DA5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3668714"/>
            <a:ext cx="88931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Zákon 1</a:t>
            </a:r>
            <a:r>
              <a:rPr lang="cs-CZ" altLang="cs-CZ" sz="1400" dirty="0">
                <a:solidFill>
                  <a:schemeClr val="bg1"/>
                </a:solidFill>
                <a:latin typeface="Cambria" panose="02040503050406030204" pitchFamily="18" charset="0"/>
              </a:rPr>
              <a:t>: Existují-li </a:t>
            </a:r>
            <a:r>
              <a:rPr lang="cs-CZ" altLang="cs-CZ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systémová strukturace a voličský rozptyl</a:t>
            </a:r>
            <a:r>
              <a:rPr lang="cs-CZ" altLang="cs-CZ" sz="1400" dirty="0">
                <a:solidFill>
                  <a:schemeClr val="bg1"/>
                </a:solidFill>
                <a:latin typeface="Cambria" panose="02040503050406030204" pitchFamily="18" charset="0"/>
              </a:rPr>
              <a:t> (jako nezbytné spojené podmínky), relativně většinové jednokolové systémy vedou k </a:t>
            </a:r>
            <a:r>
              <a:rPr lang="cs-CZ" altLang="cs-CZ" sz="1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dvojstranickému</a:t>
            </a:r>
            <a:r>
              <a:rPr lang="cs-CZ" altLang="cs-CZ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 formátu.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bg1"/>
                </a:solidFill>
                <a:latin typeface="Cambria" panose="02040503050406030204" pitchFamily="18" charset="0"/>
              </a:rPr>
              <a:t>1.1. : Anebo je </a:t>
            </a:r>
            <a:r>
              <a:rPr lang="cs-CZ" altLang="cs-CZ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obzvlášť silná systémová strukturace</a:t>
            </a:r>
            <a:r>
              <a:rPr lang="cs-CZ" altLang="cs-CZ" sz="1400" dirty="0">
                <a:solidFill>
                  <a:schemeClr val="bg1"/>
                </a:solidFill>
                <a:latin typeface="Cambria" panose="02040503050406030204" pitchFamily="18" charset="0"/>
              </a:rPr>
              <a:t> sama o sobě nutnou a zároveň náhradní postačující podmínkou </a:t>
            </a:r>
            <a:r>
              <a:rPr lang="cs-CZ" altLang="cs-CZ" sz="1400" dirty="0" err="1">
                <a:solidFill>
                  <a:schemeClr val="bg1"/>
                </a:solidFill>
                <a:latin typeface="Cambria" panose="02040503050406030204" pitchFamily="18" charset="0"/>
              </a:rPr>
              <a:t>dvojstranického</a:t>
            </a:r>
            <a:r>
              <a:rPr lang="cs-CZ" altLang="cs-CZ" sz="1400" dirty="0">
                <a:solidFill>
                  <a:schemeClr val="bg1"/>
                </a:solidFill>
                <a:latin typeface="Cambria" panose="02040503050406030204" pitchFamily="18" charset="0"/>
              </a:rPr>
              <a:t> formátu.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Zákon 2:</a:t>
            </a:r>
            <a:r>
              <a:rPr lang="cs-CZ" altLang="cs-CZ" sz="1400" dirty="0">
                <a:solidFill>
                  <a:schemeClr val="bg1"/>
                </a:solidFill>
                <a:latin typeface="Cambria" panose="02040503050406030204" pitchFamily="18" charset="0"/>
              </a:rPr>
              <a:t> Existuje-li </a:t>
            </a:r>
            <a:r>
              <a:rPr lang="cs-CZ" altLang="cs-CZ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systémová strukturace</a:t>
            </a:r>
            <a:r>
              <a:rPr lang="cs-CZ" altLang="cs-CZ" sz="1400" dirty="0">
                <a:solidFill>
                  <a:schemeClr val="bg1"/>
                </a:solidFill>
                <a:latin typeface="Cambria" panose="02040503050406030204" pitchFamily="18" charset="0"/>
              </a:rPr>
              <a:t>, nikoliv </a:t>
            </a:r>
            <a:r>
              <a:rPr lang="cs-CZ" altLang="cs-CZ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však voličský rozptyl</a:t>
            </a:r>
            <a:r>
              <a:rPr lang="cs-CZ" altLang="cs-CZ" sz="1400" dirty="0">
                <a:solidFill>
                  <a:schemeClr val="bg1"/>
                </a:solidFill>
                <a:latin typeface="Cambria" panose="02040503050406030204" pitchFamily="18" charset="0"/>
              </a:rPr>
              <a:t>, relativně většinové systémy vedou k eliminaci stran, které ani v jednom obvodu nezískají většinu, nemohou však eliminovat-takže dovolují- existenci tolika stran nad </a:t>
            </a:r>
            <a:r>
              <a:rPr lang="cs-CZ" altLang="cs-CZ" sz="1400" dirty="0" err="1">
                <a:solidFill>
                  <a:schemeClr val="bg1"/>
                </a:solidFill>
                <a:latin typeface="Cambria" panose="02040503050406030204" pitchFamily="18" charset="0"/>
              </a:rPr>
              <a:t>dvojstranický</a:t>
            </a:r>
            <a:r>
              <a:rPr lang="cs-CZ" altLang="cs-CZ" sz="1400" dirty="0">
                <a:solidFill>
                  <a:schemeClr val="bg1"/>
                </a:solidFill>
                <a:latin typeface="Cambria" panose="02040503050406030204" pitchFamily="18" charset="0"/>
              </a:rPr>
              <a:t> formát, kolik jich umožňují dostatečně velké koncentrace jejich voličů.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Zákon 3</a:t>
            </a:r>
            <a:r>
              <a:rPr lang="cs-CZ" altLang="cs-CZ" sz="1400" dirty="0">
                <a:solidFill>
                  <a:schemeClr val="bg1"/>
                </a:solidFill>
                <a:latin typeface="Cambria" panose="02040503050406030204" pitchFamily="18" charset="0"/>
              </a:rPr>
              <a:t>: </a:t>
            </a:r>
            <a:r>
              <a:rPr lang="cs-CZ" altLang="cs-CZ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Existuje-li systémová strukturace</a:t>
            </a:r>
            <a:r>
              <a:rPr lang="cs-CZ" altLang="cs-CZ" sz="1400" dirty="0">
                <a:solidFill>
                  <a:schemeClr val="bg1"/>
                </a:solidFill>
                <a:latin typeface="Cambria" panose="02040503050406030204" pitchFamily="18" charset="0"/>
              </a:rPr>
              <a:t>, poměrné zastoupení </a:t>
            </a:r>
            <a:r>
              <a:rPr lang="cs-CZ" altLang="cs-CZ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získává reduktivní účinek</a:t>
            </a:r>
            <a:r>
              <a:rPr lang="cs-CZ" altLang="cs-CZ" sz="1400" dirty="0">
                <a:solidFill>
                  <a:schemeClr val="bg1"/>
                </a:solidFill>
                <a:latin typeface="Cambria" panose="02040503050406030204" pitchFamily="18" charset="0"/>
              </a:rPr>
              <a:t>, zapříčiněný (jako postačující podmínkou) jeho </a:t>
            </a:r>
            <a:r>
              <a:rPr lang="cs-CZ" altLang="cs-CZ" sz="1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neproporcionalitou</a:t>
            </a:r>
            <a:r>
              <a:rPr lang="cs-CZ" altLang="cs-CZ" sz="1400" dirty="0">
                <a:solidFill>
                  <a:schemeClr val="bg1"/>
                </a:solidFill>
                <a:latin typeface="Cambria" panose="02040503050406030204" pitchFamily="18" charset="0"/>
              </a:rPr>
              <a:t>. Čím větší vstupní náklady pro menší strany, tím větší reduktivní účinek a naopak.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bg1"/>
                </a:solidFill>
                <a:latin typeface="Cambria" panose="02040503050406030204" pitchFamily="18" charset="0"/>
              </a:rPr>
              <a:t>3.1.: Anebo je obzvlášť </a:t>
            </a:r>
            <a:r>
              <a:rPr lang="cs-CZ" altLang="cs-CZ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silná systémová strukturace</a:t>
            </a:r>
            <a:r>
              <a:rPr lang="cs-CZ" altLang="cs-CZ" sz="1400" dirty="0">
                <a:solidFill>
                  <a:schemeClr val="bg1"/>
                </a:solidFill>
                <a:latin typeface="Cambria" panose="02040503050406030204" pitchFamily="18" charset="0"/>
              </a:rPr>
              <a:t> nezbytnou a postačující podmínkou zachování jakéhokoliv stranického systému, který předcházel zavedení systému poměrného zastoupení.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Zákon 4</a:t>
            </a:r>
            <a:r>
              <a:rPr lang="cs-CZ" altLang="cs-CZ" sz="1400" dirty="0">
                <a:solidFill>
                  <a:schemeClr val="bg1"/>
                </a:solidFill>
                <a:latin typeface="Cambria" panose="02040503050406030204" pitchFamily="18" charset="0"/>
              </a:rPr>
              <a:t>: </a:t>
            </a:r>
            <a:r>
              <a:rPr lang="cs-CZ" altLang="cs-CZ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Chybí-li systémová strukturace</a:t>
            </a:r>
            <a:r>
              <a:rPr lang="cs-CZ" altLang="cs-CZ" sz="1400" dirty="0">
                <a:solidFill>
                  <a:schemeClr val="bg1"/>
                </a:solidFill>
                <a:latin typeface="Cambria" panose="02040503050406030204" pitchFamily="18" charset="0"/>
              </a:rPr>
              <a:t> a předpokládáme-li téměř </a:t>
            </a:r>
            <a:r>
              <a:rPr lang="cs-CZ" altLang="cs-CZ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čisté poměrné zastoupení</a:t>
            </a:r>
            <a:r>
              <a:rPr lang="cs-CZ" altLang="cs-CZ" sz="1400" dirty="0">
                <a:solidFill>
                  <a:schemeClr val="bg1"/>
                </a:solidFill>
                <a:latin typeface="Cambria" panose="02040503050406030204" pitchFamily="18" charset="0"/>
              </a:rPr>
              <a:t>, tj. rovné vstupní náklady, stran bude tolik, kolik umožní kvóta.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="" xmlns:a16="http://schemas.microsoft.com/office/drawing/2014/main" id="{983CADB3-42D5-4CB8-9249-BCDBA06D7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09600"/>
            <a:ext cx="6282266" cy="1456267"/>
          </a:xfrm>
        </p:spPr>
        <p:txBody>
          <a:bodyPr>
            <a:normAutofit/>
          </a:bodyPr>
          <a:lstStyle/>
          <a:p>
            <a:r>
              <a:rPr lang="cs-CZ" altLang="cs-CZ">
                <a:latin typeface="Cambria" panose="02040503050406030204" pitchFamily="18" charset="0"/>
              </a:rPr>
              <a:t>Mainstreamový výzkum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="" xmlns:a16="http://schemas.microsoft.com/office/drawing/2014/main" id="{0ACFDABB-4069-4300-95C2-E768596CE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6282266" cy="3649133"/>
          </a:xfrm>
        </p:spPr>
        <p:txBody>
          <a:bodyPr>
            <a:normAutofit fontScale="85000" lnSpcReduction="20000"/>
          </a:bodyPr>
          <a:lstStyle/>
          <a:p>
            <a:r>
              <a:rPr lang="cs-CZ" altLang="cs-CZ" dirty="0">
                <a:latin typeface="Cambria" panose="02040503050406030204" pitchFamily="18" charset="0"/>
              </a:rPr>
              <a:t>Zkoumá, jak volební systémy, případně jejich komponenty, a kontext, ovlivňují nějaký výstup volebního </a:t>
            </a:r>
            <a:r>
              <a:rPr lang="cs-CZ" altLang="cs-CZ" dirty="0" smtClean="0">
                <a:latin typeface="Cambria" panose="02040503050406030204" pitchFamily="18" charset="0"/>
              </a:rPr>
              <a:t>systému</a:t>
            </a:r>
          </a:p>
          <a:p>
            <a:r>
              <a:rPr lang="cs-CZ" altLang="cs-CZ" dirty="0" smtClean="0">
                <a:latin typeface="Cambria" panose="02040503050406030204" pitchFamily="18" charset="0"/>
              </a:rPr>
              <a:t>Obvykle </a:t>
            </a:r>
            <a:r>
              <a:rPr lang="cs-CZ" altLang="cs-CZ" dirty="0" smtClean="0">
                <a:latin typeface="Cambria" panose="02040503050406030204" pitchFamily="18" charset="0"/>
              </a:rPr>
              <a:t>komparativní </a:t>
            </a:r>
            <a:r>
              <a:rPr lang="cs-CZ" altLang="cs-CZ" dirty="0" smtClean="0">
                <a:latin typeface="Cambria" panose="02040503050406030204" pitchFamily="18" charset="0"/>
              </a:rPr>
              <a:t>studie, agregovaná data, serovnávají se jak </a:t>
            </a:r>
            <a:r>
              <a:rPr lang="cs-CZ" altLang="cs-CZ" dirty="0" smtClean="0">
                <a:latin typeface="Cambria" panose="02040503050406030204" pitchFamily="18" charset="0"/>
              </a:rPr>
              <a:t>státy mezi sebou, </a:t>
            </a:r>
            <a:r>
              <a:rPr lang="cs-CZ" altLang="cs-CZ" dirty="0" smtClean="0">
                <a:latin typeface="Cambria" panose="02040503050406030204" pitchFamily="18" charset="0"/>
              </a:rPr>
              <a:t>tak účinky uvnitř jednoho státu</a:t>
            </a:r>
          </a:p>
          <a:p>
            <a:r>
              <a:rPr lang="cs-CZ" altLang="cs-CZ" b="1" dirty="0" smtClean="0">
                <a:latin typeface="Cambria" panose="02040503050406030204" pitchFamily="18" charset="0"/>
              </a:rPr>
              <a:t>Příklad výzkumu</a:t>
            </a:r>
            <a:r>
              <a:rPr lang="cs-CZ" altLang="cs-CZ" dirty="0" smtClean="0">
                <a:latin typeface="Cambria" panose="02040503050406030204" pitchFamily="18" charset="0"/>
              </a:rPr>
              <a:t>: </a:t>
            </a:r>
            <a:r>
              <a:rPr lang="cs-CZ" altLang="cs-CZ" b="1" dirty="0" smtClean="0">
                <a:latin typeface="Cambria" panose="02040503050406030204" pitchFamily="18" charset="0"/>
              </a:rPr>
              <a:t>Liší se nějak zastoupení žen v různých volebních systémech?</a:t>
            </a:r>
            <a:endParaRPr lang="cs-CZ" altLang="cs-CZ" b="1" dirty="0">
              <a:latin typeface="Cambria" panose="02040503050406030204" pitchFamily="18" charset="0"/>
            </a:endParaRPr>
          </a:p>
          <a:p>
            <a:r>
              <a:rPr lang="cs-CZ" altLang="cs-CZ" dirty="0">
                <a:latin typeface="Cambria" panose="02040503050406030204" pitchFamily="18" charset="0"/>
              </a:rPr>
              <a:t>závislá proměnná- zastoupení žen v parlamentu (reprezentace)</a:t>
            </a:r>
          </a:p>
          <a:p>
            <a:r>
              <a:rPr lang="cs-CZ" altLang="cs-CZ" dirty="0">
                <a:latin typeface="Cambria" panose="02040503050406030204" pitchFamily="18" charset="0"/>
              </a:rPr>
              <a:t>nezávislé proměnné: Volební systém (typ, klauzule, podoba hlasování a </a:t>
            </a:r>
            <a:r>
              <a:rPr lang="cs-CZ" altLang="cs-CZ" dirty="0" smtClean="0">
                <a:latin typeface="Cambria" panose="02040503050406030204" pitchFamily="18" charset="0"/>
              </a:rPr>
              <a:t>kandidátky) </a:t>
            </a:r>
          </a:p>
          <a:p>
            <a:r>
              <a:rPr lang="cs-CZ" altLang="cs-CZ" dirty="0" smtClean="0">
                <a:latin typeface="Cambria" panose="02040503050406030204" pitchFamily="18" charset="0"/>
              </a:rPr>
              <a:t>Kontrolní proměnné: etnická </a:t>
            </a:r>
            <a:r>
              <a:rPr lang="cs-CZ" altLang="cs-CZ" dirty="0">
                <a:latin typeface="Cambria" panose="02040503050406030204" pitchFamily="18" charset="0"/>
              </a:rPr>
              <a:t>heterogenita, zkušenost s demokracií, efektivní počet stran a další)</a:t>
            </a:r>
          </a:p>
          <a:p>
            <a:r>
              <a:rPr lang="cs-CZ" altLang="cs-CZ" dirty="0">
                <a:latin typeface="Cambria" panose="02040503050406030204" pitchFamily="18" charset="0"/>
              </a:rPr>
              <a:t>zkoumaný areál: </a:t>
            </a:r>
            <a:r>
              <a:rPr lang="cs-CZ" altLang="cs-CZ" dirty="0" smtClean="0">
                <a:latin typeface="Cambria" panose="02040503050406030204" pitchFamily="18" charset="0"/>
              </a:rPr>
              <a:t>svět nebo jeden kontinent</a:t>
            </a:r>
            <a:endParaRPr lang="cs-CZ" altLang="cs-CZ" dirty="0">
              <a:latin typeface="Cambria" panose="02040503050406030204" pitchFamily="18" charset="0"/>
            </a:endParaRPr>
          </a:p>
          <a:p>
            <a:r>
              <a:rPr lang="cs-CZ" altLang="cs-CZ" dirty="0">
                <a:latin typeface="Cambria" panose="02040503050406030204" pitchFamily="18" charset="0"/>
              </a:rPr>
              <a:t>metoda: regresní analýza</a:t>
            </a:r>
          </a:p>
          <a:p>
            <a:endParaRPr lang="cs-CZ" altLang="cs-CZ" dirty="0"/>
          </a:p>
        </p:txBody>
      </p:sp>
      <p:pic>
        <p:nvPicPr>
          <p:cNvPr id="36868" name="Picture 4">
            <a:extLst>
              <a:ext uri="{FF2B5EF4-FFF2-40B4-BE49-F238E27FC236}">
                <a16:creationId xmlns="" xmlns:a16="http://schemas.microsoft.com/office/drawing/2014/main" id="{DE3FBFAC-4D33-45A2-92A4-388B835FA8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3" b="7228"/>
          <a:stretch/>
        </p:blipFill>
        <p:spPr bwMode="auto">
          <a:xfrm>
            <a:off x="7590936" y="990600"/>
            <a:ext cx="3445714" cy="4800599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="" xmlns:a16="http://schemas.microsoft.com/office/drawing/2014/main" id="{CAE72FBC-3F68-4E82-A142-DC1670D40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09600"/>
            <a:ext cx="6282266" cy="1456267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>
                <a:latin typeface="Cambria" panose="02040503050406030204" pitchFamily="18" charset="0"/>
              </a:rPr>
              <a:t>Teorie racionální volby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="" xmlns:a16="http://schemas.microsoft.com/office/drawing/2014/main" id="{F4E95A03-E3B5-484E-9327-8AED11D80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6282266" cy="364913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>
                <a:latin typeface="Cambria" panose="02040503050406030204" pitchFamily="18" charset="0"/>
              </a:rPr>
              <a:t>Volební systémy pro ně představují strukturu příležitostí a omezení, v níž se aktéři snaží maximalizovat zisk.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>
                <a:latin typeface="Cambria" panose="02040503050406030204" pitchFamily="18" charset="0"/>
              </a:rPr>
              <a:t>Výzkumný postup: </a:t>
            </a:r>
            <a:r>
              <a:rPr lang="cs-CZ" altLang="cs-CZ" b="1">
                <a:latin typeface="Cambria" panose="02040503050406030204" pitchFamily="18" charset="0"/>
              </a:rPr>
              <a:t>modely („co je racionální“?)</a:t>
            </a:r>
            <a:r>
              <a:rPr lang="cs-CZ" altLang="cs-CZ">
                <a:latin typeface="Cambria" panose="02040503050406030204" pitchFamily="18" charset="0"/>
              </a:rPr>
              <a:t>. „Racionalita aktérů“ (sama neměřitelná/obtížně měřitelná) je řídícím mechanismem, ovlivňujícím rozhodnutí aktérů v prostředí s určitými volebními systémy.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>
                <a:latin typeface="Cambria" panose="02040503050406030204" pitchFamily="18" charset="0"/>
              </a:rPr>
              <a:t>Klíčové pojmy: racionalita, užitek, koordinace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>
                <a:latin typeface="Cambria" panose="02040503050406030204" pitchFamily="18" charset="0"/>
              </a:rPr>
              <a:t>Vychází z Duvergera (ten uvažoval, co je racionální pro voliče a strany v FPTP)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>
                <a:latin typeface="Cambria" panose="02040503050406030204" pitchFamily="18" charset="0"/>
              </a:rPr>
              <a:t>Klíčová práce G. Cox (v oblasti analýzy racionálního rozhodování v různých volebních systémech): </a:t>
            </a:r>
            <a:r>
              <a:rPr lang="cs-CZ" altLang="cs-CZ" b="1" i="1">
                <a:latin typeface="Cambria" panose="02040503050406030204" pitchFamily="18" charset="0"/>
              </a:rPr>
              <a:t>Making Votes Count.</a:t>
            </a:r>
          </a:p>
        </p:txBody>
      </p:sp>
      <p:pic>
        <p:nvPicPr>
          <p:cNvPr id="37892" name="Picture 3" descr="making-votes-count-gary-w-cox-hardcover-cover-art.jpg">
            <a:extLst>
              <a:ext uri="{FF2B5EF4-FFF2-40B4-BE49-F238E27FC236}">
                <a16:creationId xmlns="" xmlns:a16="http://schemas.microsoft.com/office/drawing/2014/main" id="{D41E7514-77A0-4C29-AFC2-58577A86EF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593" y="990600"/>
            <a:ext cx="3200399" cy="4800599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="" xmlns:a16="http://schemas.microsoft.com/office/drawing/2014/main" id="{50E53EDA-3B94-4F6B-9E86-D3BB9EBB96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Rectangle 2">
            <a:extLst>
              <a:ext uri="{FF2B5EF4-FFF2-40B4-BE49-F238E27FC236}">
                <a16:creationId xmlns="" xmlns:a16="http://schemas.microsoft.com/office/drawing/2014/main" id="{3924A4E0-3CA1-4841-A67C-79623B01BB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799" y="1150076"/>
            <a:ext cx="3659389" cy="4557849"/>
          </a:xfrm>
        </p:spPr>
        <p:txBody>
          <a:bodyPr>
            <a:normAutofit/>
          </a:bodyPr>
          <a:lstStyle/>
          <a:p>
            <a:pPr marL="54864" algn="r">
              <a:defRPr/>
            </a:pPr>
            <a:r>
              <a:rPr lang="cs-CZ">
                <a:latin typeface="Cambria" panose="02040503050406030204" pitchFamily="18" charset="0"/>
              </a:rPr>
              <a:t>Teorie sociální volby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="" xmlns:a16="http://schemas.microsoft.com/office/drawing/2014/main" id="{30EFD79F-7790-479B-B7DB-BD0D8C101D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66923" y="1668780"/>
            <a:ext cx="0" cy="35204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5" name="Rectangle 3">
            <a:extLst>
              <a:ext uri="{FF2B5EF4-FFF2-40B4-BE49-F238E27FC236}">
                <a16:creationId xmlns="" xmlns:a16="http://schemas.microsoft.com/office/drawing/2014/main" id="{1A0B4C0D-0A58-4EE0-BF8B-40194AA1F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658" y="1150076"/>
            <a:ext cx="6517543" cy="4945924"/>
          </a:xfrm>
        </p:spPr>
        <p:txBody>
          <a:bodyPr>
            <a:normAutofit/>
          </a:bodyPr>
          <a:lstStyle/>
          <a:p>
            <a:pPr eaLnBrk="1" hangingPunct="1">
              <a:buFontTx/>
              <a:buChar char="-"/>
            </a:pPr>
            <a:r>
              <a:rPr lang="cs-CZ" altLang="cs-CZ" dirty="0">
                <a:latin typeface="Cambria" panose="02040503050406030204" pitchFamily="18" charset="0"/>
              </a:rPr>
              <a:t>Klíčové téma: jak jsou </a:t>
            </a:r>
            <a:r>
              <a:rPr lang="cs-CZ" altLang="cs-CZ" b="1" dirty="0">
                <a:latin typeface="Cambria" panose="02040503050406030204" pitchFamily="18" charset="0"/>
              </a:rPr>
              <a:t>individuální preference</a:t>
            </a:r>
            <a:r>
              <a:rPr lang="cs-CZ" altLang="cs-CZ" dirty="0">
                <a:latin typeface="Cambria" panose="02040503050406030204" pitchFamily="18" charset="0"/>
              </a:rPr>
              <a:t> (zájmy, pocity) převáděny ve </a:t>
            </a:r>
            <a:r>
              <a:rPr lang="cs-CZ" altLang="cs-CZ" b="1" dirty="0">
                <a:latin typeface="Cambria" panose="02040503050406030204" pitchFamily="18" charset="0"/>
              </a:rPr>
              <a:t>veřejné statky</a:t>
            </a:r>
            <a:r>
              <a:rPr lang="cs-CZ" altLang="cs-CZ" dirty="0">
                <a:latin typeface="Cambria" panose="02040503050406030204" pitchFamily="18" charset="0"/>
              </a:rPr>
              <a:t> (rozhodnutí, hodnocení, volby)</a:t>
            </a:r>
          </a:p>
          <a:p>
            <a:pPr eaLnBrk="1" hangingPunct="1">
              <a:buFontTx/>
              <a:buChar char="-"/>
            </a:pPr>
            <a:r>
              <a:rPr lang="cs-CZ" altLang="cs-CZ" dirty="0">
                <a:latin typeface="Cambria" panose="02040503050406030204" pitchFamily="18" charset="0"/>
              </a:rPr>
              <a:t>Hledají volební pravidla, které převádějí co nejlépe- generují co největší „sociální užitek“</a:t>
            </a:r>
          </a:p>
          <a:p>
            <a:pPr eaLnBrk="1" hangingPunct="1">
              <a:buFontTx/>
              <a:buChar char="-"/>
            </a:pPr>
            <a:r>
              <a:rPr lang="cs-CZ" altLang="cs-CZ" dirty="0">
                <a:latin typeface="Cambria" panose="02040503050406030204" pitchFamily="18" charset="0"/>
              </a:rPr>
              <a:t>Zabývají se převážně volebními pravidly, které mají vybrat </a:t>
            </a:r>
            <a:r>
              <a:rPr lang="cs-CZ" altLang="cs-CZ" u="sng" dirty="0">
                <a:latin typeface="Cambria" panose="02040503050406030204" pitchFamily="18" charset="0"/>
              </a:rPr>
              <a:t>jednoho</a:t>
            </a:r>
            <a:r>
              <a:rPr lang="cs-CZ" altLang="cs-CZ" dirty="0">
                <a:latin typeface="Cambria" panose="02040503050406030204" pitchFamily="18" charset="0"/>
              </a:rPr>
              <a:t> vítěze (kandidáta, alternativu)</a:t>
            </a:r>
          </a:p>
          <a:p>
            <a:pPr eaLnBrk="1" hangingPunct="1">
              <a:buFontTx/>
              <a:buChar char="-"/>
            </a:pPr>
            <a:r>
              <a:rPr lang="cs-CZ" altLang="cs-CZ" b="1" dirty="0">
                <a:latin typeface="Cambria" panose="02040503050406030204" pitchFamily="18" charset="0"/>
              </a:rPr>
              <a:t>Axiomatická logika</a:t>
            </a:r>
            <a:r>
              <a:rPr lang="cs-CZ" altLang="cs-CZ" dirty="0">
                <a:latin typeface="Cambria" panose="02040503050406030204" pitchFamily="18" charset="0"/>
              </a:rPr>
              <a:t>. Existují žádoucí kritéria, které má volební pravidlo splňovat. Volební pravidla (využívaná, nová) jsou posuzována vzhledem k těmto kritériím.</a:t>
            </a:r>
          </a:p>
          <a:p>
            <a:pPr eaLnBrk="1" hangingPunct="1">
              <a:buFontTx/>
              <a:buChar char="-"/>
            </a:pPr>
            <a:endParaRPr lang="cs-CZ" altLang="cs-CZ" dirty="0">
              <a:latin typeface="Cambria" panose="02040503050406030204" pitchFamily="18" charset="0"/>
            </a:endParaRPr>
          </a:p>
          <a:p>
            <a:pPr eaLnBrk="1" hangingPunct="1">
              <a:buFontTx/>
              <a:buChar char="-"/>
            </a:pPr>
            <a:r>
              <a:rPr lang="cs-CZ" altLang="cs-CZ" dirty="0">
                <a:latin typeface="Cambria" panose="02040503050406030204" pitchFamily="18" charset="0"/>
              </a:rPr>
              <a:t>Příklad: bakalářka Zuzany Formánkové</a:t>
            </a:r>
          </a:p>
          <a:p>
            <a:pPr eaLnBrk="1" hangingPunct="1">
              <a:buFontTx/>
              <a:buChar char="-"/>
            </a:pPr>
            <a:endParaRPr lang="cs-CZ" alt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="" xmlns:a16="http://schemas.microsoft.com/office/drawing/2014/main" id="{50E53EDA-3B94-4F6B-9E86-D3BB9EBB96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8" name="Title 1">
            <a:extLst>
              <a:ext uri="{FF2B5EF4-FFF2-40B4-BE49-F238E27FC236}">
                <a16:creationId xmlns="" xmlns:a16="http://schemas.microsoft.com/office/drawing/2014/main" id="{AA969CED-7D96-4006-854C-8ADE4A1C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150076"/>
            <a:ext cx="3659389" cy="4557849"/>
          </a:xfrm>
        </p:spPr>
        <p:txBody>
          <a:bodyPr>
            <a:normAutofit/>
          </a:bodyPr>
          <a:lstStyle/>
          <a:p>
            <a:pPr algn="r"/>
            <a:r>
              <a:rPr lang="cs-CZ" altLang="cs-CZ">
                <a:latin typeface="Cambria" panose="02040503050406030204" pitchFamily="18" charset="0"/>
              </a:rPr>
              <a:t>Jak spolu souvisí teorie racionální a sociální volby?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="" xmlns:a16="http://schemas.microsoft.com/office/drawing/2014/main" id="{30EFD79F-7790-479B-B7DB-BD0D8C101D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66923" y="1668780"/>
            <a:ext cx="0" cy="35204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39" name="Content Placeholder 2">
            <a:extLst>
              <a:ext uri="{FF2B5EF4-FFF2-40B4-BE49-F238E27FC236}">
                <a16:creationId xmlns="" xmlns:a16="http://schemas.microsoft.com/office/drawing/2014/main" id="{AE349C07-E4F3-463C-8776-A40C53732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658" y="1150076"/>
            <a:ext cx="6517543" cy="4557849"/>
          </a:xfrm>
        </p:spPr>
        <p:txBody>
          <a:bodyPr>
            <a:normAutofit/>
          </a:bodyPr>
          <a:lstStyle/>
          <a:p>
            <a:r>
              <a:rPr lang="cs-CZ" altLang="cs-CZ">
                <a:latin typeface="Cambria" panose="02040503050406030204" pitchFamily="18" charset="0"/>
              </a:rPr>
              <a:t>Úzce</a:t>
            </a:r>
          </a:p>
          <a:p>
            <a:r>
              <a:rPr lang="cs-CZ" altLang="cs-CZ">
                <a:latin typeface="Cambria" panose="02040503050406030204" pitchFamily="18" charset="0"/>
              </a:rPr>
              <a:t>Teorie sociální volby analyzují, jak jsou volební systémy náchylné k sociálně nežádoucím výsledkům, vznikajícím 1. buďto v důsledku (něšťastné) </a:t>
            </a:r>
            <a:r>
              <a:rPr lang="cs-CZ" altLang="cs-CZ" b="1">
                <a:latin typeface="Cambria" panose="02040503050406030204" pitchFamily="18" charset="0"/>
              </a:rPr>
              <a:t>kombinace volebního pravidla a rozložení preferencí lidí</a:t>
            </a:r>
            <a:r>
              <a:rPr lang="cs-CZ" altLang="cs-CZ">
                <a:latin typeface="Cambria" panose="02040503050406030204" pitchFamily="18" charset="0"/>
              </a:rPr>
              <a:t> nebo 2.v </a:t>
            </a:r>
            <a:r>
              <a:rPr lang="cs-CZ" altLang="cs-CZ" b="1">
                <a:latin typeface="Cambria" panose="02040503050406030204" pitchFamily="18" charset="0"/>
              </a:rPr>
              <a:t>důsledku strategické manipulace (některých) aktérů (průnik s RC).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="" xmlns:a16="http://schemas.microsoft.com/office/drawing/2014/main" id="{50E53EDA-3B94-4F6B-9E86-D3BB9EBB96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6" name="Rectangle 2">
            <a:extLst>
              <a:ext uri="{FF2B5EF4-FFF2-40B4-BE49-F238E27FC236}">
                <a16:creationId xmlns="" xmlns:a16="http://schemas.microsoft.com/office/drawing/2014/main" id="{AA7623F3-CDF5-4B7D-B2D0-A12449938A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799" y="1150076"/>
            <a:ext cx="3659389" cy="4557849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cs-CZ">
                <a:latin typeface="Cambria" panose="02040503050406030204" pitchFamily="18" charset="0"/>
              </a:rPr>
              <a:t>Klíčový koncept teorií RV: </a:t>
            </a:r>
            <a:r>
              <a:rPr lang="cs-CZ" b="1">
                <a:latin typeface="Cambria" panose="02040503050406030204" pitchFamily="18" charset="0"/>
              </a:rPr>
              <a:t>Strategické</a:t>
            </a:r>
            <a:r>
              <a:rPr lang="cs-CZ">
                <a:latin typeface="Cambria" panose="02040503050406030204" pitchFamily="18" charset="0"/>
              </a:rPr>
              <a:t> účinky volebních systémů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="" xmlns:a16="http://schemas.microsoft.com/office/drawing/2014/main" id="{30EFD79F-7790-479B-B7DB-BD0D8C101D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66923" y="1668780"/>
            <a:ext cx="0" cy="35204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3" name="Rectangle 3">
            <a:extLst>
              <a:ext uri="{FF2B5EF4-FFF2-40B4-BE49-F238E27FC236}">
                <a16:creationId xmlns="" xmlns:a16="http://schemas.microsoft.com/office/drawing/2014/main" id="{4547E56D-138A-4B2F-B650-FC9663611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658" y="1150076"/>
            <a:ext cx="6517543" cy="455784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>
                <a:latin typeface="Cambria" panose="02040503050406030204" pitchFamily="18" charset="0"/>
              </a:rPr>
              <a:t>Americký politolog </a:t>
            </a:r>
            <a:r>
              <a:rPr lang="cs-CZ" altLang="cs-CZ" b="1">
                <a:latin typeface="Cambria" panose="02040503050406030204" pitchFamily="18" charset="0"/>
              </a:rPr>
              <a:t>Garry Cox</a:t>
            </a:r>
            <a:r>
              <a:rPr lang="cs-CZ" altLang="cs-CZ">
                <a:latin typeface="Cambria" panose="02040503050406030204" pitchFamily="18" charset="0"/>
              </a:rPr>
              <a:t> konstatuje (v roce 1997), že dosavadní politologie byla zkoumáním mechanických účinků volebních systémů až příliš hypnotizovaná. 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>
                <a:latin typeface="Cambria" panose="02040503050406030204" pitchFamily="18" charset="0"/>
              </a:rPr>
              <a:t>Navrhuje věnovat pozornost i </a:t>
            </a:r>
            <a:r>
              <a:rPr lang="cs-CZ" altLang="cs-CZ" b="1">
                <a:latin typeface="Cambria" panose="02040503050406030204" pitchFamily="18" charset="0"/>
              </a:rPr>
              <a:t>psychologickým účinkům</a:t>
            </a:r>
            <a:r>
              <a:rPr lang="cs-CZ" altLang="cs-CZ">
                <a:latin typeface="Cambria" panose="02040503050406030204" pitchFamily="18" charset="0"/>
              </a:rPr>
              <a:t>. Na rozdíl od Duvergera (a částečně Sartoriho) tvrdí, že psychologický účinek volebních systémů se neprojevuje pouze ve vztahu k voličům, nýbrž působí i na politické strany, které jsou nuceny odhadovat, jak volební systém působí na voliče v návaznosti na to koordinovat své strategie.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>
                <a:latin typeface="Cambria" panose="02040503050406030204" pitchFamily="18" charset="0"/>
              </a:rPr>
              <a:t>Vrací se k problému vztahu mezi jednokolovým systémem a relativní většiny a vznikem dvojstranického systému- ukazuje, že důvody jsou mimo působení volebního systému (= snaží se RC přiblížit dalším směrům).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>
                <a:latin typeface="Cambria" panose="02040503050406030204" pitchFamily="18" charset="0"/>
              </a:rPr>
              <a:t>Důležitou dělící linií volebních systémů je tak </a:t>
            </a:r>
            <a:r>
              <a:rPr lang="cs-CZ" altLang="cs-CZ" b="1" i="1">
                <a:latin typeface="Cambria" panose="02040503050406030204" pitchFamily="18" charset="0"/>
              </a:rPr>
              <a:t>možnost a rozsah strategické volby</a:t>
            </a:r>
            <a:r>
              <a:rPr lang="cs-CZ" altLang="cs-CZ" i="1">
                <a:latin typeface="Cambria" panose="02040503050406030204" pitchFamily="18" charset="0"/>
              </a:rPr>
              <a:t> </a:t>
            </a:r>
            <a:r>
              <a:rPr lang="cs-CZ" altLang="cs-CZ">
                <a:latin typeface="Cambria" panose="02040503050406030204" pitchFamily="18" charset="0"/>
              </a:rPr>
              <a:t>politických stran (na straně jedné) a voličů (na straně druhé).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="" xmlns:a16="http://schemas.microsoft.com/office/drawing/2014/main" id="{50E53EDA-3B94-4F6B-9E86-D3BB9EBB96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86" name="Nadpis 1">
            <a:extLst>
              <a:ext uri="{FF2B5EF4-FFF2-40B4-BE49-F238E27FC236}">
                <a16:creationId xmlns="" xmlns:a16="http://schemas.microsoft.com/office/drawing/2014/main" id="{8BBC960B-0949-4CD8-8A47-E8AF30A7A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150076"/>
            <a:ext cx="3659389" cy="4557849"/>
          </a:xfrm>
        </p:spPr>
        <p:txBody>
          <a:bodyPr>
            <a:normAutofit/>
          </a:bodyPr>
          <a:lstStyle/>
          <a:p>
            <a:pPr algn="r"/>
            <a:r>
              <a:rPr lang="cs-CZ" altLang="cs-CZ" sz="3100">
                <a:latin typeface="Cambria" panose="02040503050406030204" pitchFamily="18" charset="0"/>
              </a:rPr>
              <a:t>Příklad práce/výzkumné otázky RC: SNTV v pětimandátovém obvodě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="" xmlns:a16="http://schemas.microsoft.com/office/drawing/2014/main" id="{30EFD79F-7790-479B-B7DB-BD0D8C101D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66923" y="1668780"/>
            <a:ext cx="0" cy="35204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87" name="Zástupný symbol pro obsah 2">
            <a:extLst>
              <a:ext uri="{FF2B5EF4-FFF2-40B4-BE49-F238E27FC236}">
                <a16:creationId xmlns="" xmlns:a16="http://schemas.microsoft.com/office/drawing/2014/main" id="{A13FCD62-5DDC-495A-8881-7C8470CCC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658" y="1150076"/>
            <a:ext cx="6517543" cy="4557849"/>
          </a:xfrm>
        </p:spPr>
        <p:txBody>
          <a:bodyPr>
            <a:normAutofit/>
          </a:bodyPr>
          <a:lstStyle/>
          <a:p>
            <a:endParaRPr lang="cs-CZ" altLang="cs-CZ"/>
          </a:p>
          <a:p>
            <a:r>
              <a:rPr lang="cs-CZ" altLang="cs-CZ">
                <a:latin typeface="Cambria" panose="02040503050406030204" pitchFamily="18" charset="0"/>
              </a:rPr>
              <a:t>Jak má volit volič, který chce v SNTV maximalizovat svůj zisk?</a:t>
            </a:r>
          </a:p>
          <a:p>
            <a:endParaRPr lang="cs-CZ" altLang="cs-CZ">
              <a:latin typeface="Cambria" panose="02040503050406030204" pitchFamily="18" charset="0"/>
            </a:endParaRPr>
          </a:p>
          <a:p>
            <a:r>
              <a:rPr lang="cs-CZ" altLang="cs-CZ">
                <a:latin typeface="Cambria" panose="02040503050406030204" pitchFamily="18" charset="0"/>
              </a:rPr>
              <a:t>Co má dělat strana, která chce maximalizovat svůj zisk?</a:t>
            </a:r>
          </a:p>
          <a:p>
            <a:endParaRPr lang="cs-CZ" altLang="cs-CZ"/>
          </a:p>
          <a:p>
            <a:endParaRPr lang="cs-CZ" altLang="cs-CZ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" name="Rectangle 73">
            <a:extLst>
              <a:ext uri="{FF2B5EF4-FFF2-40B4-BE49-F238E27FC236}">
                <a16:creationId xmlns="" xmlns:a16="http://schemas.microsoft.com/office/drawing/2014/main" id="{6A166780-9337-4437-95D3-5EA9D55AAA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40" name="Rectangle 75">
            <a:extLst>
              <a:ext uri="{FF2B5EF4-FFF2-40B4-BE49-F238E27FC236}">
                <a16:creationId xmlns="" xmlns:a16="http://schemas.microsoft.com/office/drawing/2014/main" id="{EB3D0F40-BF1F-4120-945D-90C5AAD6E3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5" y="0"/>
            <a:ext cx="4654296" cy="6856214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041" name="Picture 77">
            <a:extLst>
              <a:ext uri="{FF2B5EF4-FFF2-40B4-BE49-F238E27FC236}">
                <a16:creationId xmlns="" xmlns:a16="http://schemas.microsoft.com/office/drawing/2014/main" id="{15640A69-3748-450C-8DDB-B2051AC04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4644770" cy="6856214"/>
          </a:xfrm>
          <a:prstGeom prst="rect">
            <a:avLst/>
          </a:prstGeom>
        </p:spPr>
      </p:pic>
      <p:sp>
        <p:nvSpPr>
          <p:cNvPr id="44034" name="Title 1">
            <a:extLst>
              <a:ext uri="{FF2B5EF4-FFF2-40B4-BE49-F238E27FC236}">
                <a16:creationId xmlns="" xmlns:a16="http://schemas.microsoft.com/office/drawing/2014/main" id="{D453777F-7983-446B-98E5-E731E1274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3466"/>
            <a:ext cx="4037331" cy="49953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3300" dirty="0">
                <a:solidFill>
                  <a:srgbClr val="FFFFFF"/>
                </a:solidFill>
                <a:latin typeface="Cambria" panose="02040503050406030204" pitchFamily="18" charset="0"/>
              </a:rPr>
              <a:t>Příklad výzkumné otázky SC: Jak velký prostor pro sociálně nežádoucí výsledky skýtají volební systémy?</a:t>
            </a:r>
          </a:p>
        </p:txBody>
      </p:sp>
      <p:sp useBgFill="1">
        <p:nvSpPr>
          <p:cNvPr id="44042" name="Rectangle 79">
            <a:extLst>
              <a:ext uri="{FF2B5EF4-FFF2-40B4-BE49-F238E27FC236}">
                <a16:creationId xmlns="" xmlns:a16="http://schemas.microsoft.com/office/drawing/2014/main" id="{66F4F323-644B-4A47-97E9-BFB73840F4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51120" y="-2"/>
            <a:ext cx="7537705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043" name="Content Placeholder 2">
            <a:extLst>
              <a:ext uri="{FF2B5EF4-FFF2-40B4-BE49-F238E27FC236}">
                <a16:creationId xmlns="" xmlns:a16="http://schemas.microsoft.com/office/drawing/2014/main" id="{D6AD7C18-006A-4DB2-AD2D-27FF69AF52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43005592"/>
              </p:ext>
            </p:extLst>
          </p:nvPr>
        </p:nvGraphicFramePr>
        <p:xfrm>
          <a:off x="5467509" y="804671"/>
          <a:ext cx="5886291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="" xmlns:a16="http://schemas.microsoft.com/office/drawing/2014/main" id="{50E53EDA-3B94-4F6B-9E86-D3BB9EBB96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2" name="Rectangle 2">
            <a:extLst>
              <a:ext uri="{FF2B5EF4-FFF2-40B4-BE49-F238E27FC236}">
                <a16:creationId xmlns="" xmlns:a16="http://schemas.microsoft.com/office/drawing/2014/main" id="{70BDF09F-2F77-478D-870D-8CC9AA33C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150076"/>
            <a:ext cx="3659389" cy="4557849"/>
          </a:xfrm>
        </p:spPr>
        <p:txBody>
          <a:bodyPr>
            <a:normAutofit/>
          </a:bodyPr>
          <a:lstStyle/>
          <a:p>
            <a:pPr algn="r" eaLnBrk="1" hangingPunct="1"/>
            <a:r>
              <a:rPr lang="cs-CZ" altLang="cs-CZ">
                <a:latin typeface="Cambria" panose="02040503050406030204" pitchFamily="18" charset="0"/>
              </a:rPr>
              <a:t>Shrnutí (klíčové body přednášky)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="" xmlns:a16="http://schemas.microsoft.com/office/drawing/2014/main" id="{30EFD79F-7790-479B-B7DB-BD0D8C101D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66923" y="1668780"/>
            <a:ext cx="0" cy="35204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3" name="Rectangle 3">
            <a:extLst>
              <a:ext uri="{FF2B5EF4-FFF2-40B4-BE49-F238E27FC236}">
                <a16:creationId xmlns="" xmlns:a16="http://schemas.microsoft.com/office/drawing/2014/main" id="{1475456A-C013-40D9-8F11-123F47FCE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658" y="1150076"/>
            <a:ext cx="6517543" cy="4557849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dirty="0">
                <a:latin typeface="Cambria" panose="02040503050406030204" pitchFamily="18" charset="0"/>
              </a:rPr>
              <a:t>Výzkum volebních systémů se proměňuje, v současné době 5 hlavních směrů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dirty="0">
                <a:latin typeface="Cambria" panose="02040503050406030204" pitchFamily="18" charset="0"/>
              </a:rPr>
              <a:t>4 z nich výrazně ovlivnil M. Duverger, především svým konceptem „účinků“, jeho zákony lze považovat za </a:t>
            </a:r>
            <a:r>
              <a:rPr lang="cs-CZ" altLang="cs-CZ" dirty="0" smtClean="0">
                <a:latin typeface="Cambria" panose="02040503050406030204" pitchFamily="18" charset="0"/>
              </a:rPr>
              <a:t>překonané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mtClean="0">
                <a:latin typeface="Cambria" panose="02040503050406030204" pitchFamily="18" charset="0"/>
              </a:rPr>
              <a:t>Všechny mají vlastní pohled na roli volebních systémů, jejich význam a účinky</a:t>
            </a:r>
            <a:endParaRPr lang="cs-CZ" altLang="cs-CZ" dirty="0">
              <a:latin typeface="Cambria" panose="020405030504060302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dirty="0" smtClean="0">
                <a:latin typeface="Cambria" panose="02040503050406030204" pitchFamily="18" charset="0"/>
              </a:rPr>
              <a:t>Analytické </a:t>
            </a:r>
            <a:r>
              <a:rPr lang="cs-CZ" altLang="cs-CZ" dirty="0">
                <a:latin typeface="Cambria" panose="02040503050406030204" pitchFamily="18" charset="0"/>
              </a:rPr>
              <a:t>schéma role volebních systémů v rámci volebního procesu (Slide č. </a:t>
            </a:r>
            <a:r>
              <a:rPr lang="cs-CZ" altLang="cs-CZ" dirty="0" smtClean="0">
                <a:latin typeface="Cambria" panose="02040503050406030204" pitchFamily="18" charset="0"/>
              </a:rPr>
              <a:t>17), </a:t>
            </a:r>
            <a:r>
              <a:rPr lang="cs-CZ" altLang="cs-CZ" dirty="0">
                <a:latin typeface="Cambria" panose="02040503050406030204" pitchFamily="18" charset="0"/>
              </a:rPr>
              <a:t>představuje sjednocení dřívějších (protikladných) institucionalistických a sociologistických pohledů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="" xmlns:a16="http://schemas.microsoft.com/office/drawing/2014/main" id="{D4F50FBA-6C6C-491F-8433-A167DCBBB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r>
              <a:rPr lang="cs-CZ" altLang="cs-CZ" dirty="0">
                <a:latin typeface="Cambria" panose="02040503050406030204" pitchFamily="18" charset="0"/>
              </a:rPr>
              <a:t>Důvody vzestupu (Grofman </a:t>
            </a:r>
            <a:r>
              <a:rPr lang="cs-CZ" altLang="cs-CZ" dirty="0" smtClean="0">
                <a:latin typeface="Cambria" panose="02040503050406030204" pitchFamily="18" charset="0"/>
              </a:rPr>
              <a:t>2016)</a:t>
            </a:r>
            <a:endParaRPr lang="cs-CZ" altLang="cs-CZ" dirty="0">
              <a:latin typeface="Cambria" panose="02040503050406030204" pitchFamily="18" charset="0"/>
            </a:endParaRPr>
          </a:p>
        </p:txBody>
      </p:sp>
      <p:graphicFrame>
        <p:nvGraphicFramePr>
          <p:cNvPr id="13317" name="Content Placeholder 2">
            <a:extLst>
              <a:ext uri="{FF2B5EF4-FFF2-40B4-BE49-F238E27FC236}">
                <a16:creationId xmlns="" xmlns:a16="http://schemas.microsoft.com/office/drawing/2014/main" id="{89DD1735-C6C6-4713-A985-0380FE30D5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10831807"/>
              </p:ext>
            </p:extLst>
          </p:nvPr>
        </p:nvGraphicFramePr>
        <p:xfrm>
          <a:off x="685800" y="2406400"/>
          <a:ext cx="10131425" cy="338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="" xmlns:a16="http://schemas.microsoft.com/office/drawing/2014/main" id="{75F65CD9-825D-44BD-8681-D42D260D4C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="" xmlns:a16="http://schemas.microsoft.com/office/drawing/2014/main" id="{B2F64C47-BE0B-4DA4-A62F-C6922DD208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-2"/>
            <a:ext cx="4125976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106" name="Title 1">
            <a:extLst>
              <a:ext uri="{FF2B5EF4-FFF2-40B4-BE49-F238E27FC236}">
                <a16:creationId xmlns="" xmlns:a16="http://schemas.microsoft.com/office/drawing/2014/main" id="{426FE2A8-0583-4B99-9A89-2E32E3F4B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2590799" cy="4995333"/>
          </a:xfrm>
        </p:spPr>
        <p:txBody>
          <a:bodyPr>
            <a:normAutofit/>
          </a:bodyPr>
          <a:lstStyle/>
          <a:p>
            <a:r>
              <a:rPr lang="cs-CZ" altLang="cs-CZ">
                <a:solidFill>
                  <a:srgbClr val="FFFFFF"/>
                </a:solidFill>
                <a:latin typeface="Cambria" panose="02040503050406030204" pitchFamily="18" charset="0"/>
              </a:rPr>
              <a:t>Co se přečíst, pokud vás přístupy zajímají:</a:t>
            </a:r>
          </a:p>
        </p:txBody>
      </p:sp>
      <p:graphicFrame>
        <p:nvGraphicFramePr>
          <p:cNvPr id="47109" name="Content Placeholder 2">
            <a:extLst>
              <a:ext uri="{FF2B5EF4-FFF2-40B4-BE49-F238E27FC236}">
                <a16:creationId xmlns="" xmlns:a16="http://schemas.microsoft.com/office/drawing/2014/main" id="{9A865A88-57C8-4FC8-AC3A-8033FB4060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06380323"/>
              </p:ext>
            </p:extLst>
          </p:nvPr>
        </p:nvGraphicFramePr>
        <p:xfrm>
          <a:off x="4808601" y="901700"/>
          <a:ext cx="6545199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="" xmlns:a16="http://schemas.microsoft.com/office/drawing/2014/main" id="{83A793EB-2082-4DD6-8AB7-A921467376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dirty="0">
                <a:solidFill>
                  <a:schemeClr val="bg1"/>
                </a:solidFill>
                <a:latin typeface="Cambria" pitchFamily="18" charset="0"/>
              </a:rPr>
              <a:t>Jak se vyvíjelo studium volebních </a:t>
            </a:r>
            <a:r>
              <a:rPr lang="cs-CZ" dirty="0" smtClean="0">
                <a:solidFill>
                  <a:schemeClr val="bg1"/>
                </a:solidFill>
                <a:latin typeface="Cambria" pitchFamily="18" charset="0"/>
              </a:rPr>
              <a:t>systémů (CHYTILEK 2009)</a:t>
            </a:r>
            <a:endParaRPr lang="cs-CZ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4339" name="Picture 4">
            <a:extLst>
              <a:ext uri="{FF2B5EF4-FFF2-40B4-BE49-F238E27FC236}">
                <a16:creationId xmlns="" xmlns:a16="http://schemas.microsoft.com/office/drawing/2014/main" id="{C6585CD0-69EA-4371-826B-BBE64CD13C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4790" y="897924"/>
            <a:ext cx="6804376" cy="5960076"/>
          </a:xfrm>
          <a:noFill/>
        </p:spPr>
      </p:pic>
      <p:pic>
        <p:nvPicPr>
          <p:cNvPr id="14340" name="Picture 5" descr="http://pictures.abebooks.com/isbn/9780300015188-us-300.jpg">
            <a:extLst>
              <a:ext uri="{FF2B5EF4-FFF2-40B4-BE49-F238E27FC236}">
                <a16:creationId xmlns="" xmlns:a16="http://schemas.microsoft.com/office/drawing/2014/main" id="{6CF9C31B-62C1-48B2-BB53-0A6C99932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2343150"/>
            <a:ext cx="28575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="" xmlns:a16="http://schemas.microsoft.com/office/drawing/2014/main" id="{50E53EDA-3B94-4F6B-9E86-D3BB9EBB96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Rectangle 2">
            <a:extLst>
              <a:ext uri="{FF2B5EF4-FFF2-40B4-BE49-F238E27FC236}">
                <a16:creationId xmlns="" xmlns:a16="http://schemas.microsoft.com/office/drawing/2014/main" id="{1FCEE96E-121A-43A5-81B3-296F84284B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799" y="1150076"/>
            <a:ext cx="3659389" cy="4557849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cs-CZ" dirty="0">
                <a:latin typeface="Cambria" pitchFamily="18" charset="0"/>
              </a:rPr>
              <a:t>Výzkumné pole- jaké otázky si klademe o volebních systémech?</a:t>
            </a:r>
            <a:endParaRPr lang="cs-CZ">
              <a:latin typeface="Cambria" pitchFamily="18" charset="0"/>
            </a:endParaRPr>
          </a:p>
        </p:txBody>
      </p:sp>
      <p:cxnSp>
        <p:nvCxnSpPr>
          <p:cNvPr id="138" name="Straight Connector 137">
            <a:extLst>
              <a:ext uri="{FF2B5EF4-FFF2-40B4-BE49-F238E27FC236}">
                <a16:creationId xmlns="" xmlns:a16="http://schemas.microsoft.com/office/drawing/2014/main" id="{30EFD79F-7790-479B-B7DB-BD0D8C101D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66923" y="1668780"/>
            <a:ext cx="0" cy="35204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3" name="Rectangle 3">
            <a:extLst>
              <a:ext uri="{FF2B5EF4-FFF2-40B4-BE49-F238E27FC236}">
                <a16:creationId xmlns="" xmlns:a16="http://schemas.microsoft.com/office/drawing/2014/main" id="{EC3E21B0-FA85-4353-9B2D-AD1290C32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658" y="1150076"/>
            <a:ext cx="6517543" cy="4557849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dirty="0">
                <a:latin typeface="Cambria" panose="02040503050406030204" pitchFamily="18" charset="0"/>
              </a:rPr>
              <a:t>Grofman (2006, 2016) rozlišuje 5 směrů/přístupů ke zkoumání voleb a volebních systémů:</a:t>
            </a:r>
          </a:p>
          <a:p>
            <a:pPr eaLnBrk="1" hangingPunct="1">
              <a:buFontTx/>
              <a:buChar char="-"/>
            </a:pPr>
            <a:endParaRPr lang="cs-CZ" altLang="cs-CZ" b="1" dirty="0">
              <a:latin typeface="Cambria" panose="02040503050406030204" pitchFamily="18" charset="0"/>
            </a:endParaRPr>
          </a:p>
          <a:p>
            <a:pPr eaLnBrk="1" hangingPunct="1">
              <a:buFontTx/>
              <a:buChar char="-"/>
            </a:pPr>
            <a:r>
              <a:rPr lang="cs-CZ" altLang="cs-CZ" b="1" dirty="0">
                <a:latin typeface="Cambria" panose="02040503050406030204" pitchFamily="18" charset="0"/>
              </a:rPr>
              <a:t>Přístupy sociální volby</a:t>
            </a:r>
          </a:p>
          <a:p>
            <a:pPr eaLnBrk="1" hangingPunct="1">
              <a:buFontTx/>
              <a:buChar char="-"/>
            </a:pPr>
            <a:r>
              <a:rPr lang="cs-CZ" altLang="cs-CZ" b="1" dirty="0">
                <a:latin typeface="Cambria" panose="02040503050406030204" pitchFamily="18" charset="0"/>
              </a:rPr>
              <a:t>Přístupy racionální volby</a:t>
            </a:r>
          </a:p>
          <a:p>
            <a:pPr eaLnBrk="1" hangingPunct="1">
              <a:buFontTx/>
              <a:buChar char="-"/>
            </a:pPr>
            <a:r>
              <a:rPr lang="cs-CZ" altLang="cs-CZ" b="1" dirty="0">
                <a:latin typeface="Cambria" panose="02040503050406030204" pitchFamily="18" charset="0"/>
              </a:rPr>
              <a:t>Sociální/volební fyziku</a:t>
            </a:r>
          </a:p>
          <a:p>
            <a:pPr eaLnBrk="1" hangingPunct="1">
              <a:buFontTx/>
              <a:buChar char="-"/>
            </a:pPr>
            <a:r>
              <a:rPr lang="cs-CZ" altLang="cs-CZ" b="1" dirty="0">
                <a:latin typeface="Cambria" panose="02040503050406030204" pitchFamily="18" charset="0"/>
              </a:rPr>
              <a:t>Empirický (mainstreamový) výzkum</a:t>
            </a:r>
          </a:p>
          <a:p>
            <a:pPr eaLnBrk="1" hangingPunct="1">
              <a:buFontTx/>
              <a:buChar char="-"/>
            </a:pPr>
            <a:r>
              <a:rPr lang="cs-CZ" altLang="cs-CZ" b="1" dirty="0">
                <a:latin typeface="Cambria" panose="02040503050406030204" pitchFamily="18" charset="0"/>
              </a:rPr>
              <a:t>Teorie zakotvenosti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="" xmlns:a16="http://schemas.microsoft.com/office/drawing/2014/main" id="{AB45A142-4255-493C-8284-5D566C121B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Rectangle 2">
            <a:extLst>
              <a:ext uri="{FF2B5EF4-FFF2-40B4-BE49-F238E27FC236}">
                <a16:creationId xmlns="" xmlns:a16="http://schemas.microsoft.com/office/drawing/2014/main" id="{76B00744-EBE4-40C6-8D33-FA3177EB13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/>
              <a:t>5 směrů výzkumu volebních systémů (přehled)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="" xmlns:a16="http://schemas.microsoft.com/office/drawing/2014/main" id="{38FB9660-F42F-4313-BBC4-47C007FE48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7" name="Picture 5">
            <a:extLst>
              <a:ext uri="{FF2B5EF4-FFF2-40B4-BE49-F238E27FC236}">
                <a16:creationId xmlns="" xmlns:a16="http://schemas.microsoft.com/office/drawing/2014/main" id="{E8F18588-1110-4FCB-8858-5AA1BCCD8D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75563" y="108875"/>
            <a:ext cx="5782431" cy="6867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NOVĚJŠÍ POHLED: KLÍČOVÉ </a:t>
            </a:r>
            <a:r>
              <a:rPr lang="cs-CZ" dirty="0" smtClean="0"/>
              <a:t>OTÁZKY v rámci výzkumu </a:t>
            </a:r>
            <a:r>
              <a:rPr lang="cs-CZ" dirty="0"/>
              <a:t>(Grofman 2016)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VZTAH HLASŮ A MANDÁTŮ (PROPORCIONALITA)</a:t>
            </a:r>
          </a:p>
          <a:p>
            <a:r>
              <a:rPr lang="cs-CZ" dirty="0"/>
              <a:t>VOLEBNÍ SYSTÉMY A POČET STRAN</a:t>
            </a:r>
          </a:p>
          <a:p>
            <a:r>
              <a:rPr lang="cs-CZ" dirty="0"/>
              <a:t>VOLEBNÍ SYSTÉMY A IDEOLOGICKÁ POVAHA STRANICKÉ SOUTĚŽE</a:t>
            </a:r>
          </a:p>
          <a:p>
            <a:r>
              <a:rPr lang="cs-CZ" dirty="0"/>
              <a:t>VOLEBNÍ SYSTÉMY A VOLEBNÍ ÚČAST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1" name="Rectangle 71">
            <a:extLst>
              <a:ext uri="{FF2B5EF4-FFF2-40B4-BE49-F238E27FC236}">
                <a16:creationId xmlns="" xmlns:a16="http://schemas.microsoft.com/office/drawing/2014/main" id="{50E53EDA-3B94-4F6B-9E86-D3BB9EBB96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69195A85-6EC1-41FF-A951-07E5286BDD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799" y="1150076"/>
            <a:ext cx="3659389" cy="4557849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cs-CZ" dirty="0">
                <a:latin typeface="Tahoma" pitchFamily="34" charset="0"/>
              </a:rPr>
              <a:t>Volební systémy- závislá nebo nezávislá proměnná?</a:t>
            </a:r>
          </a:p>
        </p:txBody>
      </p:sp>
      <p:cxnSp>
        <p:nvCxnSpPr>
          <p:cNvPr id="9222" name="Straight Connector 73">
            <a:extLst>
              <a:ext uri="{FF2B5EF4-FFF2-40B4-BE49-F238E27FC236}">
                <a16:creationId xmlns="" xmlns:a16="http://schemas.microsoft.com/office/drawing/2014/main" id="{30EFD79F-7790-479B-B7DB-BD0D8C101D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66923" y="1668780"/>
            <a:ext cx="0" cy="35204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9" name="Rectangle 3">
            <a:extLst>
              <a:ext uri="{FF2B5EF4-FFF2-40B4-BE49-F238E27FC236}">
                <a16:creationId xmlns="" xmlns:a16="http://schemas.microsoft.com/office/drawing/2014/main" id="{5B8527B3-9A26-4E7C-AF81-3060420444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88658" y="391886"/>
            <a:ext cx="6517543" cy="6251510"/>
          </a:xfrm>
        </p:spPr>
        <p:txBody>
          <a:bodyPr>
            <a:normAutofit/>
          </a:bodyPr>
          <a:lstStyle/>
          <a:p>
            <a:pPr marL="320040" indent="-32004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cs-CZ" sz="1400" dirty="0">
              <a:latin typeface="Cambria" pitchFamily="18" charset="0"/>
            </a:endParaRPr>
          </a:p>
          <a:p>
            <a:pPr marL="320040" indent="-32004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dirty="0">
                <a:latin typeface="Cambria" pitchFamily="18" charset="0"/>
              </a:rPr>
              <a:t>Debata o kauzalitě vztahu stranických a volebních systémů souvisela původně zejména s rozšířením poměrných volebních systémů v Evropě, kterou rozvinul ve svém díle např. Stein </a:t>
            </a:r>
            <a:r>
              <a:rPr lang="cs-CZ" dirty="0" err="1">
                <a:latin typeface="Cambria" pitchFamily="18" charset="0"/>
              </a:rPr>
              <a:t>Rokkan</a:t>
            </a:r>
            <a:r>
              <a:rPr lang="cs-CZ" dirty="0">
                <a:latin typeface="Cambria" pitchFamily="18" charset="0"/>
              </a:rPr>
              <a:t>.</a:t>
            </a:r>
            <a:endParaRPr lang="cs-CZ" b="1" dirty="0">
              <a:latin typeface="Cambria" pitchFamily="18" charset="0"/>
            </a:endParaRPr>
          </a:p>
          <a:p>
            <a:pPr marL="320040" indent="-32004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b="1" dirty="0">
                <a:latin typeface="Cambria" pitchFamily="18" charset="0"/>
              </a:rPr>
              <a:t>Je podoba stranického systému výsledkem působení volebního systému? </a:t>
            </a:r>
            <a:endParaRPr lang="cs-CZ" dirty="0">
              <a:latin typeface="Cambria" pitchFamily="18" charset="0"/>
            </a:endParaRPr>
          </a:p>
          <a:p>
            <a:pPr marL="320040" indent="-32004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b="1" dirty="0">
                <a:latin typeface="Cambria" pitchFamily="18" charset="0"/>
              </a:rPr>
              <a:t>„</a:t>
            </a:r>
            <a:r>
              <a:rPr lang="cs-CZ" b="1" dirty="0" err="1">
                <a:latin typeface="Cambria" pitchFamily="18" charset="0"/>
              </a:rPr>
              <a:t>Institucionalisté</a:t>
            </a:r>
            <a:r>
              <a:rPr lang="cs-CZ" b="1" dirty="0">
                <a:latin typeface="Cambria" pitchFamily="18" charset="0"/>
              </a:rPr>
              <a:t>“</a:t>
            </a:r>
            <a:r>
              <a:rPr lang="cs-CZ" dirty="0">
                <a:latin typeface="Cambria" pitchFamily="18" charset="0"/>
              </a:rPr>
              <a:t>- </a:t>
            </a:r>
            <a:r>
              <a:rPr lang="cs-CZ" dirty="0" err="1">
                <a:latin typeface="Cambria" pitchFamily="18" charset="0"/>
              </a:rPr>
              <a:t>Duverger</a:t>
            </a:r>
            <a:r>
              <a:rPr lang="cs-CZ" dirty="0">
                <a:latin typeface="Cambria" pitchFamily="18" charset="0"/>
              </a:rPr>
              <a:t>, později </a:t>
            </a:r>
            <a:r>
              <a:rPr lang="cs-CZ" dirty="0" err="1">
                <a:latin typeface="Cambria" pitchFamily="18" charset="0"/>
              </a:rPr>
              <a:t>Sartori</a:t>
            </a:r>
            <a:endParaRPr lang="cs-CZ" dirty="0">
              <a:latin typeface="Cambria" pitchFamily="18" charset="0"/>
            </a:endParaRPr>
          </a:p>
          <a:p>
            <a:pPr marL="320040" indent="-32004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cs-CZ" dirty="0">
              <a:latin typeface="Cambria" pitchFamily="18" charset="0"/>
            </a:endParaRPr>
          </a:p>
          <a:p>
            <a:pPr marL="320040" indent="-32004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b="1" dirty="0">
                <a:latin typeface="Cambria" pitchFamily="18" charset="0"/>
              </a:rPr>
              <a:t>Je podoba volebního systému přizpůsobená zájmům, vycházejícím z již existujícího či se formujícího stranického systému?</a:t>
            </a:r>
            <a:endParaRPr lang="cs-CZ" dirty="0">
              <a:latin typeface="Cambria" pitchFamily="18" charset="0"/>
            </a:endParaRPr>
          </a:p>
          <a:p>
            <a:pPr marL="320040" indent="-32004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b="1" dirty="0">
                <a:latin typeface="Cambria" pitchFamily="18" charset="0"/>
              </a:rPr>
              <a:t>„</a:t>
            </a:r>
            <a:r>
              <a:rPr lang="cs-CZ" b="1" dirty="0" err="1">
                <a:latin typeface="Cambria" pitchFamily="18" charset="0"/>
              </a:rPr>
              <a:t>Sociologisté</a:t>
            </a:r>
            <a:r>
              <a:rPr lang="cs-CZ" b="1" dirty="0">
                <a:latin typeface="Cambria" pitchFamily="18" charset="0"/>
              </a:rPr>
              <a:t>“- </a:t>
            </a:r>
            <a:r>
              <a:rPr lang="cs-CZ" dirty="0" err="1">
                <a:latin typeface="Cambria" pitchFamily="18" charset="0"/>
              </a:rPr>
              <a:t>Rokkan</a:t>
            </a:r>
            <a:r>
              <a:rPr lang="cs-CZ" dirty="0">
                <a:latin typeface="Cambria" pitchFamily="18" charset="0"/>
              </a:rPr>
              <a:t>, v. </a:t>
            </a:r>
            <a:r>
              <a:rPr lang="cs-CZ" dirty="0" err="1">
                <a:latin typeface="Cambria" pitchFamily="18" charset="0"/>
              </a:rPr>
              <a:t>Beyme</a:t>
            </a:r>
            <a:r>
              <a:rPr lang="cs-CZ" dirty="0">
                <a:latin typeface="Cambria" pitchFamily="18" charset="0"/>
              </a:rPr>
              <a:t>, </a:t>
            </a:r>
            <a:r>
              <a:rPr lang="cs-CZ" dirty="0" err="1">
                <a:latin typeface="Cambria" pitchFamily="18" charset="0"/>
              </a:rPr>
              <a:t>Colomer</a:t>
            </a:r>
            <a:endParaRPr lang="cs-CZ" dirty="0">
              <a:latin typeface="Cambria" pitchFamily="18" charset="0"/>
            </a:endParaRPr>
          </a:p>
          <a:p>
            <a:pPr marL="320040" indent="-32004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dirty="0">
                <a:latin typeface="Cambria" pitchFamily="18" charset="0"/>
              </a:rPr>
              <a:t>Směr typický pro období „třetí vlny demokratizace“- pád nedemokratických režimů v zemích jižní Ameriky a střední a východní Evropy. Souvisí s  teoretickým i praktickým rozvojem zájmu o ústavní inženýrství.</a:t>
            </a:r>
          </a:p>
          <a:p>
            <a:pPr marL="320040" indent="-32004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cs-CZ" dirty="0">
              <a:latin typeface="Cambria" pitchFamily="18" charset="0"/>
            </a:endParaRPr>
          </a:p>
          <a:p>
            <a:pPr marL="320040" indent="-32004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dirty="0">
                <a:latin typeface="Cambria" pitchFamily="18" charset="0"/>
              </a:rPr>
              <a:t>Někdy bývá označováno jako spor „</a:t>
            </a:r>
            <a:r>
              <a:rPr lang="cs-CZ" b="1" dirty="0" err="1">
                <a:latin typeface="Cambria" pitchFamily="18" charset="0"/>
              </a:rPr>
              <a:t>structure</a:t>
            </a:r>
            <a:r>
              <a:rPr lang="cs-CZ" b="1" dirty="0">
                <a:latin typeface="Cambria" pitchFamily="18" charset="0"/>
              </a:rPr>
              <a:t> vs. </a:t>
            </a:r>
            <a:r>
              <a:rPr lang="cs-CZ" b="1" dirty="0" err="1">
                <a:latin typeface="Cambria" pitchFamily="18" charset="0"/>
              </a:rPr>
              <a:t>culture</a:t>
            </a:r>
            <a:r>
              <a:rPr lang="cs-CZ" b="1" dirty="0">
                <a:latin typeface="Cambria" pitchFamily="18" charset="0"/>
              </a:rPr>
              <a:t>“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4" name="Rectangle 73">
            <a:extLst>
              <a:ext uri="{FF2B5EF4-FFF2-40B4-BE49-F238E27FC236}">
                <a16:creationId xmlns="" xmlns:a16="http://schemas.microsoft.com/office/drawing/2014/main" id="{75F65CD9-825D-44BD-8681-D42D260D4C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5" name="Freeform: Shape 75">
            <a:extLst>
              <a:ext uri="{FF2B5EF4-FFF2-40B4-BE49-F238E27FC236}">
                <a16:creationId xmlns="" xmlns:a16="http://schemas.microsoft.com/office/drawing/2014/main" id="{B2F64C47-BE0B-4DA4-A62F-C6922DD208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-2"/>
            <a:ext cx="4125976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F47220CB-E5DF-4F3F-8413-01662CFF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2590799" cy="499533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300">
                <a:solidFill>
                  <a:srgbClr val="FFFFFF"/>
                </a:solidFill>
                <a:latin typeface="Cambria" panose="02040503050406030204" pitchFamily="18" charset="0"/>
              </a:rPr>
              <a:t>„Duvergerovská agenda“</a:t>
            </a:r>
          </a:p>
        </p:txBody>
      </p:sp>
      <p:graphicFrame>
        <p:nvGraphicFramePr>
          <p:cNvPr id="17416" name="Rectangle 3">
            <a:extLst>
              <a:ext uri="{FF2B5EF4-FFF2-40B4-BE49-F238E27FC236}">
                <a16:creationId xmlns="" xmlns:a16="http://schemas.microsoft.com/office/drawing/2014/main" id="{6F373432-C59B-46B2-B428-9478E488FC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17131554"/>
              </p:ext>
            </p:extLst>
          </p:nvPr>
        </p:nvGraphicFramePr>
        <p:xfrm>
          <a:off x="4808601" y="901700"/>
          <a:ext cx="6545199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Neb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6E747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85296"/>
      </a:hlink>
      <a:folHlink>
        <a:srgbClr val="9933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1716</Words>
  <Application>Microsoft Office PowerPoint</Application>
  <PresentationFormat>Custom</PresentationFormat>
  <Paragraphs>170</Paragraphs>
  <Slides>30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Nebe</vt:lpstr>
      <vt:lpstr>Blank</vt:lpstr>
      <vt:lpstr>HDOfficeLightV0</vt:lpstr>
      <vt:lpstr>Zkoumání volebních systémů </vt:lpstr>
      <vt:lpstr>    Zkoumání volebních systémů</vt:lpstr>
      <vt:lpstr>Důvody vzestupu (Grofman 2016)</vt:lpstr>
      <vt:lpstr>Jak se vyvíjelo studium volebních systémů (CHYTILEK 2009)</vt:lpstr>
      <vt:lpstr>Výzkumné pole- jaké otázky si klademe o volebních systémech?</vt:lpstr>
      <vt:lpstr>5 směrů výzkumu volebních systémů (přehled)</vt:lpstr>
      <vt:lpstr>NOVĚJŠÍ POHLED: KLÍČOVÉ OTÁZKY v rámci výzkumu (Grofman 2016)</vt:lpstr>
      <vt:lpstr>Volební systémy- závislá nebo nezávislá proměnná?</vt:lpstr>
      <vt:lpstr>„Duvergerovská agenda“</vt:lpstr>
      <vt:lpstr>Maurice Duverger a Les partis Politiques</vt:lpstr>
      <vt:lpstr> Formativní potenciál volebních systémů: Mechanický a psychologický účinek</vt:lpstr>
      <vt:lpstr>Některé poznámky k Duvergerovu konceptu</vt:lpstr>
      <vt:lpstr>Reflexe Duvergera</vt:lpstr>
      <vt:lpstr>Sociologisté </vt:lpstr>
      <vt:lpstr>Colomerova reflexe</vt:lpstr>
      <vt:lpstr>Institucionalisté (kvantitativní)</vt:lpstr>
      <vt:lpstr>Jak působí volební systémy? (Taagepera 2007): smiřuje sociologisty a institucionalisty</vt:lpstr>
      <vt:lpstr>Laakso- Taageperův „efektivní počet stran“</vt:lpstr>
      <vt:lpstr>Duvergeriáni</vt:lpstr>
      <vt:lpstr>Sartoriho reformulace Duvergera</vt:lpstr>
      <vt:lpstr>Sartoriho „Zákony“ (účinky volebních systémů)</vt:lpstr>
      <vt:lpstr>Mainstreamový výzkum</vt:lpstr>
      <vt:lpstr>Teorie racionální volby</vt:lpstr>
      <vt:lpstr>Teorie sociální volby</vt:lpstr>
      <vt:lpstr>Jak spolu souvisí teorie racionální a sociální volby?</vt:lpstr>
      <vt:lpstr>Klíčový koncept teorií RV: Strategické účinky volebních systémů</vt:lpstr>
      <vt:lpstr>Příklad práce/výzkumné otázky RC: SNTV v pětimandátovém obvodě</vt:lpstr>
      <vt:lpstr>Příklad výzkumné otázky SC: Jak velký prostor pro sociálně nežádoucí výsledky skýtají volební systémy?</vt:lpstr>
      <vt:lpstr>Shrnutí (klíčové body přednášky)</vt:lpstr>
      <vt:lpstr>Co se přečíst, pokud vás přístupy zajímají: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Zkoumání volebních systémů</dc:title>
  <dc:creator>Roman Chytilek</dc:creator>
  <cp:lastModifiedBy>Roman</cp:lastModifiedBy>
  <cp:revision>24</cp:revision>
  <dcterms:created xsi:type="dcterms:W3CDTF">2018-09-25T07:00:20Z</dcterms:created>
  <dcterms:modified xsi:type="dcterms:W3CDTF">2024-10-01T06:56:12Z</dcterms:modified>
</cp:coreProperties>
</file>