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8" r:id="rId3"/>
    <p:sldId id="274" r:id="rId4"/>
    <p:sldId id="275" r:id="rId5"/>
    <p:sldId id="282" r:id="rId6"/>
    <p:sldId id="265" r:id="rId7"/>
    <p:sldId id="270" r:id="rId8"/>
    <p:sldId id="271" r:id="rId9"/>
    <p:sldId id="279" r:id="rId10"/>
    <p:sldId id="257" r:id="rId11"/>
    <p:sldId id="258" r:id="rId12"/>
    <p:sldId id="283" r:id="rId13"/>
    <p:sldId id="284" r:id="rId14"/>
    <p:sldId id="285" r:id="rId15"/>
    <p:sldId id="264" r:id="rId16"/>
    <p:sldId id="269" r:id="rId17"/>
    <p:sldId id="272" r:id="rId18"/>
    <p:sldId id="276" r:id="rId19"/>
    <p:sldId id="277" r:id="rId20"/>
    <p:sldId id="281" r:id="rId21"/>
    <p:sldId id="278" r:id="rId22"/>
    <p:sldId id="259" r:id="rId23"/>
    <p:sldId id="260" r:id="rId24"/>
    <p:sldId id="261" r:id="rId25"/>
    <p:sldId id="262" r:id="rId26"/>
    <p:sldId id="280" r:id="rId27"/>
    <p:sldId id="263" r:id="rId28"/>
    <p:sldId id="266" r:id="rId29"/>
    <p:sldId id="267" r:id="rId30"/>
    <p:sldId id="273" r:id="rId3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8"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0A21B-E6ED-45ED-BA3D-6605194E2B2F}" type="datetimeFigureOut">
              <a:rPr lang="cs-CZ" smtClean="0"/>
              <a:pPr/>
              <a:t>7.10.2024</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51F3F-48AC-4963-B187-0E2BB8B6A1DD}" type="slidenum">
              <a:rPr lang="cs-CZ" smtClean="0"/>
              <a:pPr/>
              <a:t>‹#›</a:t>
            </a:fld>
            <a:endParaRPr lang="cs-CZ"/>
          </a:p>
        </p:txBody>
      </p:sp>
    </p:spTree>
    <p:extLst>
      <p:ext uri="{BB962C8B-B14F-4D97-AF65-F5344CB8AC3E}">
        <p14:creationId xmlns="" xmlns:p14="http://schemas.microsoft.com/office/powerpoint/2010/main" val="187709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0F51F3F-48AC-4963-B187-0E2BB8B6A1DD}" type="slidenum">
              <a:rPr lang="cs-CZ" smtClean="0"/>
              <a:pPr/>
              <a:t>10</a:t>
            </a:fld>
            <a:endParaRPr lang="cs-CZ"/>
          </a:p>
        </p:txBody>
      </p:sp>
    </p:spTree>
    <p:extLst>
      <p:ext uri="{BB962C8B-B14F-4D97-AF65-F5344CB8AC3E}">
        <p14:creationId xmlns="" xmlns:p14="http://schemas.microsoft.com/office/powerpoint/2010/main" val="92748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cs-CZ"/>
          </a:p>
        </p:txBody>
      </p:sp>
      <p:sp>
        <p:nvSpPr>
          <p:cNvPr id="4" name="Date Placeholder 3"/>
          <p:cNvSpPr>
            <a:spLocks noGrp="1"/>
          </p:cNvSpPr>
          <p:nvPr>
            <p:ph type="dt" sz="half" idx="10"/>
          </p:nvPr>
        </p:nvSpPr>
        <p:spPr/>
        <p:txBody>
          <a:bodyPr/>
          <a:lstStyle/>
          <a:p>
            <a:fld id="{6C687D41-B88F-4106-ABCD-05AAE58D1FC0}" type="datetimeFigureOut">
              <a:rPr lang="cs-CZ" smtClean="0"/>
              <a:pPr/>
              <a:t>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71452C7-82C4-4A37-94A8-695E24F6985F}"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6C687D41-B88F-4106-ABCD-05AAE58D1FC0}" type="datetimeFigureOut">
              <a:rPr lang="cs-CZ" smtClean="0"/>
              <a:pPr/>
              <a:t>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71452C7-82C4-4A37-94A8-695E24F6985F}"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6C687D41-B88F-4106-ABCD-05AAE58D1FC0}" type="datetimeFigureOut">
              <a:rPr lang="cs-CZ" smtClean="0"/>
              <a:pPr/>
              <a:t>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71452C7-82C4-4A37-94A8-695E24F6985F}"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6C687D41-B88F-4106-ABCD-05AAE58D1FC0}" type="datetimeFigureOut">
              <a:rPr lang="cs-CZ" smtClean="0"/>
              <a:pPr/>
              <a:t>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71452C7-82C4-4A37-94A8-695E24F6985F}"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687D41-B88F-4106-ABCD-05AAE58D1FC0}" type="datetimeFigureOut">
              <a:rPr lang="cs-CZ" smtClean="0"/>
              <a:pPr/>
              <a:t>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71452C7-82C4-4A37-94A8-695E24F6985F}"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p>
            <a:fld id="{6C687D41-B88F-4106-ABCD-05AAE58D1FC0}" type="datetimeFigureOut">
              <a:rPr lang="cs-CZ" smtClean="0"/>
              <a:pPr/>
              <a:t>7.10.2024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71452C7-82C4-4A37-94A8-695E24F6985F}"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p>
            <a:fld id="{6C687D41-B88F-4106-ABCD-05AAE58D1FC0}" type="datetimeFigureOut">
              <a:rPr lang="cs-CZ" smtClean="0"/>
              <a:pPr/>
              <a:t>7.10.2024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71452C7-82C4-4A37-94A8-695E24F6985F}"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p>
            <a:fld id="{6C687D41-B88F-4106-ABCD-05AAE58D1FC0}" type="datetimeFigureOut">
              <a:rPr lang="cs-CZ" smtClean="0"/>
              <a:pPr/>
              <a:t>7.10.2024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71452C7-82C4-4A37-94A8-695E24F6985F}"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87D41-B88F-4106-ABCD-05AAE58D1FC0}" type="datetimeFigureOut">
              <a:rPr lang="cs-CZ" smtClean="0"/>
              <a:pPr/>
              <a:t>7.10.2024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71452C7-82C4-4A37-94A8-695E24F6985F}"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687D41-B88F-4106-ABCD-05AAE58D1FC0}" type="datetimeFigureOut">
              <a:rPr lang="cs-CZ" smtClean="0"/>
              <a:pPr/>
              <a:t>7.10.2024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71452C7-82C4-4A37-94A8-695E24F6985F}"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687D41-B88F-4106-ABCD-05AAE58D1FC0}" type="datetimeFigureOut">
              <a:rPr lang="cs-CZ" smtClean="0"/>
              <a:pPr/>
              <a:t>7.10.2024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71452C7-82C4-4A37-94A8-695E24F6985F}"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87D41-B88F-4106-ABCD-05AAE58D1FC0}" type="datetimeFigureOut">
              <a:rPr lang="cs-CZ" smtClean="0"/>
              <a:pPr/>
              <a:t>7.10.2024</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452C7-82C4-4A37-94A8-695E24F6985F}"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polit.fss.muni.cz/projekty-na-katedre/aplikace-electmach"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l="-29000" r="-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cs-CZ" dirty="0"/>
              <a:t>Kvantitativní způsoby reprezentace výsledku voleb/stranické soutěže</a:t>
            </a:r>
          </a:p>
        </p:txBody>
      </p:sp>
      <p:sp>
        <p:nvSpPr>
          <p:cNvPr id="3" name="Subtitle 2"/>
          <p:cNvSpPr>
            <a:spLocks noGrp="1"/>
          </p:cNvSpPr>
          <p:nvPr>
            <p:ph type="subTitle" idx="1"/>
          </p:nvPr>
        </p:nvSpPr>
        <p:spPr/>
        <p:txBody>
          <a:bodyPr/>
          <a:lstStyle/>
          <a:p>
            <a:r>
              <a:rPr lang="cs-CZ" dirty="0"/>
              <a:t>POLn6000, Roman Chytilek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a:t>Laakso-Taageperův</a:t>
            </a:r>
            <a:r>
              <a:rPr lang="cs-CZ" dirty="0"/>
              <a:t> (1979) index efektivního počtu stran</a:t>
            </a:r>
          </a:p>
        </p:txBody>
      </p:sp>
      <p:pic>
        <p:nvPicPr>
          <p:cNvPr id="3074" name="Picture 2"/>
          <p:cNvPicPr>
            <a:picLocks noGrp="1" noChangeAspect="1" noChangeArrowheads="1"/>
          </p:cNvPicPr>
          <p:nvPr>
            <p:ph idx="1"/>
          </p:nvPr>
        </p:nvPicPr>
        <p:blipFill>
          <a:blip r:embed="rId3" cstate="print"/>
          <a:srcRect/>
          <a:stretch>
            <a:fillRect/>
          </a:stretch>
        </p:blipFill>
        <p:spPr bwMode="auto">
          <a:xfrm>
            <a:off x="2627784" y="2060848"/>
            <a:ext cx="2533650" cy="1009650"/>
          </a:xfrm>
          <a:prstGeom prst="rect">
            <a:avLst/>
          </a:prstGeom>
          <a:noFill/>
          <a:ln w="9525">
            <a:noFill/>
            <a:miter lim="800000"/>
            <a:headEnd/>
            <a:tailEnd/>
          </a:ln>
        </p:spPr>
      </p:pic>
      <p:sp>
        <p:nvSpPr>
          <p:cNvPr id="5" name="TextBox 4"/>
          <p:cNvSpPr txBox="1"/>
          <p:nvPr/>
        </p:nvSpPr>
        <p:spPr>
          <a:xfrm>
            <a:off x="683568" y="3501008"/>
            <a:ext cx="8136904" cy="2031325"/>
          </a:xfrm>
          <a:prstGeom prst="rect">
            <a:avLst/>
          </a:prstGeom>
          <a:noFill/>
        </p:spPr>
        <p:txBody>
          <a:bodyPr wrap="square" rtlCol="0">
            <a:spAutoFit/>
          </a:bodyPr>
          <a:lstStyle/>
          <a:p>
            <a:r>
              <a:rPr lang="cs-CZ" dirty="0"/>
              <a:t>Kvantitativní zkoumání účinků VS posunul nejdále estonský politolog </a:t>
            </a:r>
            <a:r>
              <a:rPr lang="cs-CZ" dirty="0" err="1"/>
              <a:t>Rein</a:t>
            </a:r>
            <a:r>
              <a:rPr lang="cs-CZ" dirty="0"/>
              <a:t> </a:t>
            </a:r>
            <a:r>
              <a:rPr lang="cs-CZ" dirty="0" err="1"/>
              <a:t>Taagepera</a:t>
            </a:r>
            <a:r>
              <a:rPr lang="cs-CZ" dirty="0"/>
              <a:t>. Nejdříve v roce 1979 </a:t>
            </a:r>
            <a:r>
              <a:rPr lang="cs-CZ" b="1" dirty="0"/>
              <a:t>navrhl index</a:t>
            </a:r>
            <a:r>
              <a:rPr lang="cs-CZ" dirty="0"/>
              <a:t>, který měl vylepšit HH i F.</a:t>
            </a:r>
          </a:p>
          <a:p>
            <a:endParaRPr lang="cs-CZ" dirty="0"/>
          </a:p>
          <a:p>
            <a:r>
              <a:rPr lang="cs-CZ" b="1" i="1" dirty="0"/>
              <a:t>Index, udávající počet stejně velkých stran, které by měly potenciálně stejný vliv na frakcionalizaci stranického systému, jako mají různě velké strany.</a:t>
            </a:r>
          </a:p>
          <a:p>
            <a:r>
              <a:rPr lang="cs-CZ" b="1" i="1" dirty="0"/>
              <a:t>„Váží“: nadhodnocuje velké strany, podhodnocuje malé, nejmenší nepočítá skoro vůbec.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Vybrané vlastnosti N</a:t>
            </a:r>
          </a:p>
        </p:txBody>
      </p:sp>
      <p:sp>
        <p:nvSpPr>
          <p:cNvPr id="3" name="Content Placeholder 2"/>
          <p:cNvSpPr>
            <a:spLocks noGrp="1"/>
          </p:cNvSpPr>
          <p:nvPr>
            <p:ph idx="1"/>
          </p:nvPr>
        </p:nvSpPr>
        <p:spPr/>
        <p:txBody>
          <a:bodyPr/>
          <a:lstStyle/>
          <a:p>
            <a:r>
              <a:rPr lang="cs-CZ" dirty="0"/>
              <a:t>Stejná hodnota N (např. 3) může být generována rozdílnými počty stran (3-23)</a:t>
            </a:r>
          </a:p>
          <a:p>
            <a:r>
              <a:rPr lang="cs-CZ" dirty="0"/>
              <a:t>Systém může být fragmentovanější bez toho, aniž by v něm přibyla další strana</a:t>
            </a:r>
          </a:p>
          <a:p>
            <a:r>
              <a:rPr lang="cs-CZ" dirty="0"/>
              <a:t>Když strana přibude (ubude), fragmentace se vůbec nemusí změnit stejným směrem</a:t>
            </a:r>
          </a:p>
          <a:p>
            <a:r>
              <a:rPr lang="cs-CZ" dirty="0"/>
              <a:t>Tyto vlastnosti </a:t>
            </a:r>
            <a:r>
              <a:rPr lang="cs-CZ" b="1" dirty="0"/>
              <a:t>komplikují interpretaci indexu</a:t>
            </a:r>
            <a:r>
              <a:rPr lang="cs-CZ"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 využití N I.</a:t>
            </a:r>
            <a:endParaRPr lang="cs-CZ" dirty="0"/>
          </a:p>
        </p:txBody>
      </p:sp>
      <p:sp>
        <p:nvSpPr>
          <p:cNvPr id="3" name="Content Placeholder 2"/>
          <p:cNvSpPr>
            <a:spLocks noGrp="1"/>
          </p:cNvSpPr>
          <p:nvPr>
            <p:ph idx="1"/>
          </p:nvPr>
        </p:nvSpPr>
        <p:spPr>
          <a:xfrm>
            <a:off x="457200" y="1124744"/>
            <a:ext cx="8229600" cy="5001419"/>
          </a:xfrm>
        </p:spPr>
        <p:txBody>
          <a:bodyPr/>
          <a:lstStyle/>
          <a:p>
            <a:r>
              <a:rPr lang="cs-CZ" dirty="0" smtClean="0"/>
              <a:t>Shugart: Zvyšuje se čase N ve stranických systémech v demokratických zemích (= je politika „fragmentovanější“)?</a:t>
            </a:r>
          </a:p>
          <a:p>
            <a:pPr>
              <a:buNone/>
            </a:pPr>
            <a:endParaRPr lang="cs-CZ" dirty="0"/>
          </a:p>
        </p:txBody>
      </p:sp>
      <p:pic>
        <p:nvPicPr>
          <p:cNvPr id="1026" name="Picture 2" descr="https://fruitsandvotes.files.wordpress.com/2018/11/graph-nv-without-baseline1.png?w=869"/>
          <p:cNvPicPr>
            <a:picLocks noChangeAspect="1" noChangeArrowheads="1"/>
          </p:cNvPicPr>
          <p:nvPr/>
        </p:nvPicPr>
        <p:blipFill>
          <a:blip r:embed="rId2" cstate="print"/>
          <a:srcRect/>
          <a:stretch>
            <a:fillRect/>
          </a:stretch>
        </p:blipFill>
        <p:spPr bwMode="auto">
          <a:xfrm>
            <a:off x="1907704" y="2708920"/>
            <a:ext cx="5411390" cy="393305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 využití N II.</a:t>
            </a:r>
            <a:endParaRPr lang="cs-CZ" dirty="0"/>
          </a:p>
        </p:txBody>
      </p:sp>
      <p:sp>
        <p:nvSpPr>
          <p:cNvPr id="3" name="Content Placeholder 2"/>
          <p:cNvSpPr>
            <a:spLocks noGrp="1"/>
          </p:cNvSpPr>
          <p:nvPr>
            <p:ph idx="1"/>
          </p:nvPr>
        </p:nvSpPr>
        <p:spPr>
          <a:xfrm>
            <a:off x="457200" y="1196752"/>
            <a:ext cx="8229600" cy="4929411"/>
          </a:xfrm>
        </p:spPr>
        <p:txBody>
          <a:bodyPr/>
          <a:lstStyle/>
          <a:p>
            <a:r>
              <a:rPr lang="cs-CZ" dirty="0" smtClean="0"/>
              <a:t>Menzies 2016: Jak se vyvíjel N v Kanadě (hlasy ve volbách i křesla)?</a:t>
            </a:r>
            <a:endParaRPr lang="cs-CZ" dirty="0"/>
          </a:p>
        </p:txBody>
      </p:sp>
      <p:pic>
        <p:nvPicPr>
          <p:cNvPr id="44034" name="Picture 2" descr="This plot shows the effective number of parties for each election. The top panel shows the effective number of parties based off the votes, while the bottom panel shows the effective number of parties that show up in the House of Commons. The averag…"/>
          <p:cNvPicPr>
            <a:picLocks noChangeAspect="1" noChangeArrowheads="1"/>
          </p:cNvPicPr>
          <p:nvPr/>
        </p:nvPicPr>
        <p:blipFill>
          <a:blip r:embed="rId2" cstate="print"/>
          <a:srcRect/>
          <a:stretch>
            <a:fillRect/>
          </a:stretch>
        </p:blipFill>
        <p:spPr bwMode="auto">
          <a:xfrm>
            <a:off x="2207231" y="2204864"/>
            <a:ext cx="6204180" cy="465313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Příklady využití N III.: Carey, Hix (2011): Souvisí nějak disproporcionalita a N?</a:t>
            </a:r>
            <a:endParaRPr lang="cs-CZ" dirty="0"/>
          </a:p>
        </p:txBody>
      </p:sp>
      <p:sp>
        <p:nvSpPr>
          <p:cNvPr id="3" name="Content Placeholder 2"/>
          <p:cNvSpPr>
            <a:spLocks noGrp="1"/>
          </p:cNvSpPr>
          <p:nvPr>
            <p:ph idx="1"/>
          </p:nvPr>
        </p:nvSpPr>
        <p:spPr/>
        <p:txBody>
          <a:bodyPr/>
          <a:lstStyle/>
          <a:p>
            <a:pPr>
              <a:buNone/>
            </a:pPr>
            <a:endParaRPr lang="cs-CZ" dirty="0"/>
          </a:p>
        </p:txBody>
      </p:sp>
      <p:sp>
        <p:nvSpPr>
          <p:cNvPr id="45058" name="AutoShape 2" descr="Details are in the caption following the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45060" name="Picture 4" descr="Details are in the caption following the image"/>
          <p:cNvPicPr>
            <a:picLocks noChangeAspect="1" noChangeArrowheads="1"/>
          </p:cNvPicPr>
          <p:nvPr/>
        </p:nvPicPr>
        <p:blipFill>
          <a:blip r:embed="rId2" cstate="print"/>
          <a:srcRect/>
          <a:stretch>
            <a:fillRect/>
          </a:stretch>
        </p:blipFill>
        <p:spPr bwMode="auto">
          <a:xfrm>
            <a:off x="1244665" y="1859174"/>
            <a:ext cx="6351671" cy="460496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Kde si N moc neví rady</a:t>
            </a:r>
          </a:p>
        </p:txBody>
      </p:sp>
      <p:sp>
        <p:nvSpPr>
          <p:cNvPr id="3" name="Content Placeholder 2"/>
          <p:cNvSpPr>
            <a:spLocks noGrp="1"/>
          </p:cNvSpPr>
          <p:nvPr>
            <p:ph idx="1"/>
          </p:nvPr>
        </p:nvSpPr>
        <p:spPr/>
        <p:txBody>
          <a:bodyPr>
            <a:normAutofit fontScale="70000" lnSpcReduction="20000"/>
          </a:bodyPr>
          <a:lstStyle/>
          <a:p>
            <a:r>
              <a:rPr lang="cs-CZ" dirty="0"/>
              <a:t>Stranické systémy: 51-49 a 51-10-10-10-10-9.</a:t>
            </a:r>
          </a:p>
          <a:p>
            <a:endParaRPr lang="cs-CZ" dirty="0"/>
          </a:p>
          <a:p>
            <a:r>
              <a:rPr lang="cs-CZ" dirty="0"/>
              <a:t>N v prvním případě asi 1,98, ve druhém 3,22.</a:t>
            </a:r>
          </a:p>
          <a:p>
            <a:endParaRPr lang="cs-CZ" dirty="0"/>
          </a:p>
          <a:p>
            <a:r>
              <a:rPr lang="cs-CZ" dirty="0"/>
              <a:t>Druhý výsledek není moc intuitivní.</a:t>
            </a:r>
          </a:p>
          <a:p>
            <a:endParaRPr lang="cs-CZ" dirty="0"/>
          </a:p>
          <a:p>
            <a:r>
              <a:rPr lang="cs-CZ" dirty="0"/>
              <a:t>Obecně se N nechová nejlépe v systémech, kde má jedna strana majoritu a/nebo vysoce fragmentovaných systémech.</a:t>
            </a:r>
          </a:p>
          <a:p>
            <a:endParaRPr lang="cs-CZ" dirty="0"/>
          </a:p>
          <a:p>
            <a:r>
              <a:rPr lang="cs-CZ" dirty="0"/>
              <a:t>Řada pokusů to napravit (Molinar, Dunleavy-Boucek, Golosov indexy), zejména poslední je nadějný, ale prakticky se neujaly.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9215641-30AD-40AD-AD4F-279D60A3B314}"/>
              </a:ext>
            </a:extLst>
          </p:cNvPr>
          <p:cNvSpPr>
            <a:spLocks noGrp="1"/>
          </p:cNvSpPr>
          <p:nvPr>
            <p:ph type="title"/>
          </p:nvPr>
        </p:nvSpPr>
        <p:spPr/>
        <p:txBody>
          <a:bodyPr>
            <a:normAutofit fontScale="90000"/>
          </a:bodyPr>
          <a:lstStyle/>
          <a:p>
            <a:r>
              <a:rPr lang="cs-CZ" dirty="0"/>
              <a:t>Možné řešení: Efektivní počet relevantních stran (Dumont-Caulier 2003) </a:t>
            </a:r>
          </a:p>
        </p:txBody>
      </p:sp>
      <p:sp>
        <p:nvSpPr>
          <p:cNvPr id="3" name="Zástupný obsah 2">
            <a:extLst>
              <a:ext uri="{FF2B5EF4-FFF2-40B4-BE49-F238E27FC236}">
                <a16:creationId xmlns="" xmlns:a16="http://schemas.microsoft.com/office/drawing/2014/main" id="{CEB051F8-704D-49F7-B460-9E4F1CCB615D}"/>
              </a:ext>
            </a:extLst>
          </p:cNvPr>
          <p:cNvSpPr>
            <a:spLocks noGrp="1"/>
          </p:cNvSpPr>
          <p:nvPr>
            <p:ph idx="1"/>
          </p:nvPr>
        </p:nvSpPr>
        <p:spPr/>
        <p:txBody>
          <a:bodyPr>
            <a:normAutofit fontScale="70000" lnSpcReduction="20000"/>
          </a:bodyPr>
          <a:lstStyle/>
          <a:p>
            <a:endParaRPr lang="cs-CZ" dirty="0"/>
          </a:p>
          <a:p>
            <a:r>
              <a:rPr lang="cs-CZ" dirty="0"/>
              <a:t>Jiná logika pro určování počtu stran v systému: Pracuje se silou stran při vytváření většinových koalic (Banzhafův index)</a:t>
            </a:r>
          </a:p>
          <a:p>
            <a:endParaRPr lang="cs-CZ" dirty="0"/>
          </a:p>
          <a:p>
            <a:endParaRPr lang="cs-CZ" dirty="0"/>
          </a:p>
          <a:p>
            <a:endParaRPr lang="cs-CZ" dirty="0"/>
          </a:p>
          <a:p>
            <a:endParaRPr lang="cs-CZ" dirty="0"/>
          </a:p>
          <a:p>
            <a:endParaRPr lang="cs-CZ" dirty="0"/>
          </a:p>
          <a:p>
            <a:endParaRPr lang="cs-CZ" dirty="0"/>
          </a:p>
          <a:p>
            <a:r>
              <a:rPr lang="cs-CZ" dirty="0"/>
              <a:t>Pro konfigurace se stranou nad 50% je vždy 1.</a:t>
            </a:r>
          </a:p>
          <a:p>
            <a:r>
              <a:rPr lang="cs-CZ" dirty="0"/>
              <a:t>„Relevantní“ v názvu striktně rozlišuje strany, které jsou/nejsou k vytváření minimálních koalic potřeba.</a:t>
            </a:r>
          </a:p>
          <a:p>
            <a:endParaRPr lang="cs-CZ" dirty="0"/>
          </a:p>
          <a:p>
            <a:endParaRPr lang="cs-CZ" dirty="0"/>
          </a:p>
        </p:txBody>
      </p:sp>
      <p:pic>
        <p:nvPicPr>
          <p:cNvPr id="1027" name="Picture 3"/>
          <p:cNvPicPr>
            <a:picLocks noChangeAspect="1" noChangeArrowheads="1"/>
          </p:cNvPicPr>
          <p:nvPr/>
        </p:nvPicPr>
        <p:blipFill>
          <a:blip r:embed="rId2" cstate="print"/>
          <a:srcRect/>
          <a:stretch>
            <a:fillRect/>
          </a:stretch>
        </p:blipFill>
        <p:spPr bwMode="auto">
          <a:xfrm>
            <a:off x="3563888" y="3429000"/>
            <a:ext cx="1971675" cy="876300"/>
          </a:xfrm>
          <a:prstGeom prst="rect">
            <a:avLst/>
          </a:prstGeom>
          <a:noFill/>
          <a:ln w="9525">
            <a:noFill/>
            <a:miter lim="800000"/>
            <a:headEnd/>
            <a:tailEnd/>
          </a:ln>
        </p:spPr>
      </p:pic>
    </p:spTree>
    <p:extLst>
      <p:ext uri="{BB962C8B-B14F-4D97-AF65-F5344CB8AC3E}">
        <p14:creationId xmlns="" xmlns:p14="http://schemas.microsoft.com/office/powerpoint/2010/main" val="1580445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0D20845-2272-4445-B25A-DE2D0114A5E1}"/>
              </a:ext>
            </a:extLst>
          </p:cNvPr>
          <p:cNvSpPr>
            <a:spLocks noGrp="1"/>
          </p:cNvSpPr>
          <p:nvPr>
            <p:ph type="title"/>
          </p:nvPr>
        </p:nvSpPr>
        <p:spPr/>
        <p:txBody>
          <a:bodyPr/>
          <a:lstStyle/>
          <a:p>
            <a:r>
              <a:rPr lang="cs-CZ" dirty="0" err="1"/>
              <a:t>Banzhafův</a:t>
            </a:r>
            <a:r>
              <a:rPr lang="cs-CZ" dirty="0"/>
              <a:t> index a ENRP (výpočet)</a:t>
            </a:r>
          </a:p>
        </p:txBody>
      </p:sp>
      <p:sp>
        <p:nvSpPr>
          <p:cNvPr id="3" name="Zástupný symbol pro obsah 2">
            <a:extLst>
              <a:ext uri="{FF2B5EF4-FFF2-40B4-BE49-F238E27FC236}">
                <a16:creationId xmlns="" xmlns:a16="http://schemas.microsoft.com/office/drawing/2014/main" id="{EFE661AC-A7B3-48D3-AB54-FF7EB3DCD9D3}"/>
              </a:ext>
            </a:extLst>
          </p:cNvPr>
          <p:cNvSpPr>
            <a:spLocks noGrp="1"/>
          </p:cNvSpPr>
          <p:nvPr>
            <p:ph idx="1"/>
          </p:nvPr>
        </p:nvSpPr>
        <p:spPr/>
        <p:txBody>
          <a:bodyPr>
            <a:normAutofit/>
          </a:bodyPr>
          <a:lstStyle/>
          <a:p>
            <a:r>
              <a:rPr lang="cs-CZ" sz="2400" dirty="0"/>
              <a:t>Nejdříve je nutné zjistit, kolikrát je strana i nezbytnou součástí všech minimálních vítězných koalic (tedy těch, které mají více než 50 procent křesel ve sněmovně). Tento počet je vyjádřen označením </a:t>
            </a:r>
            <a:r>
              <a:rPr lang="el-GR" sz="2400" dirty="0"/>
              <a:t>η</a:t>
            </a:r>
            <a:r>
              <a:rPr lang="cs-CZ" sz="2400" dirty="0"/>
              <a:t>i, přičemž poté se toto číslo dělí součtem všech hodnot </a:t>
            </a:r>
            <a:r>
              <a:rPr lang="el-GR" sz="2400" dirty="0"/>
              <a:t>η</a:t>
            </a:r>
            <a:r>
              <a:rPr lang="cs-CZ" sz="2400" dirty="0"/>
              <a:t>i. Pokud je strana i stranou s nadpoloviční většinou křesel, potom </a:t>
            </a:r>
            <a:r>
              <a:rPr lang="el-GR" sz="2400" dirty="0"/>
              <a:t>β</a:t>
            </a:r>
            <a:r>
              <a:rPr lang="cs-CZ" sz="2400" dirty="0"/>
              <a:t>i = 1, a pokud se jedná o stranu s žádným vlivem ve sněmovně, potom </a:t>
            </a:r>
            <a:r>
              <a:rPr lang="el-GR" sz="2400" dirty="0"/>
              <a:t>β</a:t>
            </a:r>
            <a:r>
              <a:rPr lang="cs-CZ" sz="2400" dirty="0"/>
              <a:t>i = 0.</a:t>
            </a:r>
          </a:p>
          <a:p>
            <a:r>
              <a:rPr lang="cs-CZ" sz="2400" dirty="0"/>
              <a:t>Příklad: A:40-B:30-C:30, vítězné koalice AB,AC,BC, každá strana má sílu 2/6, ENRP je 1/0,33, tj. 3.</a:t>
            </a:r>
          </a:p>
          <a:p>
            <a:endParaRPr lang="cs-CZ" sz="2400" dirty="0"/>
          </a:p>
        </p:txBody>
      </p:sp>
    </p:spTree>
    <p:extLst>
      <p:ext uri="{BB962C8B-B14F-4D97-AF65-F5344CB8AC3E}">
        <p14:creationId xmlns="" xmlns:p14="http://schemas.microsoft.com/office/powerpoint/2010/main" val="5548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Volební fyzika a predikce</a:t>
            </a:r>
          </a:p>
        </p:txBody>
      </p:sp>
      <p:sp>
        <p:nvSpPr>
          <p:cNvPr id="3" name="Content Placeholder 2"/>
          <p:cNvSpPr>
            <a:spLocks noGrp="1"/>
          </p:cNvSpPr>
          <p:nvPr>
            <p:ph idx="1"/>
          </p:nvPr>
        </p:nvSpPr>
        <p:spPr/>
        <p:txBody>
          <a:bodyPr>
            <a:normAutofit/>
          </a:bodyPr>
          <a:lstStyle/>
          <a:p>
            <a:r>
              <a:rPr lang="cs-CZ" sz="2000" dirty="0"/>
              <a:t>Navrhnout jen přesnější měření počtu stran ve stranických systémech Taageperu neuspokojovalo, jeho přístup chtěl především </a:t>
            </a:r>
            <a:r>
              <a:rPr lang="cs-CZ" sz="2000" b="1" dirty="0"/>
              <a:t>předvídat. </a:t>
            </a:r>
            <a:r>
              <a:rPr lang="cs-CZ" sz="2000" dirty="0"/>
              <a:t>Navrhl (v duchu fyziky) celou řadu vztahů/vzorců, jak spolu souvisí různé součásti politických systémů (politické instituce nebo jejich části).</a:t>
            </a:r>
          </a:p>
          <a:p>
            <a:endParaRPr lang="cs-CZ" sz="2000" dirty="0"/>
          </a:p>
          <a:p>
            <a:r>
              <a:rPr lang="cs-CZ" sz="2000" dirty="0"/>
              <a:t>Sledoval proměnné, které podle něj N nejvíce ovlivňují, jsou to pro něj průměrná velikost </a:t>
            </a:r>
            <a:r>
              <a:rPr lang="cs-CZ" sz="2000" b="1" dirty="0"/>
              <a:t>volebního obvodu </a:t>
            </a:r>
            <a:r>
              <a:rPr lang="cs-CZ" sz="2000" dirty="0"/>
              <a:t>a </a:t>
            </a:r>
            <a:r>
              <a:rPr lang="cs-CZ" sz="2000" b="1" dirty="0"/>
              <a:t>velikost voleného shromáždění, </a:t>
            </a:r>
            <a:r>
              <a:rPr lang="cs-CZ" sz="2000" dirty="0"/>
              <a:t>navrhuje tzv. </a:t>
            </a:r>
            <a:r>
              <a:rPr lang="cs-CZ" sz="2000" b="1" dirty="0"/>
              <a:t>seat product</a:t>
            </a:r>
            <a:r>
              <a:rPr lang="cs-CZ" sz="2800" b="1" dirty="0"/>
              <a:t>:</a:t>
            </a:r>
          </a:p>
          <a:p>
            <a:pPr>
              <a:buNone/>
            </a:pPr>
            <a:endParaRPr lang="cs-CZ" b="1" dirty="0"/>
          </a:p>
        </p:txBody>
      </p:sp>
      <p:pic>
        <p:nvPicPr>
          <p:cNvPr id="4" name="Picture 3" descr="sp.png"/>
          <p:cNvPicPr>
            <a:picLocks noChangeAspect="1"/>
          </p:cNvPicPr>
          <p:nvPr/>
        </p:nvPicPr>
        <p:blipFill>
          <a:blip r:embed="rId2" cstate="print"/>
          <a:stretch>
            <a:fillRect/>
          </a:stretch>
        </p:blipFill>
        <p:spPr>
          <a:xfrm>
            <a:off x="3851920" y="4869160"/>
            <a:ext cx="1872208" cy="70825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Příklad: Česko/Slovensko dolní komora</a:t>
            </a:r>
          </a:p>
        </p:txBody>
      </p:sp>
      <p:sp>
        <p:nvSpPr>
          <p:cNvPr id="3" name="Content Placeholder 2"/>
          <p:cNvSpPr>
            <a:spLocks noGrp="1"/>
          </p:cNvSpPr>
          <p:nvPr>
            <p:ph idx="1"/>
          </p:nvPr>
        </p:nvSpPr>
        <p:spPr/>
        <p:txBody>
          <a:bodyPr/>
          <a:lstStyle/>
          <a:p>
            <a:r>
              <a:rPr lang="cs-CZ" dirty="0"/>
              <a:t>Velikost voleného shromáždění: 200/150</a:t>
            </a:r>
          </a:p>
          <a:p>
            <a:r>
              <a:rPr lang="cs-CZ" dirty="0"/>
              <a:t>Průměrná velikost obvodu: 14,285/150</a:t>
            </a:r>
          </a:p>
          <a:p>
            <a:r>
              <a:rPr lang="cs-CZ" dirty="0"/>
              <a:t>Seat product: 2857/22500</a:t>
            </a:r>
          </a:p>
          <a:p>
            <a:r>
              <a:rPr lang="cs-CZ" dirty="0"/>
              <a:t>(Predicted) N=3,76/N=5,4</a:t>
            </a:r>
          </a:p>
          <a:p>
            <a:r>
              <a:rPr lang="cs-CZ" dirty="0"/>
              <a:t>Volby 2006: 3,11, Volby 2017: 4,75, Volby 2021: 3,40</a:t>
            </a:r>
          </a:p>
          <a:p>
            <a:r>
              <a:rPr lang="cs-CZ" dirty="0"/>
              <a:t>Volby 2020: 4,37, Volby 2023: 5,44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5844C95C-DCEF-4E40-BF0C-76AEC8DD55D9}"/>
              </a:ext>
            </a:extLst>
          </p:cNvPr>
          <p:cNvSpPr>
            <a:spLocks noGrp="1"/>
          </p:cNvSpPr>
          <p:nvPr>
            <p:ph type="title"/>
          </p:nvPr>
        </p:nvSpPr>
        <p:spPr/>
        <p:txBody>
          <a:bodyPr/>
          <a:lstStyle/>
          <a:p>
            <a:r>
              <a:rPr lang="cs-CZ" dirty="0"/>
              <a:t>Kdy začala politologie počítat</a:t>
            </a:r>
          </a:p>
        </p:txBody>
      </p:sp>
      <p:sp>
        <p:nvSpPr>
          <p:cNvPr id="3" name="Zástupný obsah 2">
            <a:extLst>
              <a:ext uri="{FF2B5EF4-FFF2-40B4-BE49-F238E27FC236}">
                <a16:creationId xmlns="" xmlns:a16="http://schemas.microsoft.com/office/drawing/2014/main" id="{8E408DE4-2E82-4FBE-B04F-98217F5D5F5B}"/>
              </a:ext>
            </a:extLst>
          </p:cNvPr>
          <p:cNvSpPr>
            <a:spLocks noGrp="1"/>
          </p:cNvSpPr>
          <p:nvPr>
            <p:ph idx="1"/>
          </p:nvPr>
        </p:nvSpPr>
        <p:spPr/>
        <p:txBody>
          <a:bodyPr/>
          <a:lstStyle/>
          <a:p>
            <a:r>
              <a:rPr lang="cs-CZ" dirty="0"/>
              <a:t>Souvisí s prověřováním </a:t>
            </a:r>
            <a:r>
              <a:rPr lang="cs-CZ" dirty="0" err="1"/>
              <a:t>Duvergera</a:t>
            </a:r>
            <a:r>
              <a:rPr lang="cs-CZ" dirty="0"/>
              <a:t> (minulá přednáška)</a:t>
            </a:r>
          </a:p>
          <a:p>
            <a:r>
              <a:rPr lang="cs-CZ" dirty="0"/>
              <a:t>Zájem o účinky volebních systémů</a:t>
            </a:r>
          </a:p>
          <a:p>
            <a:r>
              <a:rPr lang="cs-CZ" dirty="0"/>
              <a:t>Jako první </a:t>
            </a:r>
            <a:r>
              <a:rPr lang="cs-CZ" dirty="0" err="1"/>
              <a:t>Rae</a:t>
            </a:r>
            <a:r>
              <a:rPr lang="cs-CZ" dirty="0"/>
              <a:t> (proporcionalita a </a:t>
            </a:r>
            <a:r>
              <a:rPr lang="cs-CZ" b="1" dirty="0"/>
              <a:t>počty stran)</a:t>
            </a:r>
          </a:p>
          <a:p>
            <a:r>
              <a:rPr lang="cs-CZ" dirty="0"/>
              <a:t>Později hlavně </a:t>
            </a:r>
            <a:r>
              <a:rPr lang="cs-CZ" dirty="0" err="1"/>
              <a:t>Taagepera</a:t>
            </a:r>
            <a:r>
              <a:rPr lang="cs-CZ" dirty="0"/>
              <a:t> v oblasti snahy o lepší vyjádření konfigurace stran ve stranickém systému než je jejich prostý počet</a:t>
            </a:r>
          </a:p>
          <a:p>
            <a:r>
              <a:rPr lang="cs-CZ" dirty="0"/>
              <a:t>Počítání obvykle </a:t>
            </a:r>
            <a:r>
              <a:rPr lang="cs-CZ" b="1" dirty="0"/>
              <a:t>nebere v potaz ideologii</a:t>
            </a:r>
          </a:p>
        </p:txBody>
      </p:sp>
    </p:spTree>
    <p:extLst>
      <p:ext uri="{BB962C8B-B14F-4D97-AF65-F5344CB8AC3E}">
        <p14:creationId xmlns="" xmlns:p14="http://schemas.microsoft.com/office/powerpoint/2010/main" val="263015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„Jednoduché“ vs. „složité“ volební systémy</a:t>
            </a:r>
          </a:p>
        </p:txBody>
      </p:sp>
      <p:sp>
        <p:nvSpPr>
          <p:cNvPr id="3" name="Content Placeholder 2"/>
          <p:cNvSpPr>
            <a:spLocks noGrp="1"/>
          </p:cNvSpPr>
          <p:nvPr>
            <p:ph idx="1"/>
          </p:nvPr>
        </p:nvSpPr>
        <p:spPr/>
        <p:txBody>
          <a:bodyPr>
            <a:normAutofit lnSpcReduction="10000"/>
          </a:bodyPr>
          <a:lstStyle/>
          <a:p>
            <a:r>
              <a:rPr lang="cs-CZ" dirty="0"/>
              <a:t>„Jednoduché“ volební systémy (FPTP, běžné poměrné) umožňují poměrně přesnou intervalovou predikci</a:t>
            </a:r>
          </a:p>
          <a:p>
            <a:r>
              <a:rPr lang="cs-CZ" dirty="0"/>
              <a:t>Mohou predikovat např. zisky stran, jejich přesný počet v parlamentu nebo trvanlivost vlády </a:t>
            </a:r>
          </a:p>
          <a:p>
            <a:r>
              <a:rPr lang="cs-CZ" dirty="0"/>
              <a:t>U „složitých“ (např. TRS) je taková predikce obvykle komplikovaná, variabilita výstupů velká</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EAAD83C1-9E6A-4A35-B9BF-933AF3091B87}"/>
              </a:ext>
            </a:extLst>
          </p:cNvPr>
          <p:cNvSpPr>
            <a:spLocks noGrp="1"/>
          </p:cNvSpPr>
          <p:nvPr>
            <p:ph type="title"/>
          </p:nvPr>
        </p:nvSpPr>
        <p:spPr/>
        <p:txBody>
          <a:bodyPr/>
          <a:lstStyle/>
          <a:p>
            <a:r>
              <a:rPr lang="cs-CZ" dirty="0"/>
              <a:t>Hlavní </a:t>
            </a:r>
            <a:r>
              <a:rPr lang="cs-CZ" dirty="0" err="1"/>
              <a:t>Taageperova</a:t>
            </a:r>
            <a:r>
              <a:rPr lang="cs-CZ" dirty="0"/>
              <a:t> díla</a:t>
            </a:r>
          </a:p>
        </p:txBody>
      </p:sp>
      <p:pic>
        <p:nvPicPr>
          <p:cNvPr id="1026" name="Picture 2" descr="Predicting Party Sizes: The Logic of Simple Electoral Systems: Taagepera,  Rein: 9780199287741: Amazon.com: Books">
            <a:extLst>
              <a:ext uri="{FF2B5EF4-FFF2-40B4-BE49-F238E27FC236}">
                <a16:creationId xmlns="" xmlns:a16="http://schemas.microsoft.com/office/drawing/2014/main" id="{829EBA9D-AD37-42FE-97C3-94608891F78A}"/>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936629" y="1904870"/>
            <a:ext cx="3069299" cy="486110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Votes from Seats info - Matthew S. Shugart">
            <a:extLst>
              <a:ext uri="{FF2B5EF4-FFF2-40B4-BE49-F238E27FC236}">
                <a16:creationId xmlns="" xmlns:a16="http://schemas.microsoft.com/office/drawing/2014/main" id="{6555FD24-FFDE-430C-A308-E74C217CC9E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90904" y="1556792"/>
            <a:ext cx="3585351" cy="48181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35079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b="1" dirty="0"/>
              <a:t>Jak reprezentovat stranickou soutěž</a:t>
            </a:r>
          </a:p>
        </p:txBody>
      </p:sp>
      <p:sp>
        <p:nvSpPr>
          <p:cNvPr id="3" name="Content Placeholder 2"/>
          <p:cNvSpPr>
            <a:spLocks noGrp="1"/>
          </p:cNvSpPr>
          <p:nvPr>
            <p:ph idx="1"/>
          </p:nvPr>
        </p:nvSpPr>
        <p:spPr/>
        <p:txBody>
          <a:bodyPr>
            <a:normAutofit lnSpcReduction="10000"/>
          </a:bodyPr>
          <a:lstStyle/>
          <a:p>
            <a:r>
              <a:rPr lang="cs-CZ" dirty="0"/>
              <a:t>Výzkum toho, jak se vyvíjí stranická soutěž v čase</a:t>
            </a:r>
          </a:p>
          <a:p>
            <a:r>
              <a:rPr lang="cs-CZ" dirty="0"/>
              <a:t>Srovnání stranické soutěže ve více zemích se stejným volebním systémem</a:t>
            </a:r>
          </a:p>
          <a:p>
            <a:r>
              <a:rPr lang="cs-CZ" dirty="0"/>
              <a:t>Srovnání stranické soutěže před a po reformě</a:t>
            </a:r>
          </a:p>
          <a:p>
            <a:r>
              <a:rPr lang="cs-CZ" dirty="0"/>
              <a:t>Důležité místo srovnání </a:t>
            </a:r>
            <a:r>
              <a:rPr lang="cs-CZ" b="1" dirty="0"/>
              <a:t>volební obvod (viz </a:t>
            </a:r>
            <a:r>
              <a:rPr lang="cs-CZ" b="1" dirty="0" err="1"/>
              <a:t>Sartoriho</a:t>
            </a:r>
            <a:r>
              <a:rPr lang="cs-CZ" b="1" dirty="0"/>
              <a:t> zákony)</a:t>
            </a:r>
          </a:p>
          <a:p>
            <a:r>
              <a:rPr lang="cs-CZ" dirty="0"/>
              <a:t>Šlo by i pomocí efektivních počtů stran, ale dat by bylo moc, snaha o jinou reprezentaci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Nagayamovy segmentované diagramy</a:t>
            </a:r>
          </a:p>
        </p:txBody>
      </p:sp>
      <p:sp>
        <p:nvSpPr>
          <p:cNvPr id="3" name="Content Placeholder 2"/>
          <p:cNvSpPr>
            <a:spLocks noGrp="1"/>
          </p:cNvSpPr>
          <p:nvPr>
            <p:ph idx="1"/>
          </p:nvPr>
        </p:nvSpPr>
        <p:spPr/>
        <p:txBody>
          <a:bodyPr/>
          <a:lstStyle/>
          <a:p>
            <a:r>
              <a:rPr lang="cs-CZ" dirty="0"/>
              <a:t>zobrazují relativní podíl hlasů největšího a druhého největšího stranického subjektu ve volebním obvodu, nepřímo podávají informace o pravděpodobném podílu hlasů dalších subjektů. </a:t>
            </a:r>
          </a:p>
          <a:p>
            <a:r>
              <a:rPr lang="cs-CZ" dirty="0"/>
              <a:t>diagram je možné rozdělit do segmentů, každý indikuje trochu jinou stranickou soutěž</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Struktura diagramu</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439093" y="1600200"/>
            <a:ext cx="6265814" cy="45259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Příklad: srovnání britské stranické soutěže 1951 a 2005: Nagayamův diagram</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2349245"/>
            <a:ext cx="8229600" cy="302787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13D3F14-9F41-4314-AED5-51779F5773E8}"/>
              </a:ext>
            </a:extLst>
          </p:cNvPr>
          <p:cNvSpPr>
            <a:spLocks noGrp="1"/>
          </p:cNvSpPr>
          <p:nvPr>
            <p:ph type="title"/>
          </p:nvPr>
        </p:nvSpPr>
        <p:spPr/>
        <p:txBody>
          <a:bodyPr>
            <a:normAutofit fontScale="90000"/>
          </a:bodyPr>
          <a:lstStyle/>
          <a:p>
            <a:r>
              <a:rPr lang="cs-CZ" dirty="0"/>
              <a:t>1951 vs. 2005. Co na datech z obvodů vidíme?</a:t>
            </a:r>
          </a:p>
        </p:txBody>
      </p:sp>
      <p:sp>
        <p:nvSpPr>
          <p:cNvPr id="3" name="Zástupný obsah 2">
            <a:extLst>
              <a:ext uri="{FF2B5EF4-FFF2-40B4-BE49-F238E27FC236}">
                <a16:creationId xmlns="" xmlns:a16="http://schemas.microsoft.com/office/drawing/2014/main" id="{B54F2241-5D89-44C7-8FF6-A4E6F42BB0A1}"/>
              </a:ext>
            </a:extLst>
          </p:cNvPr>
          <p:cNvSpPr>
            <a:spLocks noGrp="1"/>
          </p:cNvSpPr>
          <p:nvPr>
            <p:ph idx="1"/>
          </p:nvPr>
        </p:nvSpPr>
        <p:spPr/>
        <p:txBody>
          <a:bodyPr/>
          <a:lstStyle/>
          <a:p>
            <a:r>
              <a:rPr lang="cs-CZ" dirty="0"/>
              <a:t>1951: soutěž často </a:t>
            </a:r>
            <a:r>
              <a:rPr lang="cs-CZ" dirty="0" err="1"/>
              <a:t>dvojstranická</a:t>
            </a:r>
            <a:r>
              <a:rPr lang="cs-CZ" dirty="0"/>
              <a:t>, vítěz získával nejčastěji nad 50%</a:t>
            </a:r>
          </a:p>
          <a:p>
            <a:endParaRPr lang="cs-CZ" dirty="0"/>
          </a:p>
          <a:p>
            <a:r>
              <a:rPr lang="cs-CZ" dirty="0"/>
              <a:t>2005: mnohem silnější přítomnost třetích stran, vítěz nejčastěji pod 50%, větší soutěživost (těsnější souboje mezi prvním a druhým, výjimečně třetím- souboje nalevo)</a:t>
            </a:r>
          </a:p>
        </p:txBody>
      </p:sp>
    </p:spTree>
    <p:extLst>
      <p:ext uri="{BB962C8B-B14F-4D97-AF65-F5344CB8AC3E}">
        <p14:creationId xmlns="" xmlns:p14="http://schemas.microsoft.com/office/powerpoint/2010/main" val="2876707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Jak vše počítat: ElectMach</a:t>
            </a:r>
          </a:p>
        </p:txBody>
      </p:sp>
      <p:sp>
        <p:nvSpPr>
          <p:cNvPr id="3" name="Content Placeholder 2"/>
          <p:cNvSpPr>
            <a:spLocks noGrp="1"/>
          </p:cNvSpPr>
          <p:nvPr>
            <p:ph idx="1"/>
          </p:nvPr>
        </p:nvSpPr>
        <p:spPr/>
        <p:txBody>
          <a:bodyPr>
            <a:normAutofit fontScale="92500" lnSpcReduction="10000"/>
          </a:bodyPr>
          <a:lstStyle/>
          <a:p>
            <a:r>
              <a:rPr lang="cs-CZ" dirty="0"/>
              <a:t>2005 (</a:t>
            </a:r>
            <a:r>
              <a:rPr lang="cs-CZ" dirty="0">
                <a:hlinkClick r:id="rId2"/>
              </a:rPr>
              <a:t>https://polit.fss.muni.cz/projekty-na-</a:t>
            </a:r>
            <a:r>
              <a:rPr lang="cs-CZ" dirty="0" err="1">
                <a:hlinkClick r:id="rId2"/>
              </a:rPr>
              <a:t>katedre</a:t>
            </a:r>
            <a:r>
              <a:rPr lang="cs-CZ" dirty="0">
                <a:hlinkClick r:id="rId2"/>
              </a:rPr>
              <a:t>/aplikace-</a:t>
            </a:r>
            <a:r>
              <a:rPr lang="cs-CZ" dirty="0" err="1">
                <a:hlinkClick r:id="rId2"/>
              </a:rPr>
              <a:t>electmach</a:t>
            </a:r>
            <a:r>
              <a:rPr lang="cs-CZ" dirty="0"/>
              <a:t>) včetně manuálu, ke stažení, potřebuje Javu)</a:t>
            </a:r>
          </a:p>
          <a:p>
            <a:pPr marL="0" indent="0">
              <a:buNone/>
            </a:pPr>
            <a:r>
              <a:rPr lang="cs-CZ" dirty="0"/>
              <a:t>Umí úlohy jako:</a:t>
            </a:r>
          </a:p>
          <a:p>
            <a:r>
              <a:rPr lang="cs-CZ" dirty="0"/>
              <a:t>dělení mandátů v poměrných volebních systémech</a:t>
            </a:r>
          </a:p>
          <a:p>
            <a:r>
              <a:rPr lang="cs-CZ" dirty="0"/>
              <a:t>indexy proporcionality</a:t>
            </a:r>
          </a:p>
          <a:p>
            <a:r>
              <a:rPr lang="cs-CZ" dirty="0"/>
              <a:t>indexy efektivního počtu stran</a:t>
            </a:r>
          </a:p>
          <a:p>
            <a:r>
              <a:rPr lang="cs-CZ" dirty="0"/>
              <a:t>grafická reprezentace stranické soutěže</a:t>
            </a:r>
          </a:p>
          <a:p>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4527AA45-DF98-4D38-92E7-12D6099B230C}"/>
              </a:ext>
            </a:extLst>
          </p:cNvPr>
          <p:cNvSpPr>
            <a:spLocks noGrp="1"/>
          </p:cNvSpPr>
          <p:nvPr>
            <p:ph type="title"/>
          </p:nvPr>
        </p:nvSpPr>
        <p:spPr/>
        <p:txBody>
          <a:bodyPr/>
          <a:lstStyle/>
          <a:p>
            <a:r>
              <a:rPr lang="cs-CZ" dirty="0" err="1"/>
              <a:t>Electmach</a:t>
            </a:r>
            <a:r>
              <a:rPr lang="cs-CZ" dirty="0"/>
              <a:t>- data input</a:t>
            </a:r>
          </a:p>
        </p:txBody>
      </p:sp>
      <p:pic>
        <p:nvPicPr>
          <p:cNvPr id="5" name="Zástupný obsah 4" descr="Obsah obrázku snímek obrazovky&#10;&#10;Popis byl vytvořen automaticky">
            <a:extLst>
              <a:ext uri="{FF2B5EF4-FFF2-40B4-BE49-F238E27FC236}">
                <a16:creationId xmlns="" xmlns:a16="http://schemas.microsoft.com/office/drawing/2014/main" id="{4E5C7123-7725-4518-AEA2-335C09FB974D}"/>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80663" y="1655763"/>
            <a:ext cx="8674593" cy="4653557"/>
          </a:xfrm>
        </p:spPr>
      </p:pic>
    </p:spTree>
    <p:extLst>
      <p:ext uri="{BB962C8B-B14F-4D97-AF65-F5344CB8AC3E}">
        <p14:creationId xmlns="" xmlns:p14="http://schemas.microsoft.com/office/powerpoint/2010/main" val="3841156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8C7CCC9-83B9-479A-BB29-CC87503934EB}"/>
              </a:ext>
            </a:extLst>
          </p:cNvPr>
          <p:cNvSpPr>
            <a:spLocks noGrp="1"/>
          </p:cNvSpPr>
          <p:nvPr>
            <p:ph type="title"/>
          </p:nvPr>
        </p:nvSpPr>
        <p:spPr/>
        <p:txBody>
          <a:bodyPr/>
          <a:lstStyle/>
          <a:p>
            <a:r>
              <a:rPr lang="cs-CZ" dirty="0" err="1"/>
              <a:t>Electmach</a:t>
            </a:r>
            <a:r>
              <a:rPr lang="cs-CZ" dirty="0"/>
              <a:t>- vzorce</a:t>
            </a:r>
          </a:p>
        </p:txBody>
      </p:sp>
      <p:pic>
        <p:nvPicPr>
          <p:cNvPr id="5" name="Zástupný obsah 4" descr="Obsah obrázku snímek obrazovky, počítač, přenosný počítač&#10;&#10;Popis byl vytvořen automaticky">
            <a:extLst>
              <a:ext uri="{FF2B5EF4-FFF2-40B4-BE49-F238E27FC236}">
                <a16:creationId xmlns="" xmlns:a16="http://schemas.microsoft.com/office/drawing/2014/main" id="{E3617B3E-F4B4-4311-80E1-FE1AF5ECD1A4}"/>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78623" y="1417638"/>
            <a:ext cx="8854223" cy="4747665"/>
          </a:xfrm>
        </p:spPr>
      </p:pic>
    </p:spTree>
    <p:extLst>
      <p:ext uri="{BB962C8B-B14F-4D97-AF65-F5344CB8AC3E}">
        <p14:creationId xmlns="" xmlns:p14="http://schemas.microsoft.com/office/powerpoint/2010/main" val="395682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normAutofit fontScale="90000"/>
          </a:bodyPr>
          <a:lstStyle/>
          <a:p>
            <a:r>
              <a:rPr lang="cs-CZ" dirty="0"/>
              <a:t>Douglas Rae: The Political Consequences of </a:t>
            </a:r>
            <a:r>
              <a:rPr lang="cs-CZ" dirty="0" err="1"/>
              <a:t>Electoral</a:t>
            </a:r>
            <a:r>
              <a:rPr lang="cs-CZ" dirty="0"/>
              <a:t> </a:t>
            </a:r>
            <a:r>
              <a:rPr lang="cs-CZ" dirty="0" err="1"/>
              <a:t>Laws</a:t>
            </a:r>
            <a:r>
              <a:rPr lang="en-GB" dirty="0"/>
              <a:t> </a:t>
            </a:r>
            <a:r>
              <a:rPr lang="cs-CZ" dirty="0"/>
              <a:t>(1. vyd. 1967)</a:t>
            </a:r>
          </a:p>
        </p:txBody>
      </p:sp>
      <p:sp>
        <p:nvSpPr>
          <p:cNvPr id="3" name="Content Placeholder 2"/>
          <p:cNvSpPr>
            <a:spLocks noGrp="1"/>
          </p:cNvSpPr>
          <p:nvPr>
            <p:ph idx="1"/>
          </p:nvPr>
        </p:nvSpPr>
        <p:spPr/>
        <p:txBody>
          <a:bodyPr>
            <a:normAutofit fontScale="92500" lnSpcReduction="20000"/>
          </a:bodyPr>
          <a:lstStyle/>
          <a:p>
            <a:pPr>
              <a:buNone/>
            </a:pPr>
            <a:r>
              <a:rPr lang="cs-CZ" dirty="0"/>
              <a:t>Bez ohledu na volební systém:</a:t>
            </a:r>
          </a:p>
          <a:p>
            <a:pPr>
              <a:buNone/>
            </a:pPr>
            <a:r>
              <a:rPr lang="cs-CZ" dirty="0"/>
              <a:t>1.Nadreprezentace velkých stran</a:t>
            </a:r>
          </a:p>
          <a:p>
            <a:pPr>
              <a:buNone/>
            </a:pPr>
            <a:r>
              <a:rPr lang="cs-CZ" dirty="0"/>
              <a:t>2. Speciální nadreprezentace vítěze</a:t>
            </a:r>
          </a:p>
          <a:p>
            <a:pPr>
              <a:buNone/>
            </a:pPr>
            <a:r>
              <a:rPr lang="cs-CZ" dirty="0"/>
              <a:t>3. Vyloučení malých stran</a:t>
            </a:r>
          </a:p>
          <a:p>
            <a:pPr>
              <a:buNone/>
            </a:pPr>
            <a:r>
              <a:rPr lang="cs-CZ" dirty="0"/>
              <a:t>4. „Defrakcionalizace“ při přepočtu hlasů na mandáty</a:t>
            </a:r>
          </a:p>
          <a:p>
            <a:pPr>
              <a:buNone/>
            </a:pPr>
            <a:r>
              <a:rPr lang="cs-CZ" dirty="0"/>
              <a:t>5. Velice často se menšina hlasů proměňuje ve většinu mandátů (</a:t>
            </a:r>
            <a:r>
              <a:rPr lang="cs-CZ" i="1" dirty="0"/>
              <a:t>manufactured </a:t>
            </a:r>
            <a:r>
              <a:rPr lang="cs-CZ" i="1" dirty="0" err="1"/>
              <a:t>majorioties</a:t>
            </a:r>
            <a:r>
              <a:rPr lang="cs-CZ" dirty="0"/>
              <a:t>)</a:t>
            </a:r>
          </a:p>
          <a:p>
            <a:pPr>
              <a:buNone/>
            </a:pPr>
            <a:r>
              <a:rPr lang="cs-CZ" sz="2600" dirty="0"/>
              <a:t>(Pozn. zejména 1. a 2. bychom dnes možná dokázali zpochybnit/oslabit)</a:t>
            </a:r>
          </a:p>
        </p:txBody>
      </p:sp>
      <p:pic>
        <p:nvPicPr>
          <p:cNvPr id="4" name="Obrázek 3">
            <a:extLst>
              <a:ext uri="{FF2B5EF4-FFF2-40B4-BE49-F238E27FC236}">
                <a16:creationId xmlns="" xmlns:a16="http://schemas.microsoft.com/office/drawing/2014/main" id="{930607C3-C20D-4D4C-A26E-3C532D57DC43}"/>
              </a:ext>
            </a:extLst>
          </p:cNvPr>
          <p:cNvPicPr>
            <a:picLocks noChangeAspect="1"/>
          </p:cNvPicPr>
          <p:nvPr/>
        </p:nvPicPr>
        <p:blipFill>
          <a:blip r:embed="rId2" cstate="print"/>
          <a:stretch>
            <a:fillRect/>
          </a:stretch>
        </p:blipFill>
        <p:spPr>
          <a:xfrm>
            <a:off x="6910295" y="1514280"/>
            <a:ext cx="1776412" cy="237648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903C4D1-454C-43AF-8D5B-9B4626A4839F}"/>
              </a:ext>
            </a:extLst>
          </p:cNvPr>
          <p:cNvSpPr>
            <a:spLocks noGrp="1"/>
          </p:cNvSpPr>
          <p:nvPr>
            <p:ph type="title"/>
          </p:nvPr>
        </p:nvSpPr>
        <p:spPr/>
        <p:txBody>
          <a:bodyPr/>
          <a:lstStyle/>
          <a:p>
            <a:r>
              <a:rPr lang="cs-CZ" dirty="0"/>
              <a:t>Doporučená literatura</a:t>
            </a:r>
          </a:p>
        </p:txBody>
      </p:sp>
      <p:sp>
        <p:nvSpPr>
          <p:cNvPr id="3" name="Zástupný symbol pro obsah 2">
            <a:extLst>
              <a:ext uri="{FF2B5EF4-FFF2-40B4-BE49-F238E27FC236}">
                <a16:creationId xmlns="" xmlns:a16="http://schemas.microsoft.com/office/drawing/2014/main" id="{9F2492D9-6B75-4D37-810D-565DAF90B88D}"/>
              </a:ext>
            </a:extLst>
          </p:cNvPr>
          <p:cNvSpPr>
            <a:spLocks noGrp="1"/>
          </p:cNvSpPr>
          <p:nvPr>
            <p:ph idx="1"/>
          </p:nvPr>
        </p:nvSpPr>
        <p:spPr/>
        <p:txBody>
          <a:bodyPr/>
          <a:lstStyle/>
          <a:p>
            <a:pPr marL="0" indent="0">
              <a:buNone/>
            </a:pPr>
            <a:endParaRPr lang="cs-CZ" dirty="0"/>
          </a:p>
          <a:p>
            <a:pPr marL="0" indent="0">
              <a:buNone/>
            </a:pPr>
            <a:endParaRPr lang="cs-CZ" dirty="0"/>
          </a:p>
        </p:txBody>
      </p:sp>
      <p:graphicFrame>
        <p:nvGraphicFramePr>
          <p:cNvPr id="4" name="Tabulka 3">
            <a:extLst>
              <a:ext uri="{FF2B5EF4-FFF2-40B4-BE49-F238E27FC236}">
                <a16:creationId xmlns="" xmlns:a16="http://schemas.microsoft.com/office/drawing/2014/main" id="{095C8755-133D-49F5-87B4-600AC460D0D9}"/>
              </a:ext>
            </a:extLst>
          </p:cNvPr>
          <p:cNvGraphicFramePr>
            <a:graphicFrameLocks noGrp="1"/>
          </p:cNvGraphicFramePr>
          <p:nvPr>
            <p:extLst>
              <p:ext uri="{D42A27DB-BD31-4B8C-83A1-F6EECF244321}">
                <p14:modId xmlns="" xmlns:p14="http://schemas.microsoft.com/office/powerpoint/2010/main" val="2485759701"/>
              </p:ext>
            </p:extLst>
          </p:nvPr>
        </p:nvGraphicFramePr>
        <p:xfrm>
          <a:off x="457200" y="3625271"/>
          <a:ext cx="8229600" cy="684968"/>
        </p:xfrm>
        <a:graphic>
          <a:graphicData uri="http://schemas.openxmlformats.org/drawingml/2006/table">
            <a:tbl>
              <a:tblPr/>
              <a:tblGrid>
                <a:gridCol w="8229600">
                  <a:extLst>
                    <a:ext uri="{9D8B030D-6E8A-4147-A177-3AD203B41FA5}">
                      <a16:colId xmlns="" xmlns:a16="http://schemas.microsoft.com/office/drawing/2014/main" val="4142374963"/>
                    </a:ext>
                  </a:extLst>
                </a:gridCol>
              </a:tblGrid>
              <a:tr h="475821">
                <a:tc>
                  <a:txBody>
                    <a:bodyPr/>
                    <a:lstStyle/>
                    <a:p>
                      <a:pPr algn="l" fontAlgn="t"/>
                      <a:r>
                        <a:rPr lang="cs-CZ" sz="1400" b="0" dirty="0">
                          <a:effectLst/>
                        </a:rPr>
                        <a:t>DUDÁKOVÁ, Barbora, Roman CHYTILEK a Petr ZVÁRA. Techniky výzkumu výstup volební soutěže. Druhá generace. </a:t>
                      </a:r>
                      <a:r>
                        <a:rPr lang="cs-CZ" sz="1400" b="0" i="1" dirty="0">
                          <a:effectLst/>
                        </a:rPr>
                        <a:t>Evropská volební studia</a:t>
                      </a:r>
                      <a:r>
                        <a:rPr lang="cs-CZ" sz="1400" b="0" dirty="0">
                          <a:effectLst/>
                        </a:rPr>
                        <a:t>, 2006, roč. 1, č. 1, s. 3-37 (bude doplněno do </a:t>
                      </a:r>
                      <a:r>
                        <a:rPr lang="cs-CZ" sz="1400" b="0">
                          <a:effectLst/>
                        </a:rPr>
                        <a:t>Studijních materiálů).</a:t>
                      </a:r>
                      <a:endParaRPr lang="cs-CZ" sz="1400" b="0" dirty="0">
                        <a:effectLst/>
                      </a:endParaRPr>
                    </a:p>
                    <a:p>
                      <a:pPr algn="l" fontAlgn="t"/>
                      <a:endParaRPr lang="cs-CZ" sz="1400" b="0" dirty="0">
                        <a:effectLst/>
                      </a:endParaRPr>
                    </a:p>
                  </a:txBody>
                  <a:tcPr marL="22444" marR="22444" marT="22444" marB="2244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DFDFE"/>
                    </a:solidFill>
                  </a:tcPr>
                </a:tc>
                <a:extLst>
                  <a:ext uri="{0D108BD9-81ED-4DB2-BD59-A6C34878D82A}">
                    <a16:rowId xmlns="" xmlns:a16="http://schemas.microsoft.com/office/drawing/2014/main" val="3827002517"/>
                  </a:ext>
                </a:extLst>
              </a:tr>
            </a:tbl>
          </a:graphicData>
        </a:graphic>
      </p:graphicFrame>
    </p:spTree>
    <p:extLst>
      <p:ext uri="{BB962C8B-B14F-4D97-AF65-F5344CB8AC3E}">
        <p14:creationId xmlns="" xmlns:p14="http://schemas.microsoft.com/office/powerpoint/2010/main" val="335402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Role volebních systémů v procesu podle </a:t>
            </a:r>
            <a:r>
              <a:rPr lang="cs-CZ" dirty="0" err="1"/>
              <a:t>Raeho</a:t>
            </a:r>
            <a:endParaRPr lang="cs-CZ" dirty="0"/>
          </a:p>
        </p:txBody>
      </p:sp>
      <p:sp>
        <p:nvSpPr>
          <p:cNvPr id="3" name="Content Placeholder 2"/>
          <p:cNvSpPr>
            <a:spLocks noGrp="1"/>
          </p:cNvSpPr>
          <p:nvPr>
            <p:ph idx="1"/>
          </p:nvPr>
        </p:nvSpPr>
        <p:spPr/>
        <p:txBody>
          <a:bodyPr>
            <a:normAutofit fontScale="92500" lnSpcReduction="10000"/>
          </a:bodyPr>
          <a:lstStyle/>
          <a:p>
            <a:endParaRPr lang="cs-CZ" dirty="0"/>
          </a:p>
          <a:p>
            <a:r>
              <a:rPr lang="cs-CZ" dirty="0"/>
              <a:t>Ovlivňují míru defrakcionalizace při přepočtu hlasů na mandáty</a:t>
            </a:r>
          </a:p>
          <a:p>
            <a:r>
              <a:rPr lang="cs-CZ" dirty="0"/>
              <a:t>To (někdy) ovlivňuje podobu stranického systému</a:t>
            </a:r>
          </a:p>
          <a:p>
            <a:r>
              <a:rPr lang="cs-CZ" dirty="0"/>
              <a:t>Klíčová proměnná volebních systémů: </a:t>
            </a:r>
            <a:r>
              <a:rPr lang="cs-CZ" b="1" dirty="0"/>
              <a:t>velikost volebního obvodu</a:t>
            </a:r>
          </a:p>
          <a:p>
            <a:r>
              <a:rPr lang="cs-CZ" dirty="0" err="1"/>
              <a:t>Rae</a:t>
            </a:r>
            <a:r>
              <a:rPr lang="cs-CZ" dirty="0"/>
              <a:t> zkoumal i rozdíly mezi kategorickým a ordinálním hlasováním, ale to se jako důležitá proměnná neukázalo.</a:t>
            </a:r>
          </a:p>
          <a:p>
            <a:endParaRPr lang="cs-CZ"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Kvantitativní reprezentace výstupů voleb</a:t>
            </a:r>
          </a:p>
        </p:txBody>
      </p:sp>
      <p:sp>
        <p:nvSpPr>
          <p:cNvPr id="3" name="Content Placeholder 2"/>
          <p:cNvSpPr>
            <a:spLocks noGrp="1"/>
          </p:cNvSpPr>
          <p:nvPr>
            <p:ph idx="1"/>
          </p:nvPr>
        </p:nvSpPr>
        <p:spPr/>
        <p:txBody>
          <a:bodyPr/>
          <a:lstStyle/>
          <a:p>
            <a:r>
              <a:rPr lang="cs-CZ" dirty="0"/>
              <a:t>Duverger i Rae konstatovali, že volební systémy ovlivňují počet stran v parlamentu („stranický systém“)</a:t>
            </a:r>
          </a:p>
          <a:p>
            <a:endParaRPr lang="cs-CZ" dirty="0"/>
          </a:p>
          <a:p>
            <a:r>
              <a:rPr lang="cs-CZ" dirty="0"/>
              <a:t>Pokusy o reprezentaci tohoto výstupu spojeny zejména s:</a:t>
            </a:r>
          </a:p>
          <a:p>
            <a:pPr marL="514350" indent="-514350" algn="ctr">
              <a:buFont typeface="+mj-lt"/>
              <a:buAutoNum type="arabicPeriod"/>
            </a:pPr>
            <a:r>
              <a:rPr lang="cs-CZ" b="1" dirty="0"/>
              <a:t>indexy fragmentace</a:t>
            </a:r>
          </a:p>
          <a:p>
            <a:pPr marL="514350" indent="-514350" algn="ctr">
              <a:buFont typeface="+mj-lt"/>
              <a:buAutoNum type="arabicPeriod"/>
            </a:pPr>
            <a:r>
              <a:rPr lang="cs-CZ" b="1" dirty="0"/>
              <a:t>grafickými metodami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cs-CZ" sz="3200" b="1" dirty="0"/>
              <a:t>První pokusy kvantitativně měřit počty stran souvisí s </a:t>
            </a:r>
            <a:r>
              <a:rPr lang="cs-CZ" sz="3200" b="1" dirty="0" err="1"/>
              <a:t>defrakcionalizací</a:t>
            </a:r>
            <a:r>
              <a:rPr lang="cs-CZ" sz="3200" b="1" dirty="0"/>
              <a:t>: Herfindahl-Hirschmann a </a:t>
            </a:r>
            <a:r>
              <a:rPr lang="cs-CZ" sz="3200" b="1" dirty="0" err="1"/>
              <a:t>Rae</a:t>
            </a:r>
            <a:r>
              <a:rPr lang="cs-CZ" sz="3200" b="1" dirty="0"/>
              <a:t> Index</a:t>
            </a:r>
          </a:p>
        </p:txBody>
      </p:sp>
      <p:sp>
        <p:nvSpPr>
          <p:cNvPr id="3" name="Content Placeholder 2"/>
          <p:cNvSpPr>
            <a:spLocks noGrp="1"/>
          </p:cNvSpPr>
          <p:nvPr>
            <p:ph idx="1"/>
          </p:nvPr>
        </p:nvSpPr>
        <p:spPr/>
        <p:txBody>
          <a:bodyPr/>
          <a:lstStyle/>
          <a:p>
            <a:r>
              <a:rPr lang="cs-CZ" dirty="0"/>
              <a:t>Herfindahl-Hirschmannův index koncentrace (1945):</a:t>
            </a:r>
          </a:p>
          <a:p>
            <a:pPr>
              <a:buNone/>
            </a:pPr>
            <a:endParaRPr lang="cs-CZ" dirty="0"/>
          </a:p>
        </p:txBody>
      </p:sp>
      <p:pic>
        <p:nvPicPr>
          <p:cNvPr id="2051" name="Picture 3"/>
          <p:cNvPicPr>
            <a:picLocks noChangeAspect="1" noChangeArrowheads="1"/>
          </p:cNvPicPr>
          <p:nvPr/>
        </p:nvPicPr>
        <p:blipFill>
          <a:blip r:embed="rId2" cstate="print"/>
          <a:srcRect/>
          <a:stretch>
            <a:fillRect/>
          </a:stretch>
        </p:blipFill>
        <p:spPr bwMode="auto">
          <a:xfrm>
            <a:off x="3491880" y="2204864"/>
            <a:ext cx="1704975" cy="847725"/>
          </a:xfrm>
          <a:prstGeom prst="rect">
            <a:avLst/>
          </a:prstGeom>
          <a:noFill/>
          <a:ln w="9525">
            <a:noFill/>
            <a:miter lim="800000"/>
            <a:headEnd/>
            <a:tailEnd/>
          </a:ln>
        </p:spPr>
      </p:pic>
      <p:sp>
        <p:nvSpPr>
          <p:cNvPr id="6" name="TextBox 5"/>
          <p:cNvSpPr txBox="1"/>
          <p:nvPr/>
        </p:nvSpPr>
        <p:spPr>
          <a:xfrm>
            <a:off x="611560" y="3501008"/>
            <a:ext cx="7704856" cy="1754326"/>
          </a:xfrm>
          <a:prstGeom prst="rect">
            <a:avLst/>
          </a:prstGeom>
          <a:noFill/>
        </p:spPr>
        <p:txBody>
          <a:bodyPr wrap="square" rtlCol="0">
            <a:spAutoFit/>
          </a:bodyPr>
          <a:lstStyle/>
          <a:p>
            <a:pPr>
              <a:buFont typeface="Arial" pitchFamily="34" charset="0"/>
              <a:buChar char="•"/>
            </a:pPr>
            <a:r>
              <a:rPr lang="cs-CZ" sz="3600" dirty="0" err="1"/>
              <a:t>Raeho</a:t>
            </a:r>
            <a:r>
              <a:rPr lang="cs-CZ" sz="3600" dirty="0"/>
              <a:t> index frakcionalizace (1967):</a:t>
            </a:r>
          </a:p>
          <a:p>
            <a:endParaRPr lang="cs-CZ" sz="3600" dirty="0"/>
          </a:p>
          <a:p>
            <a:endParaRPr lang="cs-CZ" sz="3600" dirty="0"/>
          </a:p>
        </p:txBody>
      </p:sp>
      <p:pic>
        <p:nvPicPr>
          <p:cNvPr id="2052" name="Picture 4"/>
          <p:cNvPicPr>
            <a:picLocks noChangeAspect="1" noChangeArrowheads="1"/>
          </p:cNvPicPr>
          <p:nvPr/>
        </p:nvPicPr>
        <p:blipFill>
          <a:blip r:embed="rId3" cstate="print"/>
          <a:srcRect/>
          <a:stretch>
            <a:fillRect/>
          </a:stretch>
        </p:blipFill>
        <p:spPr bwMode="auto">
          <a:xfrm>
            <a:off x="3275856" y="4365104"/>
            <a:ext cx="2590800" cy="5238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4C19F4F2-F51B-4CDC-8799-1A1C53AC757C}"/>
              </a:ext>
            </a:extLst>
          </p:cNvPr>
          <p:cNvSpPr>
            <a:spLocks noGrp="1"/>
          </p:cNvSpPr>
          <p:nvPr>
            <p:ph type="title"/>
          </p:nvPr>
        </p:nvSpPr>
        <p:spPr/>
        <p:txBody>
          <a:bodyPr/>
          <a:lstStyle/>
          <a:p>
            <a:r>
              <a:rPr lang="cs-CZ" dirty="0"/>
              <a:t>HH a F (interpretace)</a:t>
            </a:r>
          </a:p>
        </p:txBody>
      </p:sp>
      <p:sp>
        <p:nvSpPr>
          <p:cNvPr id="3" name="Zástupný symbol pro obsah 2">
            <a:extLst>
              <a:ext uri="{FF2B5EF4-FFF2-40B4-BE49-F238E27FC236}">
                <a16:creationId xmlns="" xmlns:a16="http://schemas.microsoft.com/office/drawing/2014/main" id="{C26CAFE8-7E49-4D23-A385-931FA905FAB4}"/>
              </a:ext>
            </a:extLst>
          </p:cNvPr>
          <p:cNvSpPr>
            <a:spLocks noGrp="1"/>
          </p:cNvSpPr>
          <p:nvPr>
            <p:ph idx="1"/>
          </p:nvPr>
        </p:nvSpPr>
        <p:spPr/>
        <p:txBody>
          <a:bodyPr>
            <a:normAutofit/>
          </a:bodyPr>
          <a:lstStyle/>
          <a:p>
            <a:r>
              <a:rPr lang="cs-CZ" dirty="0"/>
              <a:t>HH index udává pravděpodobnost, že dva náhodně vybrané parlamentní hlasy jsou pro tutéž stranu nebo – při aplikaci na členy parlamentu – že dva náhodně vybraní poslanci náleží k téže straně</a:t>
            </a:r>
          </a:p>
          <a:p>
            <a:r>
              <a:rPr lang="cs-CZ" dirty="0"/>
              <a:t>FF index určuje pravděpodobnost, že dva náhodně vybrané parlamentní hlasy patří různým stranám. </a:t>
            </a:r>
          </a:p>
        </p:txBody>
      </p:sp>
    </p:spTree>
    <p:extLst>
      <p:ext uri="{BB962C8B-B14F-4D97-AF65-F5344CB8AC3E}">
        <p14:creationId xmlns="" xmlns:p14="http://schemas.microsoft.com/office/powerpoint/2010/main" val="3097384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47727216-11C1-4C4C-9C49-97D88CC26FB5}"/>
              </a:ext>
            </a:extLst>
          </p:cNvPr>
          <p:cNvSpPr>
            <a:spLocks noGrp="1"/>
          </p:cNvSpPr>
          <p:nvPr>
            <p:ph type="title"/>
          </p:nvPr>
        </p:nvSpPr>
        <p:spPr/>
        <p:txBody>
          <a:bodyPr/>
          <a:lstStyle/>
          <a:p>
            <a:r>
              <a:rPr lang="cs-CZ" dirty="0"/>
              <a:t>Problém</a:t>
            </a:r>
          </a:p>
        </p:txBody>
      </p:sp>
      <p:sp>
        <p:nvSpPr>
          <p:cNvPr id="3" name="Zástupný symbol pro obsah 2">
            <a:extLst>
              <a:ext uri="{FF2B5EF4-FFF2-40B4-BE49-F238E27FC236}">
                <a16:creationId xmlns="" xmlns:a16="http://schemas.microsoft.com/office/drawing/2014/main" id="{865774F2-4E7B-4A58-B680-9A927D3247E4}"/>
              </a:ext>
            </a:extLst>
          </p:cNvPr>
          <p:cNvSpPr>
            <a:spLocks noGrp="1"/>
          </p:cNvSpPr>
          <p:nvPr>
            <p:ph idx="1"/>
          </p:nvPr>
        </p:nvSpPr>
        <p:spPr/>
        <p:txBody>
          <a:bodyPr/>
          <a:lstStyle/>
          <a:p>
            <a:r>
              <a:rPr lang="cs-CZ" dirty="0"/>
              <a:t>Konfigurace 50-50 H= 0.5 F=0.5 </a:t>
            </a:r>
          </a:p>
          <a:p>
            <a:pPr marL="0" indent="0">
              <a:buNone/>
            </a:pPr>
            <a:endParaRPr lang="cs-CZ" dirty="0"/>
          </a:p>
          <a:p>
            <a:pPr marL="0" indent="0">
              <a:buNone/>
            </a:pPr>
            <a:r>
              <a:rPr lang="cs-CZ" dirty="0"/>
              <a:t>a 	25-25-25-25 H=0.25, F=0.75</a:t>
            </a:r>
          </a:p>
          <a:p>
            <a:pPr marL="0" indent="0">
              <a:buNone/>
            </a:pPr>
            <a:endParaRPr lang="cs-CZ" dirty="0"/>
          </a:p>
          <a:p>
            <a:pPr marL="0" indent="0" algn="ctr">
              <a:buNone/>
            </a:pPr>
            <a:r>
              <a:rPr lang="cs-CZ" dirty="0"/>
              <a:t>(F není intuitivní, pokud nás zajímá koncentrace nebo chceme počítat strany)</a:t>
            </a:r>
          </a:p>
          <a:p>
            <a:pPr marL="0" indent="0">
              <a:buNone/>
            </a:pPr>
            <a:endParaRPr lang="cs-CZ" dirty="0"/>
          </a:p>
        </p:txBody>
      </p:sp>
    </p:spTree>
    <p:extLst>
      <p:ext uri="{BB962C8B-B14F-4D97-AF65-F5344CB8AC3E}">
        <p14:creationId xmlns="" xmlns:p14="http://schemas.microsoft.com/office/powerpoint/2010/main" val="2228302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20634538-51D3-47DA-BD87-DAFE9149A92F}"/>
              </a:ext>
            </a:extLst>
          </p:cNvPr>
          <p:cNvSpPr>
            <a:spLocks noGrp="1"/>
          </p:cNvSpPr>
          <p:nvPr>
            <p:ph type="title"/>
          </p:nvPr>
        </p:nvSpPr>
        <p:spPr/>
        <p:txBody>
          <a:bodyPr/>
          <a:lstStyle/>
          <a:p>
            <a:r>
              <a:rPr lang="cs-CZ" dirty="0"/>
              <a:t>Další využití počítání stran</a:t>
            </a:r>
          </a:p>
        </p:txBody>
      </p:sp>
      <p:sp>
        <p:nvSpPr>
          <p:cNvPr id="3" name="Zástupný obsah 2">
            <a:extLst>
              <a:ext uri="{FF2B5EF4-FFF2-40B4-BE49-F238E27FC236}">
                <a16:creationId xmlns="" xmlns:a16="http://schemas.microsoft.com/office/drawing/2014/main" id="{44724896-56C0-4324-9C6F-F0F26F9F4324}"/>
              </a:ext>
            </a:extLst>
          </p:cNvPr>
          <p:cNvSpPr>
            <a:spLocks noGrp="1"/>
          </p:cNvSpPr>
          <p:nvPr>
            <p:ph idx="1"/>
          </p:nvPr>
        </p:nvSpPr>
        <p:spPr/>
        <p:txBody>
          <a:bodyPr>
            <a:normAutofit lnSpcReduction="10000"/>
          </a:bodyPr>
          <a:lstStyle/>
          <a:p>
            <a:r>
              <a:rPr lang="cs-CZ" dirty="0"/>
              <a:t>Začalo se využívat nejen pro studium </a:t>
            </a:r>
            <a:r>
              <a:rPr lang="cs-CZ" dirty="0" err="1"/>
              <a:t>defrakcionalizace</a:t>
            </a:r>
            <a:r>
              <a:rPr lang="cs-CZ" dirty="0"/>
              <a:t>, ale např. i</a:t>
            </a:r>
          </a:p>
          <a:p>
            <a:endParaRPr lang="cs-CZ" dirty="0"/>
          </a:p>
          <a:p>
            <a:r>
              <a:rPr lang="cs-CZ" dirty="0"/>
              <a:t>v časových řadách jedné země</a:t>
            </a:r>
          </a:p>
          <a:p>
            <a:r>
              <a:rPr lang="cs-CZ" dirty="0"/>
              <a:t>při zkoumání průměrných účinků různých VS na počet stran SS </a:t>
            </a:r>
          </a:p>
          <a:p>
            <a:r>
              <a:rPr lang="cs-CZ" dirty="0"/>
              <a:t>při zkoumání toho, jak spolu souvisí počet stran a různé další komponenty politického systému</a:t>
            </a:r>
          </a:p>
        </p:txBody>
      </p:sp>
    </p:spTree>
    <p:extLst>
      <p:ext uri="{BB962C8B-B14F-4D97-AF65-F5344CB8AC3E}">
        <p14:creationId xmlns="" xmlns:p14="http://schemas.microsoft.com/office/powerpoint/2010/main" val="76632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3040</TotalTime>
  <Words>1196</Words>
  <Application>Microsoft Office PowerPoint</Application>
  <PresentationFormat>On-screen Show (4:3)</PresentationFormat>
  <Paragraphs>128</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Kvantitativní způsoby reprezentace výsledku voleb/stranické soutěže</vt:lpstr>
      <vt:lpstr>Kdy začala politologie počítat</vt:lpstr>
      <vt:lpstr>Douglas Rae: The Political Consequences of Electoral Laws (1. vyd. 1967)</vt:lpstr>
      <vt:lpstr>Role volebních systémů v procesu podle Raeho</vt:lpstr>
      <vt:lpstr>Kvantitativní reprezentace výstupů voleb</vt:lpstr>
      <vt:lpstr>První pokusy kvantitativně měřit počty stran souvisí s defrakcionalizací: Herfindahl-Hirschmann a Rae Index</vt:lpstr>
      <vt:lpstr>HH a F (interpretace)</vt:lpstr>
      <vt:lpstr>Problém</vt:lpstr>
      <vt:lpstr>Další využití počítání stran</vt:lpstr>
      <vt:lpstr>Laakso-Taageperův (1979) index efektivního počtu stran</vt:lpstr>
      <vt:lpstr>Vybrané vlastnosti N</vt:lpstr>
      <vt:lpstr>Příklady využití N I.</vt:lpstr>
      <vt:lpstr>Příklady využití N II.</vt:lpstr>
      <vt:lpstr>Příklady využití N III.: Carey, Hix (2011): Souvisí nějak disproporcionalita a N?</vt:lpstr>
      <vt:lpstr>Kde si N moc neví rady</vt:lpstr>
      <vt:lpstr>Možné řešení: Efektivní počet relevantních stran (Dumont-Caulier 2003) </vt:lpstr>
      <vt:lpstr>Banzhafův index a ENRP (výpočet)</vt:lpstr>
      <vt:lpstr>Volební fyzika a predikce</vt:lpstr>
      <vt:lpstr>Příklad: Česko/Slovensko dolní komora</vt:lpstr>
      <vt:lpstr>„Jednoduché“ vs. „složité“ volební systémy</vt:lpstr>
      <vt:lpstr>Hlavní Taageperova díla</vt:lpstr>
      <vt:lpstr>Jak reprezentovat stranickou soutěž</vt:lpstr>
      <vt:lpstr>Nagayamovy segmentované diagramy</vt:lpstr>
      <vt:lpstr>Struktura diagramu</vt:lpstr>
      <vt:lpstr>Příklad: srovnání britské stranické soutěže 1951 a 2005: Nagayamův diagram</vt:lpstr>
      <vt:lpstr>1951 vs. 2005. Co na datech z obvodů vidíme?</vt:lpstr>
      <vt:lpstr>Jak vše počítat: ElectMach</vt:lpstr>
      <vt:lpstr>Electmach- data input</vt:lpstr>
      <vt:lpstr>Electmach- vzorce</vt:lpstr>
      <vt:lpstr>Doporučená literatura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Roman</dc:creator>
  <cp:lastModifiedBy>Roman</cp:lastModifiedBy>
  <cp:revision>67</cp:revision>
  <dcterms:created xsi:type="dcterms:W3CDTF">2019-09-30T20:05:41Z</dcterms:created>
  <dcterms:modified xsi:type="dcterms:W3CDTF">2024-10-07T20:31:54Z</dcterms:modified>
</cp:coreProperties>
</file>