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32" r:id="rId6"/>
    <p:sldId id="336" r:id="rId7"/>
    <p:sldId id="335" r:id="rId8"/>
    <p:sldId id="342" r:id="rId9"/>
    <p:sldId id="343" r:id="rId10"/>
    <p:sldId id="344" r:id="rId11"/>
    <p:sldId id="345" r:id="rId12"/>
    <p:sldId id="359" r:id="rId13"/>
    <p:sldId id="360" r:id="rId14"/>
    <p:sldId id="358" r:id="rId15"/>
    <p:sldId id="361" r:id="rId16"/>
    <p:sldId id="338" r:id="rId17"/>
    <p:sldId id="346" r:id="rId18"/>
    <p:sldId id="347" r:id="rId19"/>
    <p:sldId id="268" r:id="rId20"/>
    <p:sldId id="274" r:id="rId21"/>
    <p:sldId id="258" r:id="rId22"/>
    <p:sldId id="275" r:id="rId23"/>
    <p:sldId id="266" r:id="rId24"/>
    <p:sldId id="276" r:id="rId25"/>
    <p:sldId id="277" r:id="rId26"/>
    <p:sldId id="260" r:id="rId27"/>
    <p:sldId id="280" r:id="rId28"/>
    <p:sldId id="282" r:id="rId29"/>
    <p:sldId id="283" r:id="rId30"/>
    <p:sldId id="348" r:id="rId31"/>
    <p:sldId id="349" r:id="rId32"/>
    <p:sldId id="339" r:id="rId33"/>
    <p:sldId id="362" r:id="rId34"/>
    <p:sldId id="279" r:id="rId35"/>
    <p:sldId id="287" r:id="rId36"/>
    <p:sldId id="286" r:id="rId37"/>
    <p:sldId id="288" r:id="rId38"/>
    <p:sldId id="278" r:id="rId39"/>
    <p:sldId id="289" r:id="rId40"/>
    <p:sldId id="291" r:id="rId41"/>
    <p:sldId id="292" r:id="rId42"/>
    <p:sldId id="293" r:id="rId43"/>
    <p:sldId id="363" r:id="rId44"/>
    <p:sldId id="364" r:id="rId45"/>
    <p:sldId id="295" r:id="rId46"/>
    <p:sldId id="296" r:id="rId47"/>
    <p:sldId id="297" r:id="rId48"/>
    <p:sldId id="263" r:id="rId49"/>
    <p:sldId id="383" r:id="rId50"/>
    <p:sldId id="384" r:id="rId51"/>
    <p:sldId id="270" r:id="rId52"/>
    <p:sldId id="272" r:id="rId53"/>
    <p:sldId id="386" r:id="rId54"/>
    <p:sldId id="388" r:id="rId55"/>
    <p:sldId id="298" r:id="rId56"/>
    <p:sldId id="299" r:id="rId57"/>
    <p:sldId id="301" r:id="rId58"/>
    <p:sldId id="365" r:id="rId59"/>
    <p:sldId id="264" r:id="rId60"/>
    <p:sldId id="302" r:id="rId61"/>
    <p:sldId id="368" r:id="rId62"/>
    <p:sldId id="367" r:id="rId63"/>
    <p:sldId id="366" r:id="rId64"/>
    <p:sldId id="308" r:id="rId65"/>
    <p:sldId id="369" r:id="rId66"/>
    <p:sldId id="370" r:id="rId67"/>
    <p:sldId id="371" r:id="rId68"/>
    <p:sldId id="310" r:id="rId69"/>
    <p:sldId id="311" r:id="rId70"/>
    <p:sldId id="312" r:id="rId71"/>
    <p:sldId id="313" r:id="rId72"/>
    <p:sldId id="380" r:id="rId73"/>
    <p:sldId id="314" r:id="rId74"/>
    <p:sldId id="315" r:id="rId75"/>
    <p:sldId id="317" r:id="rId76"/>
    <p:sldId id="372" r:id="rId77"/>
    <p:sldId id="318" r:id="rId78"/>
    <p:sldId id="341" r:id="rId79"/>
    <p:sldId id="319" r:id="rId80"/>
    <p:sldId id="374" r:id="rId81"/>
    <p:sldId id="375" r:id="rId82"/>
    <p:sldId id="376" r:id="rId83"/>
    <p:sldId id="377" r:id="rId84"/>
    <p:sldId id="373" r:id="rId85"/>
    <p:sldId id="378" r:id="rId86"/>
    <p:sldId id="354" r:id="rId87"/>
    <p:sldId id="356" r:id="rId88"/>
    <p:sldId id="357" r:id="rId89"/>
    <p:sldId id="355" r:id="rId90"/>
    <p:sldId id="325" r:id="rId91"/>
    <p:sldId id="327" r:id="rId92"/>
    <p:sldId id="328" r:id="rId93"/>
    <p:sldId id="379" r:id="rId9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92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presProps" Target="presProps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Šerek" userId="52f1bf4e-9de5-489c-972f-fc1134f9b54e" providerId="ADAL" clId="{DD0AE6B3-79F8-404E-ABFB-764BF1AAB04E}"/>
    <pc:docChg chg="custSel addSld delSld modSld">
      <pc:chgData name="Jan Šerek" userId="52f1bf4e-9de5-489c-972f-fc1134f9b54e" providerId="ADAL" clId="{DD0AE6B3-79F8-404E-ABFB-764BF1AAB04E}" dt="2024-11-19T12:52:05.153" v="68" actId="47"/>
      <pc:docMkLst>
        <pc:docMk/>
      </pc:docMkLst>
      <pc:sldChg chg="modSp mod">
        <pc:chgData name="Jan Šerek" userId="52f1bf4e-9de5-489c-972f-fc1134f9b54e" providerId="ADAL" clId="{DD0AE6B3-79F8-404E-ABFB-764BF1AAB04E}" dt="2024-11-19T12:34:03.302" v="3" actId="20577"/>
        <pc:sldMkLst>
          <pc:docMk/>
          <pc:sldMk cId="0" sldId="256"/>
        </pc:sldMkLst>
        <pc:spChg chg="mod">
          <ac:chgData name="Jan Šerek" userId="52f1bf4e-9de5-489c-972f-fc1134f9b54e" providerId="ADAL" clId="{DD0AE6B3-79F8-404E-ABFB-764BF1AAB04E}" dt="2024-11-19T12:34:03.302" v="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add del mod">
        <pc:chgData name="Jan Šerek" userId="52f1bf4e-9de5-489c-972f-fc1134f9b54e" providerId="ADAL" clId="{DD0AE6B3-79F8-404E-ABFB-764BF1AAB04E}" dt="2024-11-19T12:49:21.245" v="11" actId="47"/>
        <pc:sldMkLst>
          <pc:docMk/>
          <pc:sldMk cId="24323289" sldId="262"/>
        </pc:sldMkLst>
        <pc:spChg chg="mod">
          <ac:chgData name="Jan Šerek" userId="52f1bf4e-9de5-489c-972f-fc1134f9b54e" providerId="ADAL" clId="{DD0AE6B3-79F8-404E-ABFB-764BF1AAB04E}" dt="2024-11-19T12:49:17.349" v="10" actId="20577"/>
          <ac:spMkLst>
            <pc:docMk/>
            <pc:sldMk cId="24323289" sldId="262"/>
            <ac:spMk id="2" creationId="{00000000-0000-0000-0000-000000000000}"/>
          </ac:spMkLst>
        </pc:spChg>
      </pc:sldChg>
      <pc:sldChg chg="modSp add mod">
        <pc:chgData name="Jan Šerek" userId="52f1bf4e-9de5-489c-972f-fc1134f9b54e" providerId="ADAL" clId="{DD0AE6B3-79F8-404E-ABFB-764BF1AAB04E}" dt="2024-11-19T12:50:26.272" v="29" actId="113"/>
        <pc:sldMkLst>
          <pc:docMk/>
          <pc:sldMk cId="1568168021" sldId="263"/>
        </pc:sldMkLst>
        <pc:spChg chg="mod">
          <ac:chgData name="Jan Šerek" userId="52f1bf4e-9de5-489c-972f-fc1134f9b54e" providerId="ADAL" clId="{DD0AE6B3-79F8-404E-ABFB-764BF1AAB04E}" dt="2024-11-19T12:49:54.133" v="25" actId="20577"/>
          <ac:spMkLst>
            <pc:docMk/>
            <pc:sldMk cId="1568168021" sldId="263"/>
            <ac:spMk id="2" creationId="{00000000-0000-0000-0000-000000000000}"/>
          </ac:spMkLst>
        </pc:spChg>
        <pc:spChg chg="mod">
          <ac:chgData name="Jan Šerek" userId="52f1bf4e-9de5-489c-972f-fc1134f9b54e" providerId="ADAL" clId="{DD0AE6B3-79F8-404E-ABFB-764BF1AAB04E}" dt="2024-11-19T12:50:26.272" v="29" actId="113"/>
          <ac:spMkLst>
            <pc:docMk/>
            <pc:sldMk cId="1568168021" sldId="263"/>
            <ac:spMk id="3" creationId="{00000000-0000-0000-0000-000000000000}"/>
          </ac:spMkLst>
        </pc:spChg>
      </pc:sldChg>
      <pc:sldChg chg="add del">
        <pc:chgData name="Jan Šerek" userId="52f1bf4e-9de5-489c-972f-fc1134f9b54e" providerId="ADAL" clId="{DD0AE6B3-79F8-404E-ABFB-764BF1AAB04E}" dt="2024-11-19T12:49:37.220" v="12" actId="47"/>
        <pc:sldMkLst>
          <pc:docMk/>
          <pc:sldMk cId="3130565544" sldId="265"/>
        </pc:sldMkLst>
      </pc:sldChg>
      <pc:sldChg chg="add del">
        <pc:chgData name="Jan Šerek" userId="52f1bf4e-9de5-489c-972f-fc1134f9b54e" providerId="ADAL" clId="{DD0AE6B3-79F8-404E-ABFB-764BF1AAB04E}" dt="2024-11-19T12:50:11.586" v="28" actId="47"/>
        <pc:sldMkLst>
          <pc:docMk/>
          <pc:sldMk cId="2875036217" sldId="267"/>
        </pc:sldMkLst>
      </pc:sldChg>
      <pc:sldChg chg="add del">
        <pc:chgData name="Jan Šerek" userId="52f1bf4e-9de5-489c-972f-fc1134f9b54e" providerId="ADAL" clId="{DD0AE6B3-79F8-404E-ABFB-764BF1AAB04E}" dt="2024-11-19T12:50:43.817" v="31" actId="47"/>
        <pc:sldMkLst>
          <pc:docMk/>
          <pc:sldMk cId="347130550" sldId="269"/>
        </pc:sldMkLst>
      </pc:sldChg>
      <pc:sldChg chg="add">
        <pc:chgData name="Jan Šerek" userId="52f1bf4e-9de5-489c-972f-fc1134f9b54e" providerId="ADAL" clId="{DD0AE6B3-79F8-404E-ABFB-764BF1AAB04E}" dt="2024-11-19T12:49:11.042" v="5"/>
        <pc:sldMkLst>
          <pc:docMk/>
          <pc:sldMk cId="1037430741" sldId="270"/>
        </pc:sldMkLst>
      </pc:sldChg>
      <pc:sldChg chg="add del">
        <pc:chgData name="Jan Šerek" userId="52f1bf4e-9de5-489c-972f-fc1134f9b54e" providerId="ADAL" clId="{DD0AE6B3-79F8-404E-ABFB-764BF1AAB04E}" dt="2024-11-19T12:50:57.760" v="32" actId="47"/>
        <pc:sldMkLst>
          <pc:docMk/>
          <pc:sldMk cId="3683834836" sldId="271"/>
        </pc:sldMkLst>
      </pc:sldChg>
      <pc:sldChg chg="add">
        <pc:chgData name="Jan Šerek" userId="52f1bf4e-9de5-489c-972f-fc1134f9b54e" providerId="ADAL" clId="{DD0AE6B3-79F8-404E-ABFB-764BF1AAB04E}" dt="2024-11-19T12:49:11.042" v="5"/>
        <pc:sldMkLst>
          <pc:docMk/>
          <pc:sldMk cId="1395243705" sldId="272"/>
        </pc:sldMkLst>
      </pc:sldChg>
      <pc:sldChg chg="add del">
        <pc:chgData name="Jan Šerek" userId="52f1bf4e-9de5-489c-972f-fc1134f9b54e" providerId="ADAL" clId="{DD0AE6B3-79F8-404E-ABFB-764BF1AAB04E}" dt="2024-11-19T12:51:02.777" v="33" actId="47"/>
        <pc:sldMkLst>
          <pc:docMk/>
          <pc:sldMk cId="1610693553" sldId="273"/>
        </pc:sldMkLst>
      </pc:sldChg>
      <pc:sldChg chg="modSp add del mod">
        <pc:chgData name="Jan Šerek" userId="52f1bf4e-9de5-489c-972f-fc1134f9b54e" providerId="ADAL" clId="{DD0AE6B3-79F8-404E-ABFB-764BF1AAB04E}" dt="2024-11-19T12:51:23.305" v="41" actId="47"/>
        <pc:sldMkLst>
          <pc:docMk/>
          <pc:sldMk cId="3487081166" sldId="281"/>
        </pc:sldMkLst>
        <pc:spChg chg="mod">
          <ac:chgData name="Jan Šerek" userId="52f1bf4e-9de5-489c-972f-fc1134f9b54e" providerId="ADAL" clId="{DD0AE6B3-79F8-404E-ABFB-764BF1AAB04E}" dt="2024-11-19T12:49:11.091" v="6" actId="27636"/>
          <ac:spMkLst>
            <pc:docMk/>
            <pc:sldMk cId="3487081166" sldId="281"/>
            <ac:spMk id="3" creationId="{00000000-0000-0000-0000-000000000000}"/>
          </ac:spMkLst>
        </pc:spChg>
      </pc:sldChg>
      <pc:sldChg chg="add del">
        <pc:chgData name="Jan Šerek" userId="52f1bf4e-9de5-489c-972f-fc1134f9b54e" providerId="ADAL" clId="{DD0AE6B3-79F8-404E-ABFB-764BF1AAB04E}" dt="2024-11-19T12:51:24.736" v="44" actId="47"/>
        <pc:sldMkLst>
          <pc:docMk/>
          <pc:sldMk cId="2270325567" sldId="284"/>
        </pc:sldMkLst>
      </pc:sldChg>
      <pc:sldChg chg="add del">
        <pc:chgData name="Jan Šerek" userId="52f1bf4e-9de5-489c-972f-fc1134f9b54e" providerId="ADAL" clId="{DD0AE6B3-79F8-404E-ABFB-764BF1AAB04E}" dt="2024-11-19T12:51:25.174" v="45" actId="47"/>
        <pc:sldMkLst>
          <pc:docMk/>
          <pc:sldMk cId="2163470586" sldId="285"/>
        </pc:sldMkLst>
      </pc:sldChg>
      <pc:sldChg chg="new del">
        <pc:chgData name="Jan Šerek" userId="52f1bf4e-9de5-489c-972f-fc1134f9b54e" providerId="ADAL" clId="{DD0AE6B3-79F8-404E-ABFB-764BF1AAB04E}" dt="2024-11-19T12:51:27.215" v="47" actId="47"/>
        <pc:sldMkLst>
          <pc:docMk/>
          <pc:sldMk cId="1598344932" sldId="381"/>
        </pc:sldMkLst>
      </pc:sldChg>
      <pc:sldChg chg="add del">
        <pc:chgData name="Jan Šerek" userId="52f1bf4e-9de5-489c-972f-fc1134f9b54e" providerId="ADAL" clId="{DD0AE6B3-79F8-404E-ABFB-764BF1AAB04E}" dt="2024-11-19T12:49:59.630" v="26" actId="47"/>
        <pc:sldMkLst>
          <pc:docMk/>
          <pc:sldMk cId="1730732203" sldId="382"/>
        </pc:sldMkLst>
      </pc:sldChg>
      <pc:sldChg chg="modSp add mod">
        <pc:chgData name="Jan Šerek" userId="52f1bf4e-9de5-489c-972f-fc1134f9b54e" providerId="ADAL" clId="{DD0AE6B3-79F8-404E-ABFB-764BF1AAB04E}" dt="2024-11-19T12:50:31.682" v="30" actId="113"/>
        <pc:sldMkLst>
          <pc:docMk/>
          <pc:sldMk cId="388561365" sldId="383"/>
        </pc:sldMkLst>
        <pc:spChg chg="mod">
          <ac:chgData name="Jan Šerek" userId="52f1bf4e-9de5-489c-972f-fc1134f9b54e" providerId="ADAL" clId="{DD0AE6B3-79F8-404E-ABFB-764BF1AAB04E}" dt="2024-11-19T12:50:06.077" v="27"/>
          <ac:spMkLst>
            <pc:docMk/>
            <pc:sldMk cId="388561365" sldId="383"/>
            <ac:spMk id="2" creationId="{00000000-0000-0000-0000-000000000000}"/>
          </ac:spMkLst>
        </pc:spChg>
        <pc:spChg chg="mod">
          <ac:chgData name="Jan Šerek" userId="52f1bf4e-9de5-489c-972f-fc1134f9b54e" providerId="ADAL" clId="{DD0AE6B3-79F8-404E-ABFB-764BF1AAB04E}" dt="2024-11-19T12:50:31.682" v="30" actId="113"/>
          <ac:spMkLst>
            <pc:docMk/>
            <pc:sldMk cId="388561365" sldId="383"/>
            <ac:spMk id="3" creationId="{00000000-0000-0000-0000-000000000000}"/>
          </ac:spMkLst>
        </pc:spChg>
      </pc:sldChg>
      <pc:sldChg chg="add">
        <pc:chgData name="Jan Šerek" userId="52f1bf4e-9de5-489c-972f-fc1134f9b54e" providerId="ADAL" clId="{DD0AE6B3-79F8-404E-ABFB-764BF1AAB04E}" dt="2024-11-19T12:49:11.042" v="5"/>
        <pc:sldMkLst>
          <pc:docMk/>
          <pc:sldMk cId="760306560" sldId="384"/>
        </pc:sldMkLst>
      </pc:sldChg>
      <pc:sldChg chg="add del">
        <pc:chgData name="Jan Šerek" userId="52f1bf4e-9de5-489c-972f-fc1134f9b54e" providerId="ADAL" clId="{DD0AE6B3-79F8-404E-ABFB-764BF1AAB04E}" dt="2024-11-19T12:51:03.482" v="34" actId="47"/>
        <pc:sldMkLst>
          <pc:docMk/>
          <pc:sldMk cId="2952287129" sldId="385"/>
        </pc:sldMkLst>
      </pc:sldChg>
      <pc:sldChg chg="add">
        <pc:chgData name="Jan Šerek" userId="52f1bf4e-9de5-489c-972f-fc1134f9b54e" providerId="ADAL" clId="{DD0AE6B3-79F8-404E-ABFB-764BF1AAB04E}" dt="2024-11-19T12:49:11.042" v="5"/>
        <pc:sldMkLst>
          <pc:docMk/>
          <pc:sldMk cId="1546334187" sldId="386"/>
        </pc:sldMkLst>
      </pc:sldChg>
      <pc:sldChg chg="add del">
        <pc:chgData name="Jan Šerek" userId="52f1bf4e-9de5-489c-972f-fc1134f9b54e" providerId="ADAL" clId="{DD0AE6B3-79F8-404E-ABFB-764BF1AAB04E}" dt="2024-11-19T12:51:05.889" v="35" actId="47"/>
        <pc:sldMkLst>
          <pc:docMk/>
          <pc:sldMk cId="1549263590" sldId="387"/>
        </pc:sldMkLst>
      </pc:sldChg>
      <pc:sldChg chg="modSp add mod">
        <pc:chgData name="Jan Šerek" userId="52f1bf4e-9de5-489c-972f-fc1134f9b54e" providerId="ADAL" clId="{DD0AE6B3-79F8-404E-ABFB-764BF1AAB04E}" dt="2024-11-19T12:51:58.474" v="67" actId="27636"/>
        <pc:sldMkLst>
          <pc:docMk/>
          <pc:sldMk cId="2080258365" sldId="388"/>
        </pc:sldMkLst>
        <pc:spChg chg="mod">
          <ac:chgData name="Jan Šerek" userId="52f1bf4e-9de5-489c-972f-fc1134f9b54e" providerId="ADAL" clId="{DD0AE6B3-79F8-404E-ABFB-764BF1AAB04E}" dt="2024-11-19T12:51:58.474" v="67" actId="27636"/>
          <ac:spMkLst>
            <pc:docMk/>
            <pc:sldMk cId="2080258365" sldId="388"/>
            <ac:spMk id="3" creationId="{00000000-0000-0000-0000-000000000000}"/>
          </ac:spMkLst>
        </pc:spChg>
      </pc:sldChg>
      <pc:sldChg chg="add del">
        <pc:chgData name="Jan Šerek" userId="52f1bf4e-9de5-489c-972f-fc1134f9b54e" providerId="ADAL" clId="{DD0AE6B3-79F8-404E-ABFB-764BF1AAB04E}" dt="2024-11-19T12:52:05.153" v="68" actId="47"/>
        <pc:sldMkLst>
          <pc:docMk/>
          <pc:sldMk cId="1077476618" sldId="389"/>
        </pc:sldMkLst>
      </pc:sldChg>
      <pc:sldChg chg="add del">
        <pc:chgData name="Jan Šerek" userId="52f1bf4e-9de5-489c-972f-fc1134f9b54e" providerId="ADAL" clId="{DD0AE6B3-79F8-404E-ABFB-764BF1AAB04E}" dt="2024-11-19T12:51:18.671" v="36" actId="47"/>
        <pc:sldMkLst>
          <pc:docMk/>
          <pc:sldMk cId="2548069192" sldId="390"/>
        </pc:sldMkLst>
      </pc:sldChg>
      <pc:sldChg chg="add del">
        <pc:chgData name="Jan Šerek" userId="52f1bf4e-9de5-489c-972f-fc1134f9b54e" providerId="ADAL" clId="{DD0AE6B3-79F8-404E-ABFB-764BF1AAB04E}" dt="2024-11-19T12:51:19.693" v="37" actId="47"/>
        <pc:sldMkLst>
          <pc:docMk/>
          <pc:sldMk cId="1422025822" sldId="391"/>
        </pc:sldMkLst>
      </pc:sldChg>
      <pc:sldChg chg="add del">
        <pc:chgData name="Jan Šerek" userId="52f1bf4e-9de5-489c-972f-fc1134f9b54e" providerId="ADAL" clId="{DD0AE6B3-79F8-404E-ABFB-764BF1AAB04E}" dt="2024-11-19T12:51:20.257" v="38" actId="47"/>
        <pc:sldMkLst>
          <pc:docMk/>
          <pc:sldMk cId="3286099282" sldId="392"/>
        </pc:sldMkLst>
      </pc:sldChg>
      <pc:sldChg chg="add del">
        <pc:chgData name="Jan Šerek" userId="52f1bf4e-9de5-489c-972f-fc1134f9b54e" providerId="ADAL" clId="{DD0AE6B3-79F8-404E-ABFB-764BF1AAB04E}" dt="2024-11-19T12:51:22.154" v="39" actId="47"/>
        <pc:sldMkLst>
          <pc:docMk/>
          <pc:sldMk cId="4188831606" sldId="393"/>
        </pc:sldMkLst>
      </pc:sldChg>
      <pc:sldChg chg="add del">
        <pc:chgData name="Jan Šerek" userId="52f1bf4e-9de5-489c-972f-fc1134f9b54e" providerId="ADAL" clId="{DD0AE6B3-79F8-404E-ABFB-764BF1AAB04E}" dt="2024-11-19T12:51:22.820" v="40" actId="47"/>
        <pc:sldMkLst>
          <pc:docMk/>
          <pc:sldMk cId="4185844195" sldId="394"/>
        </pc:sldMkLst>
      </pc:sldChg>
      <pc:sldChg chg="add del">
        <pc:chgData name="Jan Šerek" userId="52f1bf4e-9de5-489c-972f-fc1134f9b54e" providerId="ADAL" clId="{DD0AE6B3-79F8-404E-ABFB-764BF1AAB04E}" dt="2024-11-19T12:51:23.744" v="42" actId="47"/>
        <pc:sldMkLst>
          <pc:docMk/>
          <pc:sldMk cId="253208048" sldId="395"/>
        </pc:sldMkLst>
      </pc:sldChg>
      <pc:sldChg chg="add del">
        <pc:chgData name="Jan Šerek" userId="52f1bf4e-9de5-489c-972f-fc1134f9b54e" providerId="ADAL" clId="{DD0AE6B3-79F8-404E-ABFB-764BF1AAB04E}" dt="2024-11-19T12:51:24.199" v="43" actId="47"/>
        <pc:sldMkLst>
          <pc:docMk/>
          <pc:sldMk cId="206173369" sldId="396"/>
        </pc:sldMkLst>
      </pc:sldChg>
      <pc:sldChg chg="add del">
        <pc:chgData name="Jan Šerek" userId="52f1bf4e-9de5-489c-972f-fc1134f9b54e" providerId="ADAL" clId="{DD0AE6B3-79F8-404E-ABFB-764BF1AAB04E}" dt="2024-11-19T12:51:25.655" v="46" actId="47"/>
        <pc:sldMkLst>
          <pc:docMk/>
          <pc:sldMk cId="3304205404" sldId="3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F3DF0-7BD4-46D4-8622-1719EA2EFD30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82AF5-2E6E-4FBD-B306-2C68F7573F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2331691"/>
          </a:xfrm>
        </p:spPr>
        <p:txBody>
          <a:bodyPr>
            <a:noAutofit/>
          </a:bodyPr>
          <a:lstStyle/>
          <a:p>
            <a:r>
              <a:rPr lang="cs-CZ" sz="6000" dirty="0"/>
              <a:t>Identita v sociální psychologii</a:t>
            </a:r>
          </a:p>
        </p:txBody>
      </p:sp>
      <p:sp>
        <p:nvSpPr>
          <p:cNvPr id="6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47242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Jan Šerek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Sociální psychologie I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19. 11. 2024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 jako </a:t>
            </a:r>
            <a:r>
              <a:rPr lang="cs-CZ" dirty="0" err="1"/>
              <a:t>metateorie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Sociálně </a:t>
            </a:r>
            <a:r>
              <a:rPr lang="cs-CZ" dirty="0" err="1"/>
              <a:t>identitní</a:t>
            </a:r>
            <a:r>
              <a:rPr lang="cs-CZ" dirty="0"/>
              <a:t> přístup u řady témat v sociální psychologii představuje nejvýznamnější alternativu k přístupu sociálně kognitivnímu</a:t>
            </a:r>
          </a:p>
        </p:txBody>
      </p:sp>
    </p:spTree>
    <p:extLst>
      <p:ext uri="{BB962C8B-B14F-4D97-AF65-F5344CB8AC3E}">
        <p14:creationId xmlns:p14="http://schemas.microsoft.com/office/powerpoint/2010/main" val="326320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 jako </a:t>
            </a:r>
            <a:r>
              <a:rPr lang="cs-CZ" dirty="0" err="1"/>
              <a:t>metateorie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Sociálně </a:t>
            </a:r>
            <a:r>
              <a:rPr lang="cs-CZ" dirty="0" err="1"/>
              <a:t>identitní</a:t>
            </a:r>
            <a:r>
              <a:rPr lang="cs-CZ" dirty="0"/>
              <a:t> přístup u řady témat v sociální psychologii představuje nejvýznamnější alternativu k přístupu sociálně kognitivnímu</a:t>
            </a:r>
          </a:p>
          <a:p>
            <a:r>
              <a:rPr lang="cs-CZ" dirty="0"/>
              <a:t>Obě </a:t>
            </a:r>
            <a:r>
              <a:rPr lang="cs-CZ" dirty="0" err="1"/>
              <a:t>metateorie</a:t>
            </a:r>
            <a:r>
              <a:rPr lang="cs-CZ" dirty="0"/>
              <a:t> jsou někdy rámovány geograficky</a:t>
            </a:r>
          </a:p>
          <a:p>
            <a:pPr lvl="1"/>
            <a:r>
              <a:rPr lang="cs-CZ" dirty="0"/>
              <a:t>sociální kognice – USA</a:t>
            </a:r>
          </a:p>
          <a:p>
            <a:pPr lvl="1"/>
            <a:r>
              <a:rPr lang="cs-CZ" dirty="0"/>
              <a:t>sociální identita – Evropa</a:t>
            </a:r>
          </a:p>
        </p:txBody>
      </p:sp>
    </p:spTree>
    <p:extLst>
      <p:ext uri="{BB962C8B-B14F-4D97-AF65-F5344CB8AC3E}">
        <p14:creationId xmlns:p14="http://schemas.microsoft.com/office/powerpoint/2010/main" val="1945643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 jako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97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jí vadí na sociálně kognitivním přístupu:</a:t>
            </a:r>
          </a:p>
          <a:p>
            <a:r>
              <a:rPr lang="cs-CZ" dirty="0"/>
              <a:t>individualistická redukce (předpoklad, že sociálně psychologické jevy můžeme redukovat na kognici jednotlivců)</a:t>
            </a:r>
          </a:p>
          <a:p>
            <a:r>
              <a:rPr lang="cs-CZ" dirty="0"/>
              <a:t>nedostatečné zohlednění „skupinové“ povahy člověka (redukce významu sociálních skupin na percepční chyby)</a:t>
            </a:r>
          </a:p>
          <a:p>
            <a:r>
              <a:rPr lang="cs-CZ" dirty="0"/>
              <a:t>nedostatečné zohlednění toho, jak člověka ovlivňují reálné vztahy mezi skupinami ve společnosti</a:t>
            </a:r>
          </a:p>
          <a:p>
            <a:r>
              <a:rPr lang="cs-CZ" dirty="0"/>
              <a:t>nedostatečný důraz na nevyhnutelnost, ale zároveň situační/kontextuální podmíněnost kategorického uvažování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418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Sociálně </a:t>
            </a:r>
            <a:r>
              <a:rPr lang="cs-CZ" dirty="0" err="1"/>
              <a:t>identitní</a:t>
            </a:r>
            <a:r>
              <a:rPr lang="cs-CZ" dirty="0"/>
              <a:t>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 sociální identity (SIT)</a:t>
            </a:r>
          </a:p>
          <a:p>
            <a:pPr lvl="1"/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Tajfel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Teorie </a:t>
            </a:r>
            <a:r>
              <a:rPr lang="cs-CZ" dirty="0" err="1"/>
              <a:t>sebekategorizace</a:t>
            </a:r>
            <a:r>
              <a:rPr lang="cs-CZ" dirty="0"/>
              <a:t> (SCT)</a:t>
            </a:r>
          </a:p>
          <a:p>
            <a:pPr lvl="1"/>
            <a:r>
              <a:rPr lang="cs-CZ" dirty="0"/>
              <a:t>John Turner</a:t>
            </a:r>
          </a:p>
          <a:p>
            <a:r>
              <a:rPr lang="cs-CZ" dirty="0" err="1"/>
              <a:t>Optimal</a:t>
            </a:r>
            <a:r>
              <a:rPr lang="cs-CZ" dirty="0"/>
              <a:t> </a:t>
            </a:r>
            <a:r>
              <a:rPr lang="cs-CZ" dirty="0" err="1"/>
              <a:t>distinctiveness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(ODT)</a:t>
            </a:r>
          </a:p>
          <a:p>
            <a:pPr lvl="1"/>
            <a:r>
              <a:rPr lang="cs-CZ" dirty="0" err="1"/>
              <a:t>Marilynn</a:t>
            </a:r>
            <a:r>
              <a:rPr lang="cs-CZ" dirty="0"/>
              <a:t> </a:t>
            </a:r>
            <a:r>
              <a:rPr lang="cs-CZ" dirty="0" err="1"/>
              <a:t>Brewer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2018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„Kdo jsem?“ může znamenat…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… čím jsem jedinečný?</a:t>
            </a:r>
          </a:p>
          <a:p>
            <a:pPr marL="0" indent="0">
              <a:buNone/>
            </a:pPr>
            <a:r>
              <a:rPr lang="cs-CZ" dirty="0"/>
              <a:t>… do jakých sociálních skupin patřím?</a:t>
            </a:r>
          </a:p>
        </p:txBody>
      </p:sp>
    </p:spTree>
    <p:extLst>
      <p:ext uri="{BB962C8B-B14F-4D97-AF65-F5344CB8AC3E}">
        <p14:creationId xmlns:p14="http://schemas.microsoft.com/office/powerpoint/2010/main" val="77951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„Kdo jsem?“ může znamenat…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2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… čím jsem jedinečný?</a:t>
            </a:r>
          </a:p>
          <a:p>
            <a:pPr marL="0" indent="0">
              <a:buNone/>
            </a:pPr>
            <a:r>
              <a:rPr lang="cs-CZ" dirty="0"/>
              <a:t>… do jakých sociálních skupin patřím?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běžném životě si odpovídáme oběma způsoby, z čehož plyne</a:t>
            </a:r>
          </a:p>
          <a:p>
            <a:r>
              <a:rPr lang="cs-CZ" dirty="0"/>
              <a:t>individuální jednání</a:t>
            </a:r>
          </a:p>
          <a:p>
            <a:pPr lvl="1"/>
            <a:r>
              <a:rPr lang="cs-CZ" dirty="0"/>
              <a:t>na základě individuálních charakteristik</a:t>
            </a:r>
          </a:p>
          <a:p>
            <a:r>
              <a:rPr lang="cs-CZ" dirty="0"/>
              <a:t>skupinové jednání</a:t>
            </a:r>
          </a:p>
          <a:p>
            <a:pPr lvl="1"/>
            <a:r>
              <a:rPr lang="cs-CZ" dirty="0"/>
              <a:t>na základě skupinového členství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22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skupinové jednání není ničím deficitní a není méně hodnotné než individuální jednání</a:t>
            </a:r>
          </a:p>
          <a:p>
            <a:r>
              <a:rPr lang="cs-CZ" dirty="0"/>
              <a:t>představuje přirozený doplněk individuálního jednání – „dělá z nás lidské bytosti“</a:t>
            </a:r>
          </a:p>
          <a:p>
            <a:r>
              <a:rPr lang="cs-CZ" dirty="0"/>
              <a:t>může být sice zdrojem řady negativních jevů, ale zároveň představuje nástroj, bez kterého se s nimi nemůžeme vypořádat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teorie sociální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ukázat, že člověk není redukovatelný na osobní identitu a osobní charakteristiky</a:t>
            </a:r>
          </a:p>
          <a:p>
            <a:r>
              <a:rPr lang="cs-CZ" dirty="0"/>
              <a:t>ukázat, že skupinová příslušnost, vztahy mezi skupinami a související sociální struktury a názorové systémy přímo ovlivňují, jak lidé přemýšlejí a jednají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složka našeho </a:t>
            </a:r>
            <a:r>
              <a:rPr lang="cs-CZ" dirty="0" err="1"/>
              <a:t>sebepojetí</a:t>
            </a:r>
            <a:r>
              <a:rPr lang="cs-CZ" dirty="0"/>
              <a:t>, kterou odvozujeme z toho, jakých sociálních skupin jsme členy a jaký emoční význam svému členství přikládáme (</a:t>
            </a:r>
            <a:r>
              <a:rPr lang="cs-CZ" dirty="0" err="1"/>
              <a:t>Tajfel</a:t>
            </a:r>
            <a:r>
              <a:rPr lang="cs-CZ" dirty="0"/>
              <a:t>, 1974)</a:t>
            </a:r>
          </a:p>
        </p:txBody>
      </p:sp>
      <p:sp>
        <p:nvSpPr>
          <p:cNvPr id="4" name="Elipsa 3"/>
          <p:cNvSpPr/>
          <p:nvPr/>
        </p:nvSpPr>
        <p:spPr>
          <a:xfrm>
            <a:off x="5159896" y="3717032"/>
            <a:ext cx="2520280" cy="252028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5591944" y="3933056"/>
            <a:ext cx="936104" cy="936104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6384032" y="5013176"/>
            <a:ext cx="936104" cy="9361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funkcí vnímaných podobností a rozdílů mezi lidmi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Odpověď na otázku „Kdo jsi?“ „Kdo jsem?“</a:t>
            </a:r>
          </a:p>
        </p:txBody>
      </p:sp>
    </p:spTree>
    <p:extLst>
      <p:ext uri="{BB962C8B-B14F-4D97-AF65-F5344CB8AC3E}">
        <p14:creationId xmlns:p14="http://schemas.microsoft.com/office/powerpoint/2010/main" val="2760314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funkcí vnímaných podobností a rozdílů mezi lidmi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sdílená s druhými – poskytuje základ pro sociální (kolektivní) jednání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funkcí vnímaných podobností a rozdílů mezi lidmi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sdílená s druhými – poskytuje základ pro sociální (kolektivní) jednání</a:t>
            </a:r>
            <a:br>
              <a:rPr lang="cs-CZ" sz="3200" dirty="0"/>
            </a:br>
            <a:r>
              <a:rPr lang="cs-CZ" sz="3200" dirty="0">
                <a:solidFill>
                  <a:srgbClr val="C00000"/>
                </a:solidFill>
              </a:rPr>
              <a:t>proč a jak velké množství lidí jedná koherentním a smysluplným způsobem na základě sdílených norem, hodnot a interpretací světa</a:t>
            </a:r>
            <a:endParaRPr lang="cs-CZ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funkcí vnímaných podobností a rozdílů mezi lidmi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je sdílená s druhými – poskytuje základ pro sociální (kolektivní) jednání</a:t>
            </a:r>
            <a:br>
              <a:rPr lang="cs-CZ" sz="3200" dirty="0"/>
            </a:br>
            <a:r>
              <a:rPr lang="cs-CZ" sz="3200" dirty="0">
                <a:solidFill>
                  <a:srgbClr val="C00000"/>
                </a:solidFill>
              </a:rPr>
              <a:t>proč a jak velké množství lidí jedná koherentním a smysluplným způsobem na základě sdílených norem, hodnot a interpretací světa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/>
              <a:t>utváří se prostřednictvím sdílené historie a aktuálního dění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sociální identitu utváříme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Psychologické procesy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sociální kategorizace</a:t>
            </a:r>
          </a:p>
          <a:p>
            <a:r>
              <a:rPr lang="cs-CZ" dirty="0"/>
              <a:t>sociální srovnávání</a:t>
            </a:r>
          </a:p>
          <a:p>
            <a:r>
              <a:rPr lang="cs-CZ" dirty="0"/>
              <a:t>sociální identifikace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247040" cy="4525963"/>
          </a:xfrm>
        </p:spPr>
        <p:txBody>
          <a:bodyPr>
            <a:noAutofit/>
          </a:bodyPr>
          <a:lstStyle/>
          <a:p>
            <a:r>
              <a:rPr lang="cs-CZ" sz="3000" dirty="0"/>
              <a:t>lidé jsou vnímaní jako členové omezeného počtu sociálních kategorií</a:t>
            </a:r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pPr>
              <a:buNone/>
            </a:pPr>
            <a:r>
              <a:rPr lang="cs-CZ" sz="3000" dirty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391056" cy="4525963"/>
          </a:xfrm>
        </p:spPr>
        <p:txBody>
          <a:bodyPr>
            <a:normAutofit/>
          </a:bodyPr>
          <a:lstStyle/>
          <a:p>
            <a:r>
              <a:rPr lang="cs-CZ" sz="3000" dirty="0"/>
              <a:t>lidé jsou vnímaní jako členové omezeného počtu sociálních kategorií</a:t>
            </a:r>
          </a:p>
          <a:p>
            <a:r>
              <a:rPr lang="cs-CZ" sz="3000" dirty="0"/>
              <a:t>kategorie jsou organizovány okolo nějakého centrálního rysu, který je odlišuje od jiných kategorií</a:t>
            </a:r>
          </a:p>
          <a:p>
            <a:endParaRPr lang="cs-CZ" sz="3000" dirty="0"/>
          </a:p>
          <a:p>
            <a:endParaRPr lang="cs-CZ" sz="3000" dirty="0"/>
          </a:p>
          <a:p>
            <a:endParaRPr lang="cs-CZ" sz="3000" dirty="0"/>
          </a:p>
          <a:p>
            <a:pPr>
              <a:buNone/>
            </a:pPr>
            <a:r>
              <a:rPr lang="cs-CZ" sz="3000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4525963"/>
          </a:xfrm>
        </p:spPr>
        <p:txBody>
          <a:bodyPr>
            <a:normAutofit/>
          </a:bodyPr>
          <a:lstStyle/>
          <a:p>
            <a:r>
              <a:rPr lang="cs-CZ" sz="3000" dirty="0"/>
              <a:t>lidé jsou vnímaní jako členové omezeného počtu sociálních kategorií</a:t>
            </a:r>
          </a:p>
          <a:p>
            <a:r>
              <a:rPr lang="cs-CZ" sz="3000" dirty="0"/>
              <a:t>kategorie jsou organizovány okolo nějakého centrálního rysu, který je odlišuje od jiných kategorií</a:t>
            </a:r>
          </a:p>
          <a:p>
            <a:r>
              <a:rPr lang="cs-CZ" sz="3000" dirty="0"/>
              <a:t>zaměřujeme se na</a:t>
            </a:r>
          </a:p>
          <a:p>
            <a:pPr lvl="1"/>
            <a:r>
              <a:rPr lang="cs-CZ" dirty="0"/>
              <a:t>podobnosti v rámci kategorií (vnímáme členy jako vzájemně zaměnitelné)</a:t>
            </a:r>
          </a:p>
          <a:p>
            <a:pPr lvl="1"/>
            <a:endParaRPr lang="cs-CZ" dirty="0"/>
          </a:p>
          <a:p>
            <a:pPr lvl="1"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4997151"/>
          </a:xfrm>
        </p:spPr>
        <p:txBody>
          <a:bodyPr>
            <a:normAutofit/>
          </a:bodyPr>
          <a:lstStyle/>
          <a:p>
            <a:r>
              <a:rPr lang="cs-CZ" sz="3000" dirty="0"/>
              <a:t>lidé jsou vnímaní jako členové omezeného počtu sociálních kategorií</a:t>
            </a:r>
          </a:p>
          <a:p>
            <a:r>
              <a:rPr lang="cs-CZ" sz="3000" dirty="0"/>
              <a:t>kategorie jsou organizovány okolo nějakého centrálního rysu, který je odlišuje od jiných kategorií</a:t>
            </a:r>
          </a:p>
          <a:p>
            <a:r>
              <a:rPr lang="cs-CZ" sz="3000" dirty="0"/>
              <a:t>zaměřujeme se na</a:t>
            </a:r>
          </a:p>
          <a:p>
            <a:pPr lvl="1"/>
            <a:r>
              <a:rPr lang="cs-CZ" dirty="0"/>
              <a:t>podobnosti v rámci kategorií (vnímáme členy jako vzájemně zaměnitelné)</a:t>
            </a:r>
          </a:p>
          <a:p>
            <a:pPr lvl="1"/>
            <a:r>
              <a:rPr lang="cs-CZ" dirty="0"/>
              <a:t>zdůrazňujeme rozdíly mezi kategoriemi</a:t>
            </a:r>
          </a:p>
        </p:txBody>
      </p:sp>
    </p:spTree>
    <p:extLst>
      <p:ext uri="{BB962C8B-B14F-4D97-AF65-F5344CB8AC3E}">
        <p14:creationId xmlns:p14="http://schemas.microsoft.com/office/powerpoint/2010/main" val="1537082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4997151"/>
          </a:xfrm>
        </p:spPr>
        <p:txBody>
          <a:bodyPr>
            <a:normAutofit/>
          </a:bodyPr>
          <a:lstStyle/>
          <a:p>
            <a:r>
              <a:rPr lang="cs-CZ" sz="3000" dirty="0"/>
              <a:t>lidé jsou vnímaní jako členové omezeného počtu sociálních kategorií</a:t>
            </a:r>
          </a:p>
          <a:p>
            <a:r>
              <a:rPr lang="cs-CZ" sz="3000" dirty="0"/>
              <a:t>kategorie jsou organizovány okolo nějakého centrálního rysu, který je odlišuje od jiných kategorií</a:t>
            </a:r>
          </a:p>
          <a:p>
            <a:r>
              <a:rPr lang="cs-CZ" sz="3000" dirty="0"/>
              <a:t>zaměřujeme se na</a:t>
            </a:r>
          </a:p>
          <a:p>
            <a:pPr lvl="1"/>
            <a:r>
              <a:rPr lang="cs-CZ" dirty="0"/>
              <a:t>podobnosti v rámci kategorií (vnímáme členy jako vzájemně zaměnitelné)</a:t>
            </a:r>
          </a:p>
          <a:p>
            <a:pPr lvl="1"/>
            <a:r>
              <a:rPr lang="cs-CZ" dirty="0"/>
              <a:t>zdůrazňujeme rozdíly mezi kategoriemi</a:t>
            </a:r>
          </a:p>
          <a:p>
            <a:r>
              <a:rPr lang="cs-CZ" dirty="0"/>
              <a:t>zanedbáváme individuální rysy </a:t>
            </a:r>
          </a:p>
        </p:txBody>
      </p:sp>
    </p:spTree>
    <p:extLst>
      <p:ext uri="{BB962C8B-B14F-4D97-AF65-F5344CB8AC3E}">
        <p14:creationId xmlns:p14="http://schemas.microsoft.com/office/powerpoint/2010/main" val="3440265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1559496" y="1956265"/>
            <a:ext cx="9073008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nežádoucí, ale do velké míry neodstranitelný deficit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59496" y="1439877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sociálně kognitivní přístup (podle teorie sociální identity)</a:t>
            </a:r>
          </a:p>
        </p:txBody>
      </p:sp>
    </p:spTree>
    <p:extLst>
      <p:ext uri="{BB962C8B-B14F-4D97-AF65-F5344CB8AC3E}">
        <p14:creationId xmlns:p14="http://schemas.microsoft.com/office/powerpoint/2010/main" val="185311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Odpověď na otázku „Kdo jsi?“ „Kdo jsem?“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Přístupy k identitě</a:t>
            </a:r>
          </a:p>
          <a:p>
            <a:pPr marL="514350" indent="-514350">
              <a:buAutoNum type="arabicParenR"/>
            </a:pPr>
            <a:r>
              <a:rPr lang="cs-CZ" dirty="0"/>
              <a:t>Individuální – vztahová – kolektivní</a:t>
            </a:r>
          </a:p>
          <a:p>
            <a:pPr marL="514350" indent="-514350">
              <a:buAutoNum type="arabicParenR"/>
            </a:pPr>
            <a:r>
              <a:rPr lang="cs-CZ" dirty="0"/>
              <a:t>Relativně stabilní – fluidní</a:t>
            </a:r>
          </a:p>
          <a:p>
            <a:pPr marL="514350" indent="-514350">
              <a:buAutoNum type="arabicParenR"/>
            </a:pPr>
            <a:r>
              <a:rPr lang="cs-CZ" dirty="0"/>
              <a:t>Objevená – konstruovaná – sociálně konstruovaná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674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kategorizace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559496" y="4328552"/>
            <a:ext cx="9073008" cy="198076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adaptivní strategie, která lidem umožňuje dát nějaký význam okolnímu světu a fungovat spolu s ostatními lidmi na skupinové a </a:t>
            </a:r>
            <a:r>
              <a:rPr lang="cs-CZ" sz="3200" dirty="0" err="1">
                <a:solidFill>
                  <a:schemeClr val="tx1"/>
                </a:solidFill>
              </a:rPr>
              <a:t>meziskupinové</a:t>
            </a:r>
            <a:r>
              <a:rPr lang="cs-CZ" sz="3200" dirty="0">
                <a:solidFill>
                  <a:schemeClr val="tx1"/>
                </a:solidFill>
              </a:rPr>
              <a:t> úrovni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559496" y="3786726"/>
            <a:ext cx="467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pohled teorie sociální identity</a:t>
            </a:r>
          </a:p>
        </p:txBody>
      </p:sp>
      <p:sp>
        <p:nvSpPr>
          <p:cNvPr id="6" name="Obdélník 5"/>
          <p:cNvSpPr/>
          <p:nvPr/>
        </p:nvSpPr>
        <p:spPr>
          <a:xfrm>
            <a:off x="1559496" y="1956265"/>
            <a:ext cx="9073008" cy="10081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nežádoucí, ale do velké míry neodstranitelný deficit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559496" y="143987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sociálně kognitivní přístup (podle teorie sociální identity)</a:t>
            </a:r>
          </a:p>
          <a:p>
            <a:endParaRPr lang="cs-CZ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413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srovnávání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 a hodnocení skupinových rysů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srovnávání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 a hodnocení skupinových rysů</a:t>
            </a:r>
          </a:p>
          <a:p>
            <a:r>
              <a:rPr lang="cs-CZ" dirty="0"/>
              <a:t>neexistuje žádný objektivní standard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srovnávání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interpretace a hodnocení skupinových rysů</a:t>
            </a:r>
          </a:p>
          <a:p>
            <a:r>
              <a:rPr lang="cs-CZ" dirty="0"/>
              <a:t>neexistuje žádný objektivní standard</a:t>
            </a:r>
          </a:p>
          <a:p>
            <a:r>
              <a:rPr lang="cs-CZ" dirty="0"/>
              <a:t>skupiny posuzujeme na základě odlišování od jiných relevantních skupin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některých skupin přísluším rovněž já (mé </a:t>
            </a:r>
            <a:r>
              <a:rPr lang="cs-CZ" dirty="0" err="1"/>
              <a:t>self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identifikace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některých skupin přísluším rovněž já (mé </a:t>
            </a:r>
            <a:r>
              <a:rPr lang="cs-CZ" dirty="0" err="1"/>
              <a:t>self</a:t>
            </a:r>
            <a:r>
              <a:rPr lang="cs-CZ" dirty="0"/>
              <a:t>)</a:t>
            </a:r>
          </a:p>
          <a:p>
            <a:r>
              <a:rPr lang="cs-CZ" dirty="0"/>
              <a:t>nejedná se pouze o „chladnou“ sebe-percepci, ale má to pro mě rovněž emoční důležitost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více si člověk </a:t>
            </a:r>
            <a:r>
              <a:rPr lang="cs-CZ" dirty="0" err="1"/>
              <a:t>internalizuje</a:t>
            </a:r>
            <a:r>
              <a:rPr lang="cs-CZ" dirty="0"/>
              <a:t> skupinové členství jako smysluplný aspekt svého </a:t>
            </a:r>
            <a:r>
              <a:rPr lang="cs-CZ" dirty="0" err="1"/>
              <a:t>sebepojetí</a:t>
            </a:r>
            <a:r>
              <a:rPr lang="cs-CZ" dirty="0"/>
              <a:t>, tím více chce dosáhnout </a:t>
            </a:r>
            <a:r>
              <a:rPr lang="cs-CZ" dirty="0">
                <a:solidFill>
                  <a:srgbClr val="C00000"/>
                </a:solidFill>
              </a:rPr>
              <a:t>příznivého srovnání </a:t>
            </a:r>
            <a:r>
              <a:rPr lang="cs-CZ" dirty="0"/>
              <a:t>mezi vlastními a relevantními cizími skupinami, aby dosáhl či si udržel pozitivní sociální identitu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více si člověk </a:t>
            </a:r>
            <a:r>
              <a:rPr lang="cs-CZ" dirty="0" err="1"/>
              <a:t>internalizuje</a:t>
            </a:r>
            <a:r>
              <a:rPr lang="cs-CZ" dirty="0"/>
              <a:t> skupinové členství jako smysluplný aspekt svého </a:t>
            </a:r>
            <a:r>
              <a:rPr lang="cs-CZ" dirty="0" err="1"/>
              <a:t>sebepojetí</a:t>
            </a:r>
            <a:r>
              <a:rPr lang="cs-CZ" dirty="0"/>
              <a:t>, tím více chce dosáhnout </a:t>
            </a:r>
            <a:r>
              <a:rPr lang="cs-CZ" dirty="0">
                <a:solidFill>
                  <a:srgbClr val="C00000"/>
                </a:solidFill>
              </a:rPr>
              <a:t>příznivého srovnání </a:t>
            </a:r>
            <a:r>
              <a:rPr lang="cs-CZ" dirty="0"/>
              <a:t>mezi vlastními a relevantními cizími skupinami, aby dosáhl či si udržel pozitivní sociální identitu</a:t>
            </a:r>
          </a:p>
          <a:p>
            <a:r>
              <a:rPr lang="cs-CZ" dirty="0"/>
              <a:t>sociální kategorizace sama o sobě může vyvolat </a:t>
            </a:r>
            <a:r>
              <a:rPr lang="cs-CZ" dirty="0" err="1"/>
              <a:t>favorizaci</a:t>
            </a:r>
            <a:r>
              <a:rPr lang="cs-CZ" dirty="0"/>
              <a:t> vlastních skupin před ostatními (in-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favoritism</a:t>
            </a:r>
            <a:r>
              <a:rPr lang="cs-CZ" dirty="0"/>
              <a:t>, in-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tzv. paradigma minimálních skupin:</a:t>
            </a:r>
          </a:p>
          <a:p>
            <a:r>
              <a:rPr lang="cs-CZ" dirty="0"/>
              <a:t>nahodilost kategorizace</a:t>
            </a:r>
          </a:p>
          <a:p>
            <a:r>
              <a:rPr lang="cs-CZ" dirty="0"/>
              <a:t>anonymita</a:t>
            </a:r>
          </a:p>
          <a:p>
            <a:r>
              <a:rPr lang="cs-CZ" dirty="0"/>
              <a:t>žádná společná historie, interakce ani budoucnost</a:t>
            </a:r>
          </a:p>
          <a:p>
            <a:r>
              <a:rPr lang="cs-CZ" dirty="0"/>
              <a:t>žádné potenciální přínosy pro vlastní osobu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en-US" dirty="0" err="1"/>
              <a:t>Tajfel</a:t>
            </a:r>
            <a:r>
              <a:rPr lang="en-US" dirty="0"/>
              <a:t>, H. (1970)</a:t>
            </a:r>
            <a:r>
              <a:rPr lang="cs-CZ" dirty="0"/>
              <a:t>.</a:t>
            </a:r>
            <a:r>
              <a:rPr lang="en-US" dirty="0"/>
              <a:t> Experiments in intergroup discrimination. </a:t>
            </a:r>
            <a:r>
              <a:rPr lang="en-US" i="1" dirty="0"/>
              <a:t>Scientific American, 223</a:t>
            </a:r>
            <a:r>
              <a:rPr lang="en-US" dirty="0"/>
              <a:t>, 96-102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objevuje se tendence odměňovat jinak členy vlastní a cizí skupiny – favorizovat vlastní skupinu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Perspektivy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</a:t>
            </a:r>
          </a:p>
          <a:p>
            <a:r>
              <a:rPr lang="cs-CZ" dirty="0"/>
              <a:t>Diskurzivní</a:t>
            </a:r>
          </a:p>
          <a:p>
            <a:r>
              <a:rPr lang="cs-CZ" dirty="0"/>
              <a:t>Vývojová</a:t>
            </a:r>
          </a:p>
          <a:p>
            <a:pPr lvl="1"/>
            <a:r>
              <a:rPr lang="cs-CZ" dirty="0"/>
              <a:t>epigenetický model psychosociálního vývoje (</a:t>
            </a:r>
            <a:r>
              <a:rPr lang="cs-CZ" dirty="0" err="1"/>
              <a:t>Erikson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narativní (</a:t>
            </a:r>
            <a:r>
              <a:rPr lang="cs-CZ" dirty="0" err="1"/>
              <a:t>McAdams</a:t>
            </a:r>
            <a:r>
              <a:rPr lang="cs-CZ" dirty="0"/>
              <a:t>)</a:t>
            </a:r>
          </a:p>
          <a:p>
            <a:r>
              <a:rPr lang="cs-CZ" dirty="0"/>
              <a:t>Sociálně </a:t>
            </a:r>
            <a:r>
              <a:rPr lang="cs-CZ" dirty="0" err="1"/>
              <a:t>identitní</a:t>
            </a:r>
            <a:r>
              <a:rPr lang="cs-CZ" dirty="0"/>
              <a:t> přístup (</a:t>
            </a:r>
            <a:r>
              <a:rPr lang="cs-CZ" dirty="0" err="1"/>
              <a:t>Tajfel</a:t>
            </a:r>
            <a:r>
              <a:rPr lang="cs-CZ" dirty="0"/>
              <a:t>, Turner)</a:t>
            </a:r>
          </a:p>
        </p:txBody>
      </p:sp>
    </p:spTree>
    <p:extLst>
      <p:ext uri="{BB962C8B-B14F-4D97-AF65-F5344CB8AC3E}">
        <p14:creationId xmlns:p14="http://schemas.microsoft.com/office/powerpoint/2010/main" val="31639736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objevuje se tendence odměňovat jinak členy vlastní a cizí skupiny – favorizovat vlastní skupinu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proč?</a:t>
            </a:r>
          </a:p>
          <a:p>
            <a:r>
              <a:rPr lang="cs-CZ" dirty="0"/>
              <a:t>sociální norma</a:t>
            </a:r>
          </a:p>
          <a:p>
            <a:r>
              <a:rPr lang="cs-CZ" dirty="0"/>
              <a:t>snaha o pozitivní odlišení od druhé skupiny</a:t>
            </a:r>
          </a:p>
          <a:p>
            <a:r>
              <a:rPr lang="cs-CZ" dirty="0"/>
              <a:t>snaha dát situaci nějaký význam, zorientovat se v 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914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Paradigma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objevuje se tendence odměňovat jinak členy vlastní a cizí skupiny – favorizovat vlastní skupinu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proč?</a:t>
            </a:r>
          </a:p>
          <a:p>
            <a:r>
              <a:rPr lang="cs-CZ" dirty="0"/>
              <a:t>sociální norma</a:t>
            </a:r>
          </a:p>
          <a:p>
            <a:r>
              <a:rPr lang="cs-CZ" dirty="0"/>
              <a:t>snaha o pozitivní odlišení od druhé skupiny</a:t>
            </a:r>
          </a:p>
          <a:p>
            <a:r>
              <a:rPr lang="cs-CZ" dirty="0"/>
              <a:t>snaha dát situaci nějaký význam, zorientovat se v ní</a:t>
            </a:r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9600" y="4437112"/>
            <a:ext cx="9446840" cy="122413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83088" y="5776825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C00000"/>
                </a:solidFill>
              </a:rPr>
              <a:t>v rámci možností, které nám poskytuje kontext</a:t>
            </a:r>
          </a:p>
        </p:txBody>
      </p:sp>
    </p:spTree>
    <p:extLst>
      <p:ext uri="{BB962C8B-B14F-4D97-AF65-F5344CB8AC3E}">
        <p14:creationId xmlns:p14="http://schemas.microsoft.com/office/powerpoint/2010/main" val="38695151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Ponaučení z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možných kategorizačních systémů je celá řada a záleží na tom, který z nich je momentálně </a:t>
            </a:r>
            <a:r>
              <a:rPr lang="cs-CZ" dirty="0">
                <a:solidFill>
                  <a:srgbClr val="C00000"/>
                </a:solidFill>
              </a:rPr>
              <a:t>výrazný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v daném sociálním kontextu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Ponaučení z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možných kategorizačních systémů je celá řada a záleží na tom, který z nich je momentálně </a:t>
            </a:r>
            <a:r>
              <a:rPr lang="cs-CZ" dirty="0">
                <a:solidFill>
                  <a:srgbClr val="C00000"/>
                </a:solidFill>
              </a:rPr>
              <a:t>výrazný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v daném sociálním kontextu</a:t>
            </a:r>
          </a:p>
          <a:p>
            <a:r>
              <a:rPr lang="cs-CZ" dirty="0"/>
              <a:t>se druhými skupinami se srovnáváme na </a:t>
            </a:r>
            <a:r>
              <a:rPr lang="cs-CZ" dirty="0">
                <a:solidFill>
                  <a:srgbClr val="C00000"/>
                </a:solidFill>
              </a:rPr>
              <a:t>různých</a:t>
            </a:r>
            <a:r>
              <a:rPr lang="cs-CZ" dirty="0"/>
              <a:t> dimenzích (nejen „dobrý“ – „špatný“), jejichž aktuální důležitost je spoluurčena obsahem naší skupinové identity a kontextem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Ponaučení z minimálních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/>
          </a:bodyPr>
          <a:lstStyle/>
          <a:p>
            <a:r>
              <a:rPr lang="cs-CZ" dirty="0"/>
              <a:t>možných kategorizačních systémů je celá řada a záleží na tom, který z nich je momentálně </a:t>
            </a:r>
            <a:r>
              <a:rPr lang="cs-CZ" dirty="0">
                <a:solidFill>
                  <a:srgbClr val="C00000"/>
                </a:solidFill>
              </a:rPr>
              <a:t>výrazný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v daném sociálním kontextu</a:t>
            </a:r>
          </a:p>
          <a:p>
            <a:r>
              <a:rPr lang="cs-CZ" dirty="0"/>
              <a:t>se druhými skupinami se srovnáváme na </a:t>
            </a:r>
            <a:r>
              <a:rPr lang="cs-CZ" dirty="0">
                <a:solidFill>
                  <a:srgbClr val="C00000"/>
                </a:solidFill>
              </a:rPr>
              <a:t>různých</a:t>
            </a:r>
            <a:r>
              <a:rPr lang="cs-CZ" dirty="0"/>
              <a:t> dimenzích (nejen „dobrý“ – „špatný“), jejichž aktuální důležitost je spoluurčena obsahem naší skupinové identity a kontextem</a:t>
            </a:r>
          </a:p>
          <a:p>
            <a:r>
              <a:rPr lang="cs-CZ" dirty="0"/>
              <a:t>nejde tedy o obecnou tendenci „diskriminovat“ jiné skupiny – konkrétní důsledky kategorizace lze předvídat, pouze když známe kontext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 a nerovnosti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skupiny se mnohdy nacházejí v nerovném postavení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projevuje se odlišným </a:t>
            </a:r>
            <a:r>
              <a:rPr lang="cs-CZ" dirty="0">
                <a:solidFill>
                  <a:srgbClr val="C00000"/>
                </a:solidFill>
              </a:rPr>
              <a:t>sociálním statusem</a:t>
            </a:r>
          </a:p>
          <a:p>
            <a:pPr marL="0" indent="0">
              <a:buNone/>
            </a:pPr>
            <a:r>
              <a:rPr lang="cs-CZ" dirty="0"/>
              <a:t>(horší relativní pozice skupiny na nějaké důležité hodnotící dimenzi)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1680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 a nerovnosti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být členem skupiny s nižším statusem pro nás představuje problém 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1250950" indent="0">
              <a:buNone/>
            </a:pPr>
            <a:r>
              <a:rPr lang="cs-CZ" dirty="0"/>
              <a:t>usilujeme proto o </a:t>
            </a:r>
            <a:r>
              <a:rPr lang="cs-CZ" dirty="0">
                <a:solidFill>
                  <a:srgbClr val="C00000"/>
                </a:solidFill>
              </a:rPr>
              <a:t>pozitivní odlišnost </a:t>
            </a:r>
            <a:r>
              <a:rPr lang="cs-CZ" dirty="0"/>
              <a:t>naší skupiny od jiných skupin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1161463" y="3425230"/>
            <a:ext cx="648072" cy="57606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13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tedy uděláme, jsme-li členy skupiny s nižším statusem?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záleží na tom, jak vnímáme určité prvky sociální struktury: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C00000"/>
                </a:solidFill>
              </a:rPr>
              <a:t>propustnost skupinových hranic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C00000"/>
                </a:solidFill>
              </a:rPr>
              <a:t>stabilita nerovnosti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olidFill>
                  <a:srgbClr val="C00000"/>
                </a:solidFill>
              </a:rPr>
              <a:t>legitimita nerovnosti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3065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individuální mobilita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usilujeme opustit svou sociální skupinu</a:t>
            </a:r>
          </a:p>
          <a:p>
            <a:pPr marL="514350" indent="-51435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pokud vnímáme hranice mezi skupinami jako </a:t>
            </a:r>
            <a:r>
              <a:rPr lang="cs-CZ" dirty="0">
                <a:solidFill>
                  <a:srgbClr val="C00000"/>
                </a:solidFill>
              </a:rPr>
              <a:t>vysoce propustné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4307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cs-CZ" dirty="0"/>
              <a:t>sociální kreativita</a:t>
            </a:r>
          </a:p>
          <a:p>
            <a:pPr marL="514350" indent="-514350">
              <a:buAutoNum type="arabicParenR" startAt="2"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pokoušíme se redefinovat </a:t>
            </a:r>
            <a:r>
              <a:rPr lang="cs-CZ" dirty="0" err="1"/>
              <a:t>meziskupinovou</a:t>
            </a:r>
            <a:r>
              <a:rPr lang="cs-CZ" dirty="0"/>
              <a:t> situaci způsobem, který je pro nás přijatelnější</a:t>
            </a:r>
          </a:p>
          <a:p>
            <a:pPr marL="514350" indent="-51435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pokud vnímáme hranice mezi skupinami jako </a:t>
            </a:r>
            <a:r>
              <a:rPr lang="cs-CZ" dirty="0">
                <a:solidFill>
                  <a:srgbClr val="C00000"/>
                </a:solidFill>
              </a:rPr>
              <a:t>nepropustné</a:t>
            </a:r>
            <a:r>
              <a:rPr lang="cs-CZ" dirty="0"/>
              <a:t> a nerovnost jako </a:t>
            </a:r>
            <a:r>
              <a:rPr lang="cs-CZ" dirty="0">
                <a:solidFill>
                  <a:srgbClr val="C00000"/>
                </a:solidFill>
              </a:rPr>
              <a:t>vysoce stabilní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24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Kulturní perspektiva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526960" cy="4525963"/>
          </a:xfrm>
        </p:spPr>
        <p:txBody>
          <a:bodyPr>
            <a:normAutofit/>
          </a:bodyPr>
          <a:lstStyle/>
          <a:p>
            <a:r>
              <a:rPr lang="cs-CZ" sz="2800" dirty="0"/>
              <a:t>Identita chápána ve spojitosti s kulturním dědictvím určité skupiny – jejími hodnotami, jazykem či zvyky</a:t>
            </a:r>
          </a:p>
          <a:p>
            <a:r>
              <a:rPr lang="cs-CZ" sz="2800" dirty="0"/>
              <a:t>Uplatňuje se například</a:t>
            </a:r>
            <a:br>
              <a:rPr lang="cs-CZ" sz="2800" dirty="0"/>
            </a:br>
            <a:r>
              <a:rPr lang="cs-CZ" sz="2800" dirty="0"/>
              <a:t>v modelu akulturačních</a:t>
            </a:r>
            <a:br>
              <a:rPr lang="cs-CZ" sz="2800" dirty="0"/>
            </a:br>
            <a:r>
              <a:rPr lang="cs-CZ" sz="2800" dirty="0"/>
              <a:t>strategií (J. </a:t>
            </a:r>
            <a:r>
              <a:rPr lang="cs-CZ" sz="2800" dirty="0" err="1"/>
              <a:t>Berry</a:t>
            </a:r>
            <a:r>
              <a:rPr lang="cs-CZ" sz="2800" dirty="0"/>
              <a:t>),</a:t>
            </a:r>
            <a:br>
              <a:rPr lang="cs-CZ" sz="2800" dirty="0"/>
            </a:br>
            <a:r>
              <a:rPr lang="cs-CZ" sz="2800" dirty="0"/>
              <a:t>tedy modelu kulturních</a:t>
            </a:r>
            <a:br>
              <a:rPr lang="cs-CZ" sz="2800" dirty="0"/>
            </a:br>
            <a:r>
              <a:rPr lang="cs-CZ" sz="2800" dirty="0"/>
              <a:t>a psychologických změn</a:t>
            </a:r>
            <a:br>
              <a:rPr lang="cs-CZ" sz="2800" dirty="0"/>
            </a:br>
            <a:r>
              <a:rPr lang="cs-CZ" sz="2800" dirty="0"/>
              <a:t>plynoucích z kontaktu</a:t>
            </a:r>
            <a:br>
              <a:rPr lang="cs-CZ" sz="2800" dirty="0"/>
            </a:br>
            <a:r>
              <a:rPr lang="cs-CZ" sz="2800" dirty="0"/>
              <a:t>dvou a více kultur</a:t>
            </a:r>
          </a:p>
          <a:p>
            <a:endParaRPr lang="cs-CZ" sz="2800" dirty="0"/>
          </a:p>
        </p:txBody>
      </p:sp>
      <p:pic>
        <p:nvPicPr>
          <p:cNvPr id="1026" name="Picture 2" descr="http://www.oxfordhandbooks.com/view/10.1093/oxfordhb/9780190215217.001.0001/oxfordhb-9780190215217-graphic-005-f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40" y="2455212"/>
            <a:ext cx="6799672" cy="388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768408" y="6453336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err="1"/>
              <a:t>Berry</a:t>
            </a:r>
            <a:r>
              <a:rPr lang="cs-CZ" sz="1400" dirty="0"/>
              <a:t> (2003/2017)</a:t>
            </a:r>
          </a:p>
        </p:txBody>
      </p:sp>
    </p:spTree>
    <p:extLst>
      <p:ext uri="{BB962C8B-B14F-4D97-AF65-F5344CB8AC3E}">
        <p14:creationId xmlns:p14="http://schemas.microsoft.com/office/powerpoint/2010/main" val="40032920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2"/>
            </a:pPr>
            <a:r>
              <a:rPr lang="cs-CZ" dirty="0"/>
              <a:t>sociální kreativita</a:t>
            </a:r>
          </a:p>
          <a:p>
            <a:pPr marL="514350" indent="-514350">
              <a:buAutoNum type="arabicParenR" startAt="2"/>
            </a:pPr>
            <a:endParaRPr lang="cs-CZ" dirty="0"/>
          </a:p>
          <a:p>
            <a:pPr marL="514350" indent="-514350">
              <a:buAutoNum type="alphaLcParenR"/>
            </a:pPr>
            <a:r>
              <a:rPr lang="cs-CZ" dirty="0"/>
              <a:t>najdeme si jinou srovnávací skupinu, která je na tom hůř než naše</a:t>
            </a:r>
          </a:p>
          <a:p>
            <a:pPr marL="514350" indent="-514350">
              <a:buAutoNum type="alphaLcParenR"/>
            </a:pPr>
            <a:r>
              <a:rPr lang="cs-CZ" dirty="0"/>
              <a:t>zdůrazníme jinou srovnávací dimenzi, která je pro nás příznivější</a:t>
            </a:r>
          </a:p>
          <a:p>
            <a:pPr marL="514350" indent="-514350">
              <a:buAutoNum type="alphaLcParenR"/>
            </a:pPr>
            <a:r>
              <a:rPr lang="cs-CZ" dirty="0"/>
              <a:t>jinak hodnotově zarámujeme atributy naší skupiny, které jsme původně vnímali negativně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63341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sociální identity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811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cs-CZ" dirty="0"/>
              <a:t>sociální soutěžení</a:t>
            </a:r>
          </a:p>
          <a:p>
            <a:pPr marL="514350" indent="-514350">
              <a:buAutoNum type="arabicParenR" startAt="3"/>
            </a:pPr>
            <a:endParaRPr lang="cs-CZ" dirty="0"/>
          </a:p>
          <a:p>
            <a:pPr marL="0" indent="0">
              <a:buNone/>
            </a:pPr>
            <a:r>
              <a:rPr lang="cs-CZ" dirty="0"/>
              <a:t>snažíme se změnit objektivní postavení naší skupiny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zdroj </a:t>
            </a:r>
            <a:r>
              <a:rPr lang="cs-CZ" dirty="0" err="1"/>
              <a:t>meziskupinového</a:t>
            </a:r>
            <a:r>
              <a:rPr lang="cs-CZ" dirty="0"/>
              <a:t> antagonismu a konfliktu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pokud vnímáme hranice mezi skupinami jako </a:t>
            </a:r>
            <a:r>
              <a:rPr lang="cs-CZ" dirty="0">
                <a:solidFill>
                  <a:srgbClr val="C00000"/>
                </a:solidFill>
              </a:rPr>
              <a:t>nepropustné</a:t>
            </a:r>
            <a:r>
              <a:rPr lang="cs-CZ" dirty="0"/>
              <a:t> a nerovnost jako </a:t>
            </a:r>
            <a:r>
              <a:rPr lang="cs-CZ" dirty="0">
                <a:solidFill>
                  <a:srgbClr val="C00000"/>
                </a:solidFill>
              </a:rPr>
              <a:t>nestabilní </a:t>
            </a:r>
            <a:r>
              <a:rPr lang="cs-CZ" dirty="0"/>
              <a:t>a </a:t>
            </a:r>
            <a:r>
              <a:rPr lang="cs-CZ" dirty="0">
                <a:solidFill>
                  <a:srgbClr val="C00000"/>
                </a:solidFill>
              </a:rPr>
              <a:t>nelegitimní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02583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důraz na kognitivní aspekty sociální identity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důraz na kognitivní aspekty sociální identity</a:t>
            </a:r>
          </a:p>
          <a:p>
            <a:r>
              <a:rPr lang="cs-CZ" dirty="0"/>
              <a:t>zatímco některé přístupy definují sociální skupinu prostřednictvím interpersonálních vztahů mezi členy, SCT ji chápe čistě kognitivně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sebekategorizace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důraz na kognitivní aspekty sociální identity</a:t>
            </a:r>
          </a:p>
          <a:p>
            <a:r>
              <a:rPr lang="cs-CZ" dirty="0"/>
              <a:t>zatímco některé přístupy definují sociální skupinu prostřednictvím interpersonálních vztahů mezi členy, SCT ji chápe čistě kognitivně</a:t>
            </a:r>
          </a:p>
          <a:p>
            <a:r>
              <a:rPr lang="cs-CZ" dirty="0"/>
              <a:t>definujeme se na různých úrovních abstrakce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Identita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95600" y="2492895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343472" y="263691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já, jednotlivec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680176" y="263691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člověk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688288" y="263691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živá bytost …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99656" y="263691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obyvatel konkrétního domu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367808" y="263691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Brňan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75920" y="263691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Čech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384032" y="26369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Evropan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847528" y="170080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osobní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871864" y="162880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sociální</a:t>
            </a:r>
          </a:p>
        </p:txBody>
      </p:sp>
    </p:spTree>
    <p:extLst>
      <p:ext uri="{BB962C8B-B14F-4D97-AF65-F5344CB8AC3E}">
        <p14:creationId xmlns:p14="http://schemas.microsoft.com/office/powerpoint/2010/main" val="38563267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Identita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95600" y="2492895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343472" y="263691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já, jednotlivec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680176" y="263691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člověk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688288" y="263691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živá bytost …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99656" y="263691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obyvatel konkrétního domu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367808" y="263691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Brňan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75920" y="263691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Čech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384032" y="26369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Evropan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847528" y="170080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osobní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871864" y="162880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sociální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24508" y="3748462"/>
            <a:ext cx="10742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napříč situacemi se mění výraznost jednotlivých složek naší identity, a tedy i naše sede-definice (jak chápeme sebe sama)</a:t>
            </a:r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depersonalizace: posun </a:t>
            </a:r>
            <a:r>
              <a:rPr lang="cs-CZ" sz="2800" dirty="0" err="1"/>
              <a:t>sebedefinování</a:t>
            </a:r>
            <a:r>
              <a:rPr lang="cs-CZ" sz="2800" dirty="0"/>
              <a:t> z osobní na sociální úroveň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sebestereotypizace</a:t>
            </a:r>
            <a:r>
              <a:rPr lang="cs-CZ" sz="2800" dirty="0"/>
              <a:t>: </a:t>
            </a:r>
            <a:r>
              <a:rPr lang="cs-CZ" sz="2800" dirty="0" err="1"/>
              <a:t>sebedefinování</a:t>
            </a:r>
            <a:r>
              <a:rPr lang="cs-CZ" sz="2800" dirty="0"/>
              <a:t> na základě skupinového stereotypu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391056" cy="4525963"/>
          </a:xfrm>
        </p:spPr>
        <p:txBody>
          <a:bodyPr>
            <a:normAutofit/>
          </a:bodyPr>
          <a:lstStyle/>
          <a:p>
            <a:r>
              <a:rPr lang="cs-CZ" dirty="0"/>
              <a:t>definujeme-li se na vyšší úrovni abstrakce (depersonalizace), vnímáme osoby (včetně sebe) skrze jejich příslušnost ke skupině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391056" cy="4525963"/>
          </a:xfrm>
        </p:spPr>
        <p:txBody>
          <a:bodyPr>
            <a:normAutofit/>
          </a:bodyPr>
          <a:lstStyle/>
          <a:p>
            <a:r>
              <a:rPr lang="cs-CZ" dirty="0"/>
              <a:t>definujeme-li se na vyšší úrovni abstrakce (depersonalizace), vnímáme osoby (včetně sebe) skrze jejich příslušnost ke skupině</a:t>
            </a:r>
          </a:p>
          <a:p>
            <a:r>
              <a:rPr lang="cs-CZ" dirty="0"/>
              <a:t>depersonalizace zvyšuje vnímanou homogenitu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1579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391056" cy="4525963"/>
          </a:xfrm>
        </p:spPr>
        <p:txBody>
          <a:bodyPr>
            <a:normAutofit/>
          </a:bodyPr>
          <a:lstStyle/>
          <a:p>
            <a:r>
              <a:rPr lang="cs-CZ" dirty="0"/>
              <a:t>definujeme-li se na vyšší úrovni abstrakce (depersonalizace), vnímáme osoby (včetně sebe) skrze jejich příslušnost ke skupině</a:t>
            </a:r>
          </a:p>
          <a:p>
            <a:r>
              <a:rPr lang="cs-CZ" dirty="0"/>
              <a:t>depersonalizace zvyšuje vnímanou homogenitu skupin</a:t>
            </a:r>
          </a:p>
          <a:p>
            <a:r>
              <a:rPr lang="cs-CZ" dirty="0"/>
              <a:t>depersonalizace vede ke vnímání osob na základě skupinových stereotypů a prototypů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81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Diskurzivní perspektiva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Důraz na fluidní a sociálně konstruovanou povahu identity</a:t>
            </a:r>
          </a:p>
          <a:p>
            <a:r>
              <a:rPr lang="cs-CZ" dirty="0"/>
              <a:t>Otočení běžné perspektivy:</a:t>
            </a:r>
          </a:p>
          <a:p>
            <a:pPr lvl="1"/>
            <a:r>
              <a:rPr lang="cs-CZ" dirty="0"/>
              <a:t>identita </a:t>
            </a:r>
            <a:r>
              <a:rPr lang="cs-CZ" dirty="0">
                <a:sym typeface="Wingdings" panose="05000000000000000000" pitchFamily="2" charset="2"/>
              </a:rPr>
              <a:t> jak mluvíme, jak se chováme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jazyk, rétorika, pravidla, praktiky  identita</a:t>
            </a:r>
          </a:p>
          <a:p>
            <a:r>
              <a:rPr lang="cs-CZ" dirty="0">
                <a:sym typeface="Wingdings" panose="05000000000000000000" pitchFamily="2" charset="2"/>
              </a:rPr>
              <a:t>Zájem o mocenské aspekty identity (každá identita je součástí sítě mocenských vztahů mezi lidmi či mezi lidmi a institucemi)</a:t>
            </a:r>
            <a:endParaRPr lang="cs-CZ" dirty="0"/>
          </a:p>
          <a:p>
            <a:r>
              <a:rPr lang="cs-CZ" dirty="0"/>
              <a:t>Spojena se jmény jako M. </a:t>
            </a:r>
            <a:r>
              <a:rPr lang="cs-CZ" dirty="0" err="1"/>
              <a:t>Billig</a:t>
            </a:r>
            <a:r>
              <a:rPr lang="cs-CZ" dirty="0"/>
              <a:t>, K. </a:t>
            </a:r>
            <a:r>
              <a:rPr lang="cs-CZ" dirty="0" err="1"/>
              <a:t>Gergen</a:t>
            </a:r>
            <a:r>
              <a:rPr lang="cs-CZ" dirty="0"/>
              <a:t>, J. </a:t>
            </a:r>
            <a:r>
              <a:rPr lang="cs-CZ" dirty="0" err="1"/>
              <a:t>Potter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73215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391056" cy="4525963"/>
          </a:xfrm>
        </p:spPr>
        <p:txBody>
          <a:bodyPr>
            <a:normAutofit/>
          </a:bodyPr>
          <a:lstStyle/>
          <a:p>
            <a:r>
              <a:rPr lang="cs-CZ" dirty="0"/>
              <a:t>definujeme-li se na vyšší úrovni abstrakce (depersonalizace), vnímáme osoby (včetně sebe) skrze jejich příslušnost ke skupině</a:t>
            </a:r>
          </a:p>
          <a:p>
            <a:r>
              <a:rPr lang="cs-CZ" dirty="0"/>
              <a:t>depersonalizace zvyšuje vnímanou homogenitu skupin</a:t>
            </a:r>
          </a:p>
          <a:p>
            <a:r>
              <a:rPr lang="cs-CZ" dirty="0"/>
              <a:t>depersonalizace vede ke vnímání osob na základě skupinových stereotypů a prototypů</a:t>
            </a:r>
          </a:p>
          <a:p>
            <a:r>
              <a:rPr lang="cs-CZ" dirty="0"/>
              <a:t>v jádru sociální identity stojí prototyp – představa ztělesňující hodnoty a normy skupiny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258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depersonalizace mění naše vnímání okolního světa, naše emoční prožitky i jednání</a:t>
            </a:r>
          </a:p>
          <a:p>
            <a:pPr lvl="1"/>
            <a:r>
              <a:rPr lang="cs-CZ" dirty="0"/>
              <a:t>posun z interpersonální na </a:t>
            </a:r>
            <a:r>
              <a:rPr lang="cs-CZ" dirty="0" err="1"/>
              <a:t>meziskupinovou</a:t>
            </a:r>
            <a:r>
              <a:rPr lang="cs-CZ" dirty="0"/>
              <a:t> úroveň (vidíme svět, cítíme a jednáme jako členové skupin)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depersonalizace mění naše vnímání okolního světa, naše emoční prožitky i jednání</a:t>
            </a:r>
          </a:p>
          <a:p>
            <a:pPr lvl="1"/>
            <a:r>
              <a:rPr lang="cs-CZ" dirty="0"/>
              <a:t>posun z interpersonální na </a:t>
            </a:r>
            <a:r>
              <a:rPr lang="cs-CZ" dirty="0" err="1"/>
              <a:t>meziskupinovou</a:t>
            </a:r>
            <a:r>
              <a:rPr lang="cs-CZ" dirty="0"/>
              <a:t> úroveň (vidíme svět, cítíme a jednáme jako členové skupin)</a:t>
            </a:r>
          </a:p>
          <a:p>
            <a:pPr lvl="1"/>
            <a:r>
              <a:rPr lang="cs-CZ" dirty="0"/>
              <a:t>tím, že se vidíme jako homogenní a vztahujeme se ke sdílenému stereotypu/prototypu, umožňuje depersonalizace vnitroskupinovou solidaritu, vzájemné pozitivní vztahy, koordinaci a spolupráci</a:t>
            </a:r>
          </a:p>
        </p:txBody>
      </p:sp>
    </p:spTree>
    <p:extLst>
      <p:ext uri="{BB962C8B-B14F-4D97-AF65-F5344CB8AC3E}">
        <p14:creationId xmlns:p14="http://schemas.microsoft.com/office/powerpoint/2010/main" val="7416648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depersonalizace mění naše vnímání okolního světa, naše emoční prožitky i jednání</a:t>
            </a:r>
          </a:p>
          <a:p>
            <a:pPr lvl="1"/>
            <a:r>
              <a:rPr lang="cs-CZ" dirty="0"/>
              <a:t>posun z interpersonální na </a:t>
            </a:r>
            <a:r>
              <a:rPr lang="cs-CZ" dirty="0" err="1"/>
              <a:t>meziskupinovou</a:t>
            </a:r>
            <a:r>
              <a:rPr lang="cs-CZ" dirty="0"/>
              <a:t> úroveň (vidíme svět, cítíme a jednáme jako členové skupin)</a:t>
            </a:r>
          </a:p>
          <a:p>
            <a:pPr lvl="1"/>
            <a:r>
              <a:rPr lang="cs-CZ" dirty="0"/>
              <a:t>tím, že se vidíme jako homogenní a vztahujeme se ke sdílenému stereotypu/prototypu, umožňuje depersonalizace vnitroskupinovou solidaritu, vzájemné pozitivní vztahy, koordinaci a spolupráci</a:t>
            </a:r>
          </a:p>
          <a:p>
            <a:pPr lvl="1"/>
            <a:r>
              <a:rPr lang="cs-CZ" dirty="0"/>
              <a:t>jedná se o zcela běžnou věc</a:t>
            </a:r>
          </a:p>
        </p:txBody>
      </p:sp>
    </p:spTree>
    <p:extLst>
      <p:ext uri="{BB962C8B-B14F-4D97-AF65-F5344CB8AC3E}">
        <p14:creationId xmlns:p14="http://schemas.microsoft.com/office/powerpoint/2010/main" val="27668733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97151"/>
          </a:xfrm>
        </p:spPr>
        <p:txBody>
          <a:bodyPr>
            <a:normAutofit/>
          </a:bodyPr>
          <a:lstStyle/>
          <a:p>
            <a:r>
              <a:rPr lang="cs-CZ" dirty="0"/>
              <a:t>depersonalizace mění naše vnímání okolního světa, naše emoční prožitky i jednání</a:t>
            </a:r>
          </a:p>
          <a:p>
            <a:pPr lvl="1"/>
            <a:r>
              <a:rPr lang="cs-CZ" dirty="0"/>
              <a:t>posun z interpersonální na </a:t>
            </a:r>
            <a:r>
              <a:rPr lang="cs-CZ" dirty="0" err="1"/>
              <a:t>meziskupinovou</a:t>
            </a:r>
            <a:r>
              <a:rPr lang="cs-CZ" dirty="0"/>
              <a:t> úroveň (vidíme svět, cítíme a jednáme jako členové skupin)</a:t>
            </a:r>
          </a:p>
          <a:p>
            <a:pPr lvl="1"/>
            <a:r>
              <a:rPr lang="cs-CZ" dirty="0"/>
              <a:t>tím, že se vidíme jako homogenní a vztahujeme se ke sdílenému stereotypu/prototypu, umožňuje depersonalizace vnitroskupinovou solidaritu, vzájemné pozitivní vztahy, koordinaci a spolupráci</a:t>
            </a:r>
          </a:p>
          <a:p>
            <a:pPr lvl="1"/>
            <a:r>
              <a:rPr lang="cs-CZ" dirty="0"/>
              <a:t>jedná se o zcela běžnou věc</a:t>
            </a:r>
          </a:p>
          <a:p>
            <a:r>
              <a:rPr lang="cs-CZ" dirty="0"/>
              <a:t>konkrétní podoba skupinového jednání záleží na tom, jaká kategorizace je pro nás momentálně </a:t>
            </a:r>
            <a:r>
              <a:rPr lang="cs-CZ" dirty="0">
                <a:solidFill>
                  <a:srgbClr val="C00000"/>
                </a:solidFill>
              </a:rPr>
              <a:t>výrazná</a:t>
            </a:r>
            <a:r>
              <a:rPr lang="cs-CZ" dirty="0"/>
              <a:t> (</a:t>
            </a:r>
            <a:r>
              <a:rPr lang="cs-CZ" dirty="0" err="1">
                <a:solidFill>
                  <a:srgbClr val="C00000"/>
                </a:solidFill>
              </a:rPr>
              <a:t>salient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8150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jsou některé kategorie výraznější?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jsou některé kategorie výraznější?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shoda („fit“) mezi kategorií a vnímanou realitou</a:t>
            </a:r>
          </a:p>
          <a:p>
            <a:pPr lvl="1"/>
            <a:r>
              <a:rPr lang="cs-CZ" dirty="0"/>
              <a:t>komparativní</a:t>
            </a:r>
          </a:p>
          <a:p>
            <a:pPr lvl="1"/>
            <a:r>
              <a:rPr lang="cs-CZ" dirty="0"/>
              <a:t>normativní</a:t>
            </a:r>
          </a:p>
          <a:p>
            <a:r>
              <a:rPr lang="cs-CZ" dirty="0">
                <a:sym typeface="Wingdings" pitchFamily="2" charset="2"/>
              </a:rPr>
              <a:t>připravenost člověka použít určitou kategorii (resp. dostupnost dané kategorie)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používáme kategorie, které minimalizují vnitroskupinové rozdíly a maximalizují </a:t>
            </a:r>
            <a:r>
              <a:rPr lang="cs-CZ" dirty="0" err="1"/>
              <a:t>meziskupinové</a:t>
            </a:r>
            <a:r>
              <a:rPr lang="cs-CZ" dirty="0"/>
              <a:t> rozdíly (</a:t>
            </a:r>
            <a:r>
              <a:rPr lang="cs-CZ" dirty="0" err="1"/>
              <a:t>metakontrast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používáme kategorie, které minimalizují vnitroskupinové rozdíly a maximalizují </a:t>
            </a:r>
            <a:r>
              <a:rPr lang="cs-CZ" dirty="0" err="1"/>
              <a:t>meziskupinové</a:t>
            </a:r>
            <a:r>
              <a:rPr lang="cs-CZ" dirty="0"/>
              <a:t> rozdíly (</a:t>
            </a:r>
            <a:r>
              <a:rPr lang="cs-CZ" dirty="0" err="1"/>
              <a:t>metakontrast</a:t>
            </a:r>
            <a:r>
              <a:rPr lang="cs-CZ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43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359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83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431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83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159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231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583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používáme kategorie, které minimalizují vnitroskupinové rozdíly a maximalizují </a:t>
            </a:r>
            <a:r>
              <a:rPr lang="cs-CZ" dirty="0" err="1"/>
              <a:t>meziskupinové</a:t>
            </a:r>
            <a:r>
              <a:rPr lang="cs-CZ" dirty="0"/>
              <a:t> rozdíly (</a:t>
            </a:r>
            <a:r>
              <a:rPr lang="cs-CZ" dirty="0" err="1"/>
              <a:t>metakontrast</a:t>
            </a:r>
            <a:r>
              <a:rPr lang="cs-CZ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43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359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83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431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83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159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231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583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351584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439816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46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Vývojová perspektiva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4781127"/>
          </a:xfrm>
        </p:spPr>
        <p:txBody>
          <a:bodyPr>
            <a:normAutofit/>
          </a:bodyPr>
          <a:lstStyle/>
          <a:p>
            <a:r>
              <a:rPr lang="cs-CZ" dirty="0"/>
              <a:t>Epigenetický model psychosociálního vývoje (E. </a:t>
            </a:r>
            <a:r>
              <a:rPr lang="cs-CZ" dirty="0" err="1"/>
              <a:t>Erikson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důraz na osobní složku identity (kdo jsem?)</a:t>
            </a:r>
          </a:p>
          <a:p>
            <a:pPr lvl="1"/>
            <a:r>
              <a:rPr lang="cs-CZ" dirty="0"/>
              <a:t>utváření a stabilizace identity v průběhu dospívání</a:t>
            </a:r>
          </a:p>
          <a:p>
            <a:pPr lvl="1"/>
            <a:r>
              <a:rPr lang="cs-CZ" dirty="0"/>
              <a:t>proces utváření identity má své vnitřní i vnější (sociální) determinanty</a:t>
            </a:r>
          </a:p>
          <a:p>
            <a:r>
              <a:rPr lang="cs-CZ" dirty="0"/>
              <a:t>Narativní vývojové pojetí identity (D. </a:t>
            </a:r>
            <a:r>
              <a:rPr lang="cs-CZ" dirty="0" err="1"/>
              <a:t>McAdams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dispoziční složka osobnosti (obecné rysy)</a:t>
            </a:r>
          </a:p>
          <a:p>
            <a:pPr lvl="1"/>
            <a:r>
              <a:rPr lang="cs-CZ" dirty="0"/>
              <a:t>charakteristické adaptace (motivy, cíle, plány, hodnoty, </a:t>
            </a:r>
            <a:r>
              <a:rPr lang="cs-CZ" dirty="0" err="1"/>
              <a:t>sebeobrazy</a:t>
            </a:r>
            <a:r>
              <a:rPr lang="cs-CZ" dirty="0"/>
              <a:t> atd.)</a:t>
            </a:r>
          </a:p>
          <a:p>
            <a:pPr lvl="1"/>
            <a:r>
              <a:rPr lang="cs-CZ" dirty="0"/>
              <a:t>narativní identita (integrující příběhy, které dodávají našim zkušenostem s vlastním životem smysl)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7047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používáme kategorie, které minimalizují vnitroskupinové rozdíly a maximalizují </a:t>
            </a:r>
            <a:r>
              <a:rPr lang="cs-CZ" dirty="0" err="1"/>
              <a:t>meziskupinové</a:t>
            </a:r>
            <a:r>
              <a:rPr lang="cs-CZ" dirty="0"/>
              <a:t> rozdíly (</a:t>
            </a:r>
            <a:r>
              <a:rPr lang="cs-CZ" dirty="0" err="1"/>
              <a:t>metakontrast</a:t>
            </a:r>
            <a:r>
              <a:rPr lang="cs-CZ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43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359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83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431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83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159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231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583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7104112" y="4005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7032104" y="48691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7824192" y="42210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7896200" y="50851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351584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439816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používáme kategorie, které minimalizují vnitroskupinové rozdíly a maximalizují </a:t>
            </a:r>
            <a:r>
              <a:rPr lang="cs-CZ" dirty="0" err="1"/>
              <a:t>meziskupinové</a:t>
            </a:r>
            <a:r>
              <a:rPr lang="cs-CZ" dirty="0"/>
              <a:t> rozdíly (</a:t>
            </a:r>
            <a:r>
              <a:rPr lang="cs-CZ" dirty="0" err="1"/>
              <a:t>metakontrast</a:t>
            </a:r>
            <a:r>
              <a:rPr lang="cs-CZ" dirty="0"/>
              <a:t>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43672" y="386104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359696" y="4437112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83632" y="4941168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431704" y="508518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583832" y="4437112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159896" y="5013176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231904" y="3861048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583832" y="5589240"/>
            <a:ext cx="9361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7104112" y="400506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7032104" y="486916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7824192" y="422108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7896200" y="5085184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351584" y="3573016"/>
            <a:ext cx="4176464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816080" y="3573016"/>
            <a:ext cx="1944216" cy="273630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314602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používáme kategorie, jestliže se vnímaná realita shoduje s očekávaným obsahem daných kategorií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791744" y="5013176"/>
            <a:ext cx="1728192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1991544" y="5013176"/>
            <a:ext cx="1728192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505115" y="5262068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3083665" y="5262068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111558" y="5686695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970563" y="5803673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3987391" y="5169136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008584" y="5738949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241851" y="5800400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606755" y="5348782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8384950" y="5012583"/>
            <a:ext cx="1728192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6584750" y="5012583"/>
            <a:ext cx="1728192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7098321" y="5261475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676871" y="5261475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6704764" y="5686102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7563769" y="5803080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8580597" y="5168543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9601790" y="5738356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8835057" y="5799807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9199961" y="5348189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Normativní shoda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314602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používáme kategorie, jestliže se vnímaná realita shoduje s očekávaným obsahem daných kategorií</a:t>
            </a:r>
          </a:p>
          <a:p>
            <a:pPr marL="0" indent="0">
              <a:buNone/>
            </a:pPr>
            <a:r>
              <a:rPr lang="cs-CZ" dirty="0"/>
              <a:t>má-li být pro nás určitá kategorizace výrazná, musejí být vnímané </a:t>
            </a:r>
            <a:r>
              <a:rPr lang="cs-CZ" dirty="0" err="1"/>
              <a:t>meziskupinové</a:t>
            </a:r>
            <a:r>
              <a:rPr lang="cs-CZ" dirty="0"/>
              <a:t> rozdíly nejen větší než vnitroskupinové rozdíly (komparativní shoda), ale musejí být i ve správném směru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3791744" y="5013176"/>
            <a:ext cx="1728192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1991544" y="5013176"/>
            <a:ext cx="1728192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505115" y="5262068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3083665" y="5262068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2111558" y="5686695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970563" y="5803673"/>
            <a:ext cx="38404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3987391" y="5169136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5008584" y="5738949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241851" y="5800400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606755" y="5348782"/>
            <a:ext cx="364904" cy="36490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8384950" y="5012583"/>
            <a:ext cx="1728192" cy="12961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6584750" y="5012583"/>
            <a:ext cx="1728192" cy="12961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7098321" y="5261475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676871" y="5261475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6704764" y="5686102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7563769" y="5803080"/>
            <a:ext cx="384043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8580597" y="5168543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9601790" y="5738356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8835057" y="5799807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9199961" y="5348189"/>
            <a:ext cx="364904" cy="36490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18727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Připravenost použít kategorii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používáme kategorie, které pro nás mají z dřívějška nějaký význam a důležitost (uplatňuje se zde například </a:t>
            </a:r>
            <a:r>
              <a:rPr lang="cs-CZ" dirty="0" err="1"/>
              <a:t>priming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Optimal</a:t>
            </a:r>
            <a:r>
              <a:rPr lang="cs-CZ" dirty="0"/>
              <a:t> </a:t>
            </a:r>
            <a:r>
              <a:rPr lang="cs-CZ" dirty="0" err="1"/>
              <a:t>distinctiveness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potřeba </a:t>
            </a:r>
            <a:r>
              <a:rPr lang="cs-CZ" dirty="0">
                <a:solidFill>
                  <a:srgbClr val="C00000"/>
                </a:solidFill>
              </a:rPr>
              <a:t>odlišení</a:t>
            </a:r>
            <a:r>
              <a:rPr lang="cs-CZ" dirty="0"/>
              <a:t> vs. potřeba </a:t>
            </a:r>
            <a:r>
              <a:rPr lang="cs-CZ" dirty="0">
                <a:solidFill>
                  <a:srgbClr val="C00000"/>
                </a:solidFill>
              </a:rPr>
              <a:t>asimilace</a:t>
            </a:r>
            <a:endParaRPr lang="cs-CZ" dirty="0"/>
          </a:p>
          <a:p>
            <a:r>
              <a:rPr lang="cs-CZ" dirty="0"/>
              <a:t>sociální identifikace je nejsilnější u skupin, které dokáží obě potřeby smířit</a:t>
            </a:r>
          </a:p>
          <a:p>
            <a:r>
              <a:rPr lang="cs-CZ" dirty="0"/>
              <a:t>kontextuální závislost v tom</a:t>
            </a:r>
          </a:p>
          <a:p>
            <a:pPr lvl="1"/>
            <a:r>
              <a:rPr lang="cs-CZ" dirty="0"/>
              <a:t>jak dokáží jednotlivé skupiny plnit danou funkci </a:t>
            </a:r>
          </a:p>
          <a:p>
            <a:pPr lvl="1"/>
            <a:r>
              <a:rPr lang="cs-CZ" dirty="0"/>
              <a:t>jaká je síla obou potřeb</a:t>
            </a:r>
          </a:p>
        </p:txBody>
      </p:sp>
    </p:spTree>
    <p:extLst>
      <p:ext uri="{BB962C8B-B14F-4D97-AF65-F5344CB8AC3E}">
        <p14:creationId xmlns:p14="http://schemas.microsoft.com/office/powerpoint/2010/main" val="190159666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a příklady využití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předsudky a </a:t>
            </a:r>
            <a:r>
              <a:rPr lang="cs-CZ" dirty="0" err="1"/>
              <a:t>meziskupinová</a:t>
            </a:r>
            <a:r>
              <a:rPr lang="cs-CZ" dirty="0"/>
              <a:t> </a:t>
            </a:r>
            <a:r>
              <a:rPr lang="cs-CZ" dirty="0" err="1"/>
              <a:t>hostilita</a:t>
            </a:r>
            <a:endParaRPr lang="cs-CZ" dirty="0"/>
          </a:p>
          <a:p>
            <a:r>
              <a:rPr lang="cs-CZ" dirty="0"/>
              <a:t>pojetí osobností</a:t>
            </a:r>
          </a:p>
          <a:p>
            <a:r>
              <a:rPr lang="cs-CZ" dirty="0"/>
              <a:t>vedení skupiny</a:t>
            </a:r>
          </a:p>
          <a:p>
            <a:r>
              <a:rPr lang="cs-CZ" dirty="0"/>
              <a:t>davové chování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 a </a:t>
            </a:r>
            <a:r>
              <a:rPr lang="cs-CZ" dirty="0" err="1"/>
              <a:t>meziskupinová</a:t>
            </a:r>
            <a:r>
              <a:rPr lang="cs-CZ" dirty="0"/>
              <a:t> </a:t>
            </a:r>
            <a:r>
              <a:rPr lang="cs-CZ" dirty="0" err="1"/>
              <a:t>hostilita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Odmítnutí myšlenky původu v …</a:t>
            </a:r>
          </a:p>
          <a:p>
            <a:endParaRPr lang="cs-CZ" dirty="0"/>
          </a:p>
          <a:p>
            <a:r>
              <a:rPr lang="cs-CZ" dirty="0"/>
              <a:t>individuálních vlastnostech a patologii</a:t>
            </a:r>
          </a:p>
          <a:p>
            <a:r>
              <a:rPr lang="cs-CZ" dirty="0"/>
              <a:t>iracionálních kognitivních mechanismech, které jsou čistě psychologické a nemají souvislost se sociální realitou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32650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 a </a:t>
            </a:r>
            <a:r>
              <a:rPr lang="cs-CZ" dirty="0" err="1"/>
              <a:t>meziskupinová</a:t>
            </a:r>
            <a:r>
              <a:rPr lang="cs-CZ" dirty="0"/>
              <a:t> </a:t>
            </a:r>
            <a:r>
              <a:rPr lang="cs-CZ" dirty="0" err="1"/>
              <a:t>hostilita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smysluplná (pochopitelná) reakce na určité vnímání sociální reality a souvisejících </a:t>
            </a:r>
            <a:r>
              <a:rPr lang="cs-CZ" dirty="0" err="1"/>
              <a:t>meziskupinových</a:t>
            </a:r>
            <a:r>
              <a:rPr lang="cs-CZ" dirty="0"/>
              <a:t> vztahů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76771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 a </a:t>
            </a:r>
            <a:r>
              <a:rPr lang="cs-CZ" dirty="0" err="1"/>
              <a:t>meziskupinová</a:t>
            </a:r>
            <a:r>
              <a:rPr lang="cs-CZ" dirty="0"/>
              <a:t> </a:t>
            </a:r>
            <a:r>
              <a:rPr lang="cs-CZ" dirty="0" err="1"/>
              <a:t>hostilita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smysluplná (pochopitelná) reakce na určité vnímání sociální reality a souvisejících </a:t>
            </a:r>
            <a:r>
              <a:rPr lang="cs-CZ" dirty="0" err="1"/>
              <a:t>meziskupinových</a:t>
            </a:r>
            <a:r>
              <a:rPr lang="cs-CZ" dirty="0"/>
              <a:t> vztahů </a:t>
            </a:r>
          </a:p>
          <a:p>
            <a:r>
              <a:rPr lang="cs-CZ" dirty="0"/>
              <a:t>jeden z možných projevů úsilí o pozitivní odlišnost vlastní skupiny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73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Perspektivy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</a:t>
            </a:r>
          </a:p>
          <a:p>
            <a:r>
              <a:rPr lang="cs-CZ" dirty="0"/>
              <a:t>Diskurzivní</a:t>
            </a:r>
          </a:p>
          <a:p>
            <a:r>
              <a:rPr lang="cs-CZ" dirty="0"/>
              <a:t>Vývojová</a:t>
            </a:r>
          </a:p>
          <a:p>
            <a:pPr lvl="1"/>
            <a:r>
              <a:rPr lang="cs-CZ" dirty="0"/>
              <a:t>epigenetický model psychosociálního vývoje (</a:t>
            </a:r>
            <a:r>
              <a:rPr lang="cs-CZ" dirty="0" err="1"/>
              <a:t>Erikson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narativní (</a:t>
            </a:r>
            <a:r>
              <a:rPr lang="cs-CZ" dirty="0" err="1"/>
              <a:t>McAdams</a:t>
            </a:r>
            <a:r>
              <a:rPr lang="cs-CZ" dirty="0"/>
              <a:t>)</a:t>
            </a:r>
          </a:p>
          <a:p>
            <a:r>
              <a:rPr lang="cs-CZ" dirty="0"/>
              <a:t>Sociálně </a:t>
            </a:r>
            <a:r>
              <a:rPr lang="cs-CZ" dirty="0" err="1"/>
              <a:t>identitní</a:t>
            </a:r>
            <a:r>
              <a:rPr lang="cs-CZ" dirty="0"/>
              <a:t> přístup (</a:t>
            </a:r>
            <a:r>
              <a:rPr lang="cs-CZ" dirty="0" err="1"/>
              <a:t>Tajfel</a:t>
            </a:r>
            <a:r>
              <a:rPr lang="cs-CZ" dirty="0"/>
              <a:t>, Turner)</a:t>
            </a:r>
          </a:p>
        </p:txBody>
      </p:sp>
    </p:spTree>
    <p:extLst>
      <p:ext uri="{BB962C8B-B14F-4D97-AF65-F5344CB8AC3E}">
        <p14:creationId xmlns:p14="http://schemas.microsoft.com/office/powerpoint/2010/main" val="378615390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Předsudky a </a:t>
            </a:r>
            <a:r>
              <a:rPr lang="cs-CZ" dirty="0" err="1"/>
              <a:t>meziskupinová</a:t>
            </a:r>
            <a:r>
              <a:rPr lang="cs-CZ" dirty="0"/>
              <a:t> </a:t>
            </a:r>
            <a:r>
              <a:rPr lang="cs-CZ" dirty="0" err="1"/>
              <a:t>hostilita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smysluplná (pochopitelná) reakce na určité vnímání sociální reality a souvisejících </a:t>
            </a:r>
            <a:r>
              <a:rPr lang="cs-CZ" dirty="0" err="1"/>
              <a:t>meziskupinových</a:t>
            </a:r>
            <a:r>
              <a:rPr lang="cs-CZ" dirty="0"/>
              <a:t> vztahů </a:t>
            </a:r>
          </a:p>
          <a:p>
            <a:r>
              <a:rPr lang="cs-CZ" dirty="0"/>
              <a:t>jeden z možných projevů úsilí o pozitivní odlišnost vlastní skupiny</a:t>
            </a:r>
          </a:p>
          <a:p>
            <a:r>
              <a:rPr lang="cs-CZ" dirty="0"/>
              <a:t>důraz na situační/kontextuální podmíněnost těchto jevů</a:t>
            </a:r>
          </a:p>
          <a:p>
            <a:pPr lvl="1"/>
            <a:r>
              <a:rPr lang="cs-CZ" dirty="0"/>
              <a:t>optimismus ve vztahu k možnostem jejich změny</a:t>
            </a:r>
          </a:p>
          <a:p>
            <a:pPr lvl="1"/>
            <a:r>
              <a:rPr lang="cs-CZ" dirty="0"/>
              <a:t>ale zároveň realismus s ohledem na jejich původ v reálných vztazích mezi skupinami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48941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naše chování zrcadlí naši situačně aktivovanou (aktuálně výraznou) identitu, pak je otázka, nakolik má smysl uvažovat o stabilních vlastnostech, které determinují naše chování napříč situacemi</a:t>
            </a:r>
          </a:p>
        </p:txBody>
      </p:sp>
    </p:spTree>
    <p:extLst>
      <p:ext uri="{BB962C8B-B14F-4D97-AF65-F5344CB8AC3E}">
        <p14:creationId xmlns:p14="http://schemas.microsoft.com/office/powerpoint/2010/main" val="186135819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naše chování zrcadlí naši situačně aktivovanou (aktuálně výraznou) identitu, pak je otázka, nakolik má smysl uvažovat o stabilních vlastnostech, které determinují naše chování napříč situacemi</a:t>
            </a:r>
          </a:p>
          <a:p>
            <a:r>
              <a:rPr lang="cs-CZ" dirty="0"/>
              <a:t>empiricky pozorovaná individuální stabilita je často spíše stabilitou sebedefinic, danou stejností situací, ve kterých dochází k našim pozorováním</a:t>
            </a:r>
          </a:p>
        </p:txBody>
      </p:sp>
    </p:spTree>
    <p:extLst>
      <p:ext uri="{BB962C8B-B14F-4D97-AF65-F5344CB8AC3E}">
        <p14:creationId xmlns:p14="http://schemas.microsoft.com/office/powerpoint/2010/main" val="194014303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5069159"/>
          </a:xfrm>
        </p:spPr>
        <p:txBody>
          <a:bodyPr>
            <a:normAutofit/>
          </a:bodyPr>
          <a:lstStyle/>
          <a:p>
            <a:r>
              <a:rPr lang="cs-CZ" dirty="0"/>
              <a:t>o tom, kdo nás ve skupině dokáže snáze přesvědčit či koho si zvolíme za vůdce naší skupiny, rozhoduje vnímaná schopnost ztělesňovat skupinové hodnoty a normy (být </a:t>
            </a:r>
            <a:r>
              <a:rPr lang="cs-CZ" dirty="0">
                <a:solidFill>
                  <a:srgbClr val="C00000"/>
                </a:solidFill>
              </a:rPr>
              <a:t>prototypem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684150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5069159"/>
          </a:xfrm>
        </p:spPr>
        <p:txBody>
          <a:bodyPr>
            <a:normAutofit/>
          </a:bodyPr>
          <a:lstStyle/>
          <a:p>
            <a:r>
              <a:rPr lang="cs-CZ" dirty="0"/>
              <a:t>o tom, kdo nás ve skupině dokáže snáze přesvědčit či koho si zvolíme za vůdce naší skupiny, rozhoduje vnímaná schopnost ztělesňovat skupinové hodnoty a normy (být </a:t>
            </a:r>
            <a:r>
              <a:rPr lang="cs-CZ" dirty="0">
                <a:solidFill>
                  <a:srgbClr val="C00000"/>
                </a:solidFill>
              </a:rPr>
              <a:t>prototypem</a:t>
            </a:r>
            <a:r>
              <a:rPr lang="cs-CZ" dirty="0"/>
              <a:t>)</a:t>
            </a:r>
          </a:p>
          <a:p>
            <a:r>
              <a:rPr lang="cs-CZ" dirty="0"/>
              <a:t>vůdcovství úzce souvisí s </a:t>
            </a:r>
            <a:r>
              <a:rPr lang="cs-CZ" dirty="0" err="1"/>
              <a:t>prototypičností</a:t>
            </a:r>
            <a:r>
              <a:rPr lang="cs-CZ" dirty="0"/>
              <a:t> (pasivní i aktivní proces)</a:t>
            </a:r>
          </a:p>
        </p:txBody>
      </p:sp>
    </p:spTree>
    <p:extLst>
      <p:ext uri="{BB962C8B-B14F-4D97-AF65-F5344CB8AC3E}">
        <p14:creationId xmlns:p14="http://schemas.microsoft.com/office/powerpoint/2010/main" val="4190462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463064" cy="5069159"/>
          </a:xfrm>
        </p:spPr>
        <p:txBody>
          <a:bodyPr>
            <a:normAutofit/>
          </a:bodyPr>
          <a:lstStyle/>
          <a:p>
            <a:r>
              <a:rPr lang="cs-CZ" dirty="0"/>
              <a:t>o tom, kdo nás ve skupině dokáže snáze přesvědčit či koho si zvolíme za vůdce naší skupiny, rozhoduje vnímaná schopnost ztělesňovat skupinové hodnoty a normy (být </a:t>
            </a:r>
            <a:r>
              <a:rPr lang="cs-CZ" dirty="0">
                <a:solidFill>
                  <a:srgbClr val="C00000"/>
                </a:solidFill>
              </a:rPr>
              <a:t>prototypem</a:t>
            </a:r>
            <a:r>
              <a:rPr lang="cs-CZ" dirty="0"/>
              <a:t>)</a:t>
            </a:r>
          </a:p>
          <a:p>
            <a:r>
              <a:rPr lang="cs-CZ" dirty="0"/>
              <a:t>vůdcovství úzce souvisí s </a:t>
            </a:r>
            <a:r>
              <a:rPr lang="cs-CZ" dirty="0" err="1"/>
              <a:t>prototypičností</a:t>
            </a:r>
            <a:r>
              <a:rPr lang="cs-CZ" dirty="0"/>
              <a:t> (pasivní i aktivní proces)</a:t>
            </a:r>
          </a:p>
          <a:p>
            <a:r>
              <a:rPr lang="cs-CZ" dirty="0"/>
              <a:t>vedení skupiny je nemožné, jestliže skupina nesdílí společnou sociální identitu</a:t>
            </a:r>
          </a:p>
        </p:txBody>
      </p:sp>
    </p:spTree>
    <p:extLst>
      <p:ext uri="{BB962C8B-B14F-4D97-AF65-F5344CB8AC3E}">
        <p14:creationId xmlns:p14="http://schemas.microsoft.com/office/powerpoint/2010/main" val="10908099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1319048" cy="5069159"/>
          </a:xfrm>
        </p:spPr>
        <p:txBody>
          <a:bodyPr>
            <a:normAutofit/>
          </a:bodyPr>
          <a:lstStyle/>
          <a:p>
            <a:r>
              <a:rPr lang="cs-CZ" dirty="0"/>
              <a:t>o tom, kdo nás ve skupině dokáže snáze přesvědčit či koho si zvolíme za vůdce naší skupiny, rozhoduje vnímaná schopnost ztělesňovat skupinové hodnoty a normy (být </a:t>
            </a:r>
            <a:r>
              <a:rPr lang="cs-CZ" dirty="0">
                <a:solidFill>
                  <a:srgbClr val="C00000"/>
                </a:solidFill>
              </a:rPr>
              <a:t>prototypem</a:t>
            </a:r>
            <a:r>
              <a:rPr lang="cs-CZ" dirty="0"/>
              <a:t>)</a:t>
            </a:r>
          </a:p>
          <a:p>
            <a:r>
              <a:rPr lang="cs-CZ" dirty="0"/>
              <a:t>vůdcovství úzce souvisí s </a:t>
            </a:r>
            <a:r>
              <a:rPr lang="cs-CZ" dirty="0" err="1"/>
              <a:t>prototypičností</a:t>
            </a:r>
            <a:r>
              <a:rPr lang="cs-CZ" dirty="0"/>
              <a:t> (pasivní i aktivní proces)</a:t>
            </a:r>
          </a:p>
          <a:p>
            <a:r>
              <a:rPr lang="cs-CZ" dirty="0"/>
              <a:t>vedení skupiny je nemožné, jestliže skupina nesdílí společnou sociální identitu</a:t>
            </a:r>
          </a:p>
          <a:p>
            <a:r>
              <a:rPr lang="cs-CZ" dirty="0"/>
              <a:t>skupinový prototyp se liší napříč různými srovnávacími kontexty, a proto neexistuje profil optimálního vůdce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66257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chování</a:t>
            </a:r>
            <a:br>
              <a:rPr lang="cs-CZ" dirty="0"/>
            </a:br>
            <a:r>
              <a:rPr lang="cs-CZ" sz="2200" dirty="0"/>
              <a:t> (ESIM – John </a:t>
            </a:r>
            <a:r>
              <a:rPr lang="cs-CZ" sz="2200" dirty="0" err="1"/>
              <a:t>Drury</a:t>
            </a:r>
            <a:r>
              <a:rPr lang="cs-CZ" sz="2200" dirty="0"/>
              <a:t> &amp; </a:t>
            </a:r>
            <a:r>
              <a:rPr lang="cs-CZ" sz="2200" dirty="0" err="1"/>
              <a:t>Steven</a:t>
            </a:r>
            <a:r>
              <a:rPr lang="cs-CZ" sz="2200" dirty="0"/>
              <a:t> </a:t>
            </a:r>
            <a:r>
              <a:rPr lang="cs-CZ" sz="2200" dirty="0" err="1"/>
              <a:t>Reicher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není výsledkem iracionálního regresu a </a:t>
            </a:r>
            <a:r>
              <a:rPr lang="cs-CZ" dirty="0" err="1"/>
              <a:t>deindividuace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chování</a:t>
            </a:r>
            <a:br>
              <a:rPr lang="cs-CZ" dirty="0"/>
            </a:br>
            <a:r>
              <a:rPr lang="cs-CZ" sz="2200" dirty="0"/>
              <a:t> (ESIM – John </a:t>
            </a:r>
            <a:r>
              <a:rPr lang="cs-CZ" sz="2200" dirty="0" err="1"/>
              <a:t>Drury</a:t>
            </a:r>
            <a:r>
              <a:rPr lang="cs-CZ" sz="2200" dirty="0"/>
              <a:t> &amp; </a:t>
            </a:r>
            <a:r>
              <a:rPr lang="cs-CZ" sz="2200" dirty="0" err="1"/>
              <a:t>Steven</a:t>
            </a:r>
            <a:r>
              <a:rPr lang="cs-CZ" sz="2200" dirty="0"/>
              <a:t> </a:t>
            </a:r>
            <a:r>
              <a:rPr lang="cs-CZ" sz="2200" dirty="0" err="1"/>
              <a:t>Reicher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není výsledkem iracionálního regresu a </a:t>
            </a:r>
            <a:r>
              <a:rPr lang="cs-CZ" dirty="0" err="1"/>
              <a:t>deindividuace</a:t>
            </a:r>
            <a:endParaRPr lang="cs-CZ" dirty="0"/>
          </a:p>
          <a:p>
            <a:r>
              <a:rPr lang="cs-CZ" dirty="0"/>
              <a:t>jedná se o skupinové chování, které vyjadřuje přesvědčení, hodnoty a normy plynoucí ze sdílené sociální identity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chování</a:t>
            </a:r>
            <a:br>
              <a:rPr lang="cs-CZ" dirty="0"/>
            </a:br>
            <a:r>
              <a:rPr lang="cs-CZ" sz="2200" dirty="0"/>
              <a:t> (ESIM – John </a:t>
            </a:r>
            <a:r>
              <a:rPr lang="cs-CZ" sz="2200" dirty="0" err="1"/>
              <a:t>Drury</a:t>
            </a:r>
            <a:r>
              <a:rPr lang="cs-CZ" sz="2200" dirty="0"/>
              <a:t> &amp; </a:t>
            </a:r>
            <a:r>
              <a:rPr lang="cs-CZ" sz="2200" dirty="0" err="1"/>
              <a:t>Steven</a:t>
            </a:r>
            <a:r>
              <a:rPr lang="cs-CZ" sz="2200" dirty="0"/>
              <a:t> </a:t>
            </a:r>
            <a:r>
              <a:rPr lang="cs-CZ" sz="2200" dirty="0" err="1"/>
              <a:t>Reicher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není výsledkem iracionálního regresu a </a:t>
            </a:r>
            <a:r>
              <a:rPr lang="cs-CZ" dirty="0" err="1"/>
              <a:t>deindividuace</a:t>
            </a:r>
            <a:endParaRPr lang="cs-CZ" dirty="0"/>
          </a:p>
          <a:p>
            <a:r>
              <a:rPr lang="cs-CZ" dirty="0"/>
              <a:t>jedná se o skupinové chování, které vyjadřuje přesvědčení, hodnoty a normy plynoucí ze sdílené sociální identity</a:t>
            </a:r>
          </a:p>
          <a:p>
            <a:r>
              <a:rPr lang="cs-CZ" dirty="0"/>
              <a:t>davové situace obvykle mají svou historii, během které dochází k reaktivnímu a </a:t>
            </a:r>
            <a:r>
              <a:rPr lang="cs-CZ" dirty="0" err="1"/>
              <a:t>proaktivnímu</a:t>
            </a:r>
            <a:r>
              <a:rPr lang="cs-CZ" dirty="0"/>
              <a:t> </a:t>
            </a:r>
            <a:r>
              <a:rPr lang="cs-CZ" dirty="0" err="1"/>
              <a:t>přenastavování</a:t>
            </a:r>
            <a:r>
              <a:rPr lang="cs-CZ" dirty="0"/>
              <a:t> sociálních identit ve vztahu k ostatním skupinám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Perspektivy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Kulturní</a:t>
            </a:r>
          </a:p>
          <a:p>
            <a:r>
              <a:rPr lang="cs-CZ" dirty="0"/>
              <a:t>Diskurzivní</a:t>
            </a:r>
          </a:p>
          <a:p>
            <a:r>
              <a:rPr lang="cs-CZ" dirty="0"/>
              <a:t>Vývojová</a:t>
            </a:r>
          </a:p>
          <a:p>
            <a:pPr lvl="1"/>
            <a:r>
              <a:rPr lang="cs-CZ" dirty="0"/>
              <a:t>epigenetický model psychosociálního vývoje (</a:t>
            </a:r>
            <a:r>
              <a:rPr lang="cs-CZ" dirty="0" err="1"/>
              <a:t>Erikson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narativní (</a:t>
            </a:r>
            <a:r>
              <a:rPr lang="cs-CZ" dirty="0" err="1"/>
              <a:t>McAdams</a:t>
            </a:r>
            <a:r>
              <a:rPr lang="cs-CZ" dirty="0"/>
              <a:t>)</a:t>
            </a:r>
          </a:p>
          <a:p>
            <a:r>
              <a:rPr lang="cs-CZ" dirty="0"/>
              <a:t>Sociálně </a:t>
            </a:r>
            <a:r>
              <a:rPr lang="cs-CZ" dirty="0" err="1"/>
              <a:t>identitní</a:t>
            </a:r>
            <a:r>
              <a:rPr lang="cs-CZ" dirty="0"/>
              <a:t> přístup (</a:t>
            </a:r>
            <a:r>
              <a:rPr lang="cs-CZ" dirty="0" err="1"/>
              <a:t>Tajfel</a:t>
            </a:r>
            <a:r>
              <a:rPr lang="cs-CZ" dirty="0"/>
              <a:t>, Turner)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59496" y="5085184"/>
            <a:ext cx="440886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Oblast/téma sociální psychologie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312024" y="5085184"/>
            <a:ext cx="440886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/>
              <a:t>Metateorie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315262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chování</a:t>
            </a:r>
            <a:br>
              <a:rPr lang="cs-CZ" dirty="0"/>
            </a:br>
            <a:r>
              <a:rPr lang="cs-CZ" sz="2200" dirty="0"/>
              <a:t> (ESIM – John </a:t>
            </a:r>
            <a:r>
              <a:rPr lang="cs-CZ" sz="2200" dirty="0" err="1"/>
              <a:t>Drury</a:t>
            </a:r>
            <a:r>
              <a:rPr lang="cs-CZ" sz="2200" dirty="0"/>
              <a:t> &amp; </a:t>
            </a:r>
            <a:r>
              <a:rPr lang="cs-CZ" sz="2200" dirty="0" err="1"/>
              <a:t>Steven</a:t>
            </a:r>
            <a:r>
              <a:rPr lang="cs-CZ" sz="2200" dirty="0"/>
              <a:t> </a:t>
            </a:r>
            <a:r>
              <a:rPr lang="cs-CZ" sz="2200" dirty="0" err="1"/>
              <a:t>Reicher</a:t>
            </a:r>
            <a:r>
              <a:rPr lang="cs-CZ" sz="22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davové není výsledkem iracionálního regresu a </a:t>
            </a:r>
            <a:r>
              <a:rPr lang="cs-CZ" dirty="0" err="1"/>
              <a:t>deindividuace</a:t>
            </a:r>
            <a:endParaRPr lang="cs-CZ" dirty="0"/>
          </a:p>
          <a:p>
            <a:r>
              <a:rPr lang="cs-CZ" dirty="0"/>
              <a:t>jedná se o skupinové chování, které vyjadřuje přesvědčení, hodnoty a normy plynoucí ze sdílené sociální identity</a:t>
            </a:r>
          </a:p>
          <a:p>
            <a:r>
              <a:rPr lang="cs-CZ" dirty="0"/>
              <a:t>davové situace obvykle mají svou historii, během které dochází k reaktivnímu a proaktivnímu </a:t>
            </a:r>
            <a:r>
              <a:rPr lang="cs-CZ" dirty="0" err="1"/>
              <a:t>přenastavování</a:t>
            </a:r>
            <a:r>
              <a:rPr lang="cs-CZ" dirty="0"/>
              <a:t> sociálních identit ve vztahu k ostatním skupinám</a:t>
            </a:r>
          </a:p>
          <a:p>
            <a:r>
              <a:rPr lang="cs-CZ" dirty="0"/>
              <a:t>důraz na různost a proměnlivost davů a davových situací</a:t>
            </a:r>
          </a:p>
        </p:txBody>
      </p:sp>
    </p:spTree>
    <p:extLst>
      <p:ext uri="{BB962C8B-B14F-4D97-AF65-F5344CB8AC3E}">
        <p14:creationId xmlns:p14="http://schemas.microsoft.com/office/powerpoint/2010/main" val="2495438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4" ma:contentTypeDescription="Vytvoří nový dokument" ma:contentTypeScope="" ma:versionID="aa14a8c351e3c6b15fbfe1f4b31187f6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98522c5ee31e1613f73f38710e95b2d5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AF9D6B-7C58-41BA-B55E-976224FF4A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4872DE-0A1E-4946-9865-11556C700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85F61C-0C61-452A-ADD0-FE45183F0B55}">
  <ds:schemaRefs>
    <ds:schemaRef ds:uri="http://purl.org/dc/elements/1.1/"/>
    <ds:schemaRef ds:uri="21083ac9-bfbf-47e4-af4e-605821655a76"/>
    <ds:schemaRef ds:uri="http://purl.org/dc/dcmitype/"/>
    <ds:schemaRef ds:uri="http://www.w3.org/XML/1998/namespace"/>
    <ds:schemaRef ds:uri="http://schemas.microsoft.com/office/infopath/2007/PartnerControls"/>
    <ds:schemaRef ds:uri="4f0289a4-3b82-4623-a95c-1407cf5b832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3067</Words>
  <Application>Microsoft Office PowerPoint</Application>
  <PresentationFormat>Širokoúhlá obrazovka</PresentationFormat>
  <Paragraphs>414</Paragraphs>
  <Slides>90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90</vt:i4>
      </vt:variant>
    </vt:vector>
  </HeadingPairs>
  <TitlesOfParts>
    <vt:vector size="93" baseType="lpstr">
      <vt:lpstr>Arial</vt:lpstr>
      <vt:lpstr>Calibri</vt:lpstr>
      <vt:lpstr>Motiv sady Office</vt:lpstr>
      <vt:lpstr>Identita v sociální psychologii</vt:lpstr>
      <vt:lpstr>Identita</vt:lpstr>
      <vt:lpstr>Identita</vt:lpstr>
      <vt:lpstr>Perspektivy</vt:lpstr>
      <vt:lpstr>Kulturní perspektiva</vt:lpstr>
      <vt:lpstr>Diskurzivní perspektiva</vt:lpstr>
      <vt:lpstr>Vývojová perspektiva</vt:lpstr>
      <vt:lpstr>Perspektivy</vt:lpstr>
      <vt:lpstr>Perspektivy</vt:lpstr>
      <vt:lpstr>Sociální identita jako metateorie </vt:lpstr>
      <vt:lpstr>Sociální identita jako metateorie </vt:lpstr>
      <vt:lpstr>Sociální identita jako metateorie</vt:lpstr>
      <vt:lpstr>Sociálně identitní přístup</vt:lpstr>
      <vt:lpstr>„Kdo jsem?“ může znamenat…</vt:lpstr>
      <vt:lpstr>„Kdo jsem?“ může znamenat…</vt:lpstr>
      <vt:lpstr>Základní principy</vt:lpstr>
      <vt:lpstr>Cíle teorie sociální identity</vt:lpstr>
      <vt:lpstr>Sociální identita</vt:lpstr>
      <vt:lpstr>Sociální identita</vt:lpstr>
      <vt:lpstr>Sociální identita</vt:lpstr>
      <vt:lpstr>Sociální identita</vt:lpstr>
      <vt:lpstr>Sociální identita</vt:lpstr>
      <vt:lpstr>Jak si sociální identitu utváříme</vt:lpstr>
      <vt:lpstr>Sociální kategorizace</vt:lpstr>
      <vt:lpstr>Sociální kategorizace</vt:lpstr>
      <vt:lpstr>Sociální kategorizace</vt:lpstr>
      <vt:lpstr>Sociální kategorizace</vt:lpstr>
      <vt:lpstr>Sociální kategorizace</vt:lpstr>
      <vt:lpstr>Sociální kategorizace</vt:lpstr>
      <vt:lpstr>Sociální kategorizace</vt:lpstr>
      <vt:lpstr>Sociální srovnávání</vt:lpstr>
      <vt:lpstr>Sociální srovnávání</vt:lpstr>
      <vt:lpstr>Sociální srovnávání</vt:lpstr>
      <vt:lpstr>Sociální identifikace</vt:lpstr>
      <vt:lpstr>Sociální identifikace</vt:lpstr>
      <vt:lpstr>Důsledky</vt:lpstr>
      <vt:lpstr>Důsledky</vt:lpstr>
      <vt:lpstr>Paradigma minimálních skupin</vt:lpstr>
      <vt:lpstr>Paradigma minimálních skupin</vt:lpstr>
      <vt:lpstr>Paradigma minimálních skupin</vt:lpstr>
      <vt:lpstr>Paradigma minimálních skupin</vt:lpstr>
      <vt:lpstr>Ponaučení z minimálních skupin</vt:lpstr>
      <vt:lpstr>Ponaučení z minimálních skupin</vt:lpstr>
      <vt:lpstr>Ponaučení z minimálních skupin</vt:lpstr>
      <vt:lpstr>Teorie sociální identity a nerovnosti</vt:lpstr>
      <vt:lpstr>Teorie sociální identity a nerovnosti</vt:lpstr>
      <vt:lpstr>Teorie sociální identity</vt:lpstr>
      <vt:lpstr>Teorie sociální identity</vt:lpstr>
      <vt:lpstr>Teorie sociální identity</vt:lpstr>
      <vt:lpstr>Teorie sociální identity</vt:lpstr>
      <vt:lpstr>Teorie sociální identity</vt:lpstr>
      <vt:lpstr>Teorie sebekategorizace</vt:lpstr>
      <vt:lpstr>Teorie sebekategorizace</vt:lpstr>
      <vt:lpstr>Teorie sebekategorizace</vt:lpstr>
      <vt:lpstr>Identita</vt:lpstr>
      <vt:lpstr>Identita</vt:lpstr>
      <vt:lpstr>Skupinové jednání</vt:lpstr>
      <vt:lpstr>Skupinové jednání</vt:lpstr>
      <vt:lpstr>Skupinové jednání</vt:lpstr>
      <vt:lpstr>Skupinové jednání</vt:lpstr>
      <vt:lpstr>Skupinové jednání</vt:lpstr>
      <vt:lpstr>Skupinové jednání</vt:lpstr>
      <vt:lpstr>Skupinové jednání</vt:lpstr>
      <vt:lpstr>Skupinové jednání</vt:lpstr>
      <vt:lpstr>Proč jsou některé kategorie výraznější?</vt:lpstr>
      <vt:lpstr>Proč jsou některé kategorie výraznější?</vt:lpstr>
      <vt:lpstr>Komparativní shoda</vt:lpstr>
      <vt:lpstr>Komparativní shoda</vt:lpstr>
      <vt:lpstr>Komparativní shoda</vt:lpstr>
      <vt:lpstr>Komparativní shoda</vt:lpstr>
      <vt:lpstr>Komparativní shoda</vt:lpstr>
      <vt:lpstr>Normativní shoda</vt:lpstr>
      <vt:lpstr>Normativní shoda</vt:lpstr>
      <vt:lpstr>Připravenost použít kategorii</vt:lpstr>
      <vt:lpstr>Optimal distinctiveness theory</vt:lpstr>
      <vt:lpstr>Důsledky a příklady využití</vt:lpstr>
      <vt:lpstr>Předsudky a meziskupinová hostilita</vt:lpstr>
      <vt:lpstr>Předsudky a meziskupinová hostilita</vt:lpstr>
      <vt:lpstr>Předsudky a meziskupinová hostilita</vt:lpstr>
      <vt:lpstr>Předsudky a meziskupinová hostilita</vt:lpstr>
      <vt:lpstr>Pojetí osobnosti</vt:lpstr>
      <vt:lpstr>Pojetí osobnosti</vt:lpstr>
      <vt:lpstr>Vedení skupiny</vt:lpstr>
      <vt:lpstr>Vedení skupiny</vt:lpstr>
      <vt:lpstr>Vedení skupiny</vt:lpstr>
      <vt:lpstr>Vedení skupiny</vt:lpstr>
      <vt:lpstr>Davové chování  (ESIM – John Drury &amp; Steven Reicher)</vt:lpstr>
      <vt:lpstr>Davové chování  (ESIM – John Drury &amp; Steven Reicher)</vt:lpstr>
      <vt:lpstr>Davové chování  (ESIM – John Drury &amp; Steven Reicher)</vt:lpstr>
      <vt:lpstr>Davové chování  (ESIM – John Drury &amp; Steven Reicher)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psychologie: vymezení a historie</dc:title>
  <dc:creator>Jan Šerek</dc:creator>
  <cp:lastModifiedBy>Jan Šerek</cp:lastModifiedBy>
  <cp:revision>129</cp:revision>
  <dcterms:created xsi:type="dcterms:W3CDTF">2015-09-10T08:36:18Z</dcterms:created>
  <dcterms:modified xsi:type="dcterms:W3CDTF">2024-11-19T12:52:14Z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