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71" r:id="rId8"/>
    <p:sldId id="259" r:id="rId9"/>
    <p:sldId id="272" r:id="rId10"/>
    <p:sldId id="269" r:id="rId11"/>
    <p:sldId id="273" r:id="rId12"/>
    <p:sldId id="274" r:id="rId13"/>
    <p:sldId id="275" r:id="rId14"/>
    <p:sldId id="276" r:id="rId15"/>
    <p:sldId id="267" r:id="rId16"/>
    <p:sldId id="268" r:id="rId17"/>
    <p:sldId id="277" r:id="rId18"/>
    <p:sldId id="281" r:id="rId19"/>
    <p:sldId id="282" r:id="rId20"/>
    <p:sldId id="278" r:id="rId21"/>
    <p:sldId id="283" r:id="rId22"/>
    <p:sldId id="284" r:id="rId23"/>
    <p:sldId id="285" r:id="rId24"/>
    <p:sldId id="286" r:id="rId25"/>
    <p:sldId id="287" r:id="rId26"/>
    <p:sldId id="289" r:id="rId27"/>
    <p:sldId id="260" r:id="rId28"/>
    <p:sldId id="288" r:id="rId29"/>
    <p:sldId id="266" r:id="rId30"/>
    <p:sldId id="261" r:id="rId31"/>
    <p:sldId id="290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192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Šerek" userId="52f1bf4e-9de5-489c-972f-fc1134f9b54e" providerId="ADAL" clId="{4556F9BF-1F8F-47CA-9B05-4EF9B37EE713}"/>
    <pc:docChg chg="modSld">
      <pc:chgData name="Jan Šerek" userId="52f1bf4e-9de5-489c-972f-fc1134f9b54e" providerId="ADAL" clId="{4556F9BF-1F8F-47CA-9B05-4EF9B37EE713}" dt="2024-12-03T12:53:21.755" v="16" actId="20577"/>
      <pc:docMkLst>
        <pc:docMk/>
      </pc:docMkLst>
      <pc:sldChg chg="modSp mod">
        <pc:chgData name="Jan Šerek" userId="52f1bf4e-9de5-489c-972f-fc1134f9b54e" providerId="ADAL" clId="{4556F9BF-1F8F-47CA-9B05-4EF9B37EE713}" dt="2024-12-03T12:43:46.275" v="4" actId="20577"/>
        <pc:sldMkLst>
          <pc:docMk/>
          <pc:sldMk cId="0" sldId="256"/>
        </pc:sldMkLst>
        <pc:spChg chg="mod">
          <ac:chgData name="Jan Šerek" userId="52f1bf4e-9de5-489c-972f-fc1134f9b54e" providerId="ADAL" clId="{4556F9BF-1F8F-47CA-9B05-4EF9B37EE713}" dt="2024-12-03T12:43:46.275" v="4" actId="20577"/>
          <ac:spMkLst>
            <pc:docMk/>
            <pc:sldMk cId="0" sldId="256"/>
            <ac:spMk id="6" creationId="{00000000-0000-0000-0000-000000000000}"/>
          </ac:spMkLst>
        </pc:spChg>
      </pc:sldChg>
      <pc:sldChg chg="modSp mod">
        <pc:chgData name="Jan Šerek" userId="52f1bf4e-9de5-489c-972f-fc1134f9b54e" providerId="ADAL" clId="{4556F9BF-1F8F-47CA-9B05-4EF9B37EE713}" dt="2024-12-03T12:53:21.755" v="16" actId="20577"/>
        <pc:sldMkLst>
          <pc:docMk/>
          <pc:sldMk cId="1746145637" sldId="268"/>
        </pc:sldMkLst>
        <pc:spChg chg="mod">
          <ac:chgData name="Jan Šerek" userId="52f1bf4e-9de5-489c-972f-fc1134f9b54e" providerId="ADAL" clId="{4556F9BF-1F8F-47CA-9B05-4EF9B37EE713}" dt="2024-12-03T12:53:21.755" v="16" actId="20577"/>
          <ac:spMkLst>
            <pc:docMk/>
            <pc:sldMk cId="1746145637" sldId="268"/>
            <ac:spMk id="3" creationId="{8250CEC5-09D3-1B59-55C7-1A430FE305F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3DF0-7BD4-46D4-8622-1719EA2EFD30}" type="datetimeFigureOut">
              <a:rPr lang="cs-CZ" smtClean="0"/>
              <a:pPr/>
              <a:t>03.12.2024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2AF5-2E6E-4FBD-B306-2C68F7573F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3DF0-7BD4-46D4-8622-1719EA2EFD30}" type="datetimeFigureOut">
              <a:rPr lang="cs-CZ" smtClean="0"/>
              <a:pPr/>
              <a:t>03.12.2024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2AF5-2E6E-4FBD-B306-2C68F7573F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3DF0-7BD4-46D4-8622-1719EA2EFD30}" type="datetimeFigureOut">
              <a:rPr lang="cs-CZ" smtClean="0"/>
              <a:pPr/>
              <a:t>03.12.2024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2AF5-2E6E-4FBD-B306-2C68F7573F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3DF0-7BD4-46D4-8622-1719EA2EFD30}" type="datetimeFigureOut">
              <a:rPr lang="cs-CZ" smtClean="0"/>
              <a:pPr/>
              <a:t>03.12.2024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2AF5-2E6E-4FBD-B306-2C68F7573F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3DF0-7BD4-46D4-8622-1719EA2EFD30}" type="datetimeFigureOut">
              <a:rPr lang="cs-CZ" smtClean="0"/>
              <a:pPr/>
              <a:t>03.12.2024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2AF5-2E6E-4FBD-B306-2C68F7573F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3DF0-7BD4-46D4-8622-1719EA2EFD30}" type="datetimeFigureOut">
              <a:rPr lang="cs-CZ" smtClean="0"/>
              <a:pPr/>
              <a:t>03.12.2024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2AF5-2E6E-4FBD-B306-2C68F7573F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3DF0-7BD4-46D4-8622-1719EA2EFD30}" type="datetimeFigureOut">
              <a:rPr lang="cs-CZ" smtClean="0"/>
              <a:pPr/>
              <a:t>03.12.2024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2AF5-2E6E-4FBD-B306-2C68F7573F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3DF0-7BD4-46D4-8622-1719EA2EFD30}" type="datetimeFigureOut">
              <a:rPr lang="cs-CZ" smtClean="0"/>
              <a:pPr/>
              <a:t>03.12.2024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2AF5-2E6E-4FBD-B306-2C68F7573F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3DF0-7BD4-46D4-8622-1719EA2EFD30}" type="datetimeFigureOut">
              <a:rPr lang="cs-CZ" smtClean="0"/>
              <a:pPr/>
              <a:t>03.12.2024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2AF5-2E6E-4FBD-B306-2C68F7573F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3DF0-7BD4-46D4-8622-1719EA2EFD30}" type="datetimeFigureOut">
              <a:rPr lang="cs-CZ" smtClean="0"/>
              <a:pPr/>
              <a:t>03.12.2024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2AF5-2E6E-4FBD-B306-2C68F7573F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3DF0-7BD4-46D4-8622-1719EA2EFD30}" type="datetimeFigureOut">
              <a:rPr lang="cs-CZ" smtClean="0"/>
              <a:pPr/>
              <a:t>03.12.2024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2AF5-2E6E-4FBD-B306-2C68F7573F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F3DF0-7BD4-46D4-8622-1719EA2EFD30}" type="datetimeFigureOut">
              <a:rPr lang="cs-CZ" smtClean="0"/>
              <a:pPr/>
              <a:t>03.12.2024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82AF5-2E6E-4FBD-B306-2C68F7573F3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1268760"/>
            <a:ext cx="10363200" cy="2331691"/>
          </a:xfrm>
        </p:spPr>
        <p:txBody>
          <a:bodyPr>
            <a:noAutofit/>
          </a:bodyPr>
          <a:lstStyle/>
          <a:p>
            <a:r>
              <a:rPr lang="cs-CZ" sz="6000" dirty="0"/>
              <a:t>Spravedlnost</a:t>
            </a:r>
          </a:p>
        </p:txBody>
      </p:sp>
      <p:sp>
        <p:nvSpPr>
          <p:cNvPr id="6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47242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Jan Šerek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Sociální psychologie I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3. 12. 2024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EE9F17-30DA-A069-E54C-2E0461FA9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Distributivní spravedlnost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6A48E9-3130-C972-514E-6472E3E622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853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70. léta: </a:t>
            </a:r>
            <a:r>
              <a:rPr lang="cs-CZ" dirty="0" err="1"/>
              <a:t>Deutsch</a:t>
            </a:r>
            <a:r>
              <a:rPr lang="cs-CZ" dirty="0"/>
              <a:t>, </a:t>
            </a:r>
            <a:r>
              <a:rPr lang="cs-CZ" dirty="0" err="1"/>
              <a:t>Leventhal</a:t>
            </a:r>
            <a:endParaRPr lang="cs-CZ" dirty="0"/>
          </a:p>
          <a:p>
            <a:r>
              <a:rPr lang="cs-CZ" dirty="0"/>
              <a:t>destruktivnost principu </a:t>
            </a:r>
            <a:r>
              <a:rPr lang="cs-CZ" dirty="0" err="1"/>
              <a:t>equity</a:t>
            </a:r>
            <a:r>
              <a:rPr lang="cs-CZ" dirty="0"/>
              <a:t> v některých kontextech</a:t>
            </a:r>
          </a:p>
          <a:p>
            <a:r>
              <a:rPr lang="cs-CZ" dirty="0"/>
              <a:t>různost </a:t>
            </a:r>
            <a:r>
              <a:rPr lang="cs-CZ" b="1" dirty="0"/>
              <a:t>alokačních norem</a:t>
            </a:r>
            <a:r>
              <a:rPr lang="cs-CZ" dirty="0"/>
              <a:t>, tedy sociálních pravidel, která definují, jaké distribuce jsou spravedlivé</a:t>
            </a:r>
          </a:p>
          <a:p>
            <a:r>
              <a:rPr lang="cs-CZ" dirty="0"/>
              <a:t>alokační normy jsou navázány na cíle sociální výměny</a:t>
            </a:r>
          </a:p>
          <a:p>
            <a:r>
              <a:rPr lang="cs-CZ" dirty="0"/>
              <a:t>v praxi jsou nejčastěji různé normy kombinovány</a:t>
            </a:r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EAC5FA6C-7C31-8244-FCAC-5301CF01E5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694318"/>
              </p:ext>
            </p:extLst>
          </p:nvPr>
        </p:nvGraphicFramePr>
        <p:xfrm>
          <a:off x="6701452" y="1865872"/>
          <a:ext cx="4377097" cy="399462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346876">
                  <a:extLst>
                    <a:ext uri="{9D8B030D-6E8A-4147-A177-3AD203B41FA5}">
                      <a16:colId xmlns:a16="http://schemas.microsoft.com/office/drawing/2014/main" val="2906800309"/>
                    </a:ext>
                  </a:extLst>
                </a:gridCol>
                <a:gridCol w="2030221">
                  <a:extLst>
                    <a:ext uri="{9D8B030D-6E8A-4147-A177-3AD203B41FA5}">
                      <a16:colId xmlns:a16="http://schemas.microsoft.com/office/drawing/2014/main" val="2534884208"/>
                    </a:ext>
                  </a:extLst>
                </a:gridCol>
              </a:tblGrid>
              <a:tr h="1659636">
                <a:tc>
                  <a:txBody>
                    <a:bodyPr/>
                    <a:lstStyle/>
                    <a:p>
                      <a:r>
                        <a:rPr lang="cs-CZ" sz="2200"/>
                        <a:t>Cíl</a:t>
                      </a:r>
                    </a:p>
                  </a:txBody>
                  <a:tcPr marL="107769" marR="107769" marT="53884" marB="53884" anchor="ctr"/>
                </a:tc>
                <a:tc>
                  <a:txBody>
                    <a:bodyPr/>
                    <a:lstStyle/>
                    <a:p>
                      <a:r>
                        <a:rPr lang="cs-CZ" sz="2200"/>
                        <a:t>Spravedlnost posuzována podle …</a:t>
                      </a:r>
                    </a:p>
                  </a:txBody>
                  <a:tcPr marL="107769" marR="107769" marT="53884" marB="53884" anchor="ctr"/>
                </a:tc>
                <a:extLst>
                  <a:ext uri="{0D108BD9-81ED-4DB2-BD59-A6C34878D82A}">
                    <a16:rowId xmlns:a16="http://schemas.microsoft.com/office/drawing/2014/main" val="1158134614"/>
                  </a:ext>
                </a:extLst>
              </a:tr>
              <a:tr h="778329">
                <a:tc>
                  <a:txBody>
                    <a:bodyPr/>
                    <a:lstStyle/>
                    <a:p>
                      <a:r>
                        <a:rPr lang="cs-CZ" sz="2200" dirty="0"/>
                        <a:t>Produktivita</a:t>
                      </a:r>
                    </a:p>
                  </a:txBody>
                  <a:tcPr marL="107769" marR="107769" marT="53884" marB="53884" anchor="ctr"/>
                </a:tc>
                <a:tc>
                  <a:txBody>
                    <a:bodyPr/>
                    <a:lstStyle/>
                    <a:p>
                      <a:r>
                        <a:rPr lang="cs-CZ" sz="2200" dirty="0" err="1"/>
                        <a:t>Equity</a:t>
                      </a:r>
                      <a:endParaRPr lang="cs-CZ" sz="2200" dirty="0"/>
                    </a:p>
                  </a:txBody>
                  <a:tcPr marL="107769" marR="107769" marT="53884" marB="53884" anchor="ctr"/>
                </a:tc>
                <a:extLst>
                  <a:ext uri="{0D108BD9-81ED-4DB2-BD59-A6C34878D82A}">
                    <a16:rowId xmlns:a16="http://schemas.microsoft.com/office/drawing/2014/main" val="3703596653"/>
                  </a:ext>
                </a:extLst>
              </a:tr>
              <a:tr h="778329">
                <a:tc>
                  <a:txBody>
                    <a:bodyPr/>
                    <a:lstStyle/>
                    <a:p>
                      <a:r>
                        <a:rPr lang="cs-CZ" sz="2200" dirty="0"/>
                        <a:t>Solidarita</a:t>
                      </a:r>
                    </a:p>
                  </a:txBody>
                  <a:tcPr marL="107769" marR="107769" marT="53884" marB="53884" anchor="ctr"/>
                </a:tc>
                <a:tc>
                  <a:txBody>
                    <a:bodyPr/>
                    <a:lstStyle/>
                    <a:p>
                      <a:r>
                        <a:rPr lang="cs-CZ" sz="2200" dirty="0" err="1"/>
                        <a:t>Equality</a:t>
                      </a:r>
                      <a:endParaRPr lang="cs-CZ" sz="2200" dirty="0"/>
                    </a:p>
                  </a:txBody>
                  <a:tcPr marL="107769" marR="107769" marT="53884" marB="53884" anchor="ctr"/>
                </a:tc>
                <a:extLst>
                  <a:ext uri="{0D108BD9-81ED-4DB2-BD59-A6C34878D82A}">
                    <a16:rowId xmlns:a16="http://schemas.microsoft.com/office/drawing/2014/main" val="3550195691"/>
                  </a:ext>
                </a:extLst>
              </a:tr>
              <a:tr h="778329">
                <a:tc>
                  <a:txBody>
                    <a:bodyPr/>
                    <a:lstStyle/>
                    <a:p>
                      <a:r>
                        <a:rPr lang="cs-CZ" sz="2200" dirty="0"/>
                        <a:t>Péče</a:t>
                      </a:r>
                    </a:p>
                  </a:txBody>
                  <a:tcPr marL="107769" marR="107769" marT="53884" marB="53884" anchor="ctr"/>
                </a:tc>
                <a:tc>
                  <a:txBody>
                    <a:bodyPr/>
                    <a:lstStyle/>
                    <a:p>
                      <a:r>
                        <a:rPr lang="cs-CZ" sz="2200" dirty="0" err="1"/>
                        <a:t>Need</a:t>
                      </a:r>
                      <a:endParaRPr lang="cs-CZ" sz="2200" dirty="0"/>
                    </a:p>
                  </a:txBody>
                  <a:tcPr marL="107769" marR="107769" marT="53884" marB="53884" anchor="ctr"/>
                </a:tc>
                <a:extLst>
                  <a:ext uri="{0D108BD9-81ED-4DB2-BD59-A6C34878D82A}">
                    <a16:rowId xmlns:a16="http://schemas.microsoft.com/office/drawing/2014/main" val="3762295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154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3C0700-9D39-182B-4820-FFEBFFA32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Procedurální spravedlnost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059D0E-B62C-1B02-2B14-38FE3565D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Spravedlnost (férovost) procedur, kterými je dosaženo výsledné distribuce</a:t>
            </a:r>
          </a:p>
        </p:txBody>
      </p:sp>
      <p:pic>
        <p:nvPicPr>
          <p:cNvPr id="5" name="Obrázek 4" descr="Hledání cesty v bludišti">
            <a:extLst>
              <a:ext uri="{FF2B5EF4-FFF2-40B4-BE49-F238E27FC236}">
                <a16:creationId xmlns:a16="http://schemas.microsoft.com/office/drawing/2014/main" id="{37A0F238-C1DD-22EB-2869-354D3CE2B4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1" r="10351"/>
          <a:stretch/>
        </p:blipFill>
        <p:spPr>
          <a:xfrm>
            <a:off x="6197600" y="1600201"/>
            <a:ext cx="53848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1994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C3723E-FD49-242A-3D52-BDC0BA85F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Procedurální spravedlnost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5A6B0D-6431-7DC5-CB32-68231B9C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1975: </a:t>
            </a:r>
            <a:r>
              <a:rPr lang="cs-CZ" dirty="0" err="1"/>
              <a:t>Thibaut</a:t>
            </a:r>
            <a:r>
              <a:rPr lang="cs-CZ" dirty="0"/>
              <a:t>, Walker</a:t>
            </a:r>
          </a:p>
          <a:p>
            <a:r>
              <a:rPr lang="cs-CZ" dirty="0"/>
              <a:t>mezioborový výzkum na pomezí psychologie a právní vědy</a:t>
            </a:r>
          </a:p>
          <a:p>
            <a:r>
              <a:rPr lang="cs-CZ" dirty="0"/>
              <a:t>míra kontroly na procesem ovlivňuje celkovou spokojenost s výsledkem nad rámec efektu samotného rozhodnutí</a:t>
            </a:r>
          </a:p>
          <a:p>
            <a:r>
              <a:rPr lang="cs-CZ" dirty="0"/>
              <a:t>instrumentální interpretace tohoto zjištění: procedurální spravedlnost garantuje možnost oboustranně výhodné spolupráce (klíčové je tedy sledování vlastního zájmu)</a:t>
            </a:r>
          </a:p>
        </p:txBody>
      </p:sp>
    </p:spTree>
    <p:extLst>
      <p:ext uri="{BB962C8B-B14F-4D97-AF65-F5344CB8AC3E}">
        <p14:creationId xmlns:p14="http://schemas.microsoft.com/office/powerpoint/2010/main" val="2582009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494014-DC0F-135D-55B4-65AD8781C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Procedurální spravedlnost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50CEC5-09D3-1B59-55C7-1A430FE30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80. a 90. léta: </a:t>
            </a:r>
            <a:r>
              <a:rPr lang="cs-CZ" dirty="0" err="1"/>
              <a:t>Tyler</a:t>
            </a:r>
            <a:r>
              <a:rPr lang="cs-CZ" dirty="0"/>
              <a:t>, Lind</a:t>
            </a:r>
          </a:p>
          <a:p>
            <a:r>
              <a:rPr lang="cs-CZ" dirty="0"/>
              <a:t>výzkum a systematizace prediktorů vnímané procedurální spravedlnosti</a:t>
            </a:r>
          </a:p>
          <a:p>
            <a:pPr lvl="1"/>
            <a:r>
              <a:rPr lang="cs-CZ" dirty="0"/>
              <a:t>kvalita (férovost) rozhodovacího procesu</a:t>
            </a:r>
          </a:p>
          <a:p>
            <a:pPr lvl="2"/>
            <a:r>
              <a:rPr lang="cs-CZ" dirty="0"/>
              <a:t>příležitost participovat – především ve smyslu možnosti vyjádřit svůj názor a diskutovat, nikoli přímé kontroly nad rozhodnutím</a:t>
            </a:r>
          </a:p>
          <a:p>
            <a:pPr lvl="2"/>
            <a:r>
              <a:rPr lang="cs-CZ" dirty="0"/>
              <a:t>neutrální fórum – nestrannost a nepředpojatost</a:t>
            </a:r>
          </a:p>
          <a:p>
            <a:pPr lvl="1"/>
            <a:r>
              <a:rPr lang="cs-CZ" dirty="0"/>
              <a:t>kvalita interpersonálního zacházení</a:t>
            </a:r>
          </a:p>
          <a:p>
            <a:pPr lvl="2"/>
            <a:r>
              <a:rPr lang="cs-CZ" dirty="0"/>
              <a:t>důvěryhodné autority – jejich zájem, snaha porozumět atd.</a:t>
            </a:r>
          </a:p>
          <a:p>
            <a:pPr lvl="2"/>
            <a:r>
              <a:rPr lang="cs-CZ" dirty="0"/>
              <a:t>důstojnost a respekt, s nimiž je s člověkem nakládáno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6145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494014-DC0F-135D-55B4-65AD8781C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Procedurální spravedlnost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50CEC5-09D3-1B59-55C7-1A430FE30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80. a 90. léta: </a:t>
            </a:r>
            <a:r>
              <a:rPr lang="cs-CZ" dirty="0" err="1"/>
              <a:t>Tyler</a:t>
            </a:r>
            <a:r>
              <a:rPr lang="cs-CZ" dirty="0"/>
              <a:t>, Lind</a:t>
            </a:r>
          </a:p>
          <a:p>
            <a:r>
              <a:rPr lang="cs-CZ" dirty="0"/>
              <a:t>doplněna neinstrumentální interpretace – procedurální spravedlnost lidem zprostředkovává důležité vztahové informace, např. o jejich statusu (možnost prezentovat vlastní pozici a být vyslyšen má svou vlastní důležitost nad rámec možnosti přímo proces kontrolovat)</a:t>
            </a:r>
          </a:p>
        </p:txBody>
      </p:sp>
    </p:spTree>
    <p:extLst>
      <p:ext uri="{BB962C8B-B14F-4D97-AF65-F5344CB8AC3E}">
        <p14:creationId xmlns:p14="http://schemas.microsoft.com/office/powerpoint/2010/main" val="3216430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494014-DC0F-135D-55B4-65AD8781C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Procedurální spravedlnost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50CEC5-09D3-1B59-55C7-1A430FE30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1988, 1992: </a:t>
            </a:r>
            <a:r>
              <a:rPr lang="cs-CZ" dirty="0" err="1"/>
              <a:t>Tyler</a:t>
            </a:r>
            <a:r>
              <a:rPr lang="cs-CZ" dirty="0"/>
              <a:t>, Lind – </a:t>
            </a:r>
            <a:r>
              <a:rPr lang="cs-CZ" b="1" dirty="0" err="1"/>
              <a:t>group</a:t>
            </a:r>
            <a:r>
              <a:rPr lang="cs-CZ" b="1" dirty="0"/>
              <a:t> </a:t>
            </a:r>
            <a:r>
              <a:rPr lang="cs-CZ" b="1" dirty="0" err="1"/>
              <a:t>value</a:t>
            </a:r>
            <a:r>
              <a:rPr lang="cs-CZ" b="1" dirty="0"/>
              <a:t> model</a:t>
            </a:r>
            <a:r>
              <a:rPr lang="cs-CZ" dirty="0"/>
              <a:t>, </a:t>
            </a:r>
            <a:r>
              <a:rPr lang="cs-CZ" b="1" dirty="0" err="1"/>
              <a:t>relational</a:t>
            </a:r>
            <a:r>
              <a:rPr lang="cs-CZ" b="1" dirty="0"/>
              <a:t> model</a:t>
            </a:r>
          </a:p>
          <a:p>
            <a:r>
              <a:rPr lang="cs-CZ" dirty="0"/>
              <a:t>procedurální spravedlnost vyjadřuje určité hodnoty</a:t>
            </a:r>
          </a:p>
          <a:p>
            <a:r>
              <a:rPr lang="cs-CZ" dirty="0"/>
              <a:t>dává člověku informace o povaze jeho skupiny a jeho statusu v této skupině</a:t>
            </a:r>
          </a:p>
          <a:p>
            <a:r>
              <a:rPr lang="cs-CZ" dirty="0"/>
              <a:t>procedurální spravedlnost vede k vyšší důvěře v autoritu a akceptaci jejích rozhodnutí</a:t>
            </a:r>
          </a:p>
        </p:txBody>
      </p:sp>
    </p:spTree>
    <p:extLst>
      <p:ext uri="{BB962C8B-B14F-4D97-AF65-F5344CB8AC3E}">
        <p14:creationId xmlns:p14="http://schemas.microsoft.com/office/powerpoint/2010/main" val="436355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494014-DC0F-135D-55B4-65AD8781C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Procedurální spravedlnost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50CEC5-09D3-1B59-55C7-1A430FE30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998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2000, 2003: </a:t>
            </a:r>
            <a:r>
              <a:rPr lang="cs-CZ" dirty="0" err="1"/>
              <a:t>Tyler</a:t>
            </a:r>
            <a:r>
              <a:rPr lang="cs-CZ" dirty="0"/>
              <a:t>, </a:t>
            </a:r>
            <a:r>
              <a:rPr lang="cs-CZ" dirty="0" err="1"/>
              <a:t>Blader</a:t>
            </a:r>
            <a:r>
              <a:rPr lang="cs-CZ" dirty="0"/>
              <a:t> – </a:t>
            </a:r>
            <a:r>
              <a:rPr lang="cs-CZ" b="1" dirty="0" err="1"/>
              <a:t>group</a:t>
            </a:r>
            <a:r>
              <a:rPr lang="cs-CZ" b="1" dirty="0"/>
              <a:t> </a:t>
            </a:r>
            <a:r>
              <a:rPr lang="cs-CZ" b="1" dirty="0" err="1"/>
              <a:t>engagement</a:t>
            </a:r>
            <a:r>
              <a:rPr lang="cs-CZ" b="1" dirty="0"/>
              <a:t> model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881B487-4AE3-9601-DB09-7EF6ED1D287D}"/>
              </a:ext>
            </a:extLst>
          </p:cNvPr>
          <p:cNvSpPr txBox="1"/>
          <p:nvPr/>
        </p:nvSpPr>
        <p:spPr>
          <a:xfrm>
            <a:off x="767408" y="2780928"/>
            <a:ext cx="2376264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200" dirty="0"/>
              <a:t>Kvalita rozhodovacího procesu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C395FA4-FD50-21A8-995B-5C861DAAEEFC}"/>
              </a:ext>
            </a:extLst>
          </p:cNvPr>
          <p:cNvSpPr txBox="1"/>
          <p:nvPr/>
        </p:nvSpPr>
        <p:spPr>
          <a:xfrm>
            <a:off x="767411" y="4126128"/>
            <a:ext cx="2376261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200" dirty="0"/>
              <a:t>Kvalita interpersonálního zacházení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6E79159-61CD-D6A1-CE36-35CF382FC485}"/>
              </a:ext>
            </a:extLst>
          </p:cNvPr>
          <p:cNvSpPr txBox="1"/>
          <p:nvPr/>
        </p:nvSpPr>
        <p:spPr>
          <a:xfrm>
            <a:off x="3503712" y="3717032"/>
            <a:ext cx="1656184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200" dirty="0"/>
              <a:t>Procedurální spravedlnost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CDEC118-C952-251F-F1EC-255487D7E38D}"/>
              </a:ext>
            </a:extLst>
          </p:cNvPr>
          <p:cNvSpPr txBox="1"/>
          <p:nvPr/>
        </p:nvSpPr>
        <p:spPr>
          <a:xfrm>
            <a:off x="5735962" y="3592642"/>
            <a:ext cx="1656184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200" dirty="0"/>
              <a:t>Hrdost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2E8DEBF-7DC8-BD30-B289-279982C4C320}"/>
              </a:ext>
            </a:extLst>
          </p:cNvPr>
          <p:cNvSpPr txBox="1"/>
          <p:nvPr/>
        </p:nvSpPr>
        <p:spPr>
          <a:xfrm>
            <a:off x="5735962" y="4122365"/>
            <a:ext cx="1656184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200" dirty="0"/>
              <a:t>Respekt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0B1ED6E4-572C-BE01-8AE8-D1E96DF140F9}"/>
              </a:ext>
            </a:extLst>
          </p:cNvPr>
          <p:cNvSpPr/>
          <p:nvPr/>
        </p:nvSpPr>
        <p:spPr>
          <a:xfrm>
            <a:off x="5591944" y="3334926"/>
            <a:ext cx="3744416" cy="153423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01F64BB-A312-FC84-3210-EC10F54AD435}"/>
              </a:ext>
            </a:extLst>
          </p:cNvPr>
          <p:cNvSpPr txBox="1"/>
          <p:nvPr/>
        </p:nvSpPr>
        <p:spPr>
          <a:xfrm>
            <a:off x="7536160" y="3893424"/>
            <a:ext cx="1656184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200" dirty="0"/>
              <a:t>Identifikace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D03F542-D8A0-23D7-E589-AC2595AAC334}"/>
              </a:ext>
            </a:extLst>
          </p:cNvPr>
          <p:cNvSpPr txBox="1"/>
          <p:nvPr/>
        </p:nvSpPr>
        <p:spPr>
          <a:xfrm>
            <a:off x="9696401" y="2852936"/>
            <a:ext cx="1872205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200" dirty="0"/>
              <a:t>Psychologický </a:t>
            </a:r>
            <a:r>
              <a:rPr lang="cs-CZ" sz="2200" dirty="0" err="1"/>
              <a:t>engagement</a:t>
            </a:r>
            <a:endParaRPr lang="cs-CZ" sz="22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BA7CB45-FEE9-66DE-2DFF-818DFF8F98C6}"/>
              </a:ext>
            </a:extLst>
          </p:cNvPr>
          <p:cNvSpPr txBox="1"/>
          <p:nvPr/>
        </p:nvSpPr>
        <p:spPr>
          <a:xfrm>
            <a:off x="9696402" y="4553252"/>
            <a:ext cx="1872205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200" dirty="0"/>
              <a:t>Behaviorální </a:t>
            </a:r>
            <a:r>
              <a:rPr lang="cs-CZ" sz="2200" dirty="0" err="1"/>
              <a:t>engagement</a:t>
            </a:r>
            <a:endParaRPr lang="cs-CZ" sz="2200" dirty="0"/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853209E4-B7C3-CD26-B1B7-2FCEAB176B40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3143672" y="3334926"/>
            <a:ext cx="360040" cy="766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BB3414C4-0157-5C97-8F08-689C3FD64C55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3143672" y="4101753"/>
            <a:ext cx="360040" cy="578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7DE24B45-73FC-1BEC-AEAE-B85CBB4EDF09}"/>
              </a:ext>
            </a:extLst>
          </p:cNvPr>
          <p:cNvCxnSpPr>
            <a:cxnSpLocks/>
            <a:stCxn id="6" idx="3"/>
            <a:endCxn id="12" idx="1"/>
          </p:cNvCxnSpPr>
          <p:nvPr/>
        </p:nvCxnSpPr>
        <p:spPr>
          <a:xfrm>
            <a:off x="5159896" y="4101753"/>
            <a:ext cx="432048" cy="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1F467006-14D9-87C6-CDCA-BFA1D24A46BA}"/>
              </a:ext>
            </a:extLst>
          </p:cNvPr>
          <p:cNvCxnSpPr>
            <a:cxnSpLocks/>
            <a:stCxn id="12" idx="3"/>
            <a:endCxn id="10" idx="1"/>
          </p:cNvCxnSpPr>
          <p:nvPr/>
        </p:nvCxnSpPr>
        <p:spPr>
          <a:xfrm flipV="1">
            <a:off x="9336360" y="3237657"/>
            <a:ext cx="360041" cy="864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EA814F11-0A90-52F6-9D7F-081B8A070487}"/>
              </a:ext>
            </a:extLst>
          </p:cNvPr>
          <p:cNvCxnSpPr>
            <a:cxnSpLocks/>
            <a:stCxn id="12" idx="3"/>
            <a:endCxn id="11" idx="1"/>
          </p:cNvCxnSpPr>
          <p:nvPr/>
        </p:nvCxnSpPr>
        <p:spPr>
          <a:xfrm>
            <a:off x="9336360" y="4102043"/>
            <a:ext cx="360042" cy="835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CC98CC70-A2DA-3D8B-4B9E-2AA6039E3F9C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10632504" y="3622377"/>
            <a:ext cx="1" cy="930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E147D5DB-E645-6FC0-5404-289715984BBA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7392146" y="3808086"/>
            <a:ext cx="144014" cy="300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759B1BAA-E145-C922-7FA0-6F520D839273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7392146" y="4108868"/>
            <a:ext cx="144014" cy="228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206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6FF49C-D19F-2A00-31E4-3C411CEEC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Procedurální vs distributivní spravedlnost?</a:t>
            </a:r>
          </a:p>
        </p:txBody>
      </p:sp>
      <p:pic>
        <p:nvPicPr>
          <p:cNvPr id="5" name="Zástupný obsah 4" descr="Vyvážení kamenů na dřevě">
            <a:extLst>
              <a:ext uri="{FF2B5EF4-FFF2-40B4-BE49-F238E27FC236}">
                <a16:creationId xmlns:a16="http://schemas.microsoft.com/office/drawing/2014/main" id="{6FA52C74-FA89-0776-B0E1-D9EB09535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996" y="1600200"/>
            <a:ext cx="7526008" cy="4525963"/>
          </a:xfrm>
        </p:spPr>
      </p:pic>
    </p:spTree>
    <p:extLst>
      <p:ext uri="{BB962C8B-B14F-4D97-AF65-F5344CB8AC3E}">
        <p14:creationId xmlns:p14="http://schemas.microsoft.com/office/powerpoint/2010/main" val="1395119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6FF49C-D19F-2A00-31E4-3C411CEEC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Procedurální vs distributivní spravedlnost?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6AE336-23BF-0C2A-5A77-A2DF9D52F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Interakční vztah mezi oběma (</a:t>
            </a:r>
            <a:r>
              <a:rPr lang="cs-CZ" dirty="0" err="1"/>
              <a:t>Brockner</a:t>
            </a:r>
            <a:r>
              <a:rPr lang="cs-CZ" dirty="0"/>
              <a:t> &amp; </a:t>
            </a:r>
            <a:r>
              <a:rPr lang="cs-CZ" dirty="0" err="1"/>
              <a:t>Wiesenfeld</a:t>
            </a:r>
            <a:r>
              <a:rPr lang="cs-CZ" dirty="0"/>
              <a:t>, 1996):</a:t>
            </a:r>
          </a:p>
          <a:p>
            <a:r>
              <a:rPr lang="cs-CZ" dirty="0"/>
              <a:t>na procedurální spravedlnosti záleží zejména tehdy, když není přítomna distributivní spravedlnost</a:t>
            </a:r>
          </a:p>
          <a:p>
            <a:r>
              <a:rPr lang="cs-CZ" dirty="0"/>
              <a:t>nespokojenost s výsledkem aktivuje proces hledání smyslu a zvýšenou pozornost vůči dalším (procedurálním) informacím</a:t>
            </a:r>
          </a:p>
          <a:p>
            <a:r>
              <a:rPr lang="cs-CZ" dirty="0"/>
              <a:t>procedurální spravedlnost tak slouží zejména k „neutralizaci“ negativních výsledků</a:t>
            </a:r>
          </a:p>
        </p:txBody>
      </p:sp>
    </p:spTree>
    <p:extLst>
      <p:ext uri="{BB962C8B-B14F-4D97-AF65-F5344CB8AC3E}">
        <p14:creationId xmlns:p14="http://schemas.microsoft.com/office/powerpoint/2010/main" val="2487186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6FF49C-D19F-2A00-31E4-3C411CEEC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Procedurální vs distributivní spravedlnost?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6AE336-23BF-0C2A-5A77-A2DF9D52F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Efekt morálního mandátu (</a:t>
            </a:r>
            <a:r>
              <a:rPr lang="cs-CZ" dirty="0" err="1"/>
              <a:t>Skitka</a:t>
            </a:r>
            <a:r>
              <a:rPr lang="cs-CZ" dirty="0"/>
              <a:t> 2002; </a:t>
            </a:r>
            <a:r>
              <a:rPr lang="cs-CZ" dirty="0" err="1"/>
              <a:t>Skitka</a:t>
            </a:r>
            <a:r>
              <a:rPr lang="cs-CZ" dirty="0"/>
              <a:t> &amp; </a:t>
            </a:r>
            <a:r>
              <a:rPr lang="cs-CZ" dirty="0" err="1"/>
              <a:t>Mullen</a:t>
            </a:r>
            <a:r>
              <a:rPr lang="cs-CZ" dirty="0"/>
              <a:t>, 2002):</a:t>
            </a:r>
          </a:p>
          <a:p>
            <a:r>
              <a:rPr lang="cs-CZ" dirty="0"/>
              <a:t>pokud má téma silný morální náboj, spravedlnost procedury je více odvozována od výsledku</a:t>
            </a:r>
          </a:p>
        </p:txBody>
      </p:sp>
    </p:spTree>
    <p:extLst>
      <p:ext uri="{BB962C8B-B14F-4D97-AF65-F5344CB8AC3E}">
        <p14:creationId xmlns:p14="http://schemas.microsoft.com/office/powerpoint/2010/main" val="4135739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6A477B-21EC-583A-1450-10439349E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Spravedlnost v mezilidských interakcích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A7320E-9FEB-2701-0839-F02CD7E8D9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dirty="0"/>
              <a:t>Významné téma druhé poloviny 20. století např. ve filozofii, sociologii či sociální psychologii</a:t>
            </a:r>
            <a:endParaRPr lang="cs-CZ"/>
          </a:p>
          <a:p>
            <a:pPr marL="0" indent="0">
              <a:lnSpc>
                <a:spcPct val="90000"/>
              </a:lnSpc>
              <a:buNone/>
            </a:pPr>
            <a:endParaRPr lang="cs-CZ"/>
          </a:p>
          <a:p>
            <a:pPr marL="0" indent="0">
              <a:lnSpc>
                <a:spcPct val="90000"/>
              </a:lnSpc>
              <a:buNone/>
            </a:pPr>
            <a:r>
              <a:rPr lang="cs-CZ" dirty="0"/>
              <a:t>Propojení s tématy legitimity, důvěry a obecně společenské stability</a:t>
            </a:r>
            <a:endParaRPr lang="cs-CZ"/>
          </a:p>
          <a:p>
            <a:pPr marL="0" indent="0">
              <a:lnSpc>
                <a:spcPct val="90000"/>
              </a:lnSpc>
              <a:buNone/>
            </a:pPr>
            <a:endParaRPr lang="cs-CZ"/>
          </a:p>
          <a:p>
            <a:pPr marL="0" indent="0">
              <a:lnSpc>
                <a:spcPct val="90000"/>
              </a:lnSpc>
              <a:buNone/>
            </a:pPr>
            <a:r>
              <a:rPr lang="cs-CZ" dirty="0"/>
              <a:t>V aplikovaných oblastech: zejména pracovní a politická psychologie</a:t>
            </a:r>
            <a:endParaRPr lang="cs-CZ"/>
          </a:p>
          <a:p>
            <a:pPr>
              <a:lnSpc>
                <a:spcPct val="90000"/>
              </a:lnSpc>
            </a:pPr>
            <a:endParaRPr lang="cs-CZ"/>
          </a:p>
        </p:txBody>
      </p:sp>
      <p:pic>
        <p:nvPicPr>
          <p:cNvPr id="5" name="Zástupný obsah 4" descr="Váhy spravedlnost na modrém pozadí">
            <a:extLst>
              <a:ext uri="{FF2B5EF4-FFF2-40B4-BE49-F238E27FC236}">
                <a16:creationId xmlns:a16="http://schemas.microsoft.com/office/drawing/2014/main" id="{F68DF5B1-99E6-B63A-9ABB-60F5F186B3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6" r="10737" b="-1"/>
          <a:stretch/>
        </p:blipFill>
        <p:spPr>
          <a:xfrm>
            <a:off x="6197600" y="1600201"/>
            <a:ext cx="53848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4200024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6FF49C-D19F-2A00-31E4-3C411CEEC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Procedurální vs distributivní spravedlnost?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6AE336-23BF-0C2A-5A77-A2DF9D52F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2001: Lind, Van den Bos, </a:t>
            </a:r>
            <a:r>
              <a:rPr lang="cs-CZ" dirty="0" err="1"/>
              <a:t>Wilke</a:t>
            </a:r>
            <a:r>
              <a:rPr lang="cs-CZ" dirty="0"/>
              <a:t> – </a:t>
            </a:r>
            <a:r>
              <a:rPr lang="cs-CZ" b="1" dirty="0" err="1"/>
              <a:t>fairness</a:t>
            </a:r>
            <a:r>
              <a:rPr lang="cs-CZ" b="1" dirty="0"/>
              <a:t> </a:t>
            </a:r>
            <a:r>
              <a:rPr lang="cs-CZ" b="1" dirty="0" err="1"/>
              <a:t>heuristic</a:t>
            </a:r>
            <a:r>
              <a:rPr lang="cs-CZ" b="1" dirty="0"/>
              <a:t> </a:t>
            </a:r>
            <a:r>
              <a:rPr lang="cs-CZ" b="1" dirty="0" err="1"/>
              <a:t>theory</a:t>
            </a:r>
            <a:r>
              <a:rPr lang="cs-CZ" b="1" dirty="0"/>
              <a:t> </a:t>
            </a:r>
          </a:p>
          <a:p>
            <a:r>
              <a:rPr lang="cs-CZ" dirty="0"/>
              <a:t>lidé si na základě prvních zkušeností tvoří rychlé posouzení férovosti (</a:t>
            </a:r>
            <a:r>
              <a:rPr lang="cs-CZ" i="1" dirty="0" err="1"/>
              <a:t>judgment</a:t>
            </a:r>
            <a:r>
              <a:rPr lang="cs-CZ" i="1" dirty="0"/>
              <a:t> </a:t>
            </a:r>
            <a:r>
              <a:rPr lang="cs-CZ" i="1" dirty="0" err="1"/>
              <a:t>phase</a:t>
            </a:r>
            <a:r>
              <a:rPr lang="cs-CZ" dirty="0"/>
              <a:t>), kterého se následně poměrně stabilně drží (</a:t>
            </a:r>
            <a:r>
              <a:rPr lang="cs-CZ" i="1" dirty="0"/>
              <a:t>use </a:t>
            </a:r>
            <a:r>
              <a:rPr lang="cs-CZ" i="1" dirty="0" err="1"/>
              <a:t>phase</a:t>
            </a:r>
            <a:r>
              <a:rPr lang="cs-CZ" dirty="0"/>
              <a:t>)</a:t>
            </a:r>
          </a:p>
          <a:p>
            <a:r>
              <a:rPr lang="cs-CZ" dirty="0"/>
              <a:t>řeší tím tzv. </a:t>
            </a:r>
            <a:r>
              <a:rPr lang="cs-CZ" i="1" dirty="0"/>
              <a:t>fundamentální sociální dilema</a:t>
            </a:r>
            <a:r>
              <a:rPr lang="cs-CZ" dirty="0"/>
              <a:t>, zda někam patřit a s někým spolupracovat</a:t>
            </a:r>
          </a:p>
          <a:p>
            <a:r>
              <a:rPr lang="cs-CZ" dirty="0"/>
              <a:t>důraz na efekt primárnosti a nahraditelnosti</a:t>
            </a:r>
          </a:p>
          <a:p>
            <a:r>
              <a:rPr lang="cs-CZ" dirty="0"/>
              <a:t>extrémní narušení očekávání mohou vést k reaktivaci </a:t>
            </a:r>
            <a:r>
              <a:rPr lang="cs-CZ" i="1" dirty="0" err="1"/>
              <a:t>judgment</a:t>
            </a:r>
            <a:r>
              <a:rPr lang="cs-CZ" i="1" dirty="0"/>
              <a:t> </a:t>
            </a:r>
            <a:r>
              <a:rPr lang="cs-CZ" i="1" dirty="0" err="1"/>
              <a:t>phase</a:t>
            </a:r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7191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0B24E7-355C-DA66-22E5-4F2DA0911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Motivující</a:t>
            </a:r>
            <a:r>
              <a:rPr lang="cs-CZ" dirty="0"/>
              <a:t> vs </a:t>
            </a:r>
            <a:r>
              <a:rPr lang="cs-CZ" i="1" dirty="0"/>
              <a:t>motivovaná</a:t>
            </a:r>
            <a:r>
              <a:rPr lang="cs-CZ" dirty="0"/>
              <a:t> spravedlnost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D65D52-9769-2F74-AB6F-DE990FF93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Historicky dvě sociálně psychologické linie uvažování: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rabicPeriod"/>
            </a:pPr>
            <a:r>
              <a:rPr lang="cs-CZ" dirty="0"/>
              <a:t>Jak spravedlnost ovlivňuje naše postoje a chování</a:t>
            </a:r>
            <a:br>
              <a:rPr lang="cs-CZ" dirty="0"/>
            </a:br>
            <a:r>
              <a:rPr lang="cs-CZ" dirty="0"/>
              <a:t>(spravedlnost </a:t>
            </a:r>
            <a:r>
              <a:rPr lang="cs-CZ" dirty="0">
                <a:sym typeface="Wingdings" panose="05000000000000000000" pitchFamily="2" charset="2"/>
              </a:rPr>
              <a:t> ???)</a:t>
            </a:r>
          </a:p>
          <a:p>
            <a:pPr marL="514350" indent="-514350">
              <a:buAutoNum type="arabicPeriod"/>
            </a:pPr>
            <a:r>
              <a:rPr lang="cs-CZ" dirty="0">
                <a:sym typeface="Wingdings" panose="05000000000000000000" pitchFamily="2" charset="2"/>
              </a:rPr>
              <a:t>Jak naše postoje, potřeby, identity apod. ovlivňují naše vnímání spravedlnosti</a:t>
            </a:r>
            <a:br>
              <a:rPr lang="cs-CZ" dirty="0">
                <a:sym typeface="Wingdings" panose="05000000000000000000" pitchFamily="2" charset="2"/>
              </a:rPr>
            </a:br>
            <a:r>
              <a:rPr lang="cs-CZ" dirty="0">
                <a:sym typeface="Wingdings" panose="05000000000000000000" pitchFamily="2" charset="2"/>
              </a:rPr>
              <a:t>(???  spravedlnost)</a:t>
            </a:r>
            <a:endParaRPr lang="cs-CZ" dirty="0"/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8BA537-98CC-BB09-ED7E-1864E5942E80}"/>
              </a:ext>
            </a:extLst>
          </p:cNvPr>
          <p:cNvSpPr txBox="1"/>
          <p:nvPr/>
        </p:nvSpPr>
        <p:spPr>
          <a:xfrm>
            <a:off x="9912424" y="1268760"/>
            <a:ext cx="1669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Lind (2020)</a:t>
            </a:r>
          </a:p>
        </p:txBody>
      </p:sp>
    </p:spTree>
    <p:extLst>
      <p:ext uri="{BB962C8B-B14F-4D97-AF65-F5344CB8AC3E}">
        <p14:creationId xmlns:p14="http://schemas.microsoft.com/office/powerpoint/2010/main" val="3286741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0B24E7-355C-DA66-22E5-4F2DA0911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solidFill>
                  <a:schemeClr val="bg2"/>
                </a:solidFill>
              </a:rPr>
              <a:t>Motivující</a:t>
            </a:r>
            <a:r>
              <a:rPr lang="cs-CZ" dirty="0">
                <a:solidFill>
                  <a:schemeClr val="bg2"/>
                </a:solidFill>
              </a:rPr>
              <a:t> vs </a:t>
            </a:r>
            <a:r>
              <a:rPr lang="cs-CZ" i="1" dirty="0"/>
              <a:t>motivovaná</a:t>
            </a:r>
            <a:r>
              <a:rPr lang="cs-CZ" dirty="0"/>
              <a:t> spravedlnost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D65D52-9769-2F74-AB6F-DE990FF93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bg2"/>
                </a:solidFill>
              </a:rPr>
              <a:t>Historicky dvě sociálně psychologické linie uvažování:</a:t>
            </a:r>
          </a:p>
          <a:p>
            <a:pPr marL="0" indent="0">
              <a:buNone/>
            </a:pPr>
            <a:endParaRPr lang="cs-CZ" dirty="0">
              <a:solidFill>
                <a:schemeClr val="bg2"/>
              </a:solidFill>
            </a:endParaRPr>
          </a:p>
          <a:p>
            <a:pPr marL="514350" indent="-514350">
              <a:buAutoNum type="arabicPeriod"/>
            </a:pPr>
            <a:r>
              <a:rPr lang="cs-CZ" dirty="0">
                <a:solidFill>
                  <a:schemeClr val="bg2"/>
                </a:solidFill>
              </a:rPr>
              <a:t>Jak spravedlnost ovlivňuje naše postoje a chování</a:t>
            </a:r>
            <a:br>
              <a:rPr lang="cs-CZ" dirty="0">
                <a:solidFill>
                  <a:schemeClr val="bg2"/>
                </a:solidFill>
              </a:rPr>
            </a:br>
            <a:r>
              <a:rPr lang="cs-CZ" dirty="0">
                <a:solidFill>
                  <a:schemeClr val="bg2"/>
                </a:solidFill>
              </a:rPr>
              <a:t>(spravedlnost </a:t>
            </a:r>
            <a:r>
              <a:rPr lang="cs-CZ" dirty="0">
                <a:solidFill>
                  <a:schemeClr val="bg2"/>
                </a:solidFill>
                <a:sym typeface="Wingdings" panose="05000000000000000000" pitchFamily="2" charset="2"/>
              </a:rPr>
              <a:t> ???)</a:t>
            </a:r>
          </a:p>
          <a:p>
            <a:pPr marL="514350" indent="-514350">
              <a:buAutoNum type="arabicPeriod"/>
            </a:pPr>
            <a:r>
              <a:rPr lang="cs-CZ" dirty="0">
                <a:sym typeface="Wingdings" panose="05000000000000000000" pitchFamily="2" charset="2"/>
              </a:rPr>
              <a:t>Jak naše postoje, potřeby, identity apod. ovlivňují naše vnímání spravedlnosti</a:t>
            </a:r>
            <a:br>
              <a:rPr lang="cs-CZ" dirty="0">
                <a:sym typeface="Wingdings" panose="05000000000000000000" pitchFamily="2" charset="2"/>
              </a:rPr>
            </a:br>
            <a:r>
              <a:rPr lang="cs-CZ" dirty="0">
                <a:sym typeface="Wingdings" panose="05000000000000000000" pitchFamily="2" charset="2"/>
              </a:rPr>
              <a:t>(???  spravedlnost)</a:t>
            </a:r>
            <a:endParaRPr lang="cs-CZ" dirty="0"/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8BA537-98CC-BB09-ED7E-1864E5942E80}"/>
              </a:ext>
            </a:extLst>
          </p:cNvPr>
          <p:cNvSpPr txBox="1"/>
          <p:nvPr/>
        </p:nvSpPr>
        <p:spPr>
          <a:xfrm>
            <a:off x="9912424" y="1268760"/>
            <a:ext cx="1669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2"/>
                </a:solidFill>
              </a:rPr>
              <a:t>Lind (2020)</a:t>
            </a:r>
          </a:p>
        </p:txBody>
      </p:sp>
    </p:spTree>
    <p:extLst>
      <p:ext uri="{BB962C8B-B14F-4D97-AF65-F5344CB8AC3E}">
        <p14:creationId xmlns:p14="http://schemas.microsoft.com/office/powerpoint/2010/main" val="1110418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919484-167F-D324-5147-4BF9A40AF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Víra ve spravedlivý svět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75851C-55A2-0AF0-BF11-0422F20D0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141167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60. léta: </a:t>
            </a:r>
            <a:r>
              <a:rPr lang="cs-CZ" dirty="0" err="1"/>
              <a:t>Lerner</a:t>
            </a:r>
            <a:endParaRPr lang="cs-CZ" dirty="0"/>
          </a:p>
          <a:p>
            <a:r>
              <a:rPr lang="cs-CZ" dirty="0"/>
              <a:t>série experimentů, které ukazují tendenci přeceňovat, nakolik lidé sami mohou za vlastní úspěchy či utrpení</a:t>
            </a:r>
          </a:p>
          <a:p>
            <a:r>
              <a:rPr lang="cs-CZ" dirty="0"/>
              <a:t>formulována hypotéza o potřebě věřit, že svět je místem, kde se lidem dostává toho, čeho si zaslouží</a:t>
            </a:r>
          </a:p>
        </p:txBody>
      </p:sp>
    </p:spTree>
    <p:extLst>
      <p:ext uri="{BB962C8B-B14F-4D97-AF65-F5344CB8AC3E}">
        <p14:creationId xmlns:p14="http://schemas.microsoft.com/office/powerpoint/2010/main" val="213413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919484-167F-D324-5147-4BF9A40AF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Víra ve spravedlivý svět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75851C-55A2-0AF0-BF11-0422F20D0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141167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60. léta: </a:t>
            </a:r>
            <a:r>
              <a:rPr lang="cs-CZ" dirty="0" err="1"/>
              <a:t>Lerner</a:t>
            </a:r>
            <a:endParaRPr lang="cs-CZ" dirty="0"/>
          </a:p>
          <a:p>
            <a:r>
              <a:rPr lang="cs-CZ" dirty="0"/>
              <a:t>umožňuje vnímat svět jako stabilní a podléhající nějakému řádu</a:t>
            </a:r>
          </a:p>
          <a:p>
            <a:r>
              <a:rPr lang="cs-CZ" dirty="0"/>
              <a:t>dává možnost plánovat, sledovat dlouhodobé cíle a obecně být spokojenější</a:t>
            </a:r>
          </a:p>
          <a:p>
            <a:r>
              <a:rPr lang="cs-CZ" dirty="0"/>
              <a:t>vede nicméně ke zkresleným percepcím a fenoménu tzv. </a:t>
            </a:r>
            <a:r>
              <a:rPr lang="cs-CZ" dirty="0" err="1"/>
              <a:t>blaming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victim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1703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919484-167F-D324-5147-4BF9A40AF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Víra ve spravedlivý svět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75851C-55A2-0AF0-BF11-0422F20D0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Od 70. let: </a:t>
            </a:r>
            <a:r>
              <a:rPr lang="cs-CZ" dirty="0" err="1"/>
              <a:t>Rubin</a:t>
            </a:r>
            <a:r>
              <a:rPr lang="cs-CZ" dirty="0"/>
              <a:t>, </a:t>
            </a:r>
            <a:r>
              <a:rPr lang="cs-CZ" dirty="0" err="1"/>
              <a:t>Peplau</a:t>
            </a:r>
            <a:r>
              <a:rPr lang="cs-CZ" dirty="0"/>
              <a:t> a další</a:t>
            </a:r>
          </a:p>
          <a:p>
            <a:r>
              <a:rPr lang="cs-CZ" dirty="0"/>
              <a:t>víra ve spravedlivý svět jako individuální proměnná</a:t>
            </a:r>
          </a:p>
          <a:p>
            <a:r>
              <a:rPr lang="cs-CZ" dirty="0"/>
              <a:t>pozitivně spojená s </a:t>
            </a:r>
            <a:r>
              <a:rPr lang="cs-CZ" dirty="0" err="1"/>
              <a:t>well-being</a:t>
            </a:r>
            <a:r>
              <a:rPr lang="cs-CZ" dirty="0"/>
              <a:t>, </a:t>
            </a:r>
            <a:r>
              <a:rPr lang="cs-CZ" dirty="0" err="1"/>
              <a:t>copingem</a:t>
            </a:r>
            <a:r>
              <a:rPr lang="cs-CZ" dirty="0"/>
              <a:t>, náboženskou vírou, konzervatismem či autoritářstvím</a:t>
            </a:r>
          </a:p>
        </p:txBody>
      </p:sp>
    </p:spTree>
    <p:extLst>
      <p:ext uri="{BB962C8B-B14F-4D97-AF65-F5344CB8AC3E}">
        <p14:creationId xmlns:p14="http://schemas.microsoft.com/office/powerpoint/2010/main" val="3649369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ACB9F5-84F1-6371-503B-74B92071D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In-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bias</a:t>
            </a:r>
            <a:r>
              <a:rPr lang="cs-CZ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Brewer</a:t>
            </a:r>
            <a:r>
              <a:rPr lang="cs-CZ" sz="2400" dirty="0"/>
              <a:t>, 2017)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42E9F3-80CA-3F79-6E7B-CC3403731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návaznost zejména na sociálně </a:t>
            </a:r>
            <a:r>
              <a:rPr lang="cs-CZ" dirty="0" err="1"/>
              <a:t>identitní</a:t>
            </a:r>
            <a:r>
              <a:rPr lang="cs-CZ" dirty="0"/>
              <a:t> přístup</a:t>
            </a:r>
          </a:p>
          <a:p>
            <a:r>
              <a:rPr lang="cs-CZ" dirty="0"/>
              <a:t>nižší potřeba spravedlivého světa a menší zájem o distributivní i procedurální spravedlnost v případě out-</a:t>
            </a:r>
            <a:r>
              <a:rPr lang="cs-CZ" dirty="0" err="1"/>
              <a:t>groups</a:t>
            </a:r>
            <a:r>
              <a:rPr lang="cs-CZ" dirty="0"/>
              <a:t> než in-</a:t>
            </a:r>
            <a:r>
              <a:rPr lang="cs-CZ" dirty="0" err="1"/>
              <a:t>groups</a:t>
            </a:r>
            <a:endParaRPr lang="cs-CZ" dirty="0"/>
          </a:p>
          <a:p>
            <a:r>
              <a:rPr lang="cs-CZ" dirty="0"/>
              <a:t>aplikace rozdílných alokačních norem – lepší výkon out-</a:t>
            </a:r>
            <a:r>
              <a:rPr lang="cs-CZ" dirty="0" err="1"/>
              <a:t>group</a:t>
            </a:r>
            <a:r>
              <a:rPr lang="cs-CZ" dirty="0"/>
              <a:t> vede k preferenci </a:t>
            </a:r>
            <a:r>
              <a:rPr lang="cs-CZ" dirty="0" err="1"/>
              <a:t>equality</a:t>
            </a:r>
            <a:r>
              <a:rPr lang="cs-CZ" dirty="0"/>
              <a:t>, zatímco lepší výkon in-</a:t>
            </a:r>
            <a:r>
              <a:rPr lang="cs-CZ" dirty="0" err="1"/>
              <a:t>group</a:t>
            </a:r>
            <a:r>
              <a:rPr lang="cs-CZ" dirty="0"/>
              <a:t> k preferenci </a:t>
            </a:r>
            <a:r>
              <a:rPr lang="cs-CZ" dirty="0" err="1"/>
              <a:t>equity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7683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CD98F8-82D3-B48C-493C-46DFC4332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justification</a:t>
            </a:r>
            <a:r>
              <a:rPr lang="cs-CZ" dirty="0"/>
              <a:t> </a:t>
            </a:r>
            <a:r>
              <a:rPr lang="cs-CZ" dirty="0" err="1"/>
              <a:t>theory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5A68F5-9257-0567-9754-6740BBF33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1994: </a:t>
            </a:r>
            <a:r>
              <a:rPr lang="cs-CZ" dirty="0" err="1"/>
              <a:t>Jost</a:t>
            </a:r>
            <a:r>
              <a:rPr lang="cs-CZ" dirty="0"/>
              <a:t>, </a:t>
            </a:r>
            <a:r>
              <a:rPr lang="cs-CZ" dirty="0" err="1"/>
              <a:t>Banaji</a:t>
            </a:r>
            <a:endParaRPr lang="cs-CZ" dirty="0"/>
          </a:p>
          <a:p>
            <a:r>
              <a:rPr lang="cs-CZ" dirty="0"/>
              <a:t>máme přirozenou motivaci bránit stávající společenský systém a přeceňovat jeho spravedlnost</a:t>
            </a:r>
          </a:p>
          <a:p>
            <a:r>
              <a:rPr lang="cs-CZ" dirty="0"/>
              <a:t>činíme tak např. </a:t>
            </a:r>
            <a:r>
              <a:rPr lang="cs-CZ" dirty="0" err="1"/>
              <a:t>atribucemi</a:t>
            </a:r>
            <a:r>
              <a:rPr lang="cs-CZ" dirty="0"/>
              <a:t> viny mimo systém či stereotypy</a:t>
            </a:r>
          </a:p>
          <a:p>
            <a:r>
              <a:rPr lang="cs-CZ" dirty="0"/>
              <a:t>hlubší příčinou jsou existenční, epistemické a vztahové motivy</a:t>
            </a:r>
          </a:p>
          <a:p>
            <a:r>
              <a:rPr lang="cs-CZ" dirty="0"/>
              <a:t>existují situace, které tuto motivaci oslabují či posilují (např. závislost na systému, jeho vnímaná nevyhnutelnost či ohrožení)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1337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0B24E7-355C-DA66-22E5-4F2DA0911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kern="1200" dirty="0"/>
              <a:t>Budoucí směry </a:t>
            </a:r>
            <a:r>
              <a:rPr lang="cs-CZ" sz="2400" kern="1200" dirty="0"/>
              <a:t>(Lind, 2020)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D65D52-9769-2F74-AB6F-DE990FF93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cs-CZ"/>
              <a:t>Propojení s přírodními vědami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cs-CZ"/>
              <a:t>Integrovaná teorie motivující a motivované spravedlnosti</a:t>
            </a:r>
          </a:p>
        </p:txBody>
      </p:sp>
      <p:pic>
        <p:nvPicPr>
          <p:cNvPr id="6" name="Obrázek 5" descr="Technička s ochrannou pokrývkou hlavy a bezpečnostními brýlemi vzhlížející v laboratoři nahoru">
            <a:extLst>
              <a:ext uri="{FF2B5EF4-FFF2-40B4-BE49-F238E27FC236}">
                <a16:creationId xmlns:a16="http://schemas.microsoft.com/office/drawing/2014/main" id="{555C365E-1D0E-A649-539E-8DA36B68E7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r="17756" b="-1"/>
          <a:stretch/>
        </p:blipFill>
        <p:spPr>
          <a:xfrm>
            <a:off x="6197600" y="1600201"/>
            <a:ext cx="53848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3984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0B24E7-355C-DA66-22E5-4F2DA0911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Motivující</a:t>
            </a:r>
            <a:r>
              <a:rPr lang="cs-CZ" dirty="0"/>
              <a:t> vs </a:t>
            </a:r>
            <a:r>
              <a:rPr lang="cs-CZ" i="1" dirty="0"/>
              <a:t>motivovaná</a:t>
            </a:r>
            <a:r>
              <a:rPr lang="cs-CZ" dirty="0"/>
              <a:t> spravedlnost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D65D52-9769-2F74-AB6F-DE990FF93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Historicky dvě sociálně psychologické linie uvažování: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rabicPeriod"/>
            </a:pPr>
            <a:r>
              <a:rPr lang="cs-CZ" dirty="0"/>
              <a:t>Jak spravedlnost ovlivňuje naše postoje a chování</a:t>
            </a:r>
            <a:br>
              <a:rPr lang="cs-CZ" dirty="0"/>
            </a:br>
            <a:r>
              <a:rPr lang="cs-CZ" dirty="0"/>
              <a:t>(spravedlnost </a:t>
            </a:r>
            <a:r>
              <a:rPr lang="cs-CZ" dirty="0">
                <a:sym typeface="Wingdings" panose="05000000000000000000" pitchFamily="2" charset="2"/>
              </a:rPr>
              <a:t> ???)</a:t>
            </a:r>
          </a:p>
          <a:p>
            <a:pPr marL="514350" indent="-514350">
              <a:buAutoNum type="arabicPeriod"/>
            </a:pPr>
            <a:r>
              <a:rPr lang="cs-CZ" dirty="0">
                <a:sym typeface="Wingdings" panose="05000000000000000000" pitchFamily="2" charset="2"/>
              </a:rPr>
              <a:t>Jak naše postoje, potřeby, identity apod. ovlivňují naše vnímání spravedlnosti</a:t>
            </a:r>
            <a:br>
              <a:rPr lang="cs-CZ" dirty="0">
                <a:sym typeface="Wingdings" panose="05000000000000000000" pitchFamily="2" charset="2"/>
              </a:rPr>
            </a:br>
            <a:r>
              <a:rPr lang="cs-CZ" dirty="0">
                <a:sym typeface="Wingdings" panose="05000000000000000000" pitchFamily="2" charset="2"/>
              </a:rPr>
              <a:t>(???  spravedlnost)</a:t>
            </a:r>
            <a:endParaRPr lang="cs-CZ" dirty="0"/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8BA537-98CC-BB09-ED7E-1864E5942E80}"/>
              </a:ext>
            </a:extLst>
          </p:cNvPr>
          <p:cNvSpPr txBox="1"/>
          <p:nvPr/>
        </p:nvSpPr>
        <p:spPr>
          <a:xfrm>
            <a:off x="9912424" y="1268760"/>
            <a:ext cx="1669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Lind (2020)</a:t>
            </a:r>
          </a:p>
        </p:txBody>
      </p:sp>
    </p:spTree>
    <p:extLst>
      <p:ext uri="{BB962C8B-B14F-4D97-AF65-F5344CB8AC3E}">
        <p14:creationId xmlns:p14="http://schemas.microsoft.com/office/powerpoint/2010/main" val="3960142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0B24E7-355C-DA66-22E5-4F2DA0911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Motivující</a:t>
            </a:r>
            <a:r>
              <a:rPr lang="cs-CZ" dirty="0"/>
              <a:t> </a:t>
            </a:r>
            <a:r>
              <a:rPr lang="cs-CZ" dirty="0">
                <a:solidFill>
                  <a:schemeClr val="bg2"/>
                </a:solidFill>
              </a:rPr>
              <a:t>vs </a:t>
            </a:r>
            <a:r>
              <a:rPr lang="cs-CZ" i="1" dirty="0">
                <a:solidFill>
                  <a:schemeClr val="bg2"/>
                </a:solidFill>
              </a:rPr>
              <a:t>motivovaná</a:t>
            </a:r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cs-CZ" dirty="0"/>
              <a:t>spravedlnost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D65D52-9769-2F74-AB6F-DE990FF93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bg2"/>
                </a:solidFill>
              </a:rPr>
              <a:t>Historicky dvě sociálně psychologické linie uvažování: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rabicPeriod"/>
            </a:pPr>
            <a:r>
              <a:rPr lang="cs-CZ" dirty="0"/>
              <a:t>Jak spravedlnost ovlivňuje naše postoje a chování</a:t>
            </a:r>
            <a:br>
              <a:rPr lang="cs-CZ" dirty="0"/>
            </a:br>
            <a:r>
              <a:rPr lang="cs-CZ" dirty="0"/>
              <a:t>(spravedlnost </a:t>
            </a:r>
            <a:r>
              <a:rPr lang="cs-CZ" dirty="0">
                <a:sym typeface="Wingdings" panose="05000000000000000000" pitchFamily="2" charset="2"/>
              </a:rPr>
              <a:t> ???)</a:t>
            </a:r>
          </a:p>
          <a:p>
            <a:pPr marL="514350" indent="-514350">
              <a:buAutoNum type="arabicPeriod"/>
            </a:pPr>
            <a:r>
              <a:rPr lang="cs-CZ" dirty="0">
                <a:solidFill>
                  <a:schemeClr val="bg2"/>
                </a:solidFill>
                <a:sym typeface="Wingdings" panose="05000000000000000000" pitchFamily="2" charset="2"/>
              </a:rPr>
              <a:t>Jak naše postoje, potřeby, identity apod. ovlivňují naše vnímání spravedlnosti</a:t>
            </a:r>
            <a:br>
              <a:rPr lang="cs-CZ" dirty="0">
                <a:solidFill>
                  <a:schemeClr val="bg2"/>
                </a:solidFill>
                <a:sym typeface="Wingdings" panose="05000000000000000000" pitchFamily="2" charset="2"/>
              </a:rPr>
            </a:br>
            <a:r>
              <a:rPr lang="cs-CZ" dirty="0">
                <a:solidFill>
                  <a:schemeClr val="bg2"/>
                </a:solidFill>
                <a:sym typeface="Wingdings" panose="05000000000000000000" pitchFamily="2" charset="2"/>
              </a:rPr>
              <a:t>(???  spravedlnost)</a:t>
            </a:r>
            <a:endParaRPr lang="cs-CZ" dirty="0">
              <a:solidFill>
                <a:schemeClr val="bg2"/>
              </a:solidFill>
            </a:endParaRP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8BA537-98CC-BB09-ED7E-1864E5942E80}"/>
              </a:ext>
            </a:extLst>
          </p:cNvPr>
          <p:cNvSpPr txBox="1"/>
          <p:nvPr/>
        </p:nvSpPr>
        <p:spPr>
          <a:xfrm>
            <a:off x="9912424" y="1268760"/>
            <a:ext cx="1669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2"/>
                </a:solidFill>
              </a:rPr>
              <a:t>Lind (2020)</a:t>
            </a:r>
          </a:p>
        </p:txBody>
      </p:sp>
    </p:spTree>
    <p:extLst>
      <p:ext uri="{BB962C8B-B14F-4D97-AF65-F5344CB8AC3E}">
        <p14:creationId xmlns:p14="http://schemas.microsoft.com/office/powerpoint/2010/main" val="950956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3C0700-9D39-182B-4820-FFEBFFA32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Distributivní spravedlnost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059D0E-B62C-1B02-2B14-38FE3565D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Spravedlnost (férovost) výsledků: jaké rozdělení považujeme za spravedlivé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Detailní záběr rukou krájených kousek dortu">
            <a:extLst>
              <a:ext uri="{FF2B5EF4-FFF2-40B4-BE49-F238E27FC236}">
                <a16:creationId xmlns:a16="http://schemas.microsoft.com/office/drawing/2014/main" id="{37A0F238-C1DD-22EB-2869-354D3CE2B4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r="4332" b="-1"/>
          <a:stretch/>
        </p:blipFill>
        <p:spPr>
          <a:xfrm>
            <a:off x="6197600" y="1600201"/>
            <a:ext cx="53848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2141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3C0700-9D39-182B-4820-FFEBFFA32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Distributivní spravedlnost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059D0E-B62C-1B02-2B14-38FE3565D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1949: </a:t>
            </a:r>
            <a:r>
              <a:rPr lang="cs-CZ" dirty="0" err="1"/>
              <a:t>Stouffer</a:t>
            </a:r>
            <a:r>
              <a:rPr lang="cs-CZ" dirty="0"/>
              <a:t> et al.</a:t>
            </a:r>
          </a:p>
          <a:p>
            <a:r>
              <a:rPr lang="cs-CZ" dirty="0"/>
              <a:t>výzkum amerických vojáků</a:t>
            </a:r>
          </a:p>
          <a:p>
            <a:r>
              <a:rPr lang="cs-CZ" dirty="0"/>
              <a:t>popis fenoménu </a:t>
            </a:r>
            <a:r>
              <a:rPr lang="cs-CZ" b="1" dirty="0"/>
              <a:t>relativní deprivace </a:t>
            </a:r>
            <a:r>
              <a:rPr lang="cs-CZ" dirty="0"/>
              <a:t>při hodnocení toho, co člověk dostává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4940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4EE299-469E-1894-824E-1DB6D6416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Distributivní spravedlnost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E92C49-845C-AAF4-DABC-A943BAE43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1958, 1961: </a:t>
            </a:r>
            <a:r>
              <a:rPr lang="cs-CZ" dirty="0" err="1"/>
              <a:t>Homans</a:t>
            </a:r>
            <a:endParaRPr lang="cs-CZ" dirty="0"/>
          </a:p>
          <a:p>
            <a:r>
              <a:rPr lang="cs-CZ" dirty="0"/>
              <a:t>mezilidské interakce jako sociální směna</a:t>
            </a:r>
          </a:p>
          <a:p>
            <a:r>
              <a:rPr lang="cs-CZ" dirty="0"/>
              <a:t>lidé si pro ně postupem času vytvářejí normativní očekávání</a:t>
            </a:r>
          </a:p>
          <a:p>
            <a:r>
              <a:rPr lang="cs-CZ" dirty="0"/>
              <a:t>zavedení pojmu distributivní spravedlnosti – zisky jsou proporční vůči investicím</a:t>
            </a:r>
          </a:p>
          <a:p>
            <a:r>
              <a:rPr lang="cs-CZ" dirty="0"/>
              <a:t>důraz na jejich relativní (vnímaný) charakter</a:t>
            </a:r>
          </a:p>
        </p:txBody>
      </p:sp>
    </p:spTree>
    <p:extLst>
      <p:ext uri="{BB962C8B-B14F-4D97-AF65-F5344CB8AC3E}">
        <p14:creationId xmlns:p14="http://schemas.microsoft.com/office/powerpoint/2010/main" val="2597027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4EE299-469E-1894-824E-1DB6D6416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Distributivní spravedlnost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E92C49-845C-AAF4-DABC-A943BAE43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1965: Adams - </a:t>
            </a:r>
            <a:r>
              <a:rPr lang="cs-CZ" b="1" dirty="0" err="1"/>
              <a:t>equity</a:t>
            </a:r>
            <a:r>
              <a:rPr lang="cs-CZ" b="1" dirty="0"/>
              <a:t> </a:t>
            </a:r>
            <a:r>
              <a:rPr lang="cs-CZ" b="1" dirty="0" err="1"/>
              <a:t>theory</a:t>
            </a:r>
            <a:endParaRPr lang="cs-CZ" b="1" dirty="0"/>
          </a:p>
          <a:p>
            <a:r>
              <a:rPr lang="cs-CZ" dirty="0"/>
              <a:t>distributivní spravedlnost jako proporcionalita (= </a:t>
            </a:r>
            <a:r>
              <a:rPr lang="cs-CZ" dirty="0" err="1"/>
              <a:t>equity</a:t>
            </a:r>
            <a:r>
              <a:rPr lang="cs-CZ" dirty="0"/>
              <a:t>) mezi </a:t>
            </a:r>
            <a:r>
              <a:rPr lang="cs-CZ" i="1" dirty="0"/>
              <a:t>vnímanými</a:t>
            </a:r>
            <a:r>
              <a:rPr lang="cs-CZ" dirty="0"/>
              <a:t> vstupy a zisky</a:t>
            </a:r>
          </a:p>
          <a:p>
            <a:r>
              <a:rPr lang="cs-CZ" dirty="0"/>
              <a:t>provádíme srovnání s druhými či s naší historií</a:t>
            </a:r>
          </a:p>
          <a:p>
            <a:r>
              <a:rPr lang="cs-CZ" dirty="0" err="1"/>
              <a:t>inequity</a:t>
            </a:r>
            <a:r>
              <a:rPr lang="cs-CZ" dirty="0"/>
              <a:t> vede v souladu s </a:t>
            </a:r>
            <a:r>
              <a:rPr lang="cs-CZ" dirty="0" err="1"/>
              <a:t>Festingerovou</a:t>
            </a:r>
            <a:r>
              <a:rPr lang="cs-CZ" dirty="0"/>
              <a:t> teorií kognitivní disonance k napětí a distresu a snaze obnovit rovnováhu</a:t>
            </a:r>
          </a:p>
          <a:p>
            <a:r>
              <a:rPr lang="cs-CZ" dirty="0"/>
              <a:t>takové úsilí může mít kognitivní i behaviorální povahu</a:t>
            </a:r>
          </a:p>
        </p:txBody>
      </p:sp>
    </p:spTree>
    <p:extLst>
      <p:ext uri="{BB962C8B-B14F-4D97-AF65-F5344CB8AC3E}">
        <p14:creationId xmlns:p14="http://schemas.microsoft.com/office/powerpoint/2010/main" val="2681174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4EE299-469E-1894-824E-1DB6D6416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Distributivní spravedlnost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E92C49-845C-AAF4-DABC-A943BAE43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1965: Adams - </a:t>
            </a:r>
            <a:r>
              <a:rPr lang="cs-CZ" b="1" dirty="0" err="1"/>
              <a:t>equity</a:t>
            </a:r>
            <a:r>
              <a:rPr lang="cs-CZ" b="1" dirty="0"/>
              <a:t> </a:t>
            </a:r>
            <a:r>
              <a:rPr lang="cs-CZ" b="1" dirty="0" err="1"/>
              <a:t>theory</a:t>
            </a:r>
            <a:endParaRPr lang="cs-CZ" b="1" dirty="0"/>
          </a:p>
          <a:p>
            <a:r>
              <a:rPr lang="cs-CZ" dirty="0"/>
              <a:t>neúměrně nízká odměna </a:t>
            </a:r>
            <a:r>
              <a:rPr lang="cs-CZ" dirty="0">
                <a:sym typeface="Wingdings" panose="05000000000000000000" pitchFamily="2" charset="2"/>
              </a:rPr>
              <a:t> hněv</a:t>
            </a:r>
          </a:p>
          <a:p>
            <a:r>
              <a:rPr lang="cs-CZ" dirty="0">
                <a:sym typeface="Wingdings" panose="05000000000000000000" pitchFamily="2" charset="2"/>
              </a:rPr>
              <a:t>neúměrně vysoká odměna  pocit viny &amp; větší výkon</a:t>
            </a:r>
          </a:p>
          <a:p>
            <a:r>
              <a:rPr lang="cs-CZ" dirty="0">
                <a:sym typeface="Wingdings" panose="05000000000000000000" pitchFamily="2" charset="2"/>
              </a:rPr>
              <a:t>problémem určitá vágnost a obtížná falzifikovatelnost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30241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949801266B3749BCCD6C4CBE2AC057" ma:contentTypeVersion="14" ma:contentTypeDescription="Vytvoří nový dokument" ma:contentTypeScope="" ma:versionID="aa14a8c351e3c6b15fbfe1f4b31187f6">
  <xsd:schema xmlns:xsd="http://www.w3.org/2001/XMLSchema" xmlns:xs="http://www.w3.org/2001/XMLSchema" xmlns:p="http://schemas.microsoft.com/office/2006/metadata/properties" xmlns:ns3="21083ac9-bfbf-47e4-af4e-605821655a76" xmlns:ns4="4f0289a4-3b82-4623-a95c-1407cf5b8323" targetNamespace="http://schemas.microsoft.com/office/2006/metadata/properties" ma:root="true" ma:fieldsID="98522c5ee31e1613f73f38710e95b2d5" ns3:_="" ns4:_="">
    <xsd:import namespace="21083ac9-bfbf-47e4-af4e-605821655a76"/>
    <xsd:import namespace="4f0289a4-3b82-4623-a95c-1407cf5b832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083ac9-bfbf-47e4-af4e-605821655a7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289a4-3b82-4623-a95c-1407cf5b83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85F61C-0C61-452A-ADD0-FE45183F0B55}">
  <ds:schemaRefs>
    <ds:schemaRef ds:uri="http://purl.org/dc/elements/1.1/"/>
    <ds:schemaRef ds:uri="21083ac9-bfbf-47e4-af4e-605821655a76"/>
    <ds:schemaRef ds:uri="http://purl.org/dc/dcmitype/"/>
    <ds:schemaRef ds:uri="http://www.w3.org/XML/1998/namespace"/>
    <ds:schemaRef ds:uri="http://schemas.microsoft.com/office/infopath/2007/PartnerControls"/>
    <ds:schemaRef ds:uri="4f0289a4-3b82-4623-a95c-1407cf5b8323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7AF9D6B-7C58-41BA-B55E-976224FF4A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083ac9-bfbf-47e4-af4e-605821655a76"/>
    <ds:schemaRef ds:uri="4f0289a4-3b82-4623-a95c-1407cf5b83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4872DE-0A1E-4946-9865-11556C700D0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2203</TotalTime>
  <Words>1109</Words>
  <Application>Microsoft Office PowerPoint</Application>
  <PresentationFormat>Širokoúhlá obrazovka</PresentationFormat>
  <Paragraphs>148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1" baseType="lpstr">
      <vt:lpstr>Arial</vt:lpstr>
      <vt:lpstr>Calibri</vt:lpstr>
      <vt:lpstr>Motiv sady Office</vt:lpstr>
      <vt:lpstr>Spravedlnost</vt:lpstr>
      <vt:lpstr>Spravedlnost v mezilidských interakcích</vt:lpstr>
      <vt:lpstr>Motivující vs motivovaná spravedlnost</vt:lpstr>
      <vt:lpstr>Motivující vs motivovaná spravedlnost</vt:lpstr>
      <vt:lpstr>Distributivní spravedlnost</vt:lpstr>
      <vt:lpstr>Distributivní spravedlnost</vt:lpstr>
      <vt:lpstr>Distributivní spravedlnost</vt:lpstr>
      <vt:lpstr>Distributivní spravedlnost</vt:lpstr>
      <vt:lpstr>Distributivní spravedlnost</vt:lpstr>
      <vt:lpstr>Distributivní spravedlnost</vt:lpstr>
      <vt:lpstr>Procedurální spravedlnost</vt:lpstr>
      <vt:lpstr>Procedurální spravedlnost</vt:lpstr>
      <vt:lpstr>Procedurální spravedlnost</vt:lpstr>
      <vt:lpstr>Procedurální spravedlnost</vt:lpstr>
      <vt:lpstr>Procedurální spravedlnost</vt:lpstr>
      <vt:lpstr>Procedurální spravedlnost</vt:lpstr>
      <vt:lpstr>Procedurální vs distributivní spravedlnost?</vt:lpstr>
      <vt:lpstr>Procedurální vs distributivní spravedlnost?</vt:lpstr>
      <vt:lpstr>Procedurální vs distributivní spravedlnost?</vt:lpstr>
      <vt:lpstr>Procedurální vs distributivní spravedlnost?</vt:lpstr>
      <vt:lpstr>Motivující vs motivovaná spravedlnost</vt:lpstr>
      <vt:lpstr>Motivující vs motivovaná spravedlnost</vt:lpstr>
      <vt:lpstr>Víra ve spravedlivý svět</vt:lpstr>
      <vt:lpstr>Víra ve spravedlivý svět</vt:lpstr>
      <vt:lpstr>Víra ve spravedlivý svět</vt:lpstr>
      <vt:lpstr>In-group bias (Brewer, 2017)</vt:lpstr>
      <vt:lpstr>System justification theory</vt:lpstr>
      <vt:lpstr>Budoucí směry (Lind, 2020)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psychologie: vymezení a historie</dc:title>
  <dc:creator>Jan Šerek</dc:creator>
  <cp:lastModifiedBy>Jan Šerek</cp:lastModifiedBy>
  <cp:revision>130</cp:revision>
  <dcterms:created xsi:type="dcterms:W3CDTF">2015-09-10T08:36:18Z</dcterms:created>
  <dcterms:modified xsi:type="dcterms:W3CDTF">2024-12-03T12:57:03Z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0x010100BC949801266B3749BCCD6C4CBE2AC057</vt:lpwstr>
  </property>
</Properties>
</file>