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91" r:id="rId4"/>
    <p:sldId id="292" r:id="rId5"/>
    <p:sldId id="293" r:id="rId6"/>
    <p:sldId id="294" r:id="rId7"/>
    <p:sldId id="274" r:id="rId8"/>
    <p:sldId id="258" r:id="rId9"/>
    <p:sldId id="273" r:id="rId10"/>
    <p:sldId id="289" r:id="rId11"/>
    <p:sldId id="290" r:id="rId12"/>
    <p:sldId id="275" r:id="rId13"/>
    <p:sldId id="278" r:id="rId14"/>
    <p:sldId id="276" r:id="rId15"/>
    <p:sldId id="279" r:id="rId16"/>
    <p:sldId id="280" r:id="rId17"/>
    <p:sldId id="281" r:id="rId18"/>
    <p:sldId id="282" r:id="rId19"/>
    <p:sldId id="283" r:id="rId20"/>
    <p:sldId id="284" r:id="rId21"/>
    <p:sldId id="286" r:id="rId22"/>
    <p:sldId id="287" r:id="rId23"/>
    <p:sldId id="266"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5226" autoAdjust="0"/>
  </p:normalViewPr>
  <p:slideViewPr>
    <p:cSldViewPr snapToGrid="0">
      <p:cViewPr varScale="1">
        <p:scale>
          <a:sx n="112" d="100"/>
          <a:sy n="112" d="100"/>
        </p:scale>
        <p:origin x="264"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B1D3F-1BB4-4A2D-9CD6-634DD823290E}" type="datetimeFigureOut">
              <a:rPr lang="cs-CZ" smtClean="0"/>
              <a:t>30.10.2024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B1456-5BC5-40FE-A65A-0D471368D5CE}" type="slidenum">
              <a:rPr lang="cs-CZ" smtClean="0"/>
              <a:t>‹#›</a:t>
            </a:fld>
            <a:endParaRPr lang="cs-CZ"/>
          </a:p>
        </p:txBody>
      </p:sp>
    </p:spTree>
    <p:extLst>
      <p:ext uri="{BB962C8B-B14F-4D97-AF65-F5344CB8AC3E}">
        <p14:creationId xmlns:p14="http://schemas.microsoft.com/office/powerpoint/2010/main" val="785269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Zadání úkolu!!</a:t>
            </a:r>
          </a:p>
          <a:p>
            <a:r>
              <a:rPr lang="cs-CZ" dirty="0"/>
              <a:t> </a:t>
            </a:r>
          </a:p>
          <a:p>
            <a:r>
              <a:rPr lang="cs-CZ" dirty="0"/>
              <a:t>Sledujte film (vhodný film ze žánru komunikační drama) a sledujte:</a:t>
            </a:r>
            <a:br>
              <a:rPr lang="cs-CZ" dirty="0"/>
            </a:br>
            <a:r>
              <a:rPr lang="cs-CZ" dirty="0"/>
              <a:t>3 postavy ve filmu, jejich neverbální komunikaci – utvořte seznam pozorovaných fenoménů a na tomto základě se pokuste o stručnou charakteristiku dané osoby</a:t>
            </a:r>
            <a:br>
              <a:rPr lang="cs-CZ" dirty="0"/>
            </a:br>
            <a:r>
              <a:rPr lang="cs-CZ" dirty="0"/>
              <a:t>Proveďte vlastní sebereflexi toho, na co se máte tendence zaměřovat</a:t>
            </a:r>
          </a:p>
          <a:p>
            <a:endParaRPr lang="cs-CZ" dirty="0"/>
          </a:p>
          <a:p>
            <a:r>
              <a:rPr lang="cs-CZ" dirty="0"/>
              <a:t>Z výsledků si na začátku příští hodiny vytvoříme pozorovací schémata</a:t>
            </a:r>
          </a:p>
          <a:p>
            <a:endParaRPr lang="cs-CZ" dirty="0"/>
          </a:p>
          <a:p>
            <a:r>
              <a:rPr lang="cs-CZ" dirty="0"/>
              <a:t>Vhodné filmy:</a:t>
            </a:r>
            <a:br>
              <a:rPr lang="cs-CZ" dirty="0"/>
            </a:br>
            <a:r>
              <a:rPr lang="cs-CZ" b="0" i="0" dirty="0">
                <a:solidFill>
                  <a:srgbClr val="3A3A3A"/>
                </a:solidFill>
                <a:effectLst/>
                <a:latin typeface="Open Sans" panose="020B0604020202020204" pitchFamily="34" charset="0"/>
              </a:rPr>
              <a:t>Naprostí cizinci, Místo splněných přání, Po masakru, 8 hrozných, Tajemství štěstí</a:t>
            </a:r>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2</a:t>
            </a:fld>
            <a:endParaRPr lang="cs-CZ"/>
          </a:p>
        </p:txBody>
      </p:sp>
    </p:spTree>
    <p:extLst>
      <p:ext uri="{BB962C8B-B14F-4D97-AF65-F5344CB8AC3E}">
        <p14:creationId xmlns:p14="http://schemas.microsoft.com/office/powerpoint/2010/main" val="2149733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18</a:t>
            </a:fld>
            <a:endParaRPr lang="cs-CZ"/>
          </a:p>
        </p:txBody>
      </p:sp>
    </p:spTree>
    <p:extLst>
      <p:ext uri="{BB962C8B-B14F-4D97-AF65-F5344CB8AC3E}">
        <p14:creationId xmlns:p14="http://schemas.microsoft.com/office/powerpoint/2010/main" val="1847434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19</a:t>
            </a:fld>
            <a:endParaRPr lang="cs-CZ"/>
          </a:p>
        </p:txBody>
      </p:sp>
    </p:spTree>
    <p:extLst>
      <p:ext uri="{BB962C8B-B14F-4D97-AF65-F5344CB8AC3E}">
        <p14:creationId xmlns:p14="http://schemas.microsoft.com/office/powerpoint/2010/main" val="64382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Tady rozvést ty typy pozorování, viz. poznámky</a:t>
            </a:r>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20</a:t>
            </a:fld>
            <a:endParaRPr lang="cs-CZ"/>
          </a:p>
        </p:txBody>
      </p:sp>
    </p:spTree>
    <p:extLst>
      <p:ext uri="{BB962C8B-B14F-4D97-AF65-F5344CB8AC3E}">
        <p14:creationId xmlns:p14="http://schemas.microsoft.com/office/powerpoint/2010/main" val="355370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 účely výzkumu je vhodné využívat existující pozorovací schémata podle výzkumného </a:t>
            </a:r>
            <a:r>
              <a:rPr lang="cs-CZ" dirty="0" err="1"/>
              <a:t>desingu</a:t>
            </a:r>
            <a:r>
              <a:rPr lang="cs-CZ" dirty="0"/>
              <a:t>, který používáte</a:t>
            </a:r>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22</a:t>
            </a:fld>
            <a:endParaRPr lang="cs-CZ"/>
          </a:p>
        </p:txBody>
      </p:sp>
    </p:spTree>
    <p:extLst>
      <p:ext uri="{BB962C8B-B14F-4D97-AF65-F5344CB8AC3E}">
        <p14:creationId xmlns:p14="http://schemas.microsoft.com/office/powerpoint/2010/main" val="237255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Diskuze jak moc cizí… ne někdo, s kým přichází běžně do styku</a:t>
            </a:r>
          </a:p>
          <a:p>
            <a:br>
              <a:rPr lang="cs-CZ" dirty="0"/>
            </a:br>
            <a:r>
              <a:rPr lang="cs-CZ" dirty="0"/>
              <a:t>Vysvětlit, jak bude probíhat přiřazování – první hodnotí druhému, druhý třetímu, třetí čtvrtému… a poslední prvnímu.</a:t>
            </a:r>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3</a:t>
            </a:fld>
            <a:endParaRPr lang="cs-CZ"/>
          </a:p>
        </p:txBody>
      </p:sp>
    </p:spTree>
    <p:extLst>
      <p:ext uri="{BB962C8B-B14F-4D97-AF65-F5344CB8AC3E}">
        <p14:creationId xmlns:p14="http://schemas.microsoft.com/office/powerpoint/2010/main" val="3626826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6</a:t>
            </a:fld>
            <a:endParaRPr lang="cs-CZ"/>
          </a:p>
        </p:txBody>
      </p:sp>
    </p:spTree>
    <p:extLst>
      <p:ext uri="{BB962C8B-B14F-4D97-AF65-F5344CB8AC3E}">
        <p14:creationId xmlns:p14="http://schemas.microsoft.com/office/powerpoint/2010/main" val="4654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7</a:t>
            </a:fld>
            <a:endParaRPr lang="cs-CZ"/>
          </a:p>
        </p:txBody>
      </p:sp>
    </p:spTree>
    <p:extLst>
      <p:ext uri="{BB962C8B-B14F-4D97-AF65-F5344CB8AC3E}">
        <p14:creationId xmlns:p14="http://schemas.microsoft.com/office/powerpoint/2010/main" val="40652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Zde cvičení do dvou skupin:</a:t>
            </a:r>
          </a:p>
          <a:p>
            <a:r>
              <a:rPr lang="cs-CZ" dirty="0"/>
              <a:t>1) Co nejhoršího/nejméně etického se může stát v rámci rozhovorů?</a:t>
            </a:r>
          </a:p>
          <a:p>
            <a:r>
              <a:rPr lang="cs-CZ" dirty="0"/>
              <a:t>2) Co nejméně etického v rámci pozorování?“</a:t>
            </a:r>
          </a:p>
          <a:p>
            <a:endParaRPr lang="cs-CZ" dirty="0"/>
          </a:p>
          <a:p>
            <a:r>
              <a:rPr lang="cs-CZ" dirty="0"/>
              <a:t>Sumarizace do tabulky</a:t>
            </a:r>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8</a:t>
            </a:fld>
            <a:endParaRPr lang="cs-CZ"/>
          </a:p>
        </p:txBody>
      </p:sp>
    </p:spTree>
    <p:extLst>
      <p:ext uri="{BB962C8B-B14F-4D97-AF65-F5344CB8AC3E}">
        <p14:creationId xmlns:p14="http://schemas.microsoft.com/office/powerpoint/2010/main" val="138984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9</a:t>
            </a:fld>
            <a:endParaRPr lang="cs-CZ"/>
          </a:p>
        </p:txBody>
      </p:sp>
    </p:spTree>
    <p:extLst>
      <p:ext uri="{BB962C8B-B14F-4D97-AF65-F5344CB8AC3E}">
        <p14:creationId xmlns:p14="http://schemas.microsoft.com/office/powerpoint/2010/main" val="364962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13</a:t>
            </a:fld>
            <a:endParaRPr lang="cs-CZ"/>
          </a:p>
        </p:txBody>
      </p:sp>
    </p:spTree>
    <p:extLst>
      <p:ext uri="{BB962C8B-B14F-4D97-AF65-F5344CB8AC3E}">
        <p14:creationId xmlns:p14="http://schemas.microsoft.com/office/powerpoint/2010/main" val="2744065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15</a:t>
            </a:fld>
            <a:endParaRPr lang="cs-CZ"/>
          </a:p>
        </p:txBody>
      </p:sp>
    </p:spTree>
    <p:extLst>
      <p:ext uri="{BB962C8B-B14F-4D97-AF65-F5344CB8AC3E}">
        <p14:creationId xmlns:p14="http://schemas.microsoft.com/office/powerpoint/2010/main" val="1769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16</a:t>
            </a:fld>
            <a:endParaRPr lang="cs-CZ"/>
          </a:p>
        </p:txBody>
      </p:sp>
    </p:spTree>
    <p:extLst>
      <p:ext uri="{BB962C8B-B14F-4D97-AF65-F5344CB8AC3E}">
        <p14:creationId xmlns:p14="http://schemas.microsoft.com/office/powerpoint/2010/main" val="119562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9B1FE20E-8AC3-4989-8F84-89CDF66700A5}" type="datetimeFigureOut">
              <a:rPr lang="cs-CZ" smtClean="0"/>
              <a:t>30.10.2024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337353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B1FE20E-8AC3-4989-8F84-89CDF66700A5}" type="datetimeFigureOut">
              <a:rPr lang="cs-CZ" smtClean="0"/>
              <a:t>30.10.2024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324760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B1FE20E-8AC3-4989-8F84-89CDF66700A5}" type="datetimeFigureOut">
              <a:rPr lang="cs-CZ" smtClean="0"/>
              <a:t>30.10.2024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399773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B1FE20E-8AC3-4989-8F84-89CDF66700A5}" type="datetimeFigureOut">
              <a:rPr lang="cs-CZ" smtClean="0"/>
              <a:t>30.10.2024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333918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9B1FE20E-8AC3-4989-8F84-89CDF66700A5}" type="datetimeFigureOut">
              <a:rPr lang="cs-CZ" smtClean="0"/>
              <a:t>30.10.2024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415908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B1FE20E-8AC3-4989-8F84-89CDF66700A5}" type="datetimeFigureOut">
              <a:rPr lang="cs-CZ" smtClean="0"/>
              <a:t>30.10.2024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95724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B1FE20E-8AC3-4989-8F84-89CDF66700A5}" type="datetimeFigureOut">
              <a:rPr lang="cs-CZ" smtClean="0"/>
              <a:t>30.10.2024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347423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B1FE20E-8AC3-4989-8F84-89CDF66700A5}" type="datetimeFigureOut">
              <a:rPr lang="cs-CZ" smtClean="0"/>
              <a:t>30.10.2024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124424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B1FE20E-8AC3-4989-8F84-89CDF66700A5}" type="datetimeFigureOut">
              <a:rPr lang="cs-CZ" smtClean="0"/>
              <a:t>30.10.2024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266333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9B1FE20E-8AC3-4989-8F84-89CDF66700A5}" type="datetimeFigureOut">
              <a:rPr lang="cs-CZ" smtClean="0"/>
              <a:t>30.10.2024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297877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9B1FE20E-8AC3-4989-8F84-89CDF66700A5}" type="datetimeFigureOut">
              <a:rPr lang="cs-CZ" smtClean="0"/>
              <a:t>30.10.2024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111813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FE20E-8AC3-4989-8F84-89CDF66700A5}" type="datetimeFigureOut">
              <a:rPr lang="cs-CZ" smtClean="0"/>
              <a:t>30.10.2024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BDF3F-278B-4F11-B7A2-50061E0E476C}" type="slidenum">
              <a:rPr lang="cs-CZ" smtClean="0"/>
              <a:t>‹#›</a:t>
            </a:fld>
            <a:endParaRPr lang="cs-CZ"/>
          </a:p>
        </p:txBody>
      </p:sp>
    </p:spTree>
    <p:extLst>
      <p:ext uri="{BB962C8B-B14F-4D97-AF65-F5344CB8AC3E}">
        <p14:creationId xmlns:p14="http://schemas.microsoft.com/office/powerpoint/2010/main" val="2927732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ideo" Target="https://www.youtube.com/embed/IGQmdoK_ZfY?feature=oembed"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Nadpis 1"/>
          <p:cNvSpPr>
            <a:spLocks noGrp="1"/>
          </p:cNvSpPr>
          <p:nvPr>
            <p:ph type="ctrTitle"/>
          </p:nvPr>
        </p:nvSpPr>
        <p:spPr>
          <a:xfrm>
            <a:off x="3315031" y="1380754"/>
            <a:ext cx="5561938" cy="2513516"/>
          </a:xfrm>
        </p:spPr>
        <p:txBody>
          <a:bodyPr>
            <a:normAutofit/>
          </a:bodyPr>
          <a:lstStyle/>
          <a:p>
            <a:r>
              <a:rPr lang="cs-CZ" dirty="0"/>
              <a:t>Rozhovor a pozorování</a:t>
            </a:r>
          </a:p>
        </p:txBody>
      </p:sp>
      <p:sp>
        <p:nvSpPr>
          <p:cNvPr id="3" name="Podnadpis 2"/>
          <p:cNvSpPr>
            <a:spLocks noGrp="1"/>
          </p:cNvSpPr>
          <p:nvPr>
            <p:ph type="subTitle" idx="1"/>
          </p:nvPr>
        </p:nvSpPr>
        <p:spPr>
          <a:xfrm>
            <a:off x="3315031" y="4076802"/>
            <a:ext cx="5561938" cy="1534587"/>
          </a:xfrm>
        </p:spPr>
        <p:txBody>
          <a:bodyPr>
            <a:normAutofit/>
          </a:bodyPr>
          <a:lstStyle/>
          <a:p>
            <a:r>
              <a:rPr lang="cs-CZ" dirty="0"/>
              <a:t>Seminář 1</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486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Nadpis 1">
            <a:extLst>
              <a:ext uri="{FF2B5EF4-FFF2-40B4-BE49-F238E27FC236}">
                <a16:creationId xmlns:a16="http://schemas.microsoft.com/office/drawing/2014/main" id="{FF67498C-7F5A-CBA2-8865-D78A45D807B7}"/>
              </a:ext>
            </a:extLst>
          </p:cNvPr>
          <p:cNvSpPr>
            <a:spLocks noGrp="1"/>
          </p:cNvSpPr>
          <p:nvPr>
            <p:ph type="title"/>
          </p:nvPr>
        </p:nvSpPr>
        <p:spPr>
          <a:xfrm>
            <a:off x="841246" y="673770"/>
            <a:ext cx="3644489" cy="2414488"/>
          </a:xfrm>
        </p:spPr>
        <p:txBody>
          <a:bodyPr vert="horz" lIns="91440" tIns="45720" rIns="91440" bIns="45720" rtlCol="0" anchor="t">
            <a:normAutofit/>
          </a:bodyPr>
          <a:lstStyle/>
          <a:p>
            <a:r>
              <a:rPr lang="en-US" sz="5400" kern="1200">
                <a:solidFill>
                  <a:srgbClr val="FFFFFF"/>
                </a:solidFill>
                <a:latin typeface="+mj-lt"/>
                <a:ea typeface="+mj-ea"/>
                <a:cs typeface="+mj-cs"/>
              </a:rPr>
              <a:t>Obecně k etice</a:t>
            </a:r>
          </a:p>
        </p:txBody>
      </p:sp>
      <p:sp>
        <p:nvSpPr>
          <p:cNvPr id="3" name="Zástupný obsah 2">
            <a:extLst>
              <a:ext uri="{FF2B5EF4-FFF2-40B4-BE49-F238E27FC236}">
                <a16:creationId xmlns:a16="http://schemas.microsoft.com/office/drawing/2014/main" id="{CAEC621C-48DA-2BC8-2B8B-E198533E25F3}"/>
              </a:ext>
            </a:extLst>
          </p:cNvPr>
          <p:cNvSpPr>
            <a:spLocks noGrp="1"/>
          </p:cNvSpPr>
          <p:nvPr>
            <p:ph sz="half" idx="1"/>
          </p:nvPr>
        </p:nvSpPr>
        <p:spPr>
          <a:xfrm>
            <a:off x="6095999" y="2427111"/>
            <a:ext cx="5254754" cy="3749851"/>
          </a:xfrm>
        </p:spPr>
        <p:txBody>
          <a:bodyPr vert="horz" lIns="91440" tIns="45720" rIns="91440" bIns="45720" rtlCol="0">
            <a:normAutofit/>
          </a:bodyPr>
          <a:lstStyle/>
          <a:p>
            <a:r>
              <a:rPr lang="en-US" sz="2200" dirty="0"/>
              <a:t>„</a:t>
            </a:r>
            <a:r>
              <a:rPr lang="en-US" sz="2200" dirty="0" err="1"/>
              <a:t>každá</a:t>
            </a:r>
            <a:r>
              <a:rPr lang="en-US" sz="2200" dirty="0"/>
              <a:t> </a:t>
            </a:r>
            <a:r>
              <a:rPr lang="en-US" sz="2200" dirty="0" err="1"/>
              <a:t>psychologická</a:t>
            </a:r>
            <a:r>
              <a:rPr lang="en-US" sz="2200" dirty="0"/>
              <a:t> </a:t>
            </a:r>
            <a:r>
              <a:rPr lang="en-US" sz="2200" dirty="0" err="1"/>
              <a:t>intervence</a:t>
            </a:r>
            <a:r>
              <a:rPr lang="en-US" sz="2200" dirty="0"/>
              <a:t> je </a:t>
            </a:r>
            <a:r>
              <a:rPr lang="en-US" sz="2200" dirty="0" err="1"/>
              <a:t>etickou</a:t>
            </a:r>
            <a:r>
              <a:rPr lang="en-US" sz="2200" dirty="0"/>
              <a:t> </a:t>
            </a:r>
            <a:r>
              <a:rPr lang="en-US" sz="2200" dirty="0" err="1"/>
              <a:t>situací</a:t>
            </a:r>
            <a:r>
              <a:rPr lang="en-US" sz="2200" dirty="0"/>
              <a:t>“ </a:t>
            </a:r>
            <a:endParaRPr lang="cs-CZ" sz="2200" dirty="0"/>
          </a:p>
          <a:p>
            <a:r>
              <a:rPr lang="en-US" sz="2200" dirty="0"/>
              <a:t>„</a:t>
            </a:r>
            <a:r>
              <a:rPr lang="en-US" sz="2200" dirty="0" err="1"/>
              <a:t>psychologové</a:t>
            </a:r>
            <a:r>
              <a:rPr lang="en-US" sz="2200" dirty="0"/>
              <a:t> = </a:t>
            </a:r>
            <a:r>
              <a:rPr lang="en-US" sz="2200" dirty="0" err="1"/>
              <a:t>klienti</a:t>
            </a:r>
            <a:r>
              <a:rPr lang="en-US" sz="2200" dirty="0"/>
              <a:t>, </a:t>
            </a:r>
            <a:r>
              <a:rPr lang="en-US" sz="2200" dirty="0" err="1"/>
              <a:t>respondenti</a:t>
            </a:r>
            <a:r>
              <a:rPr lang="en-US" sz="2200" dirty="0"/>
              <a:t>“</a:t>
            </a:r>
          </a:p>
          <a:p>
            <a:endParaRPr lang="en-US" sz="2200" dirty="0"/>
          </a:p>
          <a:p>
            <a:r>
              <a:rPr lang="en-US" sz="2200" dirty="0" err="1"/>
              <a:t>Různé</a:t>
            </a:r>
            <a:r>
              <a:rPr lang="en-US" sz="2200" dirty="0"/>
              <a:t> </a:t>
            </a:r>
            <a:r>
              <a:rPr lang="en-US" sz="2200" dirty="0" err="1"/>
              <a:t>organizace</a:t>
            </a:r>
            <a:r>
              <a:rPr lang="en-US" sz="2200" dirty="0"/>
              <a:t> a </a:t>
            </a:r>
            <a:r>
              <a:rPr lang="en-US" sz="2200" dirty="0" err="1"/>
              <a:t>profesní</a:t>
            </a:r>
            <a:r>
              <a:rPr lang="en-US" sz="2200" dirty="0"/>
              <a:t> </a:t>
            </a:r>
            <a:r>
              <a:rPr lang="en-US" sz="2200" dirty="0" err="1"/>
              <a:t>asociace</a:t>
            </a:r>
            <a:r>
              <a:rPr lang="en-US" sz="2200" dirty="0"/>
              <a:t> </a:t>
            </a:r>
            <a:r>
              <a:rPr lang="en-US" sz="2200" dirty="0" err="1"/>
              <a:t>mají</a:t>
            </a:r>
            <a:r>
              <a:rPr lang="en-US" sz="2200" dirty="0"/>
              <a:t> </a:t>
            </a:r>
            <a:r>
              <a:rPr lang="en-US" sz="2200" dirty="0" err="1"/>
              <a:t>své</a:t>
            </a:r>
            <a:r>
              <a:rPr lang="en-US" sz="2200" dirty="0"/>
              <a:t> </a:t>
            </a:r>
            <a:r>
              <a:rPr lang="en-US" sz="2200" dirty="0" err="1"/>
              <a:t>etické</a:t>
            </a:r>
            <a:r>
              <a:rPr lang="en-US" sz="2200" dirty="0"/>
              <a:t> </a:t>
            </a:r>
            <a:r>
              <a:rPr lang="en-US" sz="2200" dirty="0" err="1"/>
              <a:t>kodexy</a:t>
            </a:r>
            <a:r>
              <a:rPr lang="en-US" sz="2200" dirty="0"/>
              <a:t>, </a:t>
            </a:r>
            <a:r>
              <a:rPr lang="en-US" sz="2200" dirty="0" err="1"/>
              <a:t>které</a:t>
            </a:r>
            <a:r>
              <a:rPr lang="en-US" sz="2200" dirty="0"/>
              <a:t> se </a:t>
            </a:r>
            <a:r>
              <a:rPr lang="en-US" sz="2200" dirty="0" err="1"/>
              <a:t>členové</a:t>
            </a:r>
            <a:r>
              <a:rPr lang="en-US" sz="2200" dirty="0"/>
              <a:t> </a:t>
            </a:r>
            <a:r>
              <a:rPr lang="en-US" sz="2200" dirty="0" err="1"/>
              <a:t>zavazují</a:t>
            </a:r>
            <a:r>
              <a:rPr lang="en-US" sz="2200" dirty="0"/>
              <a:t> </a:t>
            </a:r>
            <a:r>
              <a:rPr lang="en-US" sz="2200" dirty="0" err="1"/>
              <a:t>dodržovat</a:t>
            </a:r>
            <a:r>
              <a:rPr lang="en-US" sz="2200" dirty="0"/>
              <a:t> </a:t>
            </a:r>
          </a:p>
        </p:txBody>
      </p:sp>
    </p:spTree>
    <p:extLst>
      <p:ext uri="{BB962C8B-B14F-4D97-AF65-F5344CB8AC3E}">
        <p14:creationId xmlns:p14="http://schemas.microsoft.com/office/powerpoint/2010/main" val="1326863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Nadpis 1">
            <a:extLst>
              <a:ext uri="{FF2B5EF4-FFF2-40B4-BE49-F238E27FC236}">
                <a16:creationId xmlns:a16="http://schemas.microsoft.com/office/drawing/2014/main" id="{26E37C66-FCC3-B9DC-4916-3D54F27E50FF}"/>
              </a:ext>
            </a:extLst>
          </p:cNvPr>
          <p:cNvSpPr>
            <a:spLocks noGrp="1"/>
          </p:cNvSpPr>
          <p:nvPr>
            <p:ph type="title"/>
          </p:nvPr>
        </p:nvSpPr>
        <p:spPr>
          <a:xfrm>
            <a:off x="841246" y="673770"/>
            <a:ext cx="3644489" cy="2414488"/>
          </a:xfrm>
        </p:spPr>
        <p:txBody>
          <a:bodyPr vert="horz" lIns="91440" tIns="45720" rIns="91440" bIns="45720" rtlCol="0" anchor="t">
            <a:normAutofit/>
          </a:bodyPr>
          <a:lstStyle/>
          <a:p>
            <a:r>
              <a:rPr lang="en-US" sz="5400" kern="1200">
                <a:solidFill>
                  <a:srgbClr val="FFFFFF"/>
                </a:solidFill>
                <a:latin typeface="+mj-lt"/>
                <a:ea typeface="+mj-ea"/>
                <a:cs typeface="+mj-cs"/>
              </a:rPr>
              <a:t>Literatura k tématu</a:t>
            </a:r>
          </a:p>
        </p:txBody>
      </p:sp>
      <p:sp>
        <p:nvSpPr>
          <p:cNvPr id="3" name="Zástupný obsah 2">
            <a:extLst>
              <a:ext uri="{FF2B5EF4-FFF2-40B4-BE49-F238E27FC236}">
                <a16:creationId xmlns:a16="http://schemas.microsoft.com/office/drawing/2014/main" id="{B28B98BD-6912-F0E4-D699-2C1519D64277}"/>
              </a:ext>
            </a:extLst>
          </p:cNvPr>
          <p:cNvSpPr>
            <a:spLocks noGrp="1"/>
          </p:cNvSpPr>
          <p:nvPr>
            <p:ph sz="half" idx="1"/>
          </p:nvPr>
        </p:nvSpPr>
        <p:spPr>
          <a:xfrm>
            <a:off x="6095999" y="882315"/>
            <a:ext cx="5254754" cy="5294647"/>
          </a:xfrm>
        </p:spPr>
        <p:txBody>
          <a:bodyPr vert="horz" lIns="91440" tIns="45720" rIns="91440" bIns="45720" rtlCol="0">
            <a:normAutofit/>
          </a:bodyPr>
          <a:lstStyle/>
          <a:p>
            <a:endParaRPr lang="en-US" sz="2200"/>
          </a:p>
          <a:p>
            <a:r>
              <a:rPr lang="en-US" sz="2200"/>
              <a:t>Ethical Principles of Psychologists and Code od Conduct (APA)</a:t>
            </a:r>
          </a:p>
          <a:p>
            <a:pPr marL="0"/>
            <a:endParaRPr lang="en-US" sz="2200"/>
          </a:p>
          <a:p>
            <a:r>
              <a:rPr lang="en-US" sz="2200"/>
              <a:t>Meta-Code of Ethics (EFPA)</a:t>
            </a:r>
          </a:p>
          <a:p>
            <a:endParaRPr lang="en-US" sz="2200"/>
          </a:p>
          <a:p>
            <a:r>
              <a:rPr lang="en-US" sz="2200"/>
              <a:t>Plane, T. H. (2001). Současná klinická psychologie. Grada. Praha.  Lerner, R. M., Jacobs, F., Wertlieb, D. (2005). Applied Developmental Science. An Advanced Textbook. Sage.</a:t>
            </a:r>
          </a:p>
        </p:txBody>
      </p:sp>
    </p:spTree>
    <p:extLst>
      <p:ext uri="{BB962C8B-B14F-4D97-AF65-F5344CB8AC3E}">
        <p14:creationId xmlns:p14="http://schemas.microsoft.com/office/powerpoint/2010/main" val="2748837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Right Triangle 103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912E6CD-5C26-910D-78BB-BC15537033D1}"/>
              </a:ext>
            </a:extLst>
          </p:cNvPr>
          <p:cNvSpPr>
            <a:spLocks noGrp="1"/>
          </p:cNvSpPr>
          <p:nvPr>
            <p:ph type="title"/>
          </p:nvPr>
        </p:nvSpPr>
        <p:spPr>
          <a:xfrm>
            <a:off x="8029293" y="806364"/>
            <a:ext cx="3354636" cy="2847413"/>
          </a:xfrm>
        </p:spPr>
        <p:txBody>
          <a:bodyPr vert="horz" lIns="91440" tIns="45720" rIns="91440" bIns="45720" rtlCol="0" anchor="b">
            <a:normAutofit/>
          </a:bodyPr>
          <a:lstStyle/>
          <a:p>
            <a:r>
              <a:rPr lang="en-US" sz="4700" kern="1200">
                <a:solidFill>
                  <a:schemeClr val="tx1"/>
                </a:solidFill>
                <a:latin typeface="+mj-lt"/>
                <a:ea typeface="+mj-ea"/>
                <a:cs typeface="+mj-cs"/>
              </a:rPr>
              <a:t>Sociální percepce a možná zkreslení </a:t>
            </a:r>
          </a:p>
        </p:txBody>
      </p:sp>
      <p:pic>
        <p:nvPicPr>
          <p:cNvPr id="1026" name="Picture 2" descr="Pin on lol">
            <a:extLst>
              <a:ext uri="{FF2B5EF4-FFF2-40B4-BE49-F238E27FC236}">
                <a16:creationId xmlns:a16="http://schemas.microsoft.com/office/drawing/2014/main" id="{3990F367-8F94-1660-2DF9-E7FEC3CD16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6558" y="1978793"/>
            <a:ext cx="5604636" cy="288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22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7E2484E-0C95-C087-8B82-15A8DEDEA79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kern="1200">
                <a:solidFill>
                  <a:schemeClr val="tx1"/>
                </a:solidFill>
                <a:latin typeface="+mj-lt"/>
                <a:ea typeface="+mj-ea"/>
                <a:cs typeface="+mj-cs"/>
              </a:rPr>
              <a:t>Co všechno ovlivňuje naše vnímání světa?</a:t>
            </a:r>
            <a:br>
              <a:rPr lang="en-US" sz="4200" kern="1200">
                <a:solidFill>
                  <a:schemeClr val="tx1"/>
                </a:solidFill>
                <a:latin typeface="+mj-lt"/>
                <a:ea typeface="+mj-ea"/>
                <a:cs typeface="+mj-cs"/>
              </a:rPr>
            </a:br>
            <a:r>
              <a:rPr lang="en-US" sz="4200" kern="1200">
                <a:solidFill>
                  <a:schemeClr val="tx1"/>
                </a:solidFill>
                <a:latin typeface="+mj-lt"/>
                <a:ea typeface="+mj-ea"/>
                <a:cs typeface="+mj-cs"/>
              </a:rPr>
              <a:t>      (opakování z PSY1070 a PSY1050)</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4527B3A-573A-0CD2-8E16-6368A274370A}"/>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a:r>
              <a:rPr lang="cs-CZ" sz="2200" dirty="0"/>
              <a:t>Naučená schémata</a:t>
            </a:r>
          </a:p>
          <a:p>
            <a:pPr marL="0"/>
            <a:r>
              <a:rPr lang="cs-CZ" sz="2200" dirty="0"/>
              <a:t>Aktuální nálady</a:t>
            </a:r>
          </a:p>
          <a:p>
            <a:pPr marL="0"/>
            <a:r>
              <a:rPr lang="cs-CZ" sz="2200" dirty="0"/>
              <a:t>Fyziologický stav pozorovatele</a:t>
            </a:r>
          </a:p>
          <a:p>
            <a:pPr marL="0"/>
            <a:r>
              <a:rPr lang="cs-CZ" sz="2200" dirty="0"/>
              <a:t>Předsudky a stereotypy</a:t>
            </a:r>
          </a:p>
          <a:p>
            <a:pPr marL="0"/>
            <a:r>
              <a:rPr lang="cs-CZ" sz="2200" dirty="0" err="1"/>
              <a:t>Outgroup</a:t>
            </a:r>
            <a:r>
              <a:rPr lang="cs-CZ" sz="2200" dirty="0"/>
              <a:t>, </a:t>
            </a:r>
            <a:r>
              <a:rPr lang="cs-CZ" sz="2200" dirty="0" err="1"/>
              <a:t>ingroup</a:t>
            </a:r>
            <a:r>
              <a:rPr lang="cs-CZ" sz="2200" dirty="0"/>
              <a:t> efekt</a:t>
            </a:r>
          </a:p>
          <a:p>
            <a:pPr marL="0"/>
            <a:r>
              <a:rPr lang="cs-CZ" sz="2200" dirty="0"/>
              <a:t>Heuristiky</a:t>
            </a:r>
          </a:p>
          <a:p>
            <a:pPr marL="0"/>
            <a:r>
              <a:rPr lang="cs-CZ" sz="2200" dirty="0"/>
              <a:t>Haló efekt</a:t>
            </a:r>
          </a:p>
          <a:p>
            <a:pPr marL="0"/>
            <a:r>
              <a:rPr lang="cs-CZ" sz="2200" dirty="0"/>
              <a:t>A tak dále…</a:t>
            </a:r>
            <a:endParaRPr lang="en-US" sz="2200" dirty="0"/>
          </a:p>
        </p:txBody>
      </p:sp>
    </p:spTree>
    <p:extLst>
      <p:ext uri="{BB962C8B-B14F-4D97-AF65-F5344CB8AC3E}">
        <p14:creationId xmlns:p14="http://schemas.microsoft.com/office/powerpoint/2010/main" val="1975522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756751B-63EB-66F1-A7FC-6C5FD4E4654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Fotografie osob</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9AA8A3C4-9498-E1A3-3DCE-FCA8CD68B3BB}"/>
              </a:ext>
            </a:extLst>
          </p:cNvPr>
          <p:cNvSpPr>
            <a:spLocks noGrp="1"/>
          </p:cNvSpPr>
          <p:nvPr>
            <p:ph sz="half" idx="1"/>
          </p:nvPr>
        </p:nvSpPr>
        <p:spPr>
          <a:xfrm>
            <a:off x="838200" y="1929384"/>
            <a:ext cx="10515600" cy="4251960"/>
          </a:xfrm>
        </p:spPr>
        <p:txBody>
          <a:bodyPr vert="horz" lIns="91440" tIns="45720" rIns="91440" bIns="45720" rtlCol="0">
            <a:normAutofit/>
          </a:bodyPr>
          <a:lstStyle/>
          <a:p>
            <a:r>
              <a:rPr lang="en-US" sz="2200" dirty="0" err="1"/>
              <a:t>Skupinky</a:t>
            </a:r>
            <a:r>
              <a:rPr lang="en-US" sz="2200" dirty="0"/>
              <a:t> po 4 - 5 </a:t>
            </a:r>
            <a:r>
              <a:rPr lang="en-US" sz="2200" dirty="0" err="1"/>
              <a:t>lidech</a:t>
            </a:r>
            <a:r>
              <a:rPr lang="cs-CZ" sz="2200" dirty="0"/>
              <a:t>.</a:t>
            </a:r>
            <a:r>
              <a:rPr lang="en-US" sz="2200" dirty="0"/>
              <a:t> </a:t>
            </a:r>
          </a:p>
          <a:p>
            <a:r>
              <a:rPr lang="en-US" sz="2200" dirty="0"/>
              <a:t>K </a:t>
            </a:r>
            <a:r>
              <a:rPr lang="en-US" sz="2200" dirty="0" err="1"/>
              <a:t>osobě</a:t>
            </a:r>
            <a:r>
              <a:rPr lang="en-US" sz="2200" dirty="0"/>
              <a:t> </a:t>
            </a:r>
            <a:r>
              <a:rPr lang="en-US" sz="2200" dirty="0" err="1"/>
              <a:t>na</a:t>
            </a:r>
            <a:r>
              <a:rPr lang="en-US" sz="2200" dirty="0"/>
              <a:t> </a:t>
            </a:r>
            <a:r>
              <a:rPr lang="en-US" sz="2200" dirty="0" err="1"/>
              <a:t>obrázku</a:t>
            </a:r>
            <a:r>
              <a:rPr lang="en-US" sz="2200" dirty="0"/>
              <a:t> </a:t>
            </a:r>
            <a:r>
              <a:rPr lang="en-US" sz="2200" dirty="0" err="1"/>
              <a:t>vymyslete</a:t>
            </a:r>
            <a:r>
              <a:rPr lang="en-US" sz="2200" dirty="0"/>
              <a:t> co </a:t>
            </a:r>
            <a:r>
              <a:rPr lang="en-US" sz="2200" dirty="0" err="1"/>
              <a:t>nejvíce</a:t>
            </a:r>
            <a:r>
              <a:rPr lang="en-US" sz="2200" dirty="0"/>
              <a:t> a co </a:t>
            </a:r>
            <a:r>
              <a:rPr lang="en-US" sz="2200" dirty="0" err="1"/>
              <a:t>nejpodrobněji</a:t>
            </a:r>
            <a:r>
              <a:rPr lang="en-US" sz="2200" dirty="0"/>
              <a:t> </a:t>
            </a:r>
            <a:r>
              <a:rPr lang="en-US" sz="2200" dirty="0" err="1"/>
              <a:t>různé</a:t>
            </a:r>
            <a:r>
              <a:rPr lang="en-US" sz="2200" dirty="0"/>
              <a:t> </a:t>
            </a:r>
            <a:r>
              <a:rPr lang="en-US" sz="2200" dirty="0" err="1"/>
              <a:t>vlastnosti</a:t>
            </a:r>
            <a:r>
              <a:rPr lang="en-US" sz="2200" dirty="0"/>
              <a:t> a </a:t>
            </a:r>
            <a:r>
              <a:rPr lang="en-US" sz="2200" dirty="0" err="1"/>
              <a:t>charakteristiky</a:t>
            </a:r>
            <a:r>
              <a:rPr lang="en-US" sz="2200" dirty="0"/>
              <a:t>:</a:t>
            </a:r>
            <a:br>
              <a:rPr lang="en-US" sz="2200" dirty="0"/>
            </a:br>
            <a:r>
              <a:rPr lang="en-US" sz="2200" dirty="0"/>
              <a:t>- </a:t>
            </a:r>
            <a:r>
              <a:rPr lang="en-US" sz="2200" dirty="0" err="1"/>
              <a:t>jaká</a:t>
            </a:r>
            <a:r>
              <a:rPr lang="en-US" sz="2200" dirty="0"/>
              <a:t> je, </a:t>
            </a:r>
            <a:r>
              <a:rPr lang="en-US" sz="2200" dirty="0" err="1"/>
              <a:t>kde</a:t>
            </a:r>
            <a:r>
              <a:rPr lang="en-US" sz="2200" dirty="0"/>
              <a:t> </a:t>
            </a:r>
            <a:r>
              <a:rPr lang="en-US" sz="2200" dirty="0" err="1"/>
              <a:t>žije</a:t>
            </a:r>
            <a:r>
              <a:rPr lang="en-US" sz="2200" dirty="0"/>
              <a:t>, co </a:t>
            </a:r>
            <a:r>
              <a:rPr lang="en-US" sz="2200" dirty="0" err="1"/>
              <a:t>má</a:t>
            </a:r>
            <a:r>
              <a:rPr lang="en-US" sz="2200" dirty="0"/>
              <a:t> a </a:t>
            </a:r>
            <a:r>
              <a:rPr lang="en-US" sz="2200" dirty="0" err="1"/>
              <a:t>nemá</a:t>
            </a:r>
            <a:r>
              <a:rPr lang="en-US" sz="2200" dirty="0"/>
              <a:t> </a:t>
            </a:r>
            <a:r>
              <a:rPr lang="en-US" sz="2200" dirty="0" err="1"/>
              <a:t>ráda</a:t>
            </a:r>
            <a:r>
              <a:rPr lang="en-US" sz="2200" dirty="0"/>
              <a:t>, </a:t>
            </a:r>
            <a:r>
              <a:rPr lang="en-US" sz="2200" dirty="0" err="1"/>
              <a:t>kde</a:t>
            </a:r>
            <a:r>
              <a:rPr lang="en-US" sz="2200" dirty="0"/>
              <a:t> </a:t>
            </a:r>
            <a:r>
              <a:rPr lang="en-US" sz="2200" dirty="0" err="1"/>
              <a:t>pracuje</a:t>
            </a:r>
            <a:r>
              <a:rPr lang="en-US" sz="2200" dirty="0"/>
              <a:t>, </a:t>
            </a:r>
            <a:r>
              <a:rPr lang="en-US" sz="2200" dirty="0" err="1"/>
              <a:t>jaké</a:t>
            </a:r>
            <a:r>
              <a:rPr lang="en-US" sz="2200" dirty="0"/>
              <a:t> </a:t>
            </a:r>
            <a:r>
              <a:rPr lang="en-US" sz="2200" dirty="0" err="1"/>
              <a:t>má</a:t>
            </a:r>
            <a:r>
              <a:rPr lang="en-US" sz="2200" dirty="0"/>
              <a:t> </a:t>
            </a:r>
            <a:r>
              <a:rPr lang="en-US" sz="2200" dirty="0" err="1"/>
              <a:t>koníčky</a:t>
            </a:r>
            <a:r>
              <a:rPr lang="en-US" sz="2200" dirty="0"/>
              <a:t> a </a:t>
            </a:r>
            <a:r>
              <a:rPr lang="en-US" sz="2200" dirty="0" err="1"/>
              <a:t>kamarády</a:t>
            </a:r>
            <a:r>
              <a:rPr lang="en-US" sz="2200" dirty="0"/>
              <a:t>, </a:t>
            </a:r>
            <a:r>
              <a:rPr lang="en-US" sz="2200" dirty="0" err="1"/>
              <a:t>atd</a:t>
            </a:r>
            <a:r>
              <a:rPr lang="en-US" sz="2200" dirty="0"/>
              <a:t>… </a:t>
            </a:r>
          </a:p>
          <a:p>
            <a:r>
              <a:rPr lang="en-US" sz="2200" dirty="0" err="1"/>
              <a:t>Nebojte</a:t>
            </a:r>
            <a:r>
              <a:rPr lang="en-US" sz="2200" dirty="0"/>
              <a:t> se </a:t>
            </a:r>
            <a:r>
              <a:rPr lang="en-US" sz="2200" dirty="0" err="1"/>
              <a:t>extrémů</a:t>
            </a:r>
            <a:r>
              <a:rPr lang="en-US" sz="2200" dirty="0"/>
              <a:t> (</a:t>
            </a:r>
            <a:r>
              <a:rPr lang="en-US" sz="2200" dirty="0" err="1"/>
              <a:t>např</a:t>
            </a:r>
            <a:r>
              <a:rPr lang="en-US" sz="2200" dirty="0"/>
              <a:t>. </a:t>
            </a:r>
            <a:r>
              <a:rPr lang="en-US" sz="2200" dirty="0" err="1"/>
              <a:t>potetovaný</a:t>
            </a:r>
            <a:r>
              <a:rPr lang="en-US" sz="2200" dirty="0"/>
              <a:t> </a:t>
            </a:r>
            <a:r>
              <a:rPr lang="en-US" sz="2200" dirty="0" err="1"/>
              <a:t>muž</a:t>
            </a:r>
            <a:r>
              <a:rPr lang="en-US" sz="2200" dirty="0"/>
              <a:t> – </a:t>
            </a:r>
            <a:r>
              <a:rPr lang="en-US" sz="2200" dirty="0" err="1"/>
              <a:t>může</a:t>
            </a:r>
            <a:r>
              <a:rPr lang="en-US" sz="2200" dirty="0"/>
              <a:t> </a:t>
            </a:r>
            <a:r>
              <a:rPr lang="en-US" sz="2200" dirty="0" err="1"/>
              <a:t>být</a:t>
            </a:r>
            <a:r>
              <a:rPr lang="en-US" sz="2200" dirty="0"/>
              <a:t> </a:t>
            </a:r>
            <a:r>
              <a:rPr lang="en-US" sz="2200" dirty="0" err="1"/>
              <a:t>členem</a:t>
            </a:r>
            <a:r>
              <a:rPr lang="en-US" sz="2200" dirty="0"/>
              <a:t> </a:t>
            </a:r>
            <a:r>
              <a:rPr lang="en-US" sz="2200" dirty="0" err="1"/>
              <a:t>gangu</a:t>
            </a:r>
            <a:r>
              <a:rPr lang="en-US" sz="2200" dirty="0"/>
              <a:t>/</a:t>
            </a:r>
            <a:r>
              <a:rPr lang="en-US" sz="2200" dirty="0" err="1"/>
              <a:t>tatérem</a:t>
            </a:r>
            <a:r>
              <a:rPr lang="cs-CZ" sz="2200" dirty="0"/>
              <a:t>,</a:t>
            </a:r>
            <a:r>
              <a:rPr lang="en-US" sz="2200" dirty="0"/>
              <a:t> co </a:t>
            </a:r>
            <a:r>
              <a:rPr lang="en-US" sz="2200" dirty="0" err="1"/>
              <a:t>platí</a:t>
            </a:r>
            <a:r>
              <a:rPr lang="en-US" sz="2200" dirty="0"/>
              <a:t> </a:t>
            </a:r>
            <a:r>
              <a:rPr lang="en-US" sz="2200" dirty="0" err="1"/>
              <a:t>daně</a:t>
            </a:r>
            <a:r>
              <a:rPr lang="en-US" sz="2200" dirty="0"/>
              <a:t>/</a:t>
            </a:r>
            <a:r>
              <a:rPr lang="en-US" sz="2200" dirty="0" err="1"/>
              <a:t>táborovým</a:t>
            </a:r>
            <a:r>
              <a:rPr lang="en-US" sz="2200" dirty="0"/>
              <a:t> </a:t>
            </a:r>
            <a:r>
              <a:rPr lang="en-US" sz="2200" dirty="0" err="1"/>
              <a:t>vedoucím</a:t>
            </a:r>
            <a:r>
              <a:rPr lang="en-US" sz="2200" dirty="0"/>
              <a:t>/</a:t>
            </a:r>
            <a:r>
              <a:rPr lang="en-US" sz="2200" dirty="0" err="1"/>
              <a:t>řidičem</a:t>
            </a:r>
            <a:r>
              <a:rPr lang="en-US" sz="2200" dirty="0"/>
              <a:t> </a:t>
            </a:r>
            <a:r>
              <a:rPr lang="en-US" sz="2200" dirty="0" err="1"/>
              <a:t>autobusu</a:t>
            </a:r>
            <a:r>
              <a:rPr lang="en-US" sz="2200" dirty="0"/>
              <a:t>….).</a:t>
            </a:r>
          </a:p>
          <a:p>
            <a:r>
              <a:rPr lang="en-US" sz="2200" dirty="0" err="1"/>
              <a:t>Poté</a:t>
            </a:r>
            <a:r>
              <a:rPr lang="en-US" sz="2200" dirty="0"/>
              <a:t> to </a:t>
            </a:r>
            <a:r>
              <a:rPr lang="en-US" sz="2200" dirty="0" err="1"/>
              <a:t>budete</a:t>
            </a:r>
            <a:r>
              <a:rPr lang="en-US" sz="2200" dirty="0"/>
              <a:t> </a:t>
            </a:r>
            <a:r>
              <a:rPr lang="en-US" sz="2200" dirty="0" err="1"/>
              <a:t>prezentovat</a:t>
            </a:r>
            <a:r>
              <a:rPr lang="en-US" sz="2200" dirty="0"/>
              <a:t> </a:t>
            </a:r>
            <a:r>
              <a:rPr lang="en-US" sz="2200" dirty="0" err="1"/>
              <a:t>ostatním</a:t>
            </a:r>
            <a:r>
              <a:rPr lang="en-US" sz="2200" dirty="0"/>
              <a:t>.</a:t>
            </a:r>
          </a:p>
        </p:txBody>
      </p:sp>
    </p:spTree>
    <p:extLst>
      <p:ext uri="{BB962C8B-B14F-4D97-AF65-F5344CB8AC3E}">
        <p14:creationId xmlns:p14="http://schemas.microsoft.com/office/powerpoint/2010/main" val="2409181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9801552-A664-14B3-C12F-904485B6C338}"/>
              </a:ext>
            </a:extLst>
          </p:cNvPr>
          <p:cNvSpPr>
            <a:spLocks noGrp="1"/>
          </p:cNvSpPr>
          <p:nvPr>
            <p:ph type="title"/>
          </p:nvPr>
        </p:nvSpPr>
        <p:spPr>
          <a:xfrm>
            <a:off x="4797501" y="329184"/>
            <a:ext cx="6755626" cy="1783080"/>
          </a:xfrm>
        </p:spPr>
        <p:txBody>
          <a:bodyPr vert="horz" lIns="91440" tIns="45720" rIns="91440" bIns="45720" rtlCol="0" anchor="b">
            <a:normAutofit/>
          </a:bodyPr>
          <a:lstStyle/>
          <a:p>
            <a:r>
              <a:rPr lang="en-US" sz="5400"/>
              <a:t>Vnímání lidí a mezilidských vztahů</a:t>
            </a:r>
          </a:p>
        </p:txBody>
      </p:sp>
      <p:pic>
        <p:nvPicPr>
          <p:cNvPr id="5" name="Zástupný obsah 4">
            <a:extLst>
              <a:ext uri="{FF2B5EF4-FFF2-40B4-BE49-F238E27FC236}">
                <a16:creationId xmlns:a16="http://schemas.microsoft.com/office/drawing/2014/main" id="{69F4C0DF-0ED3-F653-3E40-8B0A3431BB27}"/>
              </a:ext>
            </a:extLst>
          </p:cNvPr>
          <p:cNvPicPr>
            <a:picLocks noGrp="1" noChangeAspect="1"/>
          </p:cNvPicPr>
          <p:nvPr>
            <p:ph sz="half" idx="2"/>
          </p:nvPr>
        </p:nvPicPr>
        <p:blipFill>
          <a:blip r:embed="rId3"/>
          <a:stretch>
            <a:fillRect/>
          </a:stretch>
        </p:blipFill>
        <p:spPr>
          <a:xfrm>
            <a:off x="320040" y="1060604"/>
            <a:ext cx="4014216" cy="2368395"/>
          </a:xfrm>
          <a:prstGeom prst="rect">
            <a:avLst/>
          </a:prstGeom>
        </p:spPr>
      </p:pic>
      <p:sp>
        <p:nvSpPr>
          <p:cNvPr id="1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a:extLst>
              <a:ext uri="{FF2B5EF4-FFF2-40B4-BE49-F238E27FC236}">
                <a16:creationId xmlns:a16="http://schemas.microsoft.com/office/drawing/2014/main" id="{953BCB4F-6427-95FC-EEC5-2DE55163B420}"/>
              </a:ext>
            </a:extLst>
          </p:cNvPr>
          <p:cNvPicPr>
            <a:picLocks noChangeAspect="1"/>
          </p:cNvPicPr>
          <p:nvPr/>
        </p:nvPicPr>
        <p:blipFill>
          <a:blip r:embed="rId4"/>
          <a:stretch>
            <a:fillRect/>
          </a:stretch>
        </p:blipFill>
        <p:spPr>
          <a:xfrm>
            <a:off x="320040" y="4346223"/>
            <a:ext cx="3995928" cy="1357262"/>
          </a:xfrm>
          <a:prstGeom prst="rect">
            <a:avLst/>
          </a:prstGeom>
        </p:spPr>
      </p:pic>
      <p:sp>
        <p:nvSpPr>
          <p:cNvPr id="3" name="Zástupný obsah 2">
            <a:extLst>
              <a:ext uri="{FF2B5EF4-FFF2-40B4-BE49-F238E27FC236}">
                <a16:creationId xmlns:a16="http://schemas.microsoft.com/office/drawing/2014/main" id="{A4C69CCF-F028-BDE5-94B8-5A056D09DAA8}"/>
              </a:ext>
            </a:extLst>
          </p:cNvPr>
          <p:cNvSpPr>
            <a:spLocks noGrp="1"/>
          </p:cNvSpPr>
          <p:nvPr>
            <p:ph sz="half" idx="1"/>
          </p:nvPr>
        </p:nvSpPr>
        <p:spPr>
          <a:xfrm>
            <a:off x="4797494" y="2706624"/>
            <a:ext cx="6755626" cy="3483864"/>
          </a:xfrm>
        </p:spPr>
        <p:txBody>
          <a:bodyPr vert="horz" lIns="91440" tIns="45720" rIns="91440" bIns="45720" rtlCol="0">
            <a:normAutofit/>
          </a:bodyPr>
          <a:lstStyle/>
          <a:p>
            <a:r>
              <a:rPr lang="en-US" sz="2200" dirty="0"/>
              <a:t>Je </a:t>
            </a:r>
            <a:r>
              <a:rPr lang="en-US" sz="2200" dirty="0" err="1"/>
              <a:t>závislé</a:t>
            </a:r>
            <a:r>
              <a:rPr lang="en-US" sz="2200" dirty="0"/>
              <a:t> </a:t>
            </a:r>
            <a:r>
              <a:rPr lang="en-US" sz="2200" dirty="0" err="1"/>
              <a:t>na</a:t>
            </a:r>
            <a:r>
              <a:rPr lang="en-US" sz="2200" dirty="0"/>
              <a:t>:</a:t>
            </a:r>
          </a:p>
          <a:p>
            <a:pPr marL="0" indent="0">
              <a:buNone/>
            </a:pPr>
            <a:r>
              <a:rPr lang="cs-CZ" sz="2200" dirty="0"/>
              <a:t>- </a:t>
            </a:r>
            <a:r>
              <a:rPr lang="en-US" sz="2200" dirty="0" err="1"/>
              <a:t>životní</a:t>
            </a:r>
            <a:r>
              <a:rPr lang="en-US" sz="2200" dirty="0"/>
              <a:t> </a:t>
            </a:r>
            <a:r>
              <a:rPr lang="en-US" sz="2200" dirty="0" err="1"/>
              <a:t>zkušenosti</a:t>
            </a:r>
            <a:endParaRPr lang="en-US" sz="2200" dirty="0"/>
          </a:p>
          <a:p>
            <a:pPr marL="0" indent="0">
              <a:buNone/>
            </a:pPr>
            <a:r>
              <a:rPr lang="cs-CZ" sz="2200" dirty="0"/>
              <a:t>- </a:t>
            </a:r>
            <a:r>
              <a:rPr lang="en-US" sz="2200" dirty="0" err="1"/>
              <a:t>současné</a:t>
            </a:r>
            <a:r>
              <a:rPr lang="en-US" sz="2200" dirty="0"/>
              <a:t> </a:t>
            </a:r>
            <a:r>
              <a:rPr lang="en-US" sz="2200" dirty="0" err="1"/>
              <a:t>míře</a:t>
            </a:r>
            <a:r>
              <a:rPr lang="en-US" sz="2200" dirty="0"/>
              <a:t> </a:t>
            </a:r>
            <a:r>
              <a:rPr lang="en-US" sz="2200" dirty="0" err="1"/>
              <a:t>informovanosti</a:t>
            </a:r>
            <a:endParaRPr lang="en-US" sz="2200" dirty="0"/>
          </a:p>
          <a:p>
            <a:pPr marL="0" indent="0">
              <a:buNone/>
            </a:pPr>
            <a:r>
              <a:rPr lang="cs-CZ" sz="2200" dirty="0"/>
              <a:t>- </a:t>
            </a:r>
            <a:r>
              <a:rPr lang="en-US" sz="2200" dirty="0" err="1"/>
              <a:t>aktuální</a:t>
            </a:r>
            <a:r>
              <a:rPr lang="en-US" sz="2200" dirty="0"/>
              <a:t> </a:t>
            </a:r>
            <a:r>
              <a:rPr lang="en-US" sz="2200" dirty="0" err="1"/>
              <a:t>motivaci</a:t>
            </a:r>
            <a:endParaRPr lang="en-US" sz="2200" dirty="0"/>
          </a:p>
          <a:p>
            <a:endParaRPr lang="en-US" sz="2200" dirty="0"/>
          </a:p>
          <a:p>
            <a:r>
              <a:rPr lang="en-US" sz="2200" dirty="0" err="1"/>
              <a:t>Jsme</a:t>
            </a:r>
            <a:r>
              <a:rPr lang="en-US" sz="2200" dirty="0"/>
              <a:t> </a:t>
            </a:r>
            <a:r>
              <a:rPr lang="en-US" sz="2200" dirty="0" err="1"/>
              <a:t>připraveni</a:t>
            </a:r>
            <a:r>
              <a:rPr lang="en-US" sz="2200" dirty="0"/>
              <a:t> </a:t>
            </a:r>
            <a:r>
              <a:rPr lang="en-US" sz="2200" dirty="0" err="1"/>
              <a:t>vnímat</a:t>
            </a:r>
            <a:r>
              <a:rPr lang="en-US" sz="2200" dirty="0"/>
              <a:t> </a:t>
            </a:r>
            <a:r>
              <a:rPr lang="en-US" sz="2200" dirty="0" err="1"/>
              <a:t>určitým</a:t>
            </a:r>
            <a:r>
              <a:rPr lang="en-US" sz="2200" dirty="0"/>
              <a:t> </a:t>
            </a:r>
            <a:r>
              <a:rPr lang="en-US" sz="2200" dirty="0" err="1"/>
              <a:t>způsobem</a:t>
            </a:r>
            <a:r>
              <a:rPr lang="en-US" sz="2200" dirty="0"/>
              <a:t>. </a:t>
            </a:r>
            <a:r>
              <a:rPr lang="en-US" sz="2200" dirty="0" err="1"/>
              <a:t>Proces</a:t>
            </a:r>
            <a:r>
              <a:rPr lang="en-US" sz="2200" dirty="0"/>
              <a:t> </a:t>
            </a:r>
            <a:r>
              <a:rPr lang="en-US" sz="2200" dirty="0" err="1"/>
              <a:t>vnímání</a:t>
            </a:r>
            <a:r>
              <a:rPr lang="en-US" sz="2200" dirty="0"/>
              <a:t> </a:t>
            </a:r>
            <a:r>
              <a:rPr lang="en-US" sz="2200" dirty="0" err="1"/>
              <a:t>osob</a:t>
            </a:r>
            <a:r>
              <a:rPr lang="en-US" sz="2200" dirty="0"/>
              <a:t> </a:t>
            </a:r>
            <a:r>
              <a:rPr lang="en-US" sz="2200" dirty="0" err="1"/>
              <a:t>probíhá</a:t>
            </a:r>
            <a:r>
              <a:rPr lang="en-US" sz="2200" dirty="0"/>
              <a:t> </a:t>
            </a:r>
            <a:r>
              <a:rPr lang="en-US" sz="2200" dirty="0" err="1"/>
              <a:t>ve</a:t>
            </a:r>
            <a:r>
              <a:rPr lang="en-US" sz="2200" dirty="0"/>
              <a:t> </a:t>
            </a:r>
            <a:r>
              <a:rPr lang="en-US" sz="2200" dirty="0" err="1"/>
              <a:t>schematizované</a:t>
            </a:r>
            <a:r>
              <a:rPr lang="en-US" sz="2200" dirty="0"/>
              <a:t> </a:t>
            </a:r>
            <a:r>
              <a:rPr lang="en-US" sz="2200" dirty="0" err="1"/>
              <a:t>formě</a:t>
            </a:r>
            <a:r>
              <a:rPr lang="en-US" sz="2200" dirty="0"/>
              <a:t>. </a:t>
            </a:r>
            <a:r>
              <a:rPr lang="en-US" sz="2200" dirty="0" err="1"/>
              <a:t>Každý</a:t>
            </a:r>
            <a:r>
              <a:rPr lang="en-US" sz="2200" dirty="0"/>
              <a:t> </a:t>
            </a:r>
            <a:r>
              <a:rPr lang="en-US" sz="2200" dirty="0" err="1"/>
              <a:t>máme</a:t>
            </a:r>
            <a:r>
              <a:rPr lang="en-US" sz="2200" dirty="0"/>
              <a:t> </a:t>
            </a:r>
            <a:r>
              <a:rPr lang="en-US" sz="2200" dirty="0" err="1"/>
              <a:t>svou</a:t>
            </a:r>
            <a:r>
              <a:rPr lang="en-US" sz="2200" dirty="0"/>
              <a:t> </a:t>
            </a:r>
            <a:r>
              <a:rPr lang="en-US" sz="2200" dirty="0" err="1"/>
              <a:t>úroveň</a:t>
            </a:r>
            <a:r>
              <a:rPr lang="en-US" sz="2200" dirty="0"/>
              <a:t> </a:t>
            </a:r>
            <a:r>
              <a:rPr lang="en-US" sz="2200" dirty="0" err="1"/>
              <a:t>hodnotící</a:t>
            </a:r>
            <a:r>
              <a:rPr lang="en-US" sz="2200" dirty="0"/>
              <a:t> </a:t>
            </a:r>
            <a:r>
              <a:rPr lang="en-US" sz="2200" dirty="0" err="1"/>
              <a:t>stupnice</a:t>
            </a:r>
            <a:r>
              <a:rPr lang="en-US" sz="2200" dirty="0"/>
              <a:t>.</a:t>
            </a:r>
          </a:p>
          <a:p>
            <a:endParaRPr lang="en-US" sz="2200" dirty="0"/>
          </a:p>
          <a:p>
            <a:endParaRPr lang="en-US" sz="2200" dirty="0"/>
          </a:p>
        </p:txBody>
      </p:sp>
    </p:spTree>
    <p:extLst>
      <p:ext uri="{BB962C8B-B14F-4D97-AF65-F5344CB8AC3E}">
        <p14:creationId xmlns:p14="http://schemas.microsoft.com/office/powerpoint/2010/main" val="1668550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Zástupný obsah 9">
            <a:extLst>
              <a:ext uri="{FF2B5EF4-FFF2-40B4-BE49-F238E27FC236}">
                <a16:creationId xmlns:a16="http://schemas.microsoft.com/office/drawing/2014/main" id="{886C6AEB-A534-2A25-D391-6CAD051F44E9}"/>
              </a:ext>
            </a:extLst>
          </p:cNvPr>
          <p:cNvPicPr>
            <a:picLocks noGrp="1" noChangeAspect="1"/>
          </p:cNvPicPr>
          <p:nvPr>
            <p:ph sz="half" idx="2"/>
          </p:nvPr>
        </p:nvPicPr>
        <p:blipFill>
          <a:blip r:embed="rId3"/>
          <a:stretch>
            <a:fillRect/>
          </a:stretch>
        </p:blipFill>
        <p:spPr>
          <a:xfrm>
            <a:off x="764988" y="1036344"/>
            <a:ext cx="3368969" cy="4785311"/>
          </a:xfrm>
          <a:prstGeom prst="rect">
            <a:avLst/>
          </a:prstGeom>
        </p:spPr>
      </p:pic>
      <p:sp>
        <p:nvSpPr>
          <p:cNvPr id="17" name="Freeform: Shape 1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Nadpis 1">
            <a:extLst>
              <a:ext uri="{FF2B5EF4-FFF2-40B4-BE49-F238E27FC236}">
                <a16:creationId xmlns:a16="http://schemas.microsoft.com/office/drawing/2014/main" id="{6B3B9BC5-B376-23FC-B7C5-903791ED1E70}"/>
              </a:ext>
            </a:extLst>
          </p:cNvPr>
          <p:cNvSpPr>
            <a:spLocks noGrp="1"/>
          </p:cNvSpPr>
          <p:nvPr>
            <p:ph type="title"/>
          </p:nvPr>
        </p:nvSpPr>
        <p:spPr>
          <a:xfrm>
            <a:off x="5759354" y="457201"/>
            <a:ext cx="5337270" cy="1835911"/>
          </a:xfrm>
        </p:spPr>
        <p:txBody>
          <a:bodyPr vert="horz" lIns="91440" tIns="45720" rIns="91440" bIns="45720" rtlCol="0" anchor="b">
            <a:normAutofit/>
          </a:bodyPr>
          <a:lstStyle/>
          <a:p>
            <a:r>
              <a:rPr lang="en-US" sz="5400" kern="1200">
                <a:solidFill>
                  <a:srgbClr val="FFFFFF"/>
                </a:solidFill>
                <a:latin typeface="+mj-lt"/>
                <a:ea typeface="+mj-ea"/>
                <a:cs typeface="+mj-cs"/>
              </a:rPr>
              <a:t>Implicitní teorie osobnosti</a:t>
            </a:r>
          </a:p>
        </p:txBody>
      </p:sp>
      <p:sp>
        <p:nvSpPr>
          <p:cNvPr id="1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05239123-289C-AE75-5F31-54E98B7587D3}"/>
              </a:ext>
            </a:extLst>
          </p:cNvPr>
          <p:cNvSpPr>
            <a:spLocks noGrp="1"/>
          </p:cNvSpPr>
          <p:nvPr>
            <p:ph sz="half" idx="1"/>
          </p:nvPr>
        </p:nvSpPr>
        <p:spPr>
          <a:xfrm>
            <a:off x="5759354" y="2798064"/>
            <a:ext cx="5461095" cy="3417611"/>
          </a:xfrm>
        </p:spPr>
        <p:txBody>
          <a:bodyPr vert="horz" lIns="91440" tIns="45720" rIns="91440" bIns="45720" rtlCol="0" anchor="t">
            <a:normAutofit/>
          </a:bodyPr>
          <a:lstStyle/>
          <a:p>
            <a:r>
              <a:rPr lang="cs-CZ" sz="2200" dirty="0">
                <a:solidFill>
                  <a:srgbClr val="FFFFFF"/>
                </a:solidFill>
              </a:rPr>
              <a:t>T</a:t>
            </a:r>
            <a:r>
              <a:rPr lang="en-US" sz="2200" dirty="0" err="1">
                <a:solidFill>
                  <a:srgbClr val="FFFFFF"/>
                </a:solidFill>
              </a:rPr>
              <a:t>en</a:t>
            </a:r>
            <a:r>
              <a:rPr lang="en-US" sz="2200" dirty="0">
                <a:solidFill>
                  <a:srgbClr val="FFFFFF"/>
                </a:solidFill>
              </a:rPr>
              <a:t>, </a:t>
            </a:r>
            <a:r>
              <a:rPr lang="en-US" sz="2200" dirty="0" err="1">
                <a:solidFill>
                  <a:srgbClr val="FFFFFF"/>
                </a:solidFill>
              </a:rPr>
              <a:t>kdo</a:t>
            </a:r>
            <a:r>
              <a:rPr lang="en-US" sz="2200" dirty="0">
                <a:solidFill>
                  <a:srgbClr val="FFFFFF"/>
                </a:solidFill>
              </a:rPr>
              <a:t> </a:t>
            </a:r>
            <a:r>
              <a:rPr lang="en-US" sz="2200" dirty="0" err="1">
                <a:solidFill>
                  <a:srgbClr val="FFFFFF"/>
                </a:solidFill>
              </a:rPr>
              <a:t>má</a:t>
            </a:r>
            <a:r>
              <a:rPr lang="en-US" sz="2200" dirty="0">
                <a:solidFill>
                  <a:srgbClr val="FFFFFF"/>
                </a:solidFill>
              </a:rPr>
              <a:t> </a:t>
            </a:r>
            <a:r>
              <a:rPr lang="en-US" sz="2200" dirty="0" err="1">
                <a:solidFill>
                  <a:srgbClr val="FFFFFF"/>
                </a:solidFill>
              </a:rPr>
              <a:t>určitý</a:t>
            </a:r>
            <a:r>
              <a:rPr lang="en-US" sz="2200" dirty="0">
                <a:solidFill>
                  <a:srgbClr val="FFFFFF"/>
                </a:solidFill>
              </a:rPr>
              <a:t> </a:t>
            </a:r>
            <a:r>
              <a:rPr lang="en-US" sz="2200" dirty="0" err="1">
                <a:solidFill>
                  <a:srgbClr val="FFFFFF"/>
                </a:solidFill>
              </a:rPr>
              <a:t>povahový</a:t>
            </a:r>
            <a:r>
              <a:rPr lang="en-US" sz="2200" dirty="0">
                <a:solidFill>
                  <a:srgbClr val="FFFFFF"/>
                </a:solidFill>
              </a:rPr>
              <a:t> </a:t>
            </a:r>
            <a:r>
              <a:rPr lang="en-US" sz="2200" dirty="0" err="1">
                <a:solidFill>
                  <a:srgbClr val="FFFFFF"/>
                </a:solidFill>
              </a:rPr>
              <a:t>rys</a:t>
            </a:r>
            <a:r>
              <a:rPr lang="en-US" sz="2200" dirty="0">
                <a:solidFill>
                  <a:srgbClr val="FFFFFF"/>
                </a:solidFill>
              </a:rPr>
              <a:t>, </a:t>
            </a:r>
            <a:r>
              <a:rPr lang="en-US" sz="2200" dirty="0" err="1">
                <a:solidFill>
                  <a:srgbClr val="FFFFFF"/>
                </a:solidFill>
              </a:rPr>
              <a:t>má</a:t>
            </a:r>
            <a:r>
              <a:rPr lang="en-US" sz="2200" dirty="0">
                <a:solidFill>
                  <a:srgbClr val="FFFFFF"/>
                </a:solidFill>
              </a:rPr>
              <a:t> </a:t>
            </a:r>
            <a:r>
              <a:rPr lang="en-US" sz="2200" dirty="0" err="1">
                <a:solidFill>
                  <a:srgbClr val="FFFFFF"/>
                </a:solidFill>
              </a:rPr>
              <a:t>také</a:t>
            </a:r>
            <a:r>
              <a:rPr lang="en-US" sz="2200" dirty="0">
                <a:solidFill>
                  <a:srgbClr val="FFFFFF"/>
                </a:solidFill>
              </a:rPr>
              <a:t> </a:t>
            </a:r>
            <a:r>
              <a:rPr lang="en-US" sz="2200" dirty="0" err="1">
                <a:solidFill>
                  <a:srgbClr val="FFFFFF"/>
                </a:solidFill>
              </a:rPr>
              <a:t>několik</a:t>
            </a:r>
            <a:r>
              <a:rPr lang="en-US" sz="2200" dirty="0">
                <a:solidFill>
                  <a:srgbClr val="FFFFFF"/>
                </a:solidFill>
              </a:rPr>
              <a:t> </a:t>
            </a:r>
            <a:r>
              <a:rPr lang="en-US" sz="2200" dirty="0" err="1">
                <a:solidFill>
                  <a:srgbClr val="FFFFFF"/>
                </a:solidFill>
              </a:rPr>
              <a:t>dalších</a:t>
            </a:r>
            <a:r>
              <a:rPr lang="en-US" sz="2200" dirty="0">
                <a:solidFill>
                  <a:srgbClr val="FFFFFF"/>
                </a:solidFill>
              </a:rPr>
              <a:t>, </a:t>
            </a:r>
            <a:r>
              <a:rPr lang="en-US" sz="2200" dirty="0" err="1">
                <a:solidFill>
                  <a:srgbClr val="FFFFFF"/>
                </a:solidFill>
              </a:rPr>
              <a:t>které</a:t>
            </a:r>
            <a:r>
              <a:rPr lang="en-US" sz="2200" dirty="0">
                <a:solidFill>
                  <a:srgbClr val="FFFFFF"/>
                </a:solidFill>
              </a:rPr>
              <a:t> </a:t>
            </a:r>
            <a:r>
              <a:rPr lang="en-US" sz="2200" dirty="0" err="1">
                <a:solidFill>
                  <a:srgbClr val="FFFFFF"/>
                </a:solidFill>
              </a:rPr>
              <a:t>jsou</a:t>
            </a:r>
            <a:r>
              <a:rPr lang="en-US" sz="2200" dirty="0">
                <a:solidFill>
                  <a:srgbClr val="FFFFFF"/>
                </a:solidFill>
              </a:rPr>
              <a:t> s </a:t>
            </a:r>
            <a:r>
              <a:rPr lang="en-US" sz="2200" dirty="0" err="1">
                <a:solidFill>
                  <a:srgbClr val="FFFFFF"/>
                </a:solidFill>
              </a:rPr>
              <a:t>ním</a:t>
            </a:r>
            <a:r>
              <a:rPr lang="en-US" sz="2200" dirty="0">
                <a:solidFill>
                  <a:srgbClr val="FFFFFF"/>
                </a:solidFill>
              </a:rPr>
              <a:t> </a:t>
            </a:r>
            <a:r>
              <a:rPr lang="en-US" sz="2200" dirty="0" err="1">
                <a:solidFill>
                  <a:srgbClr val="FFFFFF"/>
                </a:solidFill>
              </a:rPr>
              <a:t>spojeny</a:t>
            </a:r>
            <a:r>
              <a:rPr lang="en-US" sz="2200" dirty="0">
                <a:solidFill>
                  <a:srgbClr val="FFFFFF"/>
                </a:solidFill>
              </a:rPr>
              <a:t>.</a:t>
            </a:r>
          </a:p>
          <a:p>
            <a:endParaRPr lang="en-US" sz="2200" dirty="0">
              <a:solidFill>
                <a:srgbClr val="FFFFFF"/>
              </a:solidFill>
            </a:endParaRPr>
          </a:p>
          <a:p>
            <a:r>
              <a:rPr lang="en-US" sz="2200" dirty="0" err="1">
                <a:solidFill>
                  <a:srgbClr val="FFFFFF"/>
                </a:solidFill>
              </a:rPr>
              <a:t>Některé</a:t>
            </a:r>
            <a:r>
              <a:rPr lang="en-US" sz="2200" dirty="0">
                <a:solidFill>
                  <a:srgbClr val="FFFFFF"/>
                </a:solidFill>
              </a:rPr>
              <a:t> </a:t>
            </a:r>
            <a:r>
              <a:rPr lang="en-US" sz="2200" dirty="0" err="1">
                <a:solidFill>
                  <a:srgbClr val="FFFFFF"/>
                </a:solidFill>
              </a:rPr>
              <a:t>osobnostní</a:t>
            </a:r>
            <a:r>
              <a:rPr lang="en-US" sz="2200" dirty="0">
                <a:solidFill>
                  <a:srgbClr val="FFFFFF"/>
                </a:solidFill>
              </a:rPr>
              <a:t> </a:t>
            </a:r>
            <a:r>
              <a:rPr lang="en-US" sz="2200" dirty="0" err="1">
                <a:solidFill>
                  <a:srgbClr val="FFFFFF"/>
                </a:solidFill>
              </a:rPr>
              <a:t>rysy</a:t>
            </a:r>
            <a:r>
              <a:rPr lang="en-US" sz="2200" dirty="0">
                <a:solidFill>
                  <a:srgbClr val="FFFFFF"/>
                </a:solidFill>
              </a:rPr>
              <a:t> </a:t>
            </a:r>
            <a:r>
              <a:rPr lang="en-US" sz="2200" dirty="0" err="1">
                <a:solidFill>
                  <a:srgbClr val="FFFFFF"/>
                </a:solidFill>
              </a:rPr>
              <a:t>považujeme</a:t>
            </a:r>
            <a:r>
              <a:rPr lang="en-US" sz="2200" dirty="0">
                <a:solidFill>
                  <a:srgbClr val="FFFFFF"/>
                </a:solidFill>
              </a:rPr>
              <a:t> za </a:t>
            </a:r>
            <a:r>
              <a:rPr lang="en-US" sz="2200" dirty="0" err="1">
                <a:solidFill>
                  <a:srgbClr val="FFFFFF"/>
                </a:solidFill>
              </a:rPr>
              <a:t>důležitější</a:t>
            </a:r>
            <a:r>
              <a:rPr lang="en-US" sz="2200" dirty="0">
                <a:solidFill>
                  <a:srgbClr val="FFFFFF"/>
                </a:solidFill>
              </a:rPr>
              <a:t> </a:t>
            </a:r>
            <a:r>
              <a:rPr lang="en-US" sz="2200" dirty="0" err="1">
                <a:solidFill>
                  <a:srgbClr val="FFFFFF"/>
                </a:solidFill>
              </a:rPr>
              <a:t>než</a:t>
            </a:r>
            <a:r>
              <a:rPr lang="en-US" sz="2200" dirty="0">
                <a:solidFill>
                  <a:srgbClr val="FFFFFF"/>
                </a:solidFill>
              </a:rPr>
              <a:t> </a:t>
            </a:r>
            <a:r>
              <a:rPr lang="en-US" sz="2200" dirty="0" err="1">
                <a:solidFill>
                  <a:srgbClr val="FFFFFF"/>
                </a:solidFill>
              </a:rPr>
              <a:t>jiné</a:t>
            </a:r>
            <a:r>
              <a:rPr lang="en-US" sz="2200" dirty="0">
                <a:solidFill>
                  <a:srgbClr val="FFFFFF"/>
                </a:solidFill>
              </a:rPr>
              <a:t> (</a:t>
            </a:r>
            <a:r>
              <a:rPr lang="en-US" sz="2200" dirty="0" err="1">
                <a:solidFill>
                  <a:srgbClr val="FFFFFF"/>
                </a:solidFill>
              </a:rPr>
              <a:t>centrální</a:t>
            </a:r>
            <a:r>
              <a:rPr lang="en-US" sz="2200" dirty="0">
                <a:solidFill>
                  <a:srgbClr val="FFFFFF"/>
                </a:solidFill>
              </a:rPr>
              <a:t> x </a:t>
            </a:r>
            <a:r>
              <a:rPr lang="en-US" sz="2200" dirty="0" err="1">
                <a:solidFill>
                  <a:srgbClr val="FFFFFF"/>
                </a:solidFill>
              </a:rPr>
              <a:t>okrajové</a:t>
            </a:r>
            <a:r>
              <a:rPr lang="en-US" sz="2200" dirty="0">
                <a:solidFill>
                  <a:srgbClr val="FFFFFF"/>
                </a:solidFill>
              </a:rPr>
              <a:t> </a:t>
            </a:r>
            <a:r>
              <a:rPr lang="en-US" sz="2200" dirty="0" err="1">
                <a:solidFill>
                  <a:srgbClr val="FFFFFF"/>
                </a:solidFill>
              </a:rPr>
              <a:t>rysy</a:t>
            </a:r>
            <a:r>
              <a:rPr lang="en-US" sz="2200" dirty="0">
                <a:solidFill>
                  <a:srgbClr val="FFFFFF"/>
                </a:solidFill>
              </a:rPr>
              <a:t>).</a:t>
            </a:r>
          </a:p>
        </p:txBody>
      </p:sp>
    </p:spTree>
    <p:extLst>
      <p:ext uri="{BB962C8B-B14F-4D97-AF65-F5344CB8AC3E}">
        <p14:creationId xmlns:p14="http://schemas.microsoft.com/office/powerpoint/2010/main" val="3046630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84039A5-EB20-E9ED-302D-BDAFD4F53DE8}"/>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a:solidFill>
                  <a:schemeClr val="tx1"/>
                </a:solidFill>
                <a:latin typeface="+mj-lt"/>
                <a:ea typeface="+mj-ea"/>
                <a:cs typeface="+mj-cs"/>
              </a:rPr>
              <a:t>Ashův experiment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D7472EE1-807B-21A9-58CF-99BA2D318973}"/>
              </a:ext>
            </a:extLst>
          </p:cNvPr>
          <p:cNvSpPr>
            <a:spLocks noGrp="1"/>
          </p:cNvSpPr>
          <p:nvPr>
            <p:ph sz="half" idx="1"/>
          </p:nvPr>
        </p:nvSpPr>
        <p:spPr>
          <a:xfrm>
            <a:off x="5126418" y="552091"/>
            <a:ext cx="6224335" cy="5431536"/>
          </a:xfrm>
        </p:spPr>
        <p:txBody>
          <a:bodyPr vert="horz" lIns="91440" tIns="45720" rIns="91440" bIns="45720" rtlCol="0" anchor="ctr">
            <a:normAutofit/>
          </a:bodyPr>
          <a:lstStyle/>
          <a:p>
            <a:pPr marL="0" indent="0">
              <a:buNone/>
            </a:pPr>
            <a:r>
              <a:rPr lang="en-US" sz="2000" i="1" dirty="0"/>
              <a:t>S. Asch </a:t>
            </a:r>
            <a:r>
              <a:rPr lang="en-US" sz="2000" i="1" dirty="0" err="1"/>
              <a:t>vybídl</a:t>
            </a:r>
            <a:r>
              <a:rPr lang="en-US" sz="2000" i="1" dirty="0"/>
              <a:t> </a:t>
            </a:r>
            <a:r>
              <a:rPr lang="en-US" sz="2000" i="1" dirty="0" err="1"/>
              <a:t>respondenty</a:t>
            </a:r>
            <a:r>
              <a:rPr lang="en-US" sz="2000" i="1" dirty="0"/>
              <a:t>, aby </a:t>
            </a:r>
            <a:r>
              <a:rPr lang="en-US" sz="2000" i="1" dirty="0" err="1"/>
              <a:t>na</a:t>
            </a:r>
            <a:r>
              <a:rPr lang="en-US" sz="2000" i="1" dirty="0"/>
              <a:t> </a:t>
            </a:r>
            <a:r>
              <a:rPr lang="en-US" sz="2000" i="1" dirty="0" err="1"/>
              <a:t>základě</a:t>
            </a:r>
            <a:r>
              <a:rPr lang="en-US" sz="2000" i="1" dirty="0"/>
              <a:t> </a:t>
            </a:r>
            <a:r>
              <a:rPr lang="en-US" sz="2000" i="1" dirty="0" err="1"/>
              <a:t>několika</a:t>
            </a:r>
            <a:r>
              <a:rPr lang="en-US" sz="2000" i="1" dirty="0"/>
              <a:t> </a:t>
            </a:r>
            <a:r>
              <a:rPr lang="en-US" sz="2000" i="1" dirty="0" err="1"/>
              <a:t>adjektiv</a:t>
            </a:r>
            <a:r>
              <a:rPr lang="en-US" sz="2000" i="1" dirty="0"/>
              <a:t> </a:t>
            </a:r>
            <a:r>
              <a:rPr lang="en-US" sz="2000" i="1" dirty="0" err="1"/>
              <a:t>popisujících</a:t>
            </a:r>
            <a:r>
              <a:rPr lang="en-US" sz="2000" i="1" dirty="0"/>
              <a:t> </a:t>
            </a:r>
            <a:r>
              <a:rPr lang="en-US" sz="2000" i="1" dirty="0" err="1"/>
              <a:t>určitou</a:t>
            </a:r>
            <a:r>
              <a:rPr lang="en-US" sz="2000" i="1" dirty="0"/>
              <a:t> </a:t>
            </a:r>
            <a:r>
              <a:rPr lang="en-US" sz="2000" i="1" dirty="0" err="1"/>
              <a:t>osobu</a:t>
            </a:r>
            <a:r>
              <a:rPr lang="en-US" sz="2000" i="1" dirty="0"/>
              <a:t>, </a:t>
            </a:r>
            <a:r>
              <a:rPr lang="en-US" sz="2000" i="1" dirty="0" err="1"/>
              <a:t>řekli</a:t>
            </a:r>
            <a:r>
              <a:rPr lang="en-US" sz="2000" i="1" dirty="0"/>
              <a:t>, </a:t>
            </a:r>
            <a:r>
              <a:rPr lang="en-US" sz="2000" i="1" dirty="0" err="1"/>
              <a:t>jaká</a:t>
            </a:r>
            <a:r>
              <a:rPr lang="en-US" sz="2000" i="1" dirty="0"/>
              <a:t> </a:t>
            </a:r>
            <a:r>
              <a:rPr lang="en-US" sz="2000" i="1" dirty="0" err="1"/>
              <a:t>podle</a:t>
            </a:r>
            <a:r>
              <a:rPr lang="en-US" sz="2000" i="1" dirty="0"/>
              <a:t> </a:t>
            </a:r>
            <a:r>
              <a:rPr lang="en-US" sz="2000" i="1" dirty="0" err="1"/>
              <a:t>nich</a:t>
            </a:r>
            <a:r>
              <a:rPr lang="en-US" sz="2000" i="1" dirty="0"/>
              <a:t> je. </a:t>
            </a:r>
            <a:r>
              <a:rPr lang="en-US" sz="2000" i="1" dirty="0" err="1"/>
              <a:t>První</a:t>
            </a:r>
            <a:r>
              <a:rPr lang="en-US" sz="2000" i="1" dirty="0"/>
              <a:t> </a:t>
            </a:r>
            <a:r>
              <a:rPr lang="en-US" sz="2000" i="1" dirty="0" err="1"/>
              <a:t>skupině</a:t>
            </a:r>
            <a:r>
              <a:rPr lang="en-US" sz="2000" i="1" dirty="0"/>
              <a:t> dal </a:t>
            </a:r>
            <a:r>
              <a:rPr lang="en-US" sz="2000" i="1" dirty="0" err="1"/>
              <a:t>seznam</a:t>
            </a:r>
            <a:r>
              <a:rPr lang="en-US" sz="2000" i="1" dirty="0"/>
              <a:t> </a:t>
            </a:r>
            <a:r>
              <a:rPr lang="en-US" sz="2000" i="1" dirty="0" err="1"/>
              <a:t>šesti</a:t>
            </a:r>
            <a:r>
              <a:rPr lang="en-US" sz="2000" i="1" dirty="0"/>
              <a:t> </a:t>
            </a:r>
            <a:r>
              <a:rPr lang="en-US" sz="2000" i="1" dirty="0" err="1"/>
              <a:t>vlastností</a:t>
            </a:r>
            <a:r>
              <a:rPr lang="en-US" sz="2000" i="1" dirty="0"/>
              <a:t>: </a:t>
            </a:r>
            <a:r>
              <a:rPr lang="en-US" sz="2000" i="1" dirty="0" err="1"/>
              <a:t>inteligentní</a:t>
            </a:r>
            <a:r>
              <a:rPr lang="en-US" sz="2000" i="1" dirty="0"/>
              <a:t>, </a:t>
            </a:r>
            <a:r>
              <a:rPr lang="en-US" sz="2000" i="1" dirty="0" err="1"/>
              <a:t>šikovný</a:t>
            </a:r>
            <a:r>
              <a:rPr lang="en-US" sz="2000" i="1" dirty="0"/>
              <a:t>, </a:t>
            </a:r>
            <a:r>
              <a:rPr lang="en-US" sz="2000" i="1" dirty="0" err="1"/>
              <a:t>pracovitý</a:t>
            </a:r>
            <a:r>
              <a:rPr lang="en-US" sz="2000" i="1" dirty="0"/>
              <a:t>, </a:t>
            </a:r>
            <a:r>
              <a:rPr lang="en-US" sz="2000" i="1" dirty="0" err="1"/>
              <a:t>rozhodný</a:t>
            </a:r>
            <a:r>
              <a:rPr lang="en-US" sz="2000" i="1" dirty="0"/>
              <a:t>, </a:t>
            </a:r>
            <a:r>
              <a:rPr lang="en-US" sz="2000" i="1" dirty="0" err="1"/>
              <a:t>praktický</a:t>
            </a:r>
            <a:r>
              <a:rPr lang="en-US" sz="2000" i="1" dirty="0"/>
              <a:t> a </a:t>
            </a:r>
            <a:r>
              <a:rPr lang="en-US" sz="2000" i="1" dirty="0" err="1"/>
              <a:t>opatrný</a:t>
            </a:r>
            <a:r>
              <a:rPr lang="en-US" sz="2000" i="1" dirty="0"/>
              <a:t>. </a:t>
            </a:r>
            <a:r>
              <a:rPr lang="en-US" sz="2000" i="1" dirty="0" err="1"/>
              <a:t>Každé</a:t>
            </a:r>
            <a:r>
              <a:rPr lang="en-US" sz="2000" i="1" dirty="0"/>
              <a:t> ze </a:t>
            </a:r>
            <a:r>
              <a:rPr lang="en-US" sz="2000" i="1" dirty="0" err="1"/>
              <a:t>čtyř</a:t>
            </a:r>
            <a:r>
              <a:rPr lang="en-US" sz="2000" i="1" dirty="0"/>
              <a:t> </a:t>
            </a:r>
            <a:r>
              <a:rPr lang="en-US" sz="2000" i="1" dirty="0" err="1"/>
              <a:t>dalších</a:t>
            </a:r>
            <a:r>
              <a:rPr lang="en-US" sz="2000" i="1" dirty="0"/>
              <a:t> </a:t>
            </a:r>
            <a:r>
              <a:rPr lang="en-US" sz="2000" i="1" dirty="0" err="1"/>
              <a:t>skupin</a:t>
            </a:r>
            <a:r>
              <a:rPr lang="en-US" sz="2000" i="1" dirty="0"/>
              <a:t> </a:t>
            </a:r>
            <a:r>
              <a:rPr lang="en-US" sz="2000" i="1" dirty="0" err="1"/>
              <a:t>mezi</a:t>
            </a:r>
            <a:r>
              <a:rPr lang="en-US" sz="2000" i="1" dirty="0"/>
              <a:t> </a:t>
            </a:r>
            <a:r>
              <a:rPr lang="en-US" sz="2000" i="1" dirty="0" err="1"/>
              <a:t>seznam</a:t>
            </a:r>
            <a:r>
              <a:rPr lang="en-US" sz="2000" i="1" dirty="0"/>
              <a:t> </a:t>
            </a:r>
            <a:r>
              <a:rPr lang="en-US" sz="2000" i="1" dirty="0" err="1"/>
              <a:t>přidal</a:t>
            </a:r>
            <a:r>
              <a:rPr lang="en-US" sz="2000" i="1" dirty="0"/>
              <a:t> </a:t>
            </a:r>
            <a:r>
              <a:rPr lang="en-US" sz="2000" i="1" dirty="0" err="1"/>
              <a:t>i</a:t>
            </a:r>
            <a:r>
              <a:rPr lang="en-US" sz="2000" i="1" dirty="0"/>
              <a:t> </a:t>
            </a:r>
            <a:r>
              <a:rPr lang="en-US" sz="2000" i="1" dirty="0" err="1"/>
              <a:t>jedno</a:t>
            </a:r>
            <a:r>
              <a:rPr lang="en-US" sz="2000" i="1" dirty="0"/>
              <a:t> z </a:t>
            </a:r>
            <a:r>
              <a:rPr lang="en-US" sz="2000" i="1" dirty="0" err="1"/>
              <a:t>přídavných</a:t>
            </a:r>
            <a:r>
              <a:rPr lang="en-US" sz="2000" i="1" dirty="0"/>
              <a:t> </a:t>
            </a:r>
            <a:r>
              <a:rPr lang="en-US" sz="2000" i="1" dirty="0" err="1"/>
              <a:t>jmen</a:t>
            </a:r>
            <a:r>
              <a:rPr lang="en-US" sz="2000" i="1" dirty="0"/>
              <a:t>: </a:t>
            </a:r>
            <a:r>
              <a:rPr lang="en-US" sz="2000" i="1" dirty="0" err="1"/>
              <a:t>vřelý</a:t>
            </a:r>
            <a:r>
              <a:rPr lang="en-US" sz="2000" i="1" dirty="0"/>
              <a:t>, </a:t>
            </a:r>
            <a:r>
              <a:rPr lang="en-US" sz="2000" i="1" dirty="0" err="1"/>
              <a:t>chladný</a:t>
            </a:r>
            <a:r>
              <a:rPr lang="en-US" sz="2000" i="1" dirty="0"/>
              <a:t>, </a:t>
            </a:r>
            <a:r>
              <a:rPr lang="en-US" sz="2000" i="1" dirty="0" err="1"/>
              <a:t>slušný</a:t>
            </a:r>
            <a:r>
              <a:rPr lang="en-US" sz="2000" i="1" dirty="0"/>
              <a:t>, </a:t>
            </a:r>
            <a:r>
              <a:rPr lang="en-US" sz="2000" i="1" dirty="0" err="1"/>
              <a:t>nezdvořilý</a:t>
            </a:r>
            <a:r>
              <a:rPr lang="en-US" sz="2000" i="1" dirty="0"/>
              <a:t>. Asch </a:t>
            </a:r>
            <a:r>
              <a:rPr lang="en-US" sz="2000" i="1" dirty="0" err="1"/>
              <a:t>zjistil</a:t>
            </a:r>
            <a:r>
              <a:rPr lang="en-US" sz="2000" i="1" dirty="0"/>
              <a:t>, </a:t>
            </a:r>
            <a:r>
              <a:rPr lang="en-US" sz="2000" i="1" dirty="0" err="1"/>
              <a:t>že</a:t>
            </a:r>
            <a:r>
              <a:rPr lang="en-US" sz="2000" i="1" dirty="0"/>
              <a:t> </a:t>
            </a:r>
            <a:r>
              <a:rPr lang="en-US" sz="2000" i="1" dirty="0" err="1"/>
              <a:t>některé</a:t>
            </a:r>
            <a:r>
              <a:rPr lang="en-US" sz="2000" i="1" dirty="0"/>
              <a:t> </a:t>
            </a:r>
            <a:r>
              <a:rPr lang="en-US" sz="2000" i="1" dirty="0" err="1"/>
              <a:t>vlastnosti</a:t>
            </a:r>
            <a:r>
              <a:rPr lang="en-US" sz="2000" i="1" dirty="0"/>
              <a:t> </a:t>
            </a:r>
            <a:r>
              <a:rPr lang="en-US" sz="2000" i="1" dirty="0" err="1"/>
              <a:t>měly</a:t>
            </a:r>
            <a:r>
              <a:rPr lang="en-US" sz="2000" i="1" dirty="0"/>
              <a:t> </a:t>
            </a:r>
            <a:r>
              <a:rPr lang="en-US" sz="2000" i="1" dirty="0" err="1"/>
              <a:t>na</a:t>
            </a:r>
            <a:r>
              <a:rPr lang="en-US" sz="2000" i="1" dirty="0"/>
              <a:t> </a:t>
            </a:r>
            <a:r>
              <a:rPr lang="en-US" sz="2000" i="1" dirty="0" err="1"/>
              <a:t>vnímání</a:t>
            </a:r>
            <a:r>
              <a:rPr lang="en-US" sz="2000" i="1" dirty="0"/>
              <a:t> </a:t>
            </a:r>
            <a:r>
              <a:rPr lang="en-US" sz="2000" i="1" dirty="0" err="1"/>
              <a:t>osoby</a:t>
            </a:r>
            <a:r>
              <a:rPr lang="en-US" sz="2000" i="1" dirty="0"/>
              <a:t> </a:t>
            </a:r>
            <a:r>
              <a:rPr lang="en-US" sz="2000" i="1" dirty="0" err="1"/>
              <a:t>velký</a:t>
            </a:r>
            <a:r>
              <a:rPr lang="en-US" sz="2000" i="1" dirty="0"/>
              <a:t> </a:t>
            </a:r>
            <a:r>
              <a:rPr lang="en-US" sz="2000" i="1" dirty="0" err="1"/>
              <a:t>vliv</a:t>
            </a:r>
            <a:r>
              <a:rPr lang="en-US" sz="2000" i="1" dirty="0"/>
              <a:t> (</a:t>
            </a:r>
            <a:r>
              <a:rPr lang="en-US" sz="2000" i="1" dirty="0" err="1"/>
              <a:t>vřelý</a:t>
            </a:r>
            <a:r>
              <a:rPr lang="en-US" sz="2000" i="1" dirty="0"/>
              <a:t>, </a:t>
            </a:r>
            <a:r>
              <a:rPr lang="en-US" sz="2000" i="1" dirty="0" err="1"/>
              <a:t>chladný</a:t>
            </a:r>
            <a:r>
              <a:rPr lang="en-US" sz="2000" i="1" dirty="0"/>
              <a:t>), </a:t>
            </a:r>
            <a:r>
              <a:rPr lang="en-US" sz="2000" i="1" dirty="0" err="1"/>
              <a:t>zatímco</a:t>
            </a:r>
            <a:r>
              <a:rPr lang="en-US" sz="2000" i="1" dirty="0"/>
              <a:t> </a:t>
            </a:r>
            <a:r>
              <a:rPr lang="en-US" sz="2000" i="1" dirty="0" err="1"/>
              <a:t>druhé</a:t>
            </a:r>
            <a:r>
              <a:rPr lang="en-US" sz="2000" i="1" dirty="0"/>
              <a:t> </a:t>
            </a:r>
            <a:r>
              <a:rPr lang="en-US" sz="2000" i="1" dirty="0" err="1"/>
              <a:t>dvě</a:t>
            </a:r>
            <a:r>
              <a:rPr lang="en-US" sz="2000" i="1" dirty="0"/>
              <a:t> </a:t>
            </a:r>
            <a:r>
              <a:rPr lang="en-US" sz="2000" i="1" dirty="0" err="1"/>
              <a:t>vlastnosti</a:t>
            </a:r>
            <a:r>
              <a:rPr lang="en-US" sz="2000" i="1" dirty="0"/>
              <a:t> (</a:t>
            </a:r>
            <a:r>
              <a:rPr lang="en-US" sz="2000" i="1" dirty="0" err="1"/>
              <a:t>slušný</a:t>
            </a:r>
            <a:r>
              <a:rPr lang="en-US" sz="2000" i="1" dirty="0"/>
              <a:t> a </a:t>
            </a:r>
            <a:r>
              <a:rPr lang="en-US" sz="2000" i="1" dirty="0" err="1"/>
              <a:t>nezdvořilý</a:t>
            </a:r>
            <a:r>
              <a:rPr lang="en-US" sz="2000" i="1" dirty="0"/>
              <a:t>) </a:t>
            </a:r>
            <a:r>
              <a:rPr lang="en-US" sz="2000" i="1" dirty="0" err="1"/>
              <a:t>měly</a:t>
            </a:r>
            <a:r>
              <a:rPr lang="en-US" sz="2000" i="1" dirty="0"/>
              <a:t> </a:t>
            </a:r>
            <a:r>
              <a:rPr lang="en-US" sz="2000" i="1" dirty="0" err="1"/>
              <a:t>vliv</a:t>
            </a:r>
            <a:r>
              <a:rPr lang="en-US" sz="2000" i="1" dirty="0"/>
              <a:t> </a:t>
            </a:r>
            <a:r>
              <a:rPr lang="en-US" sz="2000" i="1" dirty="0" err="1"/>
              <a:t>minimální</a:t>
            </a:r>
            <a:r>
              <a:rPr lang="en-US" sz="2000" i="1" dirty="0"/>
              <a:t>. </a:t>
            </a:r>
            <a:r>
              <a:rPr lang="en-US" sz="2000" i="1" dirty="0" err="1"/>
              <a:t>Tento</a:t>
            </a:r>
            <a:r>
              <a:rPr lang="en-US" sz="2000" i="1" dirty="0"/>
              <a:t> </a:t>
            </a:r>
            <a:r>
              <a:rPr lang="en-US" sz="2000" i="1" dirty="0" err="1"/>
              <a:t>rozdíl</a:t>
            </a:r>
            <a:r>
              <a:rPr lang="en-US" sz="2000" i="1" dirty="0"/>
              <a:t> </a:t>
            </a:r>
            <a:r>
              <a:rPr lang="en-US" sz="2000" i="1" dirty="0" err="1"/>
              <a:t>ve</a:t>
            </a:r>
            <a:r>
              <a:rPr lang="en-US" sz="2000" i="1" dirty="0"/>
              <a:t> </a:t>
            </a:r>
            <a:r>
              <a:rPr lang="en-US" sz="2000" i="1" dirty="0" err="1"/>
              <a:t>vnímání</a:t>
            </a:r>
            <a:r>
              <a:rPr lang="en-US" sz="2000" i="1" dirty="0"/>
              <a:t> </a:t>
            </a:r>
            <a:r>
              <a:rPr lang="en-US" sz="2000" i="1" dirty="0" err="1"/>
              <a:t>určitých</a:t>
            </a:r>
            <a:r>
              <a:rPr lang="en-US" sz="2000" i="1" dirty="0"/>
              <a:t> </a:t>
            </a:r>
            <a:r>
              <a:rPr lang="en-US" sz="2000" i="1" dirty="0" err="1"/>
              <a:t>charakteristik</a:t>
            </a:r>
            <a:r>
              <a:rPr lang="en-US" sz="2000" i="1" dirty="0"/>
              <a:t> </a:t>
            </a:r>
            <a:r>
              <a:rPr lang="en-US" sz="2000" i="1" dirty="0" err="1"/>
              <a:t>vidí</a:t>
            </a:r>
            <a:r>
              <a:rPr lang="en-US" sz="2000" i="1" dirty="0"/>
              <a:t> v tom, </a:t>
            </a:r>
            <a:r>
              <a:rPr lang="en-US" sz="2000" i="1" dirty="0" err="1"/>
              <a:t>že</a:t>
            </a:r>
            <a:r>
              <a:rPr lang="en-US" sz="2000" i="1" dirty="0"/>
              <a:t> </a:t>
            </a:r>
            <a:r>
              <a:rPr lang="en-US" sz="2000" i="1" dirty="0" err="1"/>
              <a:t>lidé</a:t>
            </a:r>
            <a:r>
              <a:rPr lang="en-US" sz="2000" i="1" dirty="0"/>
              <a:t> </a:t>
            </a:r>
            <a:r>
              <a:rPr lang="en-US" sz="2000" i="1" dirty="0" err="1"/>
              <a:t>považují</a:t>
            </a:r>
            <a:r>
              <a:rPr lang="en-US" sz="2000" i="1" dirty="0"/>
              <a:t> </a:t>
            </a:r>
            <a:r>
              <a:rPr lang="en-US" sz="2000" i="1" dirty="0" err="1"/>
              <a:t>některé</a:t>
            </a:r>
            <a:r>
              <a:rPr lang="en-US" sz="2000" i="1" dirty="0"/>
              <a:t> </a:t>
            </a:r>
            <a:r>
              <a:rPr lang="en-US" sz="2000" i="1" dirty="0" err="1"/>
              <a:t>vlastnosti</a:t>
            </a:r>
            <a:r>
              <a:rPr lang="en-US" sz="2000" i="1" dirty="0"/>
              <a:t> za </a:t>
            </a:r>
            <a:r>
              <a:rPr lang="en-US" sz="2000" i="1" dirty="0" err="1"/>
              <a:t>centrální</a:t>
            </a:r>
            <a:r>
              <a:rPr lang="en-US" sz="2000" i="1" dirty="0"/>
              <a:t> (</a:t>
            </a:r>
            <a:r>
              <a:rPr lang="en-US" sz="2000" i="1" dirty="0" err="1"/>
              <a:t>mají</a:t>
            </a:r>
            <a:r>
              <a:rPr lang="en-US" sz="2000" i="1" dirty="0"/>
              <a:t> </a:t>
            </a:r>
            <a:r>
              <a:rPr lang="en-US" sz="2000" i="1" dirty="0" err="1"/>
              <a:t>vliv</a:t>
            </a:r>
            <a:r>
              <a:rPr lang="en-US" sz="2000" i="1" dirty="0"/>
              <a:t> </a:t>
            </a:r>
            <a:r>
              <a:rPr lang="en-US" sz="2000" i="1" dirty="0" err="1"/>
              <a:t>na</a:t>
            </a:r>
            <a:r>
              <a:rPr lang="en-US" sz="2000" i="1" dirty="0"/>
              <a:t> to, jak </a:t>
            </a:r>
            <a:r>
              <a:rPr lang="en-US" sz="2000" i="1" dirty="0" err="1"/>
              <a:t>osobu</a:t>
            </a:r>
            <a:r>
              <a:rPr lang="en-US" sz="2000" i="1" dirty="0"/>
              <a:t> </a:t>
            </a:r>
            <a:r>
              <a:rPr lang="en-US" sz="2000" i="1" dirty="0" err="1"/>
              <a:t>vnímají</a:t>
            </a:r>
            <a:r>
              <a:rPr lang="en-US" sz="2000" i="1" dirty="0"/>
              <a:t> </a:t>
            </a:r>
            <a:r>
              <a:rPr lang="en-US" sz="2000" i="1" dirty="0" err="1"/>
              <a:t>druzí</a:t>
            </a:r>
            <a:r>
              <a:rPr lang="en-US" sz="2000" i="1" dirty="0"/>
              <a:t>) a </a:t>
            </a:r>
            <a:r>
              <a:rPr lang="en-US" sz="2000" i="1" dirty="0" err="1"/>
              <a:t>okrajové</a:t>
            </a:r>
            <a:r>
              <a:rPr lang="en-US" sz="2000" i="1" dirty="0"/>
              <a:t>. Na </a:t>
            </a:r>
            <a:r>
              <a:rPr lang="en-US" sz="2000" i="1" dirty="0" err="1"/>
              <a:t>Ashův</a:t>
            </a:r>
            <a:r>
              <a:rPr lang="en-US" sz="2000" i="1" dirty="0"/>
              <a:t> experiment </a:t>
            </a:r>
            <a:r>
              <a:rPr lang="en-US" sz="2000" i="1" dirty="0" err="1"/>
              <a:t>navázal</a:t>
            </a:r>
            <a:r>
              <a:rPr lang="en-US" sz="2000" i="1" dirty="0"/>
              <a:t> Maier (1995), </a:t>
            </a:r>
            <a:r>
              <a:rPr lang="en-US" sz="2000" i="1" dirty="0" err="1"/>
              <a:t>který</a:t>
            </a:r>
            <a:r>
              <a:rPr lang="en-US" sz="2000" i="1" dirty="0"/>
              <a:t> </a:t>
            </a:r>
            <a:r>
              <a:rPr lang="en-US" sz="2000" i="1" dirty="0" err="1"/>
              <a:t>ve</a:t>
            </a:r>
            <a:r>
              <a:rPr lang="en-US" sz="2000" i="1" dirty="0"/>
              <a:t> </a:t>
            </a:r>
            <a:r>
              <a:rPr lang="en-US" sz="2000" i="1" dirty="0" err="1"/>
              <a:t>své</a:t>
            </a:r>
            <a:r>
              <a:rPr lang="en-US" sz="2000" i="1" dirty="0"/>
              <a:t> </a:t>
            </a:r>
            <a:r>
              <a:rPr lang="en-US" sz="2000" i="1" dirty="0" err="1"/>
              <a:t>studii</a:t>
            </a:r>
            <a:r>
              <a:rPr lang="en-US" sz="2000" i="1" dirty="0"/>
              <a:t> </a:t>
            </a:r>
            <a:r>
              <a:rPr lang="en-US" sz="2000" i="1" dirty="0" err="1"/>
              <a:t>dokázal</a:t>
            </a:r>
            <a:r>
              <a:rPr lang="en-US" sz="2000" i="1" dirty="0"/>
              <a:t>, </a:t>
            </a:r>
            <a:r>
              <a:rPr lang="en-US" sz="2000" i="1" dirty="0" err="1"/>
              <a:t>že</a:t>
            </a:r>
            <a:r>
              <a:rPr lang="en-US" sz="2000" i="1" dirty="0"/>
              <a:t> </a:t>
            </a:r>
            <a:r>
              <a:rPr lang="en-US" sz="2000" i="1" dirty="0" err="1"/>
              <a:t>centrálními</a:t>
            </a:r>
            <a:r>
              <a:rPr lang="en-US" sz="2000" i="1" dirty="0"/>
              <a:t> </a:t>
            </a:r>
            <a:r>
              <a:rPr lang="en-US" sz="2000" i="1" dirty="0" err="1"/>
              <a:t>rysy</a:t>
            </a:r>
            <a:r>
              <a:rPr lang="en-US" sz="2000" i="1" dirty="0"/>
              <a:t> </a:t>
            </a:r>
            <a:r>
              <a:rPr lang="en-US" sz="2000" i="1" dirty="0" err="1"/>
              <a:t>nemusí</a:t>
            </a:r>
            <a:r>
              <a:rPr lang="en-US" sz="2000" i="1" dirty="0"/>
              <a:t> </a:t>
            </a:r>
            <a:r>
              <a:rPr lang="en-US" sz="2000" i="1" dirty="0" err="1"/>
              <a:t>být</a:t>
            </a:r>
            <a:r>
              <a:rPr lang="en-US" sz="2000" i="1" dirty="0"/>
              <a:t> </a:t>
            </a:r>
            <a:r>
              <a:rPr lang="en-US" sz="2000" i="1" dirty="0" err="1"/>
              <a:t>pouze</a:t>
            </a:r>
            <a:r>
              <a:rPr lang="en-US" sz="2000" i="1" dirty="0"/>
              <a:t> </a:t>
            </a:r>
            <a:r>
              <a:rPr lang="en-US" sz="2000" i="1" dirty="0" err="1"/>
              <a:t>vlastnosti</a:t>
            </a:r>
            <a:r>
              <a:rPr lang="en-US" sz="2000" i="1" dirty="0"/>
              <a:t>. </a:t>
            </a:r>
            <a:r>
              <a:rPr lang="en-US" sz="2000" i="1" dirty="0" err="1"/>
              <a:t>Úsudky</a:t>
            </a:r>
            <a:r>
              <a:rPr lang="en-US" sz="2000" i="1" dirty="0"/>
              <a:t> </a:t>
            </a:r>
            <a:r>
              <a:rPr lang="en-US" sz="2000" i="1" dirty="0" err="1"/>
              <a:t>lidí</a:t>
            </a:r>
            <a:r>
              <a:rPr lang="en-US" sz="2000" i="1" dirty="0"/>
              <a:t> o </a:t>
            </a:r>
            <a:r>
              <a:rPr lang="en-US" sz="2000" i="1" dirty="0" err="1"/>
              <a:t>osobnosti</a:t>
            </a:r>
            <a:r>
              <a:rPr lang="en-US" sz="2000" i="1" dirty="0"/>
              <a:t> </a:t>
            </a:r>
            <a:r>
              <a:rPr lang="en-US" sz="2000" i="1" dirty="0" err="1"/>
              <a:t>člověka</a:t>
            </a:r>
            <a:r>
              <a:rPr lang="en-US" sz="2000" i="1" dirty="0"/>
              <a:t> se </a:t>
            </a:r>
            <a:r>
              <a:rPr lang="en-US" sz="2000" i="1" dirty="0" err="1"/>
              <a:t>lišily</a:t>
            </a:r>
            <a:r>
              <a:rPr lang="en-US" sz="2000" i="1" dirty="0"/>
              <a:t>, </a:t>
            </a:r>
            <a:r>
              <a:rPr lang="en-US" sz="2000" i="1" dirty="0" err="1"/>
              <a:t>když</a:t>
            </a:r>
            <a:r>
              <a:rPr lang="en-US" sz="2000" i="1" dirty="0"/>
              <a:t> </a:t>
            </a:r>
            <a:r>
              <a:rPr lang="en-US" sz="2000" i="1" dirty="0" err="1"/>
              <a:t>osoby</a:t>
            </a:r>
            <a:r>
              <a:rPr lang="en-US" sz="2000" i="1" dirty="0"/>
              <a:t> se </a:t>
            </a:r>
            <a:r>
              <a:rPr lang="en-US" sz="2000" i="1" dirty="0" err="1"/>
              <a:t>stejnými</a:t>
            </a:r>
            <a:r>
              <a:rPr lang="en-US" sz="2000" i="1" dirty="0"/>
              <a:t> </a:t>
            </a:r>
            <a:r>
              <a:rPr lang="en-US" sz="2000" i="1" dirty="0" err="1"/>
              <a:t>vlastnostmi</a:t>
            </a:r>
            <a:r>
              <a:rPr lang="en-US" sz="2000" i="1" dirty="0"/>
              <a:t> </a:t>
            </a:r>
            <a:r>
              <a:rPr lang="en-US" sz="2000" i="1" dirty="0" err="1"/>
              <a:t>popsal</a:t>
            </a:r>
            <a:r>
              <a:rPr lang="en-US" sz="2000" i="1" dirty="0"/>
              <a:t> </a:t>
            </a:r>
            <a:r>
              <a:rPr lang="en-US" sz="2000" i="1" dirty="0" err="1"/>
              <a:t>jednou</a:t>
            </a:r>
            <a:r>
              <a:rPr lang="en-US" sz="2000" i="1" dirty="0"/>
              <a:t> </a:t>
            </a:r>
            <a:r>
              <a:rPr lang="en-US" sz="2000" i="1" dirty="0" err="1"/>
              <a:t>jako</a:t>
            </a:r>
            <a:r>
              <a:rPr lang="en-US" sz="2000" i="1" dirty="0"/>
              <a:t> </a:t>
            </a:r>
            <a:r>
              <a:rPr lang="en-US" sz="2000" i="1" dirty="0" err="1"/>
              <a:t>odboráře</a:t>
            </a:r>
            <a:r>
              <a:rPr lang="en-US" sz="2000" i="1" dirty="0"/>
              <a:t> a </a:t>
            </a:r>
            <a:r>
              <a:rPr lang="en-US" sz="2000" i="1" dirty="0" err="1"/>
              <a:t>podruhé</a:t>
            </a:r>
            <a:r>
              <a:rPr lang="en-US" sz="2000" i="1" dirty="0"/>
              <a:t> </a:t>
            </a:r>
            <a:r>
              <a:rPr lang="en-US" sz="2000" i="1" dirty="0" err="1"/>
              <a:t>jako</a:t>
            </a:r>
            <a:r>
              <a:rPr lang="en-US" sz="2000" i="1" dirty="0"/>
              <a:t> </a:t>
            </a:r>
            <a:r>
              <a:rPr lang="en-US" sz="2000" i="1" dirty="0" err="1"/>
              <a:t>manažera</a:t>
            </a:r>
            <a:r>
              <a:rPr lang="en-US" sz="2000" i="1" dirty="0"/>
              <a:t> </a:t>
            </a:r>
            <a:r>
              <a:rPr lang="en-US" sz="2000" i="1" dirty="0" err="1"/>
              <a:t>firmy</a:t>
            </a:r>
            <a:r>
              <a:rPr lang="en-US" sz="2000" i="1" dirty="0"/>
              <a:t>.</a:t>
            </a:r>
          </a:p>
        </p:txBody>
      </p:sp>
    </p:spTree>
    <p:extLst>
      <p:ext uri="{BB962C8B-B14F-4D97-AF65-F5344CB8AC3E}">
        <p14:creationId xmlns:p14="http://schemas.microsoft.com/office/powerpoint/2010/main" val="2655653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80BBA8C-B78F-993A-98BA-F9343AD063C5}"/>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200" kern="1200">
                <a:solidFill>
                  <a:schemeClr val="tx1"/>
                </a:solidFill>
                <a:latin typeface="+mj-lt"/>
                <a:ea typeface="+mj-ea"/>
                <a:cs typeface="+mj-cs"/>
              </a:rPr>
              <a:t>Chyby při hodnocení lidí</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6EA4390-F4E1-8E3F-4530-8429203105F4}"/>
              </a:ext>
            </a:extLst>
          </p:cNvPr>
          <p:cNvSpPr>
            <a:spLocks noGrp="1"/>
          </p:cNvSpPr>
          <p:nvPr>
            <p:ph sz="half" idx="1"/>
          </p:nvPr>
        </p:nvSpPr>
        <p:spPr>
          <a:xfrm>
            <a:off x="630936" y="2807208"/>
            <a:ext cx="3429000" cy="1841105"/>
          </a:xfrm>
        </p:spPr>
        <p:txBody>
          <a:bodyPr vert="horz" lIns="91440" tIns="45720" rIns="91440" bIns="45720" rtlCol="0" anchor="t">
            <a:normAutofit/>
          </a:bodyPr>
          <a:lstStyle/>
          <a:p>
            <a:r>
              <a:rPr lang="en-US" sz="2200" dirty="0" err="1"/>
              <a:t>Haló-efekt</a:t>
            </a:r>
            <a:endParaRPr lang="en-US" sz="2200" dirty="0"/>
          </a:p>
          <a:p>
            <a:r>
              <a:rPr lang="en-US" sz="2200" dirty="0" err="1"/>
              <a:t>Efekt</a:t>
            </a:r>
            <a:r>
              <a:rPr lang="en-US" sz="2200" dirty="0"/>
              <a:t> </a:t>
            </a:r>
            <a:r>
              <a:rPr lang="en-US" sz="2200" dirty="0" err="1"/>
              <a:t>časové</a:t>
            </a:r>
            <a:r>
              <a:rPr lang="en-US" sz="2200" dirty="0"/>
              <a:t> </a:t>
            </a:r>
            <a:r>
              <a:rPr lang="en-US" sz="2200" dirty="0" err="1"/>
              <a:t>posloupnosti</a:t>
            </a:r>
            <a:endParaRPr lang="en-US" sz="2200" dirty="0"/>
          </a:p>
          <a:p>
            <a:r>
              <a:rPr lang="en-US" sz="2200" dirty="0" err="1"/>
              <a:t>Stereotypizace</a:t>
            </a:r>
            <a:endParaRPr lang="en-US" sz="2200" dirty="0"/>
          </a:p>
          <a:p>
            <a:r>
              <a:rPr lang="en-US" sz="2200" dirty="0"/>
              <a:t>A </a:t>
            </a:r>
            <a:r>
              <a:rPr lang="en-US" sz="2200" dirty="0" err="1"/>
              <a:t>další</a:t>
            </a:r>
            <a:r>
              <a:rPr lang="en-US" sz="2200" dirty="0"/>
              <a:t>...</a:t>
            </a:r>
          </a:p>
        </p:txBody>
      </p:sp>
      <p:pic>
        <p:nvPicPr>
          <p:cNvPr id="6" name="Zástupný obsah 5">
            <a:extLst>
              <a:ext uri="{FF2B5EF4-FFF2-40B4-BE49-F238E27FC236}">
                <a16:creationId xmlns:a16="http://schemas.microsoft.com/office/drawing/2014/main" id="{B1A9DBCC-2BEA-744D-38E9-D1313252BAFD}"/>
              </a:ext>
            </a:extLst>
          </p:cNvPr>
          <p:cNvPicPr>
            <a:picLocks noGrp="1" noChangeAspect="1"/>
          </p:cNvPicPr>
          <p:nvPr>
            <p:ph sz="half" idx="2"/>
          </p:nvPr>
        </p:nvPicPr>
        <p:blipFill>
          <a:blip r:embed="rId3"/>
          <a:stretch>
            <a:fillRect/>
          </a:stretch>
        </p:blipFill>
        <p:spPr>
          <a:xfrm>
            <a:off x="4654296" y="2056886"/>
            <a:ext cx="6903720" cy="2744228"/>
          </a:xfrm>
          <a:prstGeom prst="rect">
            <a:avLst/>
          </a:prstGeom>
        </p:spPr>
      </p:pic>
    </p:spTree>
    <p:extLst>
      <p:ext uri="{BB962C8B-B14F-4D97-AF65-F5344CB8AC3E}">
        <p14:creationId xmlns:p14="http://schemas.microsoft.com/office/powerpoint/2010/main" val="1138173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CEF41A-5DC4-2375-9AC9-3BFFD30E5382}"/>
              </a:ext>
            </a:extLst>
          </p:cNvPr>
          <p:cNvSpPr>
            <a:spLocks noGrp="1"/>
          </p:cNvSpPr>
          <p:nvPr>
            <p:ph type="title"/>
          </p:nvPr>
        </p:nvSpPr>
        <p:spPr>
          <a:xfrm>
            <a:off x="838200" y="128059"/>
            <a:ext cx="10515600" cy="1325563"/>
          </a:xfrm>
        </p:spPr>
        <p:txBody>
          <a:bodyPr/>
          <a:lstStyle/>
          <a:p>
            <a:pPr algn="ctr"/>
            <a:r>
              <a:rPr lang="cs-CZ" dirty="0"/>
              <a:t>Percepce a pozornost</a:t>
            </a:r>
          </a:p>
        </p:txBody>
      </p:sp>
      <p:pic>
        <p:nvPicPr>
          <p:cNvPr id="5" name="Online médium 4" title="The Monkey Business Illusion">
            <a:hlinkClick r:id="" action="ppaction://media"/>
            <a:extLst>
              <a:ext uri="{FF2B5EF4-FFF2-40B4-BE49-F238E27FC236}">
                <a16:creationId xmlns:a16="http://schemas.microsoft.com/office/drawing/2014/main" id="{4E9DC712-C65E-52AF-D24F-9BC10C0ED164}"/>
              </a:ext>
            </a:extLst>
          </p:cNvPr>
          <p:cNvPicPr>
            <a:picLocks noRot="1" noChangeAspect="1"/>
          </p:cNvPicPr>
          <p:nvPr>
            <a:videoFile r:link="rId1"/>
          </p:nvPr>
        </p:nvPicPr>
        <p:blipFill>
          <a:blip r:embed="rId4"/>
          <a:stretch>
            <a:fillRect/>
          </a:stretch>
        </p:blipFill>
        <p:spPr>
          <a:xfrm>
            <a:off x="993422" y="1298222"/>
            <a:ext cx="9999134" cy="5322711"/>
          </a:xfrm>
          <a:prstGeom prst="rect">
            <a:avLst/>
          </a:prstGeom>
        </p:spPr>
      </p:pic>
    </p:spTree>
    <p:extLst>
      <p:ext uri="{BB962C8B-B14F-4D97-AF65-F5344CB8AC3E}">
        <p14:creationId xmlns:p14="http://schemas.microsoft.com/office/powerpoint/2010/main" val="1606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171074" y="1396686"/>
            <a:ext cx="3240506" cy="4064628"/>
          </a:xfrm>
        </p:spPr>
        <p:txBody>
          <a:bodyPr>
            <a:normAutofit/>
          </a:bodyPr>
          <a:lstStyle/>
          <a:p>
            <a:r>
              <a:rPr lang="cs-CZ">
                <a:solidFill>
                  <a:srgbClr val="FFFFFF"/>
                </a:solidFill>
              </a:rPr>
              <a:t>Podmínky pro ukončení předmětu</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Zástupný symbol pro obsah 2"/>
          <p:cNvSpPr>
            <a:spLocks noGrp="1"/>
          </p:cNvSpPr>
          <p:nvPr>
            <p:ph idx="1"/>
          </p:nvPr>
        </p:nvSpPr>
        <p:spPr>
          <a:xfrm>
            <a:off x="5370153" y="1526033"/>
            <a:ext cx="5536397" cy="3935281"/>
          </a:xfrm>
        </p:spPr>
        <p:txBody>
          <a:bodyPr>
            <a:normAutofit/>
          </a:bodyPr>
          <a:lstStyle/>
          <a:p>
            <a:r>
              <a:rPr lang="cs-CZ" dirty="0"/>
              <a:t>Zápis z pozorování (odevzdání na příštím semináři)</a:t>
            </a:r>
          </a:p>
          <a:p>
            <a:r>
              <a:rPr lang="cs-CZ" dirty="0"/>
              <a:t>Rozhovor s cizím člověkem (odevzdání v polovině listopadu)</a:t>
            </a:r>
          </a:p>
          <a:p>
            <a:r>
              <a:rPr lang="cs-CZ" dirty="0"/>
              <a:t>Zpětná vazba na rozhovor spolužáka (prezentace na posledním semináři)</a:t>
            </a:r>
          </a:p>
          <a:p>
            <a:r>
              <a:rPr lang="cs-CZ" dirty="0"/>
              <a:t>Sebereflexe komunikačních dovedností (na kolokvium)</a:t>
            </a:r>
          </a:p>
        </p:txBody>
      </p:sp>
    </p:spTree>
    <p:extLst>
      <p:ext uri="{BB962C8B-B14F-4D97-AF65-F5344CB8AC3E}">
        <p14:creationId xmlns:p14="http://schemas.microsoft.com/office/powerpoint/2010/main" val="2932165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3A3AEFA-FC98-DF4C-60C6-CB0D136421F3}"/>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Pozorování &amp; pozorovací schéma</a:t>
            </a: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4940AF6F-AD88-8F91-2106-EDFA66FA2563}"/>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1500" dirty="0" err="1"/>
              <a:t>Pozorování</a:t>
            </a:r>
            <a:r>
              <a:rPr lang="en-US" sz="1500" dirty="0"/>
              <a:t> bez </a:t>
            </a:r>
            <a:r>
              <a:rPr lang="en-US" sz="1500" dirty="0" err="1"/>
              <a:t>intervence</a:t>
            </a:r>
            <a:r>
              <a:rPr lang="en-US" sz="1500" dirty="0"/>
              <a:t> (</a:t>
            </a:r>
            <a:r>
              <a:rPr lang="en-US" sz="1500" dirty="0" err="1"/>
              <a:t>naturalistické</a:t>
            </a:r>
            <a:r>
              <a:rPr lang="en-US" sz="1500" dirty="0"/>
              <a:t>) vs. </a:t>
            </a:r>
            <a:r>
              <a:rPr lang="en-US" sz="1500" dirty="0" err="1"/>
              <a:t>pozorování</a:t>
            </a:r>
            <a:r>
              <a:rPr lang="en-US" sz="1500" dirty="0"/>
              <a:t> s </a:t>
            </a:r>
            <a:r>
              <a:rPr lang="en-US" sz="1500" dirty="0" err="1"/>
              <a:t>intervencí</a:t>
            </a:r>
            <a:endParaRPr lang="en-US" sz="1500" dirty="0"/>
          </a:p>
          <a:p>
            <a:endParaRPr lang="en-US" sz="1500" dirty="0"/>
          </a:p>
          <a:p>
            <a:r>
              <a:rPr lang="en-US" sz="1500" dirty="0" err="1"/>
              <a:t>Zkreslení</a:t>
            </a:r>
            <a:r>
              <a:rPr lang="en-US" sz="1500" dirty="0"/>
              <a:t>:</a:t>
            </a:r>
          </a:p>
          <a:p>
            <a:pPr marL="0" indent="0">
              <a:buNone/>
            </a:pPr>
            <a:r>
              <a:rPr lang="en-US" sz="1500" dirty="0"/>
              <a:t>- </a:t>
            </a:r>
            <a:r>
              <a:rPr lang="en-US" sz="1500" dirty="0" err="1"/>
              <a:t>před</a:t>
            </a:r>
            <a:r>
              <a:rPr lang="cs-CZ" sz="1500" dirty="0"/>
              <a:t>poklady</a:t>
            </a:r>
            <a:r>
              <a:rPr lang="en-US" sz="1500" dirty="0"/>
              <a:t> </a:t>
            </a:r>
            <a:r>
              <a:rPr lang="en-US" sz="1500" dirty="0" err="1"/>
              <a:t>pozorovatelů</a:t>
            </a:r>
            <a:r>
              <a:rPr lang="en-US" sz="1500" dirty="0"/>
              <a:t> (</a:t>
            </a:r>
            <a:r>
              <a:rPr lang="en-US" sz="1500" dirty="0" err="1"/>
              <a:t>efekt</a:t>
            </a:r>
            <a:r>
              <a:rPr lang="en-US" sz="1500" dirty="0"/>
              <a:t> </a:t>
            </a:r>
            <a:r>
              <a:rPr lang="en-US" sz="1500" dirty="0" err="1"/>
              <a:t>očekávání</a:t>
            </a:r>
            <a:r>
              <a:rPr lang="en-US" sz="1500" dirty="0"/>
              <a:t>)</a:t>
            </a:r>
          </a:p>
          <a:p>
            <a:pPr marL="0" indent="0">
              <a:buNone/>
            </a:pPr>
            <a:r>
              <a:rPr lang="en-US" sz="1500" dirty="0"/>
              <a:t>- </a:t>
            </a:r>
            <a:r>
              <a:rPr lang="en-US" sz="1500" dirty="0" err="1"/>
              <a:t>reaktivita</a:t>
            </a:r>
            <a:r>
              <a:rPr lang="en-US" sz="1500" dirty="0"/>
              <a:t> </a:t>
            </a:r>
            <a:r>
              <a:rPr lang="en-US" sz="1500" dirty="0" err="1"/>
              <a:t>pozorovaného</a:t>
            </a:r>
            <a:r>
              <a:rPr lang="en-US" sz="1500" dirty="0"/>
              <a:t> </a:t>
            </a:r>
            <a:r>
              <a:rPr lang="en-US" sz="1500" dirty="0" err="1"/>
              <a:t>subjektu</a:t>
            </a:r>
            <a:r>
              <a:rPr lang="en-US" sz="1500" dirty="0"/>
              <a:t> (</a:t>
            </a:r>
            <a:r>
              <a:rPr lang="en-US" sz="1500" dirty="0" err="1"/>
              <a:t>vlivem</a:t>
            </a:r>
            <a:r>
              <a:rPr lang="en-US" sz="1500" dirty="0"/>
              <a:t> </a:t>
            </a:r>
            <a:r>
              <a:rPr lang="en-US" sz="1500" dirty="0" err="1"/>
              <a:t>pozorování</a:t>
            </a:r>
            <a:r>
              <a:rPr lang="en-US" sz="1500" dirty="0"/>
              <a:t>)</a:t>
            </a:r>
          </a:p>
          <a:p>
            <a:pPr marL="0" indent="0">
              <a:buNone/>
            </a:pPr>
            <a:r>
              <a:rPr lang="en-US" sz="1500" dirty="0"/>
              <a:t>- </a:t>
            </a:r>
            <a:r>
              <a:rPr lang="en-US" sz="1500" dirty="0" err="1"/>
              <a:t>spolehlivost</a:t>
            </a:r>
            <a:r>
              <a:rPr lang="en-US" sz="1500" dirty="0"/>
              <a:t> </a:t>
            </a:r>
            <a:r>
              <a:rPr lang="en-US" sz="1500" dirty="0" err="1"/>
              <a:t>mezi</a:t>
            </a:r>
            <a:r>
              <a:rPr lang="en-US" sz="1500" dirty="0"/>
              <a:t> </a:t>
            </a:r>
            <a:r>
              <a:rPr lang="en-US" sz="1500" dirty="0" err="1"/>
              <a:t>pozorovateli</a:t>
            </a:r>
            <a:r>
              <a:rPr lang="en-US" sz="1500" dirty="0"/>
              <a:t> (</a:t>
            </a:r>
            <a:r>
              <a:rPr lang="en-US" sz="1500" dirty="0" err="1"/>
              <a:t>pozorovací</a:t>
            </a:r>
            <a:r>
              <a:rPr lang="en-US" sz="1500" dirty="0"/>
              <a:t> </a:t>
            </a:r>
            <a:r>
              <a:rPr lang="en-US" sz="1500" dirty="0" err="1"/>
              <a:t>schéma</a:t>
            </a:r>
            <a:r>
              <a:rPr lang="en-US" sz="1500" dirty="0"/>
              <a:t>, </a:t>
            </a:r>
            <a:r>
              <a:rPr lang="en-US" sz="1500" dirty="0" err="1"/>
              <a:t>kódovací</a:t>
            </a:r>
            <a:r>
              <a:rPr lang="en-US" sz="1500" dirty="0"/>
              <a:t> </a:t>
            </a:r>
            <a:r>
              <a:rPr lang="en-US" sz="1500" dirty="0" err="1"/>
              <a:t>systém</a:t>
            </a:r>
            <a:r>
              <a:rPr lang="en-US" sz="1500" dirty="0"/>
              <a:t>)</a:t>
            </a:r>
          </a:p>
        </p:txBody>
      </p:sp>
      <p:pic>
        <p:nvPicPr>
          <p:cNvPr id="8" name="Obrázek 7">
            <a:extLst>
              <a:ext uri="{FF2B5EF4-FFF2-40B4-BE49-F238E27FC236}">
                <a16:creationId xmlns:a16="http://schemas.microsoft.com/office/drawing/2014/main" id="{A54ECD5B-32FD-6D39-4C6A-4DDFD7109056}"/>
              </a:ext>
            </a:extLst>
          </p:cNvPr>
          <p:cNvPicPr>
            <a:picLocks noChangeAspect="1"/>
          </p:cNvPicPr>
          <p:nvPr/>
        </p:nvPicPr>
        <p:blipFill>
          <a:blip r:embed="rId3"/>
          <a:stretch>
            <a:fillRect/>
          </a:stretch>
        </p:blipFill>
        <p:spPr>
          <a:xfrm>
            <a:off x="4654296" y="1098995"/>
            <a:ext cx="6903720" cy="4660010"/>
          </a:xfrm>
          <a:prstGeom prst="rect">
            <a:avLst/>
          </a:prstGeom>
        </p:spPr>
      </p:pic>
    </p:spTree>
    <p:extLst>
      <p:ext uri="{BB962C8B-B14F-4D97-AF65-F5344CB8AC3E}">
        <p14:creationId xmlns:p14="http://schemas.microsoft.com/office/powerpoint/2010/main" val="2126301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EFEF6FD-EB59-2E16-0135-CC580314B5E9}"/>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a:t>Příklad - Facial Action Coding System (FACS)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FEC316B5-21F3-11D2-4173-D3F3C51F0FB2}"/>
              </a:ext>
            </a:extLst>
          </p:cNvPr>
          <p:cNvSpPr>
            <a:spLocks noGrp="1"/>
          </p:cNvSpPr>
          <p:nvPr>
            <p:ph sz="half" idx="1"/>
          </p:nvPr>
        </p:nvSpPr>
        <p:spPr>
          <a:xfrm>
            <a:off x="572493" y="2071316"/>
            <a:ext cx="6713552" cy="4119172"/>
          </a:xfrm>
        </p:spPr>
        <p:txBody>
          <a:bodyPr vert="horz" lIns="91440" tIns="45720" rIns="91440" bIns="45720" rtlCol="0" anchor="t">
            <a:normAutofit/>
          </a:bodyPr>
          <a:lstStyle/>
          <a:p>
            <a:pPr marL="0" indent="0">
              <a:buNone/>
            </a:pPr>
            <a:r>
              <a:rPr lang="en-US" sz="1700" b="1" dirty="0"/>
              <a:t>Paul Ekman</a:t>
            </a:r>
          </a:p>
          <a:p>
            <a:pPr marL="0" indent="0">
              <a:buNone/>
            </a:pPr>
            <a:r>
              <a:rPr lang="en-US" sz="1700" dirty="0" err="1"/>
              <a:t>Systém</a:t>
            </a:r>
            <a:r>
              <a:rPr lang="en-US" sz="1700" dirty="0"/>
              <a:t> pro </a:t>
            </a:r>
            <a:r>
              <a:rPr lang="en-US" sz="1700" dirty="0" err="1"/>
              <a:t>kategorizaci</a:t>
            </a:r>
            <a:r>
              <a:rPr lang="en-US" sz="1700" dirty="0"/>
              <a:t> </a:t>
            </a:r>
            <a:r>
              <a:rPr lang="en-US" sz="1700" dirty="0" err="1"/>
              <a:t>výrazů</a:t>
            </a:r>
            <a:r>
              <a:rPr lang="en-US" sz="1700" dirty="0"/>
              <a:t> </a:t>
            </a:r>
            <a:r>
              <a:rPr lang="en-US" sz="1700" dirty="0" err="1"/>
              <a:t>obličeje</a:t>
            </a:r>
            <a:r>
              <a:rPr lang="en-US" sz="1700" dirty="0"/>
              <a:t>. </a:t>
            </a:r>
            <a:r>
              <a:rPr lang="en-US" sz="1700" dirty="0" err="1"/>
              <a:t>Zaměřený</a:t>
            </a:r>
            <a:r>
              <a:rPr lang="en-US" sz="1700" dirty="0"/>
              <a:t> </a:t>
            </a:r>
            <a:r>
              <a:rPr lang="en-US" sz="1700" dirty="0" err="1"/>
              <a:t>na</a:t>
            </a:r>
            <a:r>
              <a:rPr lang="en-US" sz="1700" dirty="0"/>
              <a:t> </a:t>
            </a:r>
            <a:r>
              <a:rPr lang="en-US" sz="1700" dirty="0" err="1"/>
              <a:t>způsoby</a:t>
            </a:r>
            <a:r>
              <a:rPr lang="en-US" sz="1700" dirty="0"/>
              <a:t> </a:t>
            </a:r>
            <a:r>
              <a:rPr lang="en-US" sz="1700" dirty="0" err="1"/>
              <a:t>projevování</a:t>
            </a:r>
            <a:r>
              <a:rPr lang="en-US" sz="1700" dirty="0"/>
              <a:t> </a:t>
            </a:r>
            <a:r>
              <a:rPr lang="en-US" sz="1700" dirty="0" err="1"/>
              <a:t>emocí</a:t>
            </a:r>
            <a:r>
              <a:rPr lang="en-US" sz="1700" dirty="0"/>
              <a:t>.</a:t>
            </a:r>
            <a:br>
              <a:rPr lang="en-US" sz="1700" dirty="0"/>
            </a:br>
            <a:r>
              <a:rPr lang="en-US" sz="1700" dirty="0" err="1"/>
              <a:t>Vytvořen</a:t>
            </a:r>
            <a:r>
              <a:rPr lang="en-US" sz="1700" dirty="0"/>
              <a:t> </a:t>
            </a:r>
            <a:r>
              <a:rPr lang="en-US" sz="1700" dirty="0" err="1"/>
              <a:t>na</a:t>
            </a:r>
            <a:r>
              <a:rPr lang="en-US" sz="1700" dirty="0"/>
              <a:t> </a:t>
            </a:r>
            <a:r>
              <a:rPr lang="en-US" sz="1700" dirty="0" err="1"/>
              <a:t>základě</a:t>
            </a:r>
            <a:r>
              <a:rPr lang="en-US" sz="1700" dirty="0"/>
              <a:t> </a:t>
            </a:r>
            <a:r>
              <a:rPr lang="en-US" sz="1700" dirty="0" err="1"/>
              <a:t>anatomie</a:t>
            </a:r>
            <a:r>
              <a:rPr lang="en-US" sz="1700" dirty="0"/>
              <a:t> </a:t>
            </a:r>
            <a:r>
              <a:rPr lang="en-US" sz="1700" dirty="0" err="1"/>
              <a:t>obličeje</a:t>
            </a:r>
            <a:r>
              <a:rPr lang="en-US" sz="1700" dirty="0"/>
              <a:t> – </a:t>
            </a:r>
            <a:r>
              <a:rPr lang="en-US" sz="1700" dirty="0" err="1"/>
              <a:t>jednotky</a:t>
            </a:r>
            <a:r>
              <a:rPr lang="en-US" sz="1700" dirty="0"/>
              <a:t> </a:t>
            </a:r>
            <a:r>
              <a:rPr lang="en-US" sz="1700" dirty="0" err="1"/>
              <a:t>pozorování</a:t>
            </a:r>
            <a:r>
              <a:rPr lang="en-US" sz="1700" dirty="0"/>
              <a:t>, </a:t>
            </a:r>
            <a:r>
              <a:rPr lang="en-US" sz="1700" dirty="0" err="1"/>
              <a:t>které</a:t>
            </a:r>
            <a:r>
              <a:rPr lang="en-US" sz="1700" dirty="0"/>
              <a:t> </a:t>
            </a:r>
            <a:r>
              <a:rPr lang="en-US" sz="1700" dirty="0" err="1"/>
              <a:t>zaznamenáváme</a:t>
            </a:r>
            <a:r>
              <a:rPr lang="en-US" sz="1700" dirty="0"/>
              <a:t>, </a:t>
            </a:r>
            <a:r>
              <a:rPr lang="en-US" sz="1700" dirty="0" err="1"/>
              <a:t>jsou</a:t>
            </a:r>
            <a:r>
              <a:rPr lang="en-US" sz="1700" dirty="0"/>
              <a:t> </a:t>
            </a:r>
            <a:r>
              <a:rPr lang="en-US" sz="1700" dirty="0" err="1"/>
              <a:t>pohyby</a:t>
            </a:r>
            <a:r>
              <a:rPr lang="en-US" sz="1700" dirty="0"/>
              <a:t> </a:t>
            </a:r>
            <a:r>
              <a:rPr lang="en-US" sz="1700" dirty="0" err="1"/>
              <a:t>mimických</a:t>
            </a:r>
            <a:r>
              <a:rPr lang="en-US" sz="1700" dirty="0"/>
              <a:t> </a:t>
            </a:r>
            <a:r>
              <a:rPr lang="en-US" sz="1700" dirty="0" err="1"/>
              <a:t>svalů</a:t>
            </a:r>
            <a:r>
              <a:rPr lang="en-US" sz="1700" dirty="0"/>
              <a:t> (3000 </a:t>
            </a:r>
            <a:r>
              <a:rPr lang="en-US" sz="1700" dirty="0" err="1"/>
              <a:t>možných</a:t>
            </a:r>
            <a:r>
              <a:rPr lang="en-US" sz="1700" dirty="0"/>
              <a:t> </a:t>
            </a:r>
            <a:r>
              <a:rPr lang="en-US" sz="1700" dirty="0" err="1"/>
              <a:t>kombinací</a:t>
            </a:r>
            <a:r>
              <a:rPr lang="en-US" sz="1700" dirty="0"/>
              <a:t>).</a:t>
            </a:r>
            <a:br>
              <a:rPr lang="en-US" sz="1700" dirty="0"/>
            </a:br>
            <a:r>
              <a:rPr lang="en-US" sz="1700" dirty="0" err="1"/>
              <a:t>Definuje</a:t>
            </a:r>
            <a:r>
              <a:rPr lang="en-US" sz="1700" dirty="0"/>
              <a:t> </a:t>
            </a:r>
            <a:r>
              <a:rPr lang="en-US" sz="1700" dirty="0" err="1"/>
              <a:t>jednotky</a:t>
            </a:r>
            <a:r>
              <a:rPr lang="en-US" sz="1700" dirty="0"/>
              <a:t> </a:t>
            </a:r>
            <a:r>
              <a:rPr lang="en-US" sz="1700" dirty="0" err="1"/>
              <a:t>výrazů</a:t>
            </a:r>
            <a:r>
              <a:rPr lang="en-US" sz="1700" dirty="0"/>
              <a:t> </a:t>
            </a:r>
            <a:r>
              <a:rPr lang="en-US" sz="1700" dirty="0" err="1"/>
              <a:t>např</a:t>
            </a:r>
            <a:r>
              <a:rPr lang="en-US" sz="1700" dirty="0"/>
              <a:t>. </a:t>
            </a:r>
            <a:r>
              <a:rPr lang="en-US" sz="1700" dirty="0" err="1"/>
              <a:t>pohyby</a:t>
            </a:r>
            <a:r>
              <a:rPr lang="en-US" sz="1700" dirty="0"/>
              <a:t> </a:t>
            </a:r>
            <a:r>
              <a:rPr lang="en-US" sz="1700" dirty="0" err="1"/>
              <a:t>koutků</a:t>
            </a:r>
            <a:r>
              <a:rPr lang="en-US" sz="1700" dirty="0"/>
              <a:t> </a:t>
            </a:r>
            <a:r>
              <a:rPr lang="en-US" sz="1700" dirty="0" err="1"/>
              <a:t>úst</a:t>
            </a:r>
            <a:r>
              <a:rPr lang="en-US" sz="1700" dirty="0"/>
              <a:t> –</a:t>
            </a:r>
            <a:r>
              <a:rPr lang="cs-CZ" sz="1700" dirty="0"/>
              <a:t> </a:t>
            </a:r>
            <a:r>
              <a:rPr lang="en-US" sz="1700" dirty="0" err="1"/>
              <a:t>koutky</a:t>
            </a:r>
            <a:r>
              <a:rPr lang="en-US" sz="1700" dirty="0"/>
              <a:t> </a:t>
            </a:r>
            <a:r>
              <a:rPr lang="en-US" sz="1700" dirty="0" err="1"/>
              <a:t>stažené</a:t>
            </a:r>
            <a:r>
              <a:rPr lang="en-US" sz="1700" dirty="0"/>
              <a:t> </a:t>
            </a:r>
            <a:r>
              <a:rPr lang="en-US" sz="1700" dirty="0" err="1"/>
              <a:t>dolů</a:t>
            </a:r>
            <a:r>
              <a:rPr lang="en-US" sz="1700" dirty="0"/>
              <a:t>, </a:t>
            </a:r>
            <a:r>
              <a:rPr lang="en-US" sz="1700" dirty="0" err="1"/>
              <a:t>koutky</a:t>
            </a:r>
            <a:r>
              <a:rPr lang="en-US" sz="1700" dirty="0"/>
              <a:t> </a:t>
            </a:r>
            <a:r>
              <a:rPr lang="en-US" sz="1700" dirty="0" err="1"/>
              <a:t>protáhlé</a:t>
            </a:r>
            <a:r>
              <a:rPr lang="en-US" sz="1700" dirty="0"/>
              <a:t> </a:t>
            </a:r>
            <a:r>
              <a:rPr lang="en-US" sz="1700" dirty="0" err="1"/>
              <a:t>vodorovně</a:t>
            </a:r>
            <a:r>
              <a:rPr lang="en-US" sz="1700" dirty="0"/>
              <a:t>…</a:t>
            </a:r>
            <a:br>
              <a:rPr lang="en-US" sz="1700" dirty="0"/>
            </a:br>
            <a:endParaRPr lang="en-US" sz="1700" dirty="0"/>
          </a:p>
          <a:p>
            <a:pPr marL="0" indent="0">
              <a:buNone/>
            </a:pPr>
            <a:r>
              <a:rPr lang="en-US" sz="1700" dirty="0"/>
              <a:t>! </a:t>
            </a:r>
            <a:r>
              <a:rPr lang="en-US" sz="1700" dirty="0" err="1"/>
              <a:t>Mikro-výrazy</a:t>
            </a:r>
            <a:r>
              <a:rPr lang="en-US" sz="1700" dirty="0"/>
              <a:t> </a:t>
            </a:r>
            <a:r>
              <a:rPr lang="en-US" sz="1700" dirty="0" err="1"/>
              <a:t>obličeje</a:t>
            </a:r>
            <a:r>
              <a:rPr lang="en-US" sz="1700" dirty="0"/>
              <a:t> </a:t>
            </a:r>
            <a:r>
              <a:rPr lang="en-US" sz="1700" dirty="0" err="1"/>
              <a:t>nelze</a:t>
            </a:r>
            <a:r>
              <a:rPr lang="en-US" sz="1700" dirty="0"/>
              <a:t> </a:t>
            </a:r>
            <a:r>
              <a:rPr lang="en-US" sz="1700" dirty="0" err="1"/>
              <a:t>interpretovat</a:t>
            </a:r>
            <a:r>
              <a:rPr lang="en-US" sz="1700" dirty="0"/>
              <a:t>, </a:t>
            </a:r>
            <a:r>
              <a:rPr lang="en-US" sz="1700" dirty="0" err="1"/>
              <a:t>aniž</a:t>
            </a:r>
            <a:r>
              <a:rPr lang="en-US" sz="1700" dirty="0"/>
              <a:t> by </a:t>
            </a:r>
            <a:r>
              <a:rPr lang="en-US" sz="1700" dirty="0" err="1"/>
              <a:t>byl</a:t>
            </a:r>
            <a:r>
              <a:rPr lang="en-US" sz="1700" dirty="0"/>
              <a:t> </a:t>
            </a:r>
            <a:r>
              <a:rPr lang="en-US" sz="1700" dirty="0" err="1"/>
              <a:t>zahrnut</a:t>
            </a:r>
            <a:r>
              <a:rPr lang="en-US" sz="1700" dirty="0"/>
              <a:t> </a:t>
            </a:r>
            <a:r>
              <a:rPr lang="en-US" sz="1700" dirty="0" err="1"/>
              <a:t>kontext</a:t>
            </a:r>
            <a:r>
              <a:rPr lang="en-US" sz="1700" dirty="0"/>
              <a:t>, </a:t>
            </a:r>
            <a:r>
              <a:rPr lang="en-US" sz="1700" dirty="0" err="1"/>
              <a:t>ve</a:t>
            </a:r>
            <a:r>
              <a:rPr lang="en-US" sz="1700" dirty="0"/>
              <a:t> </a:t>
            </a:r>
            <a:r>
              <a:rPr lang="en-US" sz="1700" dirty="0" err="1"/>
              <a:t>kterém</a:t>
            </a:r>
            <a:r>
              <a:rPr lang="en-US" sz="1700" dirty="0"/>
              <a:t> se </a:t>
            </a:r>
            <a:r>
              <a:rPr lang="en-US" sz="1700" dirty="0" err="1"/>
              <a:t>odehrávají</a:t>
            </a:r>
            <a:br>
              <a:rPr lang="en-US" sz="1700" dirty="0"/>
            </a:br>
            <a:endParaRPr lang="en-US" sz="1700" dirty="0"/>
          </a:p>
          <a:p>
            <a:pPr marL="0" indent="0">
              <a:buNone/>
            </a:pPr>
            <a:r>
              <a:rPr lang="en-US" sz="1700" dirty="0" err="1"/>
              <a:t>Aplikace</a:t>
            </a:r>
            <a:r>
              <a:rPr lang="en-US" sz="1700" dirty="0"/>
              <a:t> </a:t>
            </a:r>
            <a:r>
              <a:rPr lang="en-US" sz="1700" dirty="0" err="1"/>
              <a:t>ve</a:t>
            </a:r>
            <a:r>
              <a:rPr lang="en-US" sz="1700" dirty="0"/>
              <a:t> </a:t>
            </a:r>
            <a:r>
              <a:rPr lang="en-US" sz="1700" dirty="0" err="1"/>
              <a:t>forenzní</a:t>
            </a:r>
            <a:r>
              <a:rPr lang="en-US" sz="1700" dirty="0"/>
              <a:t> </a:t>
            </a:r>
            <a:r>
              <a:rPr lang="en-US" sz="1700" dirty="0" err="1"/>
              <a:t>psychologii</a:t>
            </a:r>
            <a:r>
              <a:rPr lang="en-US" sz="1700" dirty="0"/>
              <a:t> – </a:t>
            </a:r>
            <a:r>
              <a:rPr lang="en-US" sz="1700" dirty="0" err="1"/>
              <a:t>mikro-výrazy</a:t>
            </a:r>
            <a:r>
              <a:rPr lang="en-US" sz="1700" dirty="0"/>
              <a:t> </a:t>
            </a:r>
            <a:r>
              <a:rPr lang="en-US" sz="1700" dirty="0" err="1"/>
              <a:t>obličeje</a:t>
            </a:r>
            <a:r>
              <a:rPr lang="en-US" sz="1700" dirty="0"/>
              <a:t> </a:t>
            </a:r>
            <a:r>
              <a:rPr lang="en-US" sz="1700" dirty="0" err="1"/>
              <a:t>pomáhají</a:t>
            </a:r>
            <a:r>
              <a:rPr lang="en-US" sz="1700" dirty="0"/>
              <a:t> </a:t>
            </a:r>
            <a:r>
              <a:rPr lang="en-US" sz="1700" dirty="0" err="1"/>
              <a:t>určit</a:t>
            </a:r>
            <a:r>
              <a:rPr lang="en-US" sz="1700" dirty="0"/>
              <a:t>, </a:t>
            </a:r>
            <a:r>
              <a:rPr lang="en-US" sz="1700" dirty="0" err="1"/>
              <a:t>zda</a:t>
            </a:r>
            <a:r>
              <a:rPr lang="en-US" sz="1700" dirty="0"/>
              <a:t> </a:t>
            </a:r>
            <a:r>
              <a:rPr lang="en-US" sz="1700" dirty="0" err="1"/>
              <a:t>člověk</a:t>
            </a:r>
            <a:r>
              <a:rPr lang="en-US" sz="1700" dirty="0"/>
              <a:t> </a:t>
            </a:r>
            <a:r>
              <a:rPr lang="en-US" sz="1700" dirty="0" err="1"/>
              <a:t>mluví</a:t>
            </a:r>
            <a:r>
              <a:rPr lang="en-US" sz="1700" dirty="0"/>
              <a:t> </a:t>
            </a:r>
            <a:r>
              <a:rPr lang="en-US" sz="1700" dirty="0" err="1"/>
              <a:t>pravdu</a:t>
            </a:r>
            <a:r>
              <a:rPr lang="en-US" sz="1700" dirty="0"/>
              <a:t> </a:t>
            </a:r>
            <a:r>
              <a:rPr lang="en-US" sz="1700" dirty="0" err="1"/>
              <a:t>či</a:t>
            </a:r>
            <a:r>
              <a:rPr lang="en-US" sz="1700" dirty="0"/>
              <a:t> </a:t>
            </a:r>
            <a:r>
              <a:rPr lang="en-US" sz="1700" dirty="0" err="1"/>
              <a:t>lež</a:t>
            </a:r>
            <a:endParaRPr lang="en-US" sz="1700" dirty="0"/>
          </a:p>
        </p:txBody>
      </p:sp>
      <p:pic>
        <p:nvPicPr>
          <p:cNvPr id="6" name="Zástupný obsah 5">
            <a:extLst>
              <a:ext uri="{FF2B5EF4-FFF2-40B4-BE49-F238E27FC236}">
                <a16:creationId xmlns:a16="http://schemas.microsoft.com/office/drawing/2014/main" id="{F6B800DB-FE8A-FC20-2C3D-4679658D7C33}"/>
              </a:ext>
            </a:extLst>
          </p:cNvPr>
          <p:cNvPicPr>
            <a:picLocks noGrp="1" noChangeAspect="1"/>
          </p:cNvPicPr>
          <p:nvPr>
            <p:ph sz="half" idx="2"/>
          </p:nvPr>
        </p:nvPicPr>
        <p:blipFill rotWithShape="1">
          <a:blip r:embed="rId2"/>
          <a:srcRect l="24404" r="26772" b="1"/>
          <a:stretch/>
        </p:blipFill>
        <p:spPr>
          <a:xfrm>
            <a:off x="7675658" y="2093976"/>
            <a:ext cx="3941064" cy="4096512"/>
          </a:xfrm>
          <a:prstGeom prst="rect">
            <a:avLst/>
          </a:prstGeom>
        </p:spPr>
      </p:pic>
    </p:spTree>
    <p:extLst>
      <p:ext uri="{BB962C8B-B14F-4D97-AF65-F5344CB8AC3E}">
        <p14:creationId xmlns:p14="http://schemas.microsoft.com/office/powerpoint/2010/main" val="213837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dpis 1">
            <a:extLst>
              <a:ext uri="{FF2B5EF4-FFF2-40B4-BE49-F238E27FC236}">
                <a16:creationId xmlns:a16="http://schemas.microsoft.com/office/drawing/2014/main" id="{6F150BC3-9B5F-6A24-1F8D-B706B16466AD}"/>
              </a:ext>
            </a:extLst>
          </p:cNvPr>
          <p:cNvSpPr>
            <a:spLocks noGrp="1"/>
          </p:cNvSpPr>
          <p:nvPr>
            <p:ph type="title"/>
          </p:nvPr>
        </p:nvSpPr>
        <p:spPr>
          <a:xfrm>
            <a:off x="838200" y="365125"/>
            <a:ext cx="6228644" cy="1325563"/>
          </a:xfrm>
        </p:spPr>
        <p:txBody>
          <a:bodyPr vert="horz" lIns="91440" tIns="45720" rIns="91440" bIns="45720" rtlCol="0" anchor="ctr">
            <a:normAutofit/>
          </a:bodyPr>
          <a:lstStyle/>
          <a:p>
            <a:r>
              <a:rPr lang="en-US" dirty="0" err="1"/>
              <a:t>Pozorovací</a:t>
            </a:r>
            <a:r>
              <a:rPr lang="en-US" dirty="0"/>
              <a:t> </a:t>
            </a:r>
            <a:r>
              <a:rPr lang="en-US" dirty="0" err="1"/>
              <a:t>schéma</a:t>
            </a:r>
            <a:r>
              <a:rPr lang="en-US" dirty="0"/>
              <a:t> v </a:t>
            </a:r>
            <a:r>
              <a:rPr lang="en-US" dirty="0" err="1"/>
              <a:t>praxi</a:t>
            </a:r>
            <a:endParaRPr lang="en-US" dirty="0"/>
          </a:p>
        </p:txBody>
      </p:sp>
      <p:sp>
        <p:nvSpPr>
          <p:cNvPr id="3" name="Zástupný obsah 2">
            <a:extLst>
              <a:ext uri="{FF2B5EF4-FFF2-40B4-BE49-F238E27FC236}">
                <a16:creationId xmlns:a16="http://schemas.microsoft.com/office/drawing/2014/main" id="{6FB7D5FE-A664-4D84-A2AB-994829F72AA8}"/>
              </a:ext>
            </a:extLst>
          </p:cNvPr>
          <p:cNvSpPr>
            <a:spLocks noGrp="1"/>
          </p:cNvSpPr>
          <p:nvPr>
            <p:ph sz="half" idx="1"/>
          </p:nvPr>
        </p:nvSpPr>
        <p:spPr>
          <a:xfrm>
            <a:off x="838200" y="1825625"/>
            <a:ext cx="5393361" cy="4351338"/>
          </a:xfrm>
        </p:spPr>
        <p:txBody>
          <a:bodyPr vert="horz" lIns="91440" tIns="45720" rIns="91440" bIns="45720" rtlCol="0">
            <a:normAutofit fontScale="92500" lnSpcReduction="10000"/>
          </a:bodyPr>
          <a:lstStyle/>
          <a:p>
            <a:pPr marL="0" indent="0">
              <a:buNone/>
            </a:pPr>
            <a:r>
              <a:rPr lang="cs-CZ" dirty="0"/>
              <a:t>Skupiny po 3-4 lidech</a:t>
            </a:r>
          </a:p>
          <a:p>
            <a:pPr marL="0" indent="0">
              <a:buNone/>
            </a:pPr>
            <a:endParaRPr lang="cs-CZ" dirty="0"/>
          </a:p>
          <a:p>
            <a:pPr marL="0" indent="0">
              <a:buNone/>
            </a:pPr>
            <a:r>
              <a:rPr lang="en-US" dirty="0" err="1"/>
              <a:t>Najděte</a:t>
            </a:r>
            <a:r>
              <a:rPr lang="en-US" dirty="0"/>
              <a:t> </a:t>
            </a:r>
            <a:r>
              <a:rPr lang="en-US" dirty="0" err="1"/>
              <a:t>studii</a:t>
            </a:r>
            <a:r>
              <a:rPr lang="en-US" dirty="0"/>
              <a:t>, </a:t>
            </a:r>
            <a:r>
              <a:rPr lang="en-US" dirty="0" err="1"/>
              <a:t>která</a:t>
            </a:r>
            <a:r>
              <a:rPr lang="en-US" dirty="0"/>
              <a:t> pro </a:t>
            </a:r>
            <a:r>
              <a:rPr lang="en-US" dirty="0" err="1"/>
              <a:t>zodpovězení</a:t>
            </a:r>
            <a:r>
              <a:rPr lang="en-US" dirty="0"/>
              <a:t> </a:t>
            </a:r>
            <a:r>
              <a:rPr lang="en-US" dirty="0" err="1"/>
              <a:t>výzkumné</a:t>
            </a:r>
            <a:r>
              <a:rPr lang="en-US" dirty="0"/>
              <a:t> </a:t>
            </a:r>
            <a:r>
              <a:rPr lang="en-US" dirty="0" err="1"/>
              <a:t>otázky</a:t>
            </a:r>
            <a:r>
              <a:rPr lang="en-US" dirty="0"/>
              <a:t> </a:t>
            </a:r>
            <a:r>
              <a:rPr lang="en-US" dirty="0" err="1"/>
              <a:t>využila</a:t>
            </a:r>
            <a:r>
              <a:rPr lang="en-US" dirty="0"/>
              <a:t> </a:t>
            </a:r>
            <a:r>
              <a:rPr lang="en-US" dirty="0" err="1"/>
              <a:t>metodu</a:t>
            </a:r>
            <a:r>
              <a:rPr lang="en-US" dirty="0"/>
              <a:t> </a:t>
            </a:r>
            <a:r>
              <a:rPr lang="en-US" dirty="0" err="1"/>
              <a:t>pozorování</a:t>
            </a:r>
            <a:r>
              <a:rPr lang="en-US" dirty="0"/>
              <a:t> a </a:t>
            </a:r>
            <a:r>
              <a:rPr lang="en-US" dirty="0" err="1"/>
              <a:t>zkuste</a:t>
            </a:r>
            <a:r>
              <a:rPr lang="en-US" dirty="0"/>
              <a:t> </a:t>
            </a:r>
            <a:r>
              <a:rPr lang="en-US" dirty="0" err="1"/>
              <a:t>vyhledat</a:t>
            </a:r>
            <a:r>
              <a:rPr lang="en-US" dirty="0"/>
              <a:t> </a:t>
            </a:r>
            <a:r>
              <a:rPr lang="en-US" dirty="0" err="1"/>
              <a:t>tyto</a:t>
            </a:r>
            <a:r>
              <a:rPr lang="en-US" dirty="0"/>
              <a:t> </a:t>
            </a:r>
            <a:r>
              <a:rPr lang="en-US" dirty="0" err="1"/>
              <a:t>informace</a:t>
            </a:r>
            <a:r>
              <a:rPr lang="en-US" dirty="0"/>
              <a:t> (</a:t>
            </a:r>
            <a:r>
              <a:rPr lang="en-US" dirty="0" err="1"/>
              <a:t>pokud</a:t>
            </a:r>
            <a:r>
              <a:rPr lang="en-US" dirty="0"/>
              <a:t> </a:t>
            </a:r>
            <a:r>
              <a:rPr lang="en-US" dirty="0" err="1"/>
              <a:t>jsou</a:t>
            </a:r>
            <a:r>
              <a:rPr lang="en-US" dirty="0"/>
              <a:t> </a:t>
            </a:r>
            <a:r>
              <a:rPr lang="en-US" dirty="0" err="1"/>
              <a:t>uvedeny</a:t>
            </a:r>
            <a:r>
              <a:rPr lang="en-US" dirty="0"/>
              <a:t>):</a:t>
            </a:r>
            <a:endParaRPr lang="cs-CZ" dirty="0"/>
          </a:p>
          <a:p>
            <a:pPr marL="0" indent="0">
              <a:buNone/>
            </a:pPr>
            <a:br>
              <a:rPr lang="cs-CZ" dirty="0"/>
            </a:br>
            <a:r>
              <a:rPr lang="cs-CZ" dirty="0"/>
              <a:t>-</a:t>
            </a:r>
            <a:r>
              <a:rPr lang="en-US" dirty="0"/>
              <a:t> </a:t>
            </a:r>
            <a:r>
              <a:rPr lang="cs-CZ" dirty="0"/>
              <a:t>n</a:t>
            </a:r>
            <a:r>
              <a:rPr lang="en-US" dirty="0"/>
              <a:t>a </a:t>
            </a:r>
            <a:r>
              <a:rPr lang="en-US" dirty="0" err="1"/>
              <a:t>základě</a:t>
            </a:r>
            <a:r>
              <a:rPr lang="en-US" dirty="0"/>
              <a:t> </a:t>
            </a:r>
            <a:r>
              <a:rPr lang="en-US" dirty="0" err="1"/>
              <a:t>čeho</a:t>
            </a:r>
            <a:r>
              <a:rPr lang="en-US" dirty="0"/>
              <a:t> </a:t>
            </a:r>
            <a:r>
              <a:rPr lang="en-US" dirty="0" err="1"/>
              <a:t>bylo</a:t>
            </a:r>
            <a:r>
              <a:rPr lang="en-US" dirty="0"/>
              <a:t> </a:t>
            </a:r>
            <a:r>
              <a:rPr lang="en-US" dirty="0" err="1"/>
              <a:t>vytvořeno</a:t>
            </a:r>
            <a:r>
              <a:rPr lang="en-US" dirty="0"/>
              <a:t> </a:t>
            </a:r>
            <a:r>
              <a:rPr lang="en-US" dirty="0" err="1"/>
              <a:t>pozorovací</a:t>
            </a:r>
            <a:r>
              <a:rPr lang="en-US" dirty="0"/>
              <a:t> </a:t>
            </a:r>
            <a:r>
              <a:rPr lang="en-US" dirty="0" err="1"/>
              <a:t>schéma</a:t>
            </a:r>
            <a:r>
              <a:rPr lang="en-US" dirty="0"/>
              <a:t>?</a:t>
            </a:r>
            <a:br>
              <a:rPr lang="cs-CZ" dirty="0"/>
            </a:br>
            <a:r>
              <a:rPr lang="en-US" dirty="0"/>
              <a:t>-</a:t>
            </a:r>
            <a:r>
              <a:rPr lang="cs-CZ" dirty="0"/>
              <a:t> j</a:t>
            </a:r>
            <a:r>
              <a:rPr lang="en-US" dirty="0" err="1"/>
              <a:t>ak</a:t>
            </a:r>
            <a:r>
              <a:rPr lang="en-US" dirty="0"/>
              <a:t> </a:t>
            </a:r>
            <a:r>
              <a:rPr lang="en-US" dirty="0" err="1"/>
              <a:t>bylo</a:t>
            </a:r>
            <a:r>
              <a:rPr lang="en-US" dirty="0"/>
              <a:t> </a:t>
            </a:r>
            <a:r>
              <a:rPr lang="en-US" dirty="0" err="1"/>
              <a:t>navrženo</a:t>
            </a:r>
            <a:r>
              <a:rPr lang="en-US" dirty="0"/>
              <a:t> </a:t>
            </a:r>
            <a:r>
              <a:rPr lang="en-US" dirty="0" err="1"/>
              <a:t>pozorovací</a:t>
            </a:r>
            <a:r>
              <a:rPr lang="en-US" dirty="0"/>
              <a:t> </a:t>
            </a:r>
            <a:r>
              <a:rPr lang="en-US" dirty="0" err="1"/>
              <a:t>schéma</a:t>
            </a:r>
            <a:r>
              <a:rPr lang="en-US" dirty="0"/>
              <a:t>?</a:t>
            </a:r>
            <a:br>
              <a:rPr lang="cs-CZ" dirty="0"/>
            </a:br>
            <a:r>
              <a:rPr lang="cs-CZ" dirty="0"/>
              <a:t>- j</a:t>
            </a:r>
            <a:r>
              <a:rPr lang="en-US" dirty="0" err="1"/>
              <a:t>aká</a:t>
            </a:r>
            <a:r>
              <a:rPr lang="en-US" dirty="0"/>
              <a:t> </a:t>
            </a:r>
            <a:r>
              <a:rPr lang="en-US" dirty="0" err="1"/>
              <a:t>byla</a:t>
            </a:r>
            <a:r>
              <a:rPr lang="en-US" dirty="0"/>
              <a:t> </a:t>
            </a:r>
            <a:r>
              <a:rPr lang="en-US" dirty="0" err="1"/>
              <a:t>použita</a:t>
            </a:r>
            <a:r>
              <a:rPr lang="en-US" dirty="0"/>
              <a:t> </a:t>
            </a:r>
            <a:r>
              <a:rPr lang="en-US" dirty="0" err="1"/>
              <a:t>metoda</a:t>
            </a:r>
            <a:r>
              <a:rPr lang="en-US" dirty="0"/>
              <a:t> </a:t>
            </a:r>
            <a:r>
              <a:rPr lang="en-US" dirty="0" err="1"/>
              <a:t>analýzy</a:t>
            </a:r>
            <a:r>
              <a:rPr lang="en-US" dirty="0"/>
              <a:t>?</a:t>
            </a:r>
          </a:p>
        </p:txBody>
      </p:sp>
      <p:pic>
        <p:nvPicPr>
          <p:cNvPr id="6" name="Zástupný obsah 5">
            <a:extLst>
              <a:ext uri="{FF2B5EF4-FFF2-40B4-BE49-F238E27FC236}">
                <a16:creationId xmlns:a16="http://schemas.microsoft.com/office/drawing/2014/main" id="{89CA3D22-1465-11A5-DC2B-7EFCCFF033E6}"/>
              </a:ext>
            </a:extLst>
          </p:cNvPr>
          <p:cNvPicPr>
            <a:picLocks noGrp="1" noChangeAspect="1"/>
          </p:cNvPicPr>
          <p:nvPr>
            <p:ph sz="half" idx="2"/>
          </p:nvPr>
        </p:nvPicPr>
        <p:blipFill rotWithShape="1">
          <a:blip r:embed="rId3"/>
          <a:srcRect l="25928" r="17550"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983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Literatura</a:t>
            </a:r>
          </a:p>
        </p:txBody>
      </p:sp>
      <p:sp>
        <p:nvSpPr>
          <p:cNvPr id="3" name="Zástupný symbol pro obsah 2"/>
          <p:cNvSpPr>
            <a:spLocks noGrp="1"/>
          </p:cNvSpPr>
          <p:nvPr>
            <p:ph idx="1"/>
          </p:nvPr>
        </p:nvSpPr>
        <p:spPr/>
        <p:txBody>
          <a:bodyPr>
            <a:normAutofit/>
          </a:bodyPr>
          <a:lstStyle/>
          <a:p>
            <a:r>
              <a:rPr lang="cs-CZ" dirty="0"/>
              <a:t>HÁJEK, K. (2006). Práce s emocemi pro pomáhající profese. Praha : Portál.</a:t>
            </a:r>
          </a:p>
          <a:p>
            <a:r>
              <a:rPr lang="cs-CZ" dirty="0"/>
              <a:t>MIKULÁŠTÍK, M. (2010). Komunikační dovednosti v praxi. 2., Praha: </a:t>
            </a:r>
            <a:r>
              <a:rPr lang="cs-CZ" dirty="0" err="1"/>
              <a:t>Grada</a:t>
            </a:r>
            <a:r>
              <a:rPr lang="cs-CZ" dirty="0"/>
              <a:t>, 2010</a:t>
            </a:r>
          </a:p>
          <a:p>
            <a:r>
              <a:rPr lang="cs-CZ" dirty="0"/>
              <a:t>SVOBODA, J. (2012). Poradenský dialog: vedení poradenského rozhovoru a poradenské skupiny. Praha: Triton</a:t>
            </a:r>
          </a:p>
          <a:p>
            <a:r>
              <a:rPr lang="cs-CZ" dirty="0"/>
              <a:t>TIMUĹÁK, L. (2006). Základy vedení psychoterapeutického hovoru: </a:t>
            </a:r>
            <a:r>
              <a:rPr lang="cs-CZ" dirty="0" err="1"/>
              <a:t>integrativní</a:t>
            </a:r>
            <a:r>
              <a:rPr lang="cs-CZ" dirty="0"/>
              <a:t> rámec. Praha: Portál.</a:t>
            </a:r>
          </a:p>
          <a:p>
            <a:r>
              <a:rPr lang="pt-BR" dirty="0"/>
              <a:t>VODÁČKOVÁ, D. a kol. </a:t>
            </a:r>
            <a:r>
              <a:rPr lang="cs-CZ" dirty="0"/>
              <a:t>(2002). </a:t>
            </a:r>
            <a:r>
              <a:rPr lang="pt-BR" dirty="0"/>
              <a:t>Krizová intervence. Praha : Portá</a:t>
            </a:r>
            <a:r>
              <a:rPr lang="cs-CZ" dirty="0"/>
              <a:t>l</a:t>
            </a:r>
            <a:r>
              <a:rPr lang="pt-BR" dirty="0"/>
              <a:t>. </a:t>
            </a:r>
            <a:endParaRPr lang="cs-CZ" dirty="0"/>
          </a:p>
        </p:txBody>
      </p:sp>
    </p:spTree>
    <p:extLst>
      <p:ext uri="{BB962C8B-B14F-4D97-AF65-F5344CB8AC3E}">
        <p14:creationId xmlns:p14="http://schemas.microsoft.com/office/powerpoint/2010/main" val="408727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F78C8A7-35F3-F393-FC14-28F55E601DED}"/>
              </a:ext>
            </a:extLst>
          </p:cNvPr>
          <p:cNvSpPr>
            <a:spLocks noGrp="1"/>
          </p:cNvSpPr>
          <p:nvPr>
            <p:ph type="title"/>
          </p:nvPr>
        </p:nvSpPr>
        <p:spPr>
          <a:xfrm>
            <a:off x="838200" y="365125"/>
            <a:ext cx="10515600" cy="1325563"/>
          </a:xfrm>
        </p:spPr>
        <p:txBody>
          <a:bodyPr>
            <a:normAutofit/>
          </a:bodyPr>
          <a:lstStyle/>
          <a:p>
            <a:r>
              <a:rPr lang="cs-CZ" sz="5400"/>
              <a:t>Rozhovor s cizím člověkem</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8083B60-59F0-3477-915E-160F4B2DB9D5}"/>
              </a:ext>
            </a:extLst>
          </p:cNvPr>
          <p:cNvSpPr>
            <a:spLocks noGrp="1"/>
          </p:cNvSpPr>
          <p:nvPr>
            <p:ph idx="1"/>
          </p:nvPr>
        </p:nvSpPr>
        <p:spPr>
          <a:xfrm>
            <a:off x="838200" y="1929384"/>
            <a:ext cx="10515600" cy="4251960"/>
          </a:xfrm>
        </p:spPr>
        <p:txBody>
          <a:bodyPr>
            <a:normAutofit fontScale="85000" lnSpcReduction="10000"/>
          </a:bodyPr>
          <a:lstStyle/>
          <a:p>
            <a:r>
              <a:rPr lang="cs-CZ" sz="2000" dirty="0"/>
              <a:t>Každý student pořídí videonahrávku, na které povede explorační rozhovor (téma je volitelné, je výhodné jej přizpůsobit zájmům či směřování daného člověka) s cizím člověkem. </a:t>
            </a:r>
          </a:p>
          <a:p>
            <a:endParaRPr lang="cs-CZ" sz="2000" dirty="0"/>
          </a:p>
          <a:p>
            <a:r>
              <a:rPr lang="cs-CZ" sz="2000" dirty="0"/>
              <a:t>Nahrávka bude poskytnuta náhodně přiřazenému spolužákovi ze skupiny, který na jejím základě vypracuje zpětnou vazbu. Zároveň pro kontrolu splnění úkolu bude nahrávka vložena do příslušné odevzdávárny ve studijních materiálech (zde bude neveřejná, pouze pro účely kontroly). Termín vyhotovení je před začátkem pátého semináře.</a:t>
            </a:r>
          </a:p>
          <a:p>
            <a:endParaRPr lang="cs-CZ" sz="2000" dirty="0"/>
          </a:p>
          <a:p>
            <a:r>
              <a:rPr lang="cs-CZ" sz="2000" dirty="0"/>
              <a:t>Osoby, s nimiž bude rozhovor realizován, musí být poučeny o účelu rozhovoru a o tom, že rozhovor bude poskytnut další osobě k hodnocení a že se ukázky rozhovoru mohou promítat veřejně na semináři a musí s těmito podmínkami souhlasit (souhlas stačí ústní formou, jeho vyslovení by mělo být součástí nahrávky)</a:t>
            </a:r>
          </a:p>
          <a:p>
            <a:endParaRPr lang="cs-CZ" sz="2000" dirty="0"/>
          </a:p>
          <a:p>
            <a:r>
              <a:rPr lang="cs-CZ" sz="2000" dirty="0"/>
              <a:t>Délka rozhovoru 30-60 minut</a:t>
            </a:r>
          </a:p>
          <a:p>
            <a:endParaRPr lang="cs-CZ" sz="2000" dirty="0"/>
          </a:p>
          <a:p>
            <a:r>
              <a:rPr lang="cs-CZ" sz="2000" dirty="0"/>
              <a:t>Hodnotící a hodnotitelé budou náhodně rozlosováni a vytvořeni po skončení druhého semináře systémem „kruhového řetězce“</a:t>
            </a:r>
          </a:p>
        </p:txBody>
      </p:sp>
    </p:spTree>
    <p:extLst>
      <p:ext uri="{BB962C8B-B14F-4D97-AF65-F5344CB8AC3E}">
        <p14:creationId xmlns:p14="http://schemas.microsoft.com/office/powerpoint/2010/main" val="422276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C68892D-509A-BB88-6852-39AE84726BCD}"/>
              </a:ext>
            </a:extLst>
          </p:cNvPr>
          <p:cNvSpPr>
            <a:spLocks noGrp="1"/>
          </p:cNvSpPr>
          <p:nvPr>
            <p:ph type="title"/>
          </p:nvPr>
        </p:nvSpPr>
        <p:spPr>
          <a:xfrm>
            <a:off x="838200" y="365125"/>
            <a:ext cx="10515600" cy="1325563"/>
          </a:xfrm>
        </p:spPr>
        <p:txBody>
          <a:bodyPr>
            <a:normAutofit/>
          </a:bodyPr>
          <a:lstStyle/>
          <a:p>
            <a:r>
              <a:rPr lang="cs-CZ" sz="5400"/>
              <a:t>Zpětná vazba na rozhovor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20BA677-270E-9BCE-B51D-2CB18C785CB4}"/>
              </a:ext>
            </a:extLst>
          </p:cNvPr>
          <p:cNvSpPr>
            <a:spLocks noGrp="1"/>
          </p:cNvSpPr>
          <p:nvPr>
            <p:ph idx="1"/>
          </p:nvPr>
        </p:nvSpPr>
        <p:spPr>
          <a:xfrm>
            <a:off x="838200" y="1929384"/>
            <a:ext cx="10515600" cy="4251960"/>
          </a:xfrm>
        </p:spPr>
        <p:txBody>
          <a:bodyPr>
            <a:normAutofit fontScale="92500" lnSpcReduction="20000"/>
          </a:bodyPr>
          <a:lstStyle/>
          <a:p>
            <a:r>
              <a:rPr lang="cs-CZ" sz="2000" dirty="0"/>
              <a:t>Každý student vyhotoví podrobnou zpětnou vazbu na rozhovor svého spolužáka. V rámci zpětné vazby je dobré se zaměřit na náměty a připomínky k rozhovoru spolužáka. Je vhodné zdůraznit silné stránky rozhovoru, toho, co se v průběhu rozhovoru dařilo z aplikovaných technik vedení rozhovoru; dále pak náměty k dalšímu seberozvoji spolužáka (co by se dalo udělat jinak a proč).</a:t>
            </a:r>
          </a:p>
          <a:p>
            <a:endParaRPr lang="cs-CZ" sz="2000" dirty="0"/>
          </a:p>
          <a:p>
            <a:r>
              <a:rPr lang="cs-CZ" sz="2000" dirty="0"/>
              <a:t>Zpětnou vazbu student opět zasílá přímo danému hodnocenému studentovi prostřednictvím e-mailu a zároveň odevzdává do příslušné odevzdávárny, kde bude neveřejná a pouze pro účel kontroly vyhotovení.</a:t>
            </a:r>
          </a:p>
          <a:p>
            <a:endParaRPr lang="cs-CZ" sz="2000" dirty="0"/>
          </a:p>
          <a:p>
            <a:r>
              <a:rPr lang="cs-CZ" sz="2000" dirty="0"/>
              <a:t>Ze zpětné vazby zároveň student vyhotoví krátkou (cca 6-8 minut) prezentaci, kterou přednese na posledním semináři. Součástí prezentace by měla být alespoň jedna krátká videoukázka z prezentovaného rozhovoru (</a:t>
            </a:r>
            <a:r>
              <a:rPr lang="cs-CZ" sz="2000" i="1" dirty="0"/>
              <a:t>bylo by vhodné, abyste kolegovi dopředu sdělili, kterou pasáž chcete v prezentaci ukázat a měli jeho souhlas.. Předpokládáme Vaši aktivní komunikaci</a:t>
            </a:r>
            <a:r>
              <a:rPr lang="cs-CZ" sz="2000" dirty="0"/>
              <a:t>).</a:t>
            </a:r>
          </a:p>
          <a:p>
            <a:pPr marL="0" indent="0">
              <a:buNone/>
            </a:pPr>
            <a:endParaRPr lang="cs-CZ" sz="2000" dirty="0"/>
          </a:p>
          <a:p>
            <a:r>
              <a:rPr lang="cs-CZ" sz="2000" dirty="0"/>
              <a:t>Rozsah: min. 2 normostrany</a:t>
            </a:r>
          </a:p>
        </p:txBody>
      </p:sp>
    </p:spTree>
    <p:extLst>
      <p:ext uri="{BB962C8B-B14F-4D97-AF65-F5344CB8AC3E}">
        <p14:creationId xmlns:p14="http://schemas.microsoft.com/office/powerpoint/2010/main" val="242518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57C926A-F5C3-BBC3-0E46-E4BB78E15B48}"/>
              </a:ext>
            </a:extLst>
          </p:cNvPr>
          <p:cNvSpPr>
            <a:spLocks noGrp="1"/>
          </p:cNvSpPr>
          <p:nvPr>
            <p:ph type="title"/>
          </p:nvPr>
        </p:nvSpPr>
        <p:spPr>
          <a:xfrm>
            <a:off x="838200" y="365125"/>
            <a:ext cx="10515600" cy="1325563"/>
          </a:xfrm>
        </p:spPr>
        <p:txBody>
          <a:bodyPr>
            <a:normAutofit/>
          </a:bodyPr>
          <a:lstStyle/>
          <a:p>
            <a:r>
              <a:rPr lang="cs-CZ" sz="5000" dirty="0"/>
              <a:t>Sebereflexe komunikačních dovedností</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D3F5A2FC-712C-DA1A-C89E-55B7FCE78CD2}"/>
              </a:ext>
            </a:extLst>
          </p:cNvPr>
          <p:cNvSpPr>
            <a:spLocks noGrp="1"/>
          </p:cNvSpPr>
          <p:nvPr>
            <p:ph idx="1"/>
          </p:nvPr>
        </p:nvSpPr>
        <p:spPr>
          <a:xfrm>
            <a:off x="838200" y="1929384"/>
            <a:ext cx="10515600" cy="4251960"/>
          </a:xfrm>
        </p:spPr>
        <p:txBody>
          <a:bodyPr>
            <a:normAutofit fontScale="92500"/>
          </a:bodyPr>
          <a:lstStyle/>
          <a:p>
            <a:r>
              <a:rPr lang="cs-CZ" sz="2200" dirty="0"/>
              <a:t>Student vyhotoví sebereflexi, v rámci které zhodnotí své aktuální komunikační dovednosti s ohledem na jejich rozvoj v průběhu kurzu. Lze se zaměřit na další </a:t>
            </a:r>
            <a:r>
              <a:rPr lang="cs-CZ" sz="2200" dirty="0" err="1"/>
              <a:t>seberozvojové</a:t>
            </a:r>
            <a:r>
              <a:rPr lang="cs-CZ" sz="2200" dirty="0"/>
              <a:t> oblasti (oblasti, ve kterých by se student chtěl rozvíjet i po ukončení kurzu), dále pak své silné stránky, při vedení rozhovoru, případně zhodnocení kontextu rozhovoru, ve kterém se student cítí “jako doma”. </a:t>
            </a:r>
          </a:p>
          <a:p>
            <a:endParaRPr lang="cs-CZ" sz="2200" dirty="0"/>
          </a:p>
          <a:p>
            <a:r>
              <a:rPr lang="cs-CZ" sz="2200" dirty="0"/>
              <a:t>Termín pro odevzdání sebereflexe je datum konání kolokvia (bude upřesněno). K tomuto datu student rovněž sebereflexi odevzdává do příslušné odevzdávárny (zde bude opět neveřejná).</a:t>
            </a:r>
          </a:p>
          <a:p>
            <a:endParaRPr lang="cs-CZ" sz="2200" dirty="0"/>
          </a:p>
          <a:p>
            <a:r>
              <a:rPr lang="cs-CZ" sz="2200" dirty="0"/>
              <a:t>Rozsah: 1-2 normostrany</a:t>
            </a:r>
          </a:p>
          <a:p>
            <a:endParaRPr lang="cs-CZ" sz="2200" dirty="0"/>
          </a:p>
          <a:p>
            <a:r>
              <a:rPr lang="cs-CZ" sz="2200" dirty="0"/>
              <a:t>K vyhotovení Vám pomůže cvičení - už za chvíli </a:t>
            </a:r>
            <a:r>
              <a:rPr lang="cs-CZ" sz="2200" dirty="0">
                <a:sym typeface="Wingdings" panose="05000000000000000000" pitchFamily="2" charset="2"/>
              </a:rPr>
              <a:t></a:t>
            </a:r>
            <a:endParaRPr lang="cs-CZ" sz="2200" dirty="0"/>
          </a:p>
        </p:txBody>
      </p:sp>
    </p:spTree>
    <p:extLst>
      <p:ext uri="{BB962C8B-B14F-4D97-AF65-F5344CB8AC3E}">
        <p14:creationId xmlns:p14="http://schemas.microsoft.com/office/powerpoint/2010/main" val="146996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C2F7D14-24DF-014B-D7FE-D3C4B9B26B3B}"/>
              </a:ext>
            </a:extLst>
          </p:cNvPr>
          <p:cNvSpPr>
            <a:spLocks noGrp="1"/>
          </p:cNvSpPr>
          <p:nvPr>
            <p:ph type="title"/>
          </p:nvPr>
        </p:nvSpPr>
        <p:spPr>
          <a:xfrm>
            <a:off x="630936" y="639520"/>
            <a:ext cx="3429000" cy="1719072"/>
          </a:xfrm>
        </p:spPr>
        <p:txBody>
          <a:bodyPr anchor="b">
            <a:normAutofit/>
          </a:bodyPr>
          <a:lstStyle/>
          <a:p>
            <a:r>
              <a:rPr lang="cs-CZ" sz="5400"/>
              <a:t>Závěrečné kolokvium</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F002241A-F79B-0B4F-8989-F3176D75B720}"/>
              </a:ext>
            </a:extLst>
          </p:cNvPr>
          <p:cNvSpPr>
            <a:spLocks noGrp="1"/>
          </p:cNvSpPr>
          <p:nvPr>
            <p:ph idx="1"/>
          </p:nvPr>
        </p:nvSpPr>
        <p:spPr>
          <a:xfrm>
            <a:off x="630936" y="2807208"/>
            <a:ext cx="4595820" cy="3410712"/>
          </a:xfrm>
        </p:spPr>
        <p:txBody>
          <a:bodyPr anchor="t">
            <a:normAutofit fontScale="92500" lnSpcReduction="10000"/>
          </a:bodyPr>
          <a:lstStyle/>
          <a:p>
            <a:pPr marL="0" indent="0">
              <a:buNone/>
            </a:pPr>
            <a:endParaRPr lang="cs-CZ" sz="2200" dirty="0"/>
          </a:p>
          <a:p>
            <a:pPr marL="0" indent="0">
              <a:buNone/>
            </a:pPr>
            <a:r>
              <a:rPr lang="cs-CZ" sz="2200" dirty="0"/>
              <a:t>Na závěrečném kolokviu proběhne ukončení předmětu formou diskuze a reflexe nabytých dovedností a zkušeností v rámci vedení rozhovoru a pozorování</a:t>
            </a:r>
            <a:br>
              <a:rPr lang="cs-CZ" sz="2200" dirty="0"/>
            </a:br>
            <a:br>
              <a:rPr lang="cs-CZ" sz="2200" dirty="0"/>
            </a:br>
            <a:r>
              <a:rPr lang="cs-CZ" sz="2200" dirty="0"/>
              <a:t>Materiály k využití:</a:t>
            </a:r>
            <a:br>
              <a:rPr lang="cs-CZ" sz="2200" dirty="0"/>
            </a:br>
            <a:r>
              <a:rPr lang="cs-CZ" sz="2200" dirty="0"/>
              <a:t>- dnešní výstupy</a:t>
            </a:r>
            <a:br>
              <a:rPr lang="cs-CZ" sz="2200" dirty="0"/>
            </a:br>
            <a:r>
              <a:rPr lang="cs-CZ" sz="2200" dirty="0"/>
              <a:t>- sebereflexe</a:t>
            </a:r>
          </a:p>
          <a:p>
            <a:pPr marL="0" indent="0">
              <a:buNone/>
            </a:pPr>
            <a:endParaRPr lang="cs-CZ" sz="2200" dirty="0"/>
          </a:p>
          <a:p>
            <a:pPr marL="0" indent="0">
              <a:buNone/>
            </a:pPr>
            <a:r>
              <a:rPr lang="cs-CZ" sz="2200" dirty="0"/>
              <a:t>Setkání bude v menších skupinkách studentů</a:t>
            </a:r>
          </a:p>
        </p:txBody>
      </p:sp>
      <p:pic>
        <p:nvPicPr>
          <p:cNvPr id="7" name="Graphic 6" descr="Zaškrtnutí">
            <a:extLst>
              <a:ext uri="{FF2B5EF4-FFF2-40B4-BE49-F238E27FC236}">
                <a16:creationId xmlns:a16="http://schemas.microsoft.com/office/drawing/2014/main" id="{4869E143-0BC8-A2B3-BB3C-21BB93BF4A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7236" y="640080"/>
            <a:ext cx="5577840" cy="5577840"/>
          </a:xfrm>
          <a:prstGeom prst="rect">
            <a:avLst/>
          </a:prstGeom>
        </p:spPr>
      </p:pic>
    </p:spTree>
    <p:extLst>
      <p:ext uri="{BB962C8B-B14F-4D97-AF65-F5344CB8AC3E}">
        <p14:creationId xmlns:p14="http://schemas.microsoft.com/office/powerpoint/2010/main" val="75111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05138FD-77D4-858D-E45C-59DAAC2432A0}"/>
              </a:ext>
            </a:extLst>
          </p:cNvPr>
          <p:cNvSpPr>
            <a:spLocks noGrp="1"/>
          </p:cNvSpPr>
          <p:nvPr>
            <p:ph type="title"/>
          </p:nvPr>
        </p:nvSpPr>
        <p:spPr>
          <a:xfrm>
            <a:off x="282222" y="238539"/>
            <a:ext cx="11672711" cy="1030573"/>
          </a:xfrm>
        </p:spPr>
        <p:txBody>
          <a:bodyPr anchor="b">
            <a:normAutofit/>
          </a:bodyPr>
          <a:lstStyle/>
          <a:p>
            <a:r>
              <a:rPr lang="cs-CZ" sz="4600" dirty="0"/>
              <a:t>V rámci duchu předmětu - pojďte si popovídat </a:t>
            </a:r>
            <a:r>
              <a:rPr lang="cs-CZ" sz="4600" dirty="0">
                <a:sym typeface="Wingdings" panose="05000000000000000000" pitchFamily="2" charset="2"/>
              </a:rPr>
              <a:t></a:t>
            </a:r>
            <a:endParaRPr lang="cs-CZ" sz="4600" dirty="0"/>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0950CE1F-77E1-1109-8DFD-67369784A8C0}"/>
              </a:ext>
            </a:extLst>
          </p:cNvPr>
          <p:cNvSpPr>
            <a:spLocks noGrp="1"/>
          </p:cNvSpPr>
          <p:nvPr>
            <p:ph idx="1"/>
          </p:nvPr>
        </p:nvSpPr>
        <p:spPr>
          <a:xfrm>
            <a:off x="572493" y="2071316"/>
            <a:ext cx="6713552" cy="4119172"/>
          </a:xfrm>
        </p:spPr>
        <p:txBody>
          <a:bodyPr anchor="t">
            <a:normAutofit/>
          </a:bodyPr>
          <a:lstStyle/>
          <a:p>
            <a:endParaRPr lang="cs-CZ" sz="1700" dirty="0">
              <a:latin typeface="Calibri" panose="020F0502020204030204" pitchFamily="34" charset="0"/>
              <a:ea typeface="Calibri" panose="020F0502020204030204" pitchFamily="34" charset="0"/>
              <a:cs typeface="Times New Roman" panose="02020603050405020304" pitchFamily="18" charset="0"/>
            </a:endParaRPr>
          </a:p>
          <a:p>
            <a:r>
              <a:rPr lang="cs-CZ" sz="1700" dirty="0">
                <a:latin typeface="Calibri" panose="020F0502020204030204" pitchFamily="34" charset="0"/>
                <a:ea typeface="Calibri" panose="020F0502020204030204" pitchFamily="34" charset="0"/>
                <a:cs typeface="Times New Roman" panose="02020603050405020304" pitchFamily="18" charset="0"/>
              </a:rPr>
              <a:t>Vytvořte dvojice (trojice)</a:t>
            </a:r>
          </a:p>
          <a:p>
            <a:pPr marL="0" indent="0">
              <a:buNone/>
            </a:pP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700" dirty="0">
                <a:effectLst/>
                <a:latin typeface="Calibri" panose="020F0502020204030204" pitchFamily="34" charset="0"/>
                <a:ea typeface="Calibri" panose="020F0502020204030204" pitchFamily="34" charset="0"/>
                <a:cs typeface="Times New Roman" panose="02020603050405020304" pitchFamily="18" charset="0"/>
              </a:rPr>
              <a:t>Pobavte se spolu na téma: </a:t>
            </a:r>
            <a:br>
              <a:rPr lang="cs-CZ" sz="1700" dirty="0">
                <a:effectLst/>
                <a:latin typeface="Calibri" panose="020F0502020204030204" pitchFamily="34" charset="0"/>
                <a:ea typeface="Calibri" panose="020F0502020204030204" pitchFamily="34" charset="0"/>
                <a:cs typeface="Times New Roman" panose="02020603050405020304" pitchFamily="18" charset="0"/>
              </a:rPr>
            </a:br>
            <a:r>
              <a:rPr lang="cs-CZ" sz="1700" dirty="0">
                <a:effectLst/>
                <a:latin typeface="Calibri" panose="020F0502020204030204" pitchFamily="34" charset="0"/>
                <a:ea typeface="Calibri" panose="020F0502020204030204" pitchFamily="34" charset="0"/>
                <a:cs typeface="Times New Roman" panose="02020603050405020304" pitchFamily="18" charset="0"/>
              </a:rPr>
              <a:t>- Má očekávání od kurzu</a:t>
            </a:r>
            <a:br>
              <a:rPr lang="cs-CZ" sz="1700" dirty="0">
                <a:effectLst/>
                <a:latin typeface="Calibri" panose="020F0502020204030204" pitchFamily="34" charset="0"/>
                <a:ea typeface="Calibri" panose="020F0502020204030204" pitchFamily="34" charset="0"/>
                <a:cs typeface="Times New Roman" panose="02020603050405020304" pitchFamily="18" charset="0"/>
              </a:rPr>
            </a:br>
            <a:r>
              <a:rPr lang="cs-CZ" sz="1700" dirty="0">
                <a:effectLst/>
                <a:latin typeface="Calibri" panose="020F0502020204030204" pitchFamily="34" charset="0"/>
                <a:ea typeface="Calibri" panose="020F0502020204030204" pitchFamily="34" charset="0"/>
                <a:cs typeface="Times New Roman" panose="02020603050405020304" pitchFamily="18" charset="0"/>
              </a:rPr>
              <a:t>- Má úroveň komunikačních schopností – v kontextu běžného života a    profese</a:t>
            </a:r>
          </a:p>
          <a:p>
            <a:pPr marL="0" indent="0">
              <a:buNone/>
            </a:pPr>
            <a:endParaRPr lang="cs-CZ" sz="1700" dirty="0">
              <a:latin typeface="Calibri" panose="020F0502020204030204" pitchFamily="34" charset="0"/>
              <a:ea typeface="Calibri" panose="020F0502020204030204" pitchFamily="34" charset="0"/>
              <a:cs typeface="Times New Roman" panose="02020603050405020304" pitchFamily="18" charset="0"/>
            </a:endParaRPr>
          </a:p>
          <a:p>
            <a:r>
              <a:rPr lang="cs-CZ" sz="1700" dirty="0">
                <a:effectLst/>
                <a:latin typeface="Calibri" panose="020F0502020204030204" pitchFamily="34" charset="0"/>
                <a:ea typeface="Calibri" panose="020F0502020204030204" pitchFamily="34" charset="0"/>
                <a:cs typeface="Times New Roman" panose="02020603050405020304" pitchFamily="18" charset="0"/>
              </a:rPr>
              <a:t>Čas cca 10 minut</a:t>
            </a:r>
          </a:p>
          <a:p>
            <a:endParaRPr lang="cs-CZ" sz="1700" dirty="0">
              <a:latin typeface="Calibri" panose="020F0502020204030204" pitchFamily="34" charset="0"/>
              <a:cs typeface="Times New Roman" panose="02020603050405020304" pitchFamily="18" charset="0"/>
            </a:endParaRPr>
          </a:p>
          <a:p>
            <a:r>
              <a:rPr lang="cs-CZ" sz="1700" dirty="0"/>
              <a:t>Věnujte závěrečnou minutu nebo dvě zápisu výsledků vaší diskuze</a:t>
            </a:r>
          </a:p>
        </p:txBody>
      </p:sp>
      <p:pic>
        <p:nvPicPr>
          <p:cNvPr id="2050" name="Picture 2" descr="Konverzace Diskuse Problémy - Obrázek zdarma na Pixabay - Pixabay">
            <a:extLst>
              <a:ext uri="{FF2B5EF4-FFF2-40B4-BE49-F238E27FC236}">
                <a16:creationId xmlns:a16="http://schemas.microsoft.com/office/drawing/2014/main" id="{650261D6-3D86-177F-DBF6-2926B8CDC0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79" r="16005" b="2"/>
          <a:stretch/>
        </p:blipFill>
        <p:spPr bwMode="auto">
          <a:xfrm>
            <a:off x="7721600" y="2093976"/>
            <a:ext cx="3895122"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21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Nadpis 1"/>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a:solidFill>
                  <a:srgbClr val="FFFFFF"/>
                </a:solidFill>
                <a:latin typeface="+mj-lt"/>
                <a:ea typeface="+mj-ea"/>
                <a:cs typeface="+mj-cs"/>
              </a:rPr>
              <a:t>Etika rozhovoru a pozorování</a:t>
            </a:r>
          </a:p>
        </p:txBody>
      </p:sp>
      <p:sp>
        <p:nvSpPr>
          <p:cNvPr id="4" name="Zástupný text 3">
            <a:extLst>
              <a:ext uri="{FF2B5EF4-FFF2-40B4-BE49-F238E27FC236}">
                <a16:creationId xmlns:a16="http://schemas.microsoft.com/office/drawing/2014/main" id="{43CF488A-8356-4216-B3CD-FE7D7A1F04AB}"/>
              </a:ext>
            </a:extLst>
          </p:cNvPr>
          <p:cNvSpPr>
            <a:spLocks noGrp="1"/>
          </p:cNvSpPr>
          <p:nvPr>
            <p:ph type="body" idx="1"/>
          </p:nvPr>
        </p:nvSpPr>
        <p:spPr>
          <a:xfrm>
            <a:off x="1987499" y="4810308"/>
            <a:ext cx="9003022" cy="1076551"/>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40119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A8A96D0-00D4-4850-A2B4-D544188D64F1}"/>
              </a:ext>
            </a:extLst>
          </p:cNvPr>
          <p:cNvSpPr>
            <a:spLocks noGrp="1"/>
          </p:cNvSpPr>
          <p:nvPr>
            <p:ph sz="half" idx="1"/>
          </p:nvPr>
        </p:nvSpPr>
        <p:spPr>
          <a:xfrm>
            <a:off x="838200" y="675861"/>
            <a:ext cx="5181600" cy="5501102"/>
          </a:xfrm>
        </p:spPr>
        <p:txBody>
          <a:bodyPr>
            <a:normAutofit fontScale="70000" lnSpcReduction="20000"/>
          </a:bodyPr>
          <a:lstStyle/>
          <a:p>
            <a:pPr marL="0" indent="0" algn="ctr">
              <a:buNone/>
            </a:pPr>
            <a:r>
              <a:rPr lang="cs-CZ" b="1" dirty="0"/>
              <a:t>Etika výzkumného pozorování</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Poskytování informovaného souhlasu o pozorování</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Ochrana osobních údajů, nešíření a nesdílení výsledků třetím stranám pro nevýzkumné účely, anonymizace údajů</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Experimenty připravovat v souladu s etickými a lidskými principy, nevystavovat účastníky extrémním situacím</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Nezamlčovat důležité informace účastníkům (není-li to součástí experimentu)</a:t>
            </a:r>
          </a:p>
          <a:p>
            <a:pPr>
              <a:lnSpc>
                <a:spcPct val="107000"/>
              </a:lnSpc>
              <a:spcAft>
                <a:spcPts val="800"/>
              </a:spcAft>
            </a:pPr>
            <a:r>
              <a:rPr lang="cs-CZ" sz="1800" dirty="0" err="1">
                <a:effectLst/>
                <a:latin typeface="Calibri" panose="020F0502020204030204" pitchFamily="34" charset="0"/>
                <a:ea typeface="Calibri" panose="020F0502020204030204" pitchFamily="34" charset="0"/>
                <a:cs typeface="Times New Roman" panose="02020603050405020304" pitchFamily="18" charset="0"/>
              </a:rPr>
              <a:t>Debriefing</a:t>
            </a:r>
            <a:r>
              <a:rPr lang="cs-CZ" sz="1800" dirty="0">
                <a:effectLst/>
                <a:latin typeface="Calibri" panose="020F0502020204030204" pitchFamily="34" charset="0"/>
                <a:ea typeface="Calibri" panose="020F0502020204030204" pitchFamily="34" charset="0"/>
                <a:cs typeface="Times New Roman" panose="02020603050405020304" pitchFamily="18" charset="0"/>
              </a:rPr>
              <a:t> po výzkumu</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Ukončením výzkumu ukončit také činnost</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Při komunikaci a práci se zúčastněnými zachovávat lidskou důstojnost, slušnost</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Respektovat volbu účastníků odmítnout se účastnit výzkumu</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Výběr vzorku i analýza dat by měla být objektivní,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validizovaná</a:t>
            </a:r>
            <a:r>
              <a:rPr lang="cs-CZ" sz="1800" dirty="0">
                <a:effectLst/>
                <a:latin typeface="Calibri" panose="020F0502020204030204" pitchFamily="34" charset="0"/>
                <a:ea typeface="Calibri" panose="020F0502020204030204" pitchFamily="34" charset="0"/>
                <a:cs typeface="Times New Roman" panose="02020603050405020304" pitchFamily="18" charset="0"/>
              </a:rPr>
              <a:t>, s výsledky nemanipulovat ve prospěch svůj, ani třetích stran</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Výsledky by měly být prezentovány transparentně</a:t>
            </a:r>
          </a:p>
          <a:p>
            <a:pPr marL="0" indent="0" algn="ctr">
              <a:buNone/>
            </a:pPr>
            <a:endParaRPr lang="cs-CZ" sz="1400" dirty="0"/>
          </a:p>
        </p:txBody>
      </p:sp>
      <p:sp>
        <p:nvSpPr>
          <p:cNvPr id="4" name="Zástupný obsah 3">
            <a:extLst>
              <a:ext uri="{FF2B5EF4-FFF2-40B4-BE49-F238E27FC236}">
                <a16:creationId xmlns:a16="http://schemas.microsoft.com/office/drawing/2014/main" id="{3CE1EE9E-A057-45BD-BDDE-E764CC0529FF}"/>
              </a:ext>
            </a:extLst>
          </p:cNvPr>
          <p:cNvSpPr>
            <a:spLocks noGrp="1"/>
          </p:cNvSpPr>
          <p:nvPr>
            <p:ph sz="half" idx="2"/>
          </p:nvPr>
        </p:nvSpPr>
        <p:spPr>
          <a:xfrm>
            <a:off x="6172200" y="675860"/>
            <a:ext cx="5181600" cy="6049679"/>
          </a:xfrm>
        </p:spPr>
        <p:txBody>
          <a:bodyPr>
            <a:normAutofit fontScale="70000" lnSpcReduction="20000"/>
          </a:bodyPr>
          <a:lstStyle/>
          <a:p>
            <a:pPr marL="0" indent="0" algn="ctr">
              <a:buNone/>
            </a:pPr>
            <a:r>
              <a:rPr lang="cs-CZ" b="1" dirty="0"/>
              <a:t>Etika rozhovoru</a:t>
            </a:r>
          </a:p>
          <a:p>
            <a:pPr>
              <a:lnSpc>
                <a:spcPct val="120000"/>
              </a:lnSpc>
              <a:spcBef>
                <a:spcPts val="600"/>
              </a:spcBef>
            </a:pPr>
            <a:r>
              <a:rPr lang="cs-CZ" sz="1800" dirty="0">
                <a:effectLst/>
                <a:latin typeface="Calibri" panose="020F0502020204030204" pitchFamily="34" charset="0"/>
                <a:ea typeface="Calibri" panose="020F0502020204030204" pitchFamily="34" charset="0"/>
                <a:cs typeface="Times New Roman" panose="02020603050405020304" pitchFamily="18" charset="0"/>
              </a:rPr>
              <a:t>Respekt soukromí svých klientů (tedy např. nepřenášet informace o klientech jiným klientům)</a:t>
            </a:r>
          </a:p>
          <a:p>
            <a:pPr>
              <a:lnSpc>
                <a:spcPct val="120000"/>
              </a:lnSpc>
              <a:spcBef>
                <a:spcPts val="600"/>
              </a:spcBef>
            </a:pPr>
            <a:r>
              <a:rPr lang="cs-CZ" sz="1800" dirty="0">
                <a:effectLst/>
                <a:latin typeface="Calibri" panose="020F0502020204030204" pitchFamily="34" charset="0"/>
                <a:ea typeface="Calibri" panose="020F0502020204030204" pitchFamily="34" charset="0"/>
                <a:cs typeface="Times New Roman" panose="02020603050405020304" pitchFamily="18" charset="0"/>
              </a:rPr>
              <a:t>Dodržování ochrany osobních údajů – přístup do dokumentace pouze pro klienta (a pro účely supervize se souhlasem)</a:t>
            </a:r>
          </a:p>
          <a:p>
            <a:pPr>
              <a:lnSpc>
                <a:spcPct val="120000"/>
              </a:lnSpc>
              <a:spcBef>
                <a:spcPts val="600"/>
              </a:spcBef>
            </a:pPr>
            <a:r>
              <a:rPr lang="cs-CZ" sz="1800" dirty="0">
                <a:effectLst/>
                <a:latin typeface="Calibri" panose="020F0502020204030204" pitchFamily="34" charset="0"/>
                <a:ea typeface="Calibri" panose="020F0502020204030204" pitchFamily="34" charset="0"/>
                <a:cs typeface="Times New Roman" panose="02020603050405020304" pitchFamily="18" charset="0"/>
              </a:rPr>
              <a:t>Nesdílení neanonymizovaných informací z terapie </a:t>
            </a:r>
          </a:p>
          <a:p>
            <a:pPr>
              <a:lnSpc>
                <a:spcPct val="120000"/>
              </a:lnSpc>
              <a:spcBef>
                <a:spcPts val="600"/>
              </a:spcBef>
            </a:pPr>
            <a:r>
              <a:rPr lang="cs-CZ" sz="1800" dirty="0">
                <a:effectLst/>
                <a:latin typeface="Calibri" panose="020F0502020204030204" pitchFamily="34" charset="0"/>
                <a:ea typeface="Calibri" panose="020F0502020204030204" pitchFamily="34" charset="0"/>
                <a:cs typeface="Times New Roman" panose="02020603050405020304" pitchFamily="18" charset="0"/>
              </a:rPr>
              <a:t>Respekt k osobním hranicím klienta</a:t>
            </a:r>
          </a:p>
          <a:p>
            <a:pPr>
              <a:lnSpc>
                <a:spcPct val="120000"/>
              </a:lnSpc>
              <a:spcBef>
                <a:spcPts val="600"/>
              </a:spcBef>
            </a:pPr>
            <a:r>
              <a:rPr lang="cs-CZ" sz="1800" dirty="0">
                <a:effectLst/>
                <a:latin typeface="Calibri" panose="020F0502020204030204" pitchFamily="34" charset="0"/>
                <a:ea typeface="Calibri" panose="020F0502020204030204" pitchFamily="34" charset="0"/>
                <a:cs typeface="Times New Roman" panose="02020603050405020304" pitchFamily="18" charset="0"/>
              </a:rPr>
              <a:t>Nevydržovat/nevyužívat klienty k vlastnímu prospěchu</a:t>
            </a:r>
          </a:p>
          <a:p>
            <a:pPr>
              <a:lnSpc>
                <a:spcPct val="120000"/>
              </a:lnSpc>
              <a:spcBef>
                <a:spcPts val="600"/>
              </a:spcBef>
            </a:pPr>
            <a:r>
              <a:rPr lang="cs-CZ" sz="1800" dirty="0">
                <a:effectLst/>
                <a:latin typeface="Calibri" panose="020F0502020204030204" pitchFamily="34" charset="0"/>
                <a:ea typeface="Calibri" panose="020F0502020204030204" pitchFamily="34" charset="0"/>
                <a:cs typeface="Times New Roman" panose="02020603050405020304" pitchFamily="18" charset="0"/>
              </a:rPr>
              <a:t>Klienta neznevažovat, nebagatelizovat, neurážet, nemanipulovat </a:t>
            </a:r>
          </a:p>
          <a:p>
            <a:pPr>
              <a:lnSpc>
                <a:spcPct val="120000"/>
              </a:lnSpc>
              <a:spcBef>
                <a:spcPts val="600"/>
              </a:spcBef>
            </a:pPr>
            <a:r>
              <a:rPr lang="cs-CZ" sz="1800" dirty="0" err="1">
                <a:effectLst/>
                <a:latin typeface="Calibri" panose="020F0502020204030204" pitchFamily="34" charset="0"/>
                <a:ea typeface="Calibri" panose="020F0502020204030204" pitchFamily="34" charset="0"/>
                <a:cs typeface="Times New Roman" panose="02020603050405020304" pitchFamily="18" charset="0"/>
              </a:rPr>
              <a:t>Nediagostikovat</a:t>
            </a:r>
            <a:r>
              <a:rPr lang="cs-CZ" sz="1800" dirty="0">
                <a:effectLst/>
                <a:latin typeface="Calibri" panose="020F0502020204030204" pitchFamily="34" charset="0"/>
                <a:ea typeface="Calibri" panose="020F0502020204030204" pitchFamily="34" charset="0"/>
                <a:cs typeface="Times New Roman" panose="02020603050405020304" pitchFamily="18" charset="0"/>
              </a:rPr>
              <a:t> „na objednávku“</a:t>
            </a:r>
          </a:p>
          <a:p>
            <a:pPr>
              <a:lnSpc>
                <a:spcPct val="120000"/>
              </a:lnSpc>
              <a:spcBef>
                <a:spcPts val="600"/>
              </a:spcBef>
            </a:pPr>
            <a:r>
              <a:rPr lang="cs-CZ" sz="1800" dirty="0">
                <a:effectLst/>
                <a:latin typeface="Calibri" panose="020F0502020204030204" pitchFamily="34" charset="0"/>
                <a:ea typeface="Calibri" panose="020F0502020204030204" pitchFamily="34" charset="0"/>
                <a:cs typeface="Times New Roman" panose="02020603050405020304" pitchFamily="18" charset="0"/>
              </a:rPr>
              <a:t>Práci vykonávat střízlivý</a:t>
            </a:r>
          </a:p>
          <a:p>
            <a:pPr>
              <a:lnSpc>
                <a:spcPct val="120000"/>
              </a:lnSpc>
              <a:spcBef>
                <a:spcPts val="600"/>
              </a:spcBef>
            </a:pPr>
            <a:r>
              <a:rPr lang="cs-CZ" sz="1800" dirty="0">
                <a:effectLst/>
                <a:latin typeface="Calibri" panose="020F0502020204030204" pitchFamily="34" charset="0"/>
                <a:ea typeface="Calibri" panose="020F0502020204030204" pitchFamily="34" charset="0"/>
                <a:cs typeface="Times New Roman" panose="02020603050405020304" pitchFamily="18" charset="0"/>
              </a:rPr>
              <a:t>Odmítnout klienta lze, ale také s respektem (k sobě i klientovi)</a:t>
            </a:r>
          </a:p>
          <a:p>
            <a:pPr>
              <a:lnSpc>
                <a:spcPct val="120000"/>
              </a:lnSpc>
              <a:spcBef>
                <a:spcPts val="600"/>
              </a:spcBef>
            </a:pPr>
            <a:r>
              <a:rPr lang="cs-CZ" sz="1800" dirty="0">
                <a:effectLst/>
                <a:latin typeface="Calibri" panose="020F0502020204030204" pitchFamily="34" charset="0"/>
                <a:ea typeface="Calibri" panose="020F0502020204030204" pitchFamily="34" charset="0"/>
                <a:cs typeface="Times New Roman" panose="02020603050405020304" pitchFamily="18" charset="0"/>
              </a:rPr>
              <a:t>Vlastní pohled a názor do terapie přinášet pouze „ve prospěch klienta“ a po zvážení, respektovat názory klienta</a:t>
            </a:r>
          </a:p>
          <a:p>
            <a:pPr>
              <a:lnSpc>
                <a:spcPct val="120000"/>
              </a:lnSpc>
              <a:spcBef>
                <a:spcPts val="600"/>
              </a:spcBef>
            </a:pPr>
            <a:r>
              <a:rPr lang="cs-CZ" sz="1800" dirty="0">
                <a:effectLst/>
                <a:latin typeface="Calibri" panose="020F0502020204030204" pitchFamily="34" charset="0"/>
                <a:ea typeface="Calibri" panose="020F0502020204030204" pitchFamily="34" charset="0"/>
                <a:cs typeface="Times New Roman" panose="02020603050405020304" pitchFamily="18" charset="0"/>
              </a:rPr>
              <a:t>Nepřijímat do péče blízké příbuzné a blízké osoby</a:t>
            </a:r>
          </a:p>
          <a:p>
            <a:pPr>
              <a:lnSpc>
                <a:spcPct val="120000"/>
              </a:lnSpc>
              <a:spcBef>
                <a:spcPts val="600"/>
              </a:spcBef>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Poskytovat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transparentní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služby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poskytnout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informace</a:t>
            </a:r>
            <a:r>
              <a:rPr lang="en-US" sz="1800" dirty="0">
                <a:effectLst/>
                <a:latin typeface="Calibri" panose="020F0502020204030204" pitchFamily="34" charset="0"/>
                <a:ea typeface="Calibri" panose="020F0502020204030204" pitchFamily="34" charset="0"/>
                <a:cs typeface="Times New Roman" panose="02020603050405020304" pitchFamily="18" charset="0"/>
              </a:rPr>
              <a:t> 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způsobu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práce</a:t>
            </a:r>
            <a:r>
              <a:rPr lang="en-US" sz="1800" dirty="0">
                <a:effectLst/>
                <a:latin typeface="Calibri" panose="020F0502020204030204" pitchFamily="34" charset="0"/>
                <a:ea typeface="Calibri" panose="020F0502020204030204" pitchFamily="34" charset="0"/>
                <a:cs typeface="Times New Roman" panose="02020603050405020304" pitchFamily="18" charset="0"/>
              </a:rPr>
              <a:t>, co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klient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může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očekávat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600"/>
              </a:spcBef>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Neschvalovat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trestné</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nebo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protizákonné</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jednání</a:t>
            </a:r>
            <a:r>
              <a:rPr lang="en-US" sz="1800" dirty="0">
                <a:effectLst/>
                <a:latin typeface="Calibri" panose="020F0502020204030204" pitchFamily="34" charset="0"/>
                <a:ea typeface="Calibri" panose="020F0502020204030204" pitchFamily="34" charset="0"/>
                <a:cs typeface="Times New Roman" panose="02020603050405020304" pitchFamily="18" charset="0"/>
              </a:rPr>
              <a:t> (ale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neodsuzovat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600"/>
              </a:spcBef>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Rozhovor</a:t>
            </a:r>
            <a:r>
              <a:rPr lang="en-US" sz="1800" dirty="0">
                <a:effectLst/>
                <a:latin typeface="Calibri" panose="020F0502020204030204" pitchFamily="34" charset="0"/>
                <a:ea typeface="Calibri" panose="020F0502020204030204" pitchFamily="34" charset="0"/>
                <a:cs typeface="Times New Roman" panose="02020603050405020304" pitchFamily="18" charset="0"/>
              </a:rPr>
              <a:t> vest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vhodném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místě</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soukromí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bezpečí</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600"/>
              </a:spcBef>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Respektovat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lidskou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důstonojnost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klienta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600"/>
              </a:spcBef>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Záznamy</a:t>
            </a:r>
            <a:r>
              <a:rPr lang="en-US" sz="1800" dirty="0">
                <a:effectLst/>
                <a:latin typeface="Calibri" panose="020F0502020204030204" pitchFamily="34" charset="0"/>
                <a:ea typeface="Calibri" panose="020F0502020204030204" pitchFamily="34" charset="0"/>
                <a:cs typeface="Times New Roman" panose="02020603050405020304" pitchFamily="18" charset="0"/>
              </a:rPr>
              <a:t> ze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setkání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pořizovat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pouze</a:t>
            </a:r>
            <a:r>
              <a:rPr lang="en-US" sz="1800" dirty="0">
                <a:effectLst/>
                <a:latin typeface="Calibri" panose="020F0502020204030204" pitchFamily="34" charset="0"/>
                <a:ea typeface="Calibri" panose="020F0502020204030204" pitchFamily="34" charset="0"/>
                <a:cs typeface="Times New Roman" panose="02020603050405020304" pitchFamily="18" charset="0"/>
              </a:rPr>
              <a:t> 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souhlasem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klienta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600"/>
              </a:spcBef>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Nedělat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věci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kterých</a:t>
            </a:r>
            <a:r>
              <a:rPr lang="en-US" sz="1800" dirty="0">
                <a:effectLst/>
                <a:latin typeface="Calibri" panose="020F0502020204030204" pitchFamily="34" charset="0"/>
                <a:ea typeface="Calibri" panose="020F0502020204030204" pitchFamily="34" charset="0"/>
                <a:cs typeface="Times New Roman" panose="02020603050405020304" pitchFamily="18" charset="0"/>
              </a:rPr>
              <a:t> 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necítíme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kompetentní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600"/>
              </a:spcBef>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Dodržování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dohodnutých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podmínek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jako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např</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časy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setkání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cenu</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cs-CZ" sz="1100" dirty="0"/>
          </a:p>
        </p:txBody>
      </p:sp>
    </p:spTree>
    <p:extLst>
      <p:ext uri="{BB962C8B-B14F-4D97-AF65-F5344CB8AC3E}">
        <p14:creationId xmlns:p14="http://schemas.microsoft.com/office/powerpoint/2010/main" val="210778655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2611</TotalTime>
  <Words>1819</Words>
  <Application>Microsoft Office PowerPoint</Application>
  <PresentationFormat>Širokoúhlá obrazovka</PresentationFormat>
  <Paragraphs>176</Paragraphs>
  <Slides>23</Slides>
  <Notes>13</Notes>
  <HiddenSlides>0</HiddenSlides>
  <MMClips>1</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23</vt:i4>
      </vt:variant>
    </vt:vector>
  </HeadingPairs>
  <TitlesOfParts>
    <vt:vector size="29" baseType="lpstr">
      <vt:lpstr>Arial</vt:lpstr>
      <vt:lpstr>Calibri</vt:lpstr>
      <vt:lpstr>Calibri Light</vt:lpstr>
      <vt:lpstr>Open Sans</vt:lpstr>
      <vt:lpstr>Wingdings</vt:lpstr>
      <vt:lpstr>Motiv Office</vt:lpstr>
      <vt:lpstr>Rozhovor a pozorování</vt:lpstr>
      <vt:lpstr>Podmínky pro ukončení předmětu</vt:lpstr>
      <vt:lpstr>Rozhovor s cizím člověkem</vt:lpstr>
      <vt:lpstr>Zpětná vazba na rozhovor</vt:lpstr>
      <vt:lpstr>Sebereflexe komunikačních dovedností</vt:lpstr>
      <vt:lpstr>Závěrečné kolokvium</vt:lpstr>
      <vt:lpstr>V rámci duchu předmětu - pojďte si popovídat </vt:lpstr>
      <vt:lpstr>Etika rozhovoru a pozorování</vt:lpstr>
      <vt:lpstr>Prezentace aplikace PowerPoint</vt:lpstr>
      <vt:lpstr>Obecně k etice</vt:lpstr>
      <vt:lpstr>Literatura k tématu</vt:lpstr>
      <vt:lpstr>Sociální percepce a možná zkreslení </vt:lpstr>
      <vt:lpstr>Co všechno ovlivňuje naše vnímání světa?       (opakování z PSY1070 a PSY1050)</vt:lpstr>
      <vt:lpstr>Fotografie osob</vt:lpstr>
      <vt:lpstr>Vnímání lidí a mezilidských vztahů</vt:lpstr>
      <vt:lpstr>Implicitní teorie osobnosti</vt:lpstr>
      <vt:lpstr>Ashův experiment</vt:lpstr>
      <vt:lpstr>Chyby při hodnocení lidí</vt:lpstr>
      <vt:lpstr>Percepce a pozornost</vt:lpstr>
      <vt:lpstr>Pozorování &amp; pozorovací schéma</vt:lpstr>
      <vt:lpstr>Příklad - Facial Action Coding System (FACS)</vt:lpstr>
      <vt:lpstr>Pozorovací schéma v praxi</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Pourová Martina</dc:creator>
  <cp:lastModifiedBy>David Macek</cp:lastModifiedBy>
  <cp:revision>50</cp:revision>
  <dcterms:created xsi:type="dcterms:W3CDTF">2021-09-23T05:48:49Z</dcterms:created>
  <dcterms:modified xsi:type="dcterms:W3CDTF">2024-10-30T07:48:54Z</dcterms:modified>
</cp:coreProperties>
</file>