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73"/>
  </p:notesMasterIdLst>
  <p:handoutMasterIdLst>
    <p:handoutMasterId r:id="rId74"/>
  </p:handoutMasterIdLst>
  <p:sldIdLst>
    <p:sldId id="256" r:id="rId2"/>
    <p:sldId id="309" r:id="rId3"/>
    <p:sldId id="275" r:id="rId4"/>
    <p:sldId id="348" r:id="rId5"/>
    <p:sldId id="272" r:id="rId6"/>
    <p:sldId id="273" r:id="rId7"/>
    <p:sldId id="311" r:id="rId8"/>
    <p:sldId id="274" r:id="rId9"/>
    <p:sldId id="310" r:id="rId10"/>
    <p:sldId id="276" r:id="rId11"/>
    <p:sldId id="351" r:id="rId12"/>
    <p:sldId id="277" r:id="rId13"/>
    <p:sldId id="278" r:id="rId14"/>
    <p:sldId id="282" r:id="rId15"/>
    <p:sldId id="352" r:id="rId16"/>
    <p:sldId id="280" r:id="rId17"/>
    <p:sldId id="283" r:id="rId18"/>
    <p:sldId id="287" r:id="rId19"/>
    <p:sldId id="288" r:id="rId20"/>
    <p:sldId id="285" r:id="rId21"/>
    <p:sldId id="289" r:id="rId22"/>
    <p:sldId id="290" r:id="rId23"/>
    <p:sldId id="291" r:id="rId24"/>
    <p:sldId id="292" r:id="rId25"/>
    <p:sldId id="313" r:id="rId26"/>
    <p:sldId id="284" r:id="rId27"/>
    <p:sldId id="293" r:id="rId28"/>
    <p:sldId id="316" r:id="rId29"/>
    <p:sldId id="317" r:id="rId30"/>
    <p:sldId id="318" r:id="rId31"/>
    <p:sldId id="319" r:id="rId32"/>
    <p:sldId id="320" r:id="rId33"/>
    <p:sldId id="321" r:id="rId34"/>
    <p:sldId id="350" r:id="rId35"/>
    <p:sldId id="322" r:id="rId36"/>
    <p:sldId id="330" r:id="rId37"/>
    <p:sldId id="323" r:id="rId38"/>
    <p:sldId id="325" r:id="rId39"/>
    <p:sldId id="296" r:id="rId40"/>
    <p:sldId id="298" r:id="rId41"/>
    <p:sldId id="299" r:id="rId42"/>
    <p:sldId id="303" r:id="rId43"/>
    <p:sldId id="300" r:id="rId44"/>
    <p:sldId id="301" r:id="rId45"/>
    <p:sldId id="302" r:id="rId46"/>
    <p:sldId id="304" r:id="rId47"/>
    <p:sldId id="334" r:id="rId48"/>
    <p:sldId id="331" r:id="rId49"/>
    <p:sldId id="346" r:id="rId50"/>
    <p:sldId id="332" r:id="rId51"/>
    <p:sldId id="333" r:id="rId52"/>
    <p:sldId id="347" r:id="rId53"/>
    <p:sldId id="295" r:id="rId54"/>
    <p:sldId id="336" r:id="rId55"/>
    <p:sldId id="353" r:id="rId56"/>
    <p:sldId id="345" r:id="rId57"/>
    <p:sldId id="337" r:id="rId58"/>
    <p:sldId id="314" r:id="rId59"/>
    <p:sldId id="308" r:id="rId60"/>
    <p:sldId id="349" r:id="rId61"/>
    <p:sldId id="307" r:id="rId62"/>
    <p:sldId id="339" r:id="rId63"/>
    <p:sldId id="340" r:id="rId64"/>
    <p:sldId id="341" r:id="rId65"/>
    <p:sldId id="342" r:id="rId66"/>
    <p:sldId id="343" r:id="rId67"/>
    <p:sldId id="335" r:id="rId68"/>
    <p:sldId id="338" r:id="rId69"/>
    <p:sldId id="344" r:id="rId70"/>
    <p:sldId id="305" r:id="rId71"/>
    <p:sldId id="306" r:id="rId72"/>
  </p:sldIdLst>
  <p:sldSz cx="9144000" cy="6858000" type="screen4x3"/>
  <p:notesSz cx="6865938" cy="95408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DCD14D1-0301-4D4E-BED7-3607EB936861}">
          <p14:sldIdLst>
            <p14:sldId id="256"/>
            <p14:sldId id="309"/>
            <p14:sldId id="275"/>
          </p14:sldIdLst>
        </p14:section>
        <p14:section name="K čemu" id="{996F70D3-4B17-4BF7-84AE-BA2CFA60088E}">
          <p14:sldIdLst>
            <p14:sldId id="348"/>
            <p14:sldId id="272"/>
            <p14:sldId id="273"/>
            <p14:sldId id="311"/>
            <p14:sldId id="274"/>
          </p14:sldIdLst>
        </p14:section>
        <p14:section name="Jak" id="{866B6D56-BEBA-42DD-A0D8-D95ACCA256F5}">
          <p14:sldIdLst>
            <p14:sldId id="310"/>
            <p14:sldId id="276"/>
            <p14:sldId id="351"/>
            <p14:sldId id="277"/>
            <p14:sldId id="278"/>
            <p14:sldId id="282"/>
            <p14:sldId id="352"/>
            <p14:sldId id="280"/>
            <p14:sldId id="283"/>
            <p14:sldId id="287"/>
            <p14:sldId id="288"/>
            <p14:sldId id="285"/>
            <p14:sldId id="289"/>
            <p14:sldId id="290"/>
            <p14:sldId id="291"/>
            <p14:sldId id="292"/>
            <p14:sldId id="313"/>
            <p14:sldId id="284"/>
            <p14:sldId id="293"/>
            <p14:sldId id="316"/>
            <p14:sldId id="317"/>
            <p14:sldId id="318"/>
            <p14:sldId id="319"/>
            <p14:sldId id="320"/>
            <p14:sldId id="321"/>
            <p14:sldId id="350"/>
            <p14:sldId id="322"/>
            <p14:sldId id="330"/>
            <p14:sldId id="323"/>
            <p14:sldId id="325"/>
            <p14:sldId id="296"/>
            <p14:sldId id="298"/>
            <p14:sldId id="299"/>
            <p14:sldId id="303"/>
            <p14:sldId id="300"/>
            <p14:sldId id="301"/>
            <p14:sldId id="302"/>
            <p14:sldId id="304"/>
            <p14:sldId id="334"/>
            <p14:sldId id="331"/>
            <p14:sldId id="346"/>
            <p14:sldId id="332"/>
            <p14:sldId id="333"/>
            <p14:sldId id="347"/>
            <p14:sldId id="295"/>
            <p14:sldId id="336"/>
            <p14:sldId id="353"/>
            <p14:sldId id="345"/>
            <p14:sldId id="337"/>
            <p14:sldId id="314"/>
            <p14:sldId id="308"/>
            <p14:sldId id="349"/>
            <p14:sldId id="307"/>
            <p14:sldId id="339"/>
            <p14:sldId id="340"/>
            <p14:sldId id="341"/>
            <p14:sldId id="342"/>
            <p14:sldId id="343"/>
            <p14:sldId id="335"/>
            <p14:sldId id="338"/>
            <p14:sldId id="34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B4D"/>
    <a:srgbClr val="FFCC00"/>
    <a:srgbClr val="B6C63E"/>
    <a:srgbClr val="E6FFCD"/>
    <a:srgbClr val="CCFF99"/>
    <a:srgbClr val="0000FF"/>
    <a:srgbClr val="F8BC64"/>
    <a:srgbClr val="F6A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86971" autoAdjust="0"/>
  </p:normalViewPr>
  <p:slideViewPr>
    <p:cSldViewPr>
      <p:cViewPr varScale="1">
        <p:scale>
          <a:sx n="129" d="100"/>
          <a:sy n="129" d="100"/>
        </p:scale>
        <p:origin x="10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BC9B202-AE67-4B25-A094-AED790125A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9E2490-A861-44B8-BBBA-1A3016B8C9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2FA77-52DC-4EFC-B912-6B64C4B76255}" type="datetimeFigureOut">
              <a:rPr lang="cs-CZ"/>
              <a:pPr>
                <a:defRPr/>
              </a:pPr>
              <a:t>14.11.22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B51374-01C4-4330-B42D-06D6C56F69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063038"/>
            <a:ext cx="2976563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9A579E-D134-41E0-B39A-3AAE042F1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375" y="9063038"/>
            <a:ext cx="2974975" cy="4778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DD1D1E-BA99-43C5-B8B6-A8ADAD3E08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F89C2354-EE60-4580-AE37-5561453F96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94765E60-521C-468E-842C-65A91A26C2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30AB340B-4619-463D-9A4B-BB1FE85E945A}" type="datetimeFigureOut">
              <a:rPr lang="sk-SK"/>
              <a:pPr>
                <a:defRPr/>
              </a:pPr>
              <a:t>14. 11. 2022</a:t>
            </a:fld>
            <a:endParaRPr lang="sk-SK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691F1CC9-25B5-4FD8-98E8-BA519C3FF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72025" cy="357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CC54E224-9DC3-49C3-A028-4CBCB8F55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32313"/>
            <a:ext cx="5492750" cy="429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D7561C8A-EF4B-4566-9BE4-F6E48A34AA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063038"/>
            <a:ext cx="2976563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D50C4B83-225E-4C05-A255-884A522C3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9375" y="9063038"/>
            <a:ext cx="2974975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9D467B-5114-4BE0-B352-37516B97F15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01C2127-6D96-482C-AB07-5127F33526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339B460-30B4-4A14-ABED-98DA27E003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5B33369-522B-4642-A1D6-CAD8DABBE2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BE208B1-DA6F-460B-9B52-95844BA886B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4C50766-0949-40DB-9054-8E34029CAD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F866F14-25F8-4977-867A-9FA7905113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CEDCD67-B4FF-41EC-8B6A-484D25945B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D70BBD8-69B1-4860-80F1-E87F8A34D1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E1F3AF2-87A6-44ED-A2EC-B247A404BC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5074D82-390D-4C20-8805-31964F8B45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44CCD6-719B-4898-9944-677A7045AB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AFA7B15-602F-4214-BC28-C2226ED02A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D3BBD69-24AA-4E6D-BC01-3E14178BB3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55719E3-DA96-4ADF-B635-E856960AB7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97836DE-34AE-4045-9491-B7D8044BBF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EFB8616-A1BF-4591-B36E-95BF4609C5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70DCBEC-19D1-49C9-A852-21C4989E9D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9E9EF8F-AFAA-4D2D-B5A7-70A82D1635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AF7C578-9808-4470-B6A9-C6C3CA0A6C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0CD9D10-08F1-4A81-B80C-FC6DBD7A55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FCC19E1-CF63-43E5-89E1-F00877694B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D71915F-DF47-4304-82CE-F5F8D21C5A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55F42FFA-76C0-4A71-8569-09BF54C4DF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6EB7BDA2-6AEF-4DCA-AC59-F6A9FED27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0F3C2009-2151-4333-8344-AC739C0021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9375" y="9063038"/>
            <a:ext cx="2974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CC275762-5070-4922-8349-314A018F18E3}" type="slidenum">
              <a:rPr lang="cs-CZ" altLang="cs-CZ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8F9E8F4-1FD6-4624-A106-51DC9CBCC4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877E7A7-BD2F-4A80-968E-A71B3552C8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A06D0E6-41F3-42D4-8D41-40D58C22F6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CF27FD2-ECF7-4663-BAFC-EE5AFD0848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9737163-C847-4DDD-AF79-389E5EEEEE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7C4F0A3-9124-435A-B34E-EBE2CAC9D6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Big Five Inventory – IPIP verze NEO. Martina Hřebíčková pracuje na české verzi.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571D25E-8F6A-458F-AFBC-E9CCBE2325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D50EF72-928E-4FFE-BEA3-6F9FB48D28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DF9F9A2-CC80-4447-9854-F34620C538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1636C8D-C5EF-445F-A944-55151123D7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34EB2BB-9A1A-4843-AB44-771026D387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428BA03-9DBC-42FA-B2FC-79384691FB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BAE6886-3BF6-4B0C-BDAC-EFC98681AE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C38B592-4B6C-453A-8E4F-719D7C12E7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BAE7ACF-680C-4C7A-B01A-E00445FDA0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3FA86F0-544F-429D-93F1-1ED5A55181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13BB87D-CE1C-4668-AFED-A9041AC053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0B6B871-C9C2-4D04-A074-2640664D6D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7CF795C-B3FC-4DFD-9DEF-245F03B398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253F08B-CD4B-4139-8552-A7F12B9EFD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D3DF1D7-D33A-43B7-9E80-5ACF85454F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515DEAA-1511-438E-B730-4CB85ED5DD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/>
              <a:t>Behavior</a:t>
            </a:r>
            <a:r>
              <a:rPr lang="cs-CZ" altLang="cs-CZ"/>
              <a:t>ální assessment – rezignace na zdroje, příčiny chování a zaměření na chování samo. Za chování se v duchu KBT považují i přesvědčení a další prvky kognice, které stojí bezprostředně za chováním.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1845E70-0F4C-44DB-84BC-9DE6505413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42ADFCF-6F8F-45F6-BD41-170640647C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01D7118-FE90-4C6A-A2E4-97F7878578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3E3B62E-5519-4AA9-9FED-3F64455869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9161D971-C480-4A2F-BA36-3C1E759580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AA4AADF-6320-4A54-A221-7EE695846F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CACF7BD-E5BA-4666-8939-AEEC00E54DF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6D2AB5D5-579C-4486-BC65-5B3E2C630E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6AFC1B4-C2EF-4578-B911-5E9B4CDB3B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0AEAAE25-0B7E-443A-BE9B-E295A7E8F8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4B0893F-7ABF-4C59-A5A1-5B3EEBB30F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AD44756-E35D-4B55-9A02-82FB9B39DA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I když je v dlouhodobé terapii či poradenství osobnostní assessment použitelnou facilitací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FFCCD0AE-CE5F-4DDF-B2BC-E28D61443E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B77D4D8C-2077-4D6E-8179-E7CCDCD93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Zde má slovo „diagnostika“ největší zmatečný potenciál. </a:t>
            </a:r>
          </a:p>
          <a:p>
            <a:endParaRPr lang="cs-CZ" altLang="cs-CZ"/>
          </a:p>
          <a:p>
            <a:r>
              <a:rPr lang="cs-CZ" altLang="cs-CZ"/>
              <a:t>Rekapitulace teorií.</a:t>
            </a: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0856E5F8-2EA4-427C-A74B-02472CB07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BE092F-5C23-4643-B801-0E3D725EDE4B}" type="slidenum">
              <a:rPr lang="sk-SK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k-SK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877313C-7567-47C0-9C3B-927ADF7D09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4021434-3713-441B-AF02-1A416A81C4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F5BA77DB-2AF9-48DD-90DB-82033481E8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18772087-BF55-4BDE-BCAE-F3F0142064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Pozorování – základ performance-based metod</a:t>
            </a:r>
          </a:p>
          <a:p>
            <a:r>
              <a:rPr lang="cs-CZ" altLang="cs-CZ"/>
              <a:t>„Čistě empirickým indikátorem“ se může stát i metoda/dotazník, jehož teorii jsme nepochopil do té míry, že nejsem schopen posuzovat obsahovou validitu položek.</a:t>
            </a: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11314DE8-2833-493A-9889-02E7AEC7F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3506B1-DDD1-4FE3-99E8-6B7229827F4F}" type="slidenum">
              <a:rPr lang="sk-SK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k-SK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774BBEF-13AE-4B20-8F8A-844C4523FF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D008FA8-543C-4616-ACC8-9487E2B05F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Ty třetí jsou možná kvůli nižší míře standardizace popisovány v literatuře v jiných kapitolách. Já to tady chci uvést proto, aby bylo jasné, jak je potřeba integrovat poznatky z vyšetření. Informace pro formulování hypotézy o fungování klienty přichází různými kanály.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BA1AA30-83DA-4FAF-9977-24F8185DA2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F8D271D-3BBD-4AA0-85B2-BFAB5CABA0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>
            <a:extLst>
              <a:ext uri="{FF2B5EF4-FFF2-40B4-BE49-F238E27FC236}">
                <a16:creationId xmlns:a16="http://schemas.microsoft.com/office/drawing/2014/main" id="{0A49E0EB-0D0C-461B-BAF1-440704BD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87D2C-8958-40E8-AB43-3E239906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80A12A-7D43-4CE9-A6AA-585518D6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811E5B-0000-4B92-A1A6-EF5D3000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C1D35-3C08-494E-95D1-B62988B367D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700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859A4E64-DACC-4128-BE31-1E452E70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F217117-3BF8-46E4-9717-FC973526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EB8EC38-4FF2-46EA-9C7A-F83214CC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96A4BD8-209A-456E-A0C5-A20BA59A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5086-C67C-4BF4-B41E-9B0582D94E8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0670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6F97A989-3246-44C4-B27C-936B32F2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71DC9B-691D-4582-8892-3E3761AD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993782-B495-4315-B254-3B9A21EF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343DAB-257D-4CD6-9C5C-24ECD262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B7D6-7E06-4476-9B3F-2644E0EF2E5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9750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>
            <a:extLst>
              <a:ext uri="{FF2B5EF4-FFF2-40B4-BE49-F238E27FC236}">
                <a16:creationId xmlns:a16="http://schemas.microsoft.com/office/drawing/2014/main" id="{C2866F24-15F9-49C4-903C-75D23060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4BE0AF37-7DA8-44CB-8F63-E7430AA4B88A}"/>
              </a:ext>
            </a:extLst>
          </p:cNvPr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9803CC1-8C83-49E0-9AAC-81A73F1D7D0E}"/>
              </a:ext>
            </a:extLst>
          </p:cNvPr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D8917B-1963-4E8F-906B-ABE24ECC30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EBAB1B-DF3E-4D69-A3B9-57BE98FE9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18B7BE7-2F82-402C-8DA7-092B484C47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117A-7EE6-45E7-AB4A-5AAFC6E7006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065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CE0EE7E5-5729-474D-BDF9-4DDC4FFB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B05084-1492-4FC8-81B7-C0B46033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DD78DE-A8B4-4F07-BC71-253D25E1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495E50-F537-42A7-8851-EB643D66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3470A-6BA3-4A6B-9DF7-1394D62A827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4771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>
            <a:extLst>
              <a:ext uri="{FF2B5EF4-FFF2-40B4-BE49-F238E27FC236}">
                <a16:creationId xmlns:a16="http://schemas.microsoft.com/office/drawing/2014/main" id="{77F0FADA-DD90-4632-8B9E-2FA7D46B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FD86BDDB-F70F-41D4-8DB6-8AFB9C25A22C}"/>
              </a:ext>
            </a:extLst>
          </p:cNvPr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7D0A010-F4CF-4C61-9AEF-31DEBE832FE1}"/>
              </a:ext>
            </a:extLst>
          </p:cNvPr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17D5D2-E48D-4C0D-ABF0-7D1DFF28DD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97DE38C-9DB2-4B74-AF5C-22647DFAF3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23090C-F888-495E-8B4A-E5507F309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847A-B331-45BE-A20D-518E2B94EDC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835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>
            <a:extLst>
              <a:ext uri="{FF2B5EF4-FFF2-40B4-BE49-F238E27FC236}">
                <a16:creationId xmlns:a16="http://schemas.microsoft.com/office/drawing/2014/main" id="{6D3E33B1-DB44-499B-B154-F2152C9C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DBE8ACE-6BF1-4F8B-A12E-3E27860BC0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F7E1AD-5359-4055-A1C7-9CDE9472B7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34F749-BADA-44D1-BEE3-87AF32AA63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AEF4-B21C-4BEC-BD94-95471E11BE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6674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22E35F78-0604-4738-8306-495419F9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5ED7EE-F908-41CE-BA83-B90E5541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F91B9C-98D2-4C43-9274-6BC31458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25CE3-2FBA-415F-A5AA-FD04AA86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9D47-902E-40E4-8273-7706176B5B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2384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>
            <a:extLst>
              <a:ext uri="{FF2B5EF4-FFF2-40B4-BE49-F238E27FC236}">
                <a16:creationId xmlns:a16="http://schemas.microsoft.com/office/drawing/2014/main" id="{60EEF718-8233-4498-91D6-3E9C05C1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115E6E-4099-480B-B04F-F0D00D12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DB750A-DFAF-4262-931D-9084DBFC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4E0DC4-E8DB-4C40-ADA0-8ADA5C4D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56FA-7993-4EAF-8486-B9C5DFC7116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9992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175AE81-DA6F-4B8D-9414-A0F4C24C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0C63144-2E25-400E-A1E4-4477A121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AA6E35-131E-413B-91AB-31E568E6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A947-343E-433E-9F46-2B24E26690E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7061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8740-5D7D-4228-817A-A33BD872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13221-F8DA-4E26-A776-E3166332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F3B2-DB52-4602-9270-17AA88E6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A9CC-6F81-48C2-A4E4-5070323609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65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45EEDBDD-D0D9-4CE5-BEBC-62BE2E34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5B5636-F048-408C-990D-F3101C68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90185A-4E11-47C1-982E-1328054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37BB8-9949-4C30-A2F6-B92F6265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BE8E-F181-4E2B-9D3D-4A571A0679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5545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>
            <a:extLst>
              <a:ext uri="{FF2B5EF4-FFF2-40B4-BE49-F238E27FC236}">
                <a16:creationId xmlns:a16="http://schemas.microsoft.com/office/drawing/2014/main" id="{4AA2F702-8211-40FC-A285-FCEE98A6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D11C-8940-4257-BF97-3067B18E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E09BEE-A5FC-48EE-8A86-E9FB0822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F8BA90-C8CE-4E9D-B612-B2F0A0EE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02DF-B48D-45C9-94F0-D928624FA0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0004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>
            <a:extLst>
              <a:ext uri="{FF2B5EF4-FFF2-40B4-BE49-F238E27FC236}">
                <a16:creationId xmlns:a16="http://schemas.microsoft.com/office/drawing/2014/main" id="{CF4DE36C-C46F-4337-80BF-1DD160A4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1D69CA-CDFF-43BF-8876-4ACE84E5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4370F6-BCDD-452A-B17B-CB42E6FC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D3A02A8-DBF0-470B-9485-702A5DEC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2D65-CEE8-4C07-BCB1-B50AC0DF6E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0442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>
            <a:extLst>
              <a:ext uri="{FF2B5EF4-FFF2-40B4-BE49-F238E27FC236}">
                <a16:creationId xmlns:a16="http://schemas.microsoft.com/office/drawing/2014/main" id="{99127959-7F19-4F9E-8EB3-6DDB8940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0751F07-50BC-421F-A55A-6C9BD15E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670956A-4AA1-4B99-9638-8F64AFC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995D41E-3CB4-4D81-A86D-E5AADA2D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160A-2A4B-4EC9-B1DA-9711CEBAAAF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3707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>
            <a:extLst>
              <a:ext uri="{FF2B5EF4-FFF2-40B4-BE49-F238E27FC236}">
                <a16:creationId xmlns:a16="http://schemas.microsoft.com/office/drawing/2014/main" id="{593F1FD8-C4A0-4A2B-B0FA-0A24856A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44B8889-4213-408D-AA9C-19C08099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8393944-A4F8-4CFD-8E19-E28F83B2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F21D2CD-9D43-401A-94F2-ED4EB182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A521-E8F8-4C79-886E-37056232E8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490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>
            <a:extLst>
              <a:ext uri="{FF2B5EF4-FFF2-40B4-BE49-F238E27FC236}">
                <a16:creationId xmlns:a16="http://schemas.microsoft.com/office/drawing/2014/main" id="{199F60C4-E096-4D51-ACE6-0BFC9FFA2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7360892-5105-4FF3-8E99-832C6713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CA42E73-D6AA-41E0-B79B-5AB2EDD6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0A44E6-7E84-4E6D-8D11-08BA63FA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6DDB-39B3-4CE6-A1DC-A0B03DD350E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3716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>
            <a:extLst>
              <a:ext uri="{FF2B5EF4-FFF2-40B4-BE49-F238E27FC236}">
                <a16:creationId xmlns:a16="http://schemas.microsoft.com/office/drawing/2014/main" id="{9D7D45A8-D91F-49B7-B5EC-8909D831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7862F0C-F013-4BB0-B838-5494CB08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8D771E7-0D54-4CC2-A900-16AAD04B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D51A969-2507-4681-8540-910F7EF7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6ABC-13CD-490F-8289-996FA6367BA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98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>
            <a:extLst>
              <a:ext uri="{FF2B5EF4-FFF2-40B4-BE49-F238E27FC236}">
                <a16:creationId xmlns:a16="http://schemas.microsoft.com/office/drawing/2014/main" id="{8208DFEE-784E-4528-842E-20009970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3460498-8580-456F-A513-D606D1F1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CA32CA7-D8D8-4DF2-88F7-05EE66D6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846DBD-B057-4FC9-A4E7-5F3AEA92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3F7C-1BA8-4331-AA2F-2630E6D6989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986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D0D8C-404E-4004-BC12-E8D7C66C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A3F6F5-F4E6-4C44-96B0-67BAB1B11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78286-6665-4CDA-80B6-EA9E6B0BE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B8E0A-F95C-49B7-B3C6-DBAE8B432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91243-5A41-4400-A5C3-AC866A731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7D36B2C-A7D6-4E73-BF3A-9C60682E86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3994" r:id="rId18"/>
    <p:sldLayoutId id="2147483995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pip.ori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-osnabrueck.de/startseite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.com/2014/7/15/5881947/myers-briggs-personality-test-meaningles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tcentrum.com/soubor/DSM(u&#382;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C6489D6-2573-40A4-9BED-89451781CC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3352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k-SK" altLang="cs-CZ" dirty="0">
                <a:latin typeface="Cambria" panose="02040503050406030204" pitchFamily="18" charset="0"/>
              </a:rPr>
            </a:br>
            <a:r>
              <a:rPr lang="sk-SK" altLang="cs-CZ" dirty="0" err="1">
                <a:latin typeface="Cambria" panose="02040503050406030204" pitchFamily="18" charset="0"/>
              </a:rPr>
              <a:t>Posouzení</a:t>
            </a:r>
            <a:r>
              <a:rPr lang="sk-SK" altLang="cs-CZ" dirty="0">
                <a:latin typeface="Cambria" panose="02040503050406030204" pitchFamily="18" charset="0"/>
              </a:rPr>
              <a:t> (diagnostika) osobnosti</a:t>
            </a:r>
            <a:br>
              <a:rPr lang="sk-SK" altLang="cs-CZ" dirty="0">
                <a:latin typeface="Cambria" panose="02040503050406030204" pitchFamily="18" charset="0"/>
              </a:rPr>
            </a:br>
            <a:br>
              <a:rPr lang="sk-SK" altLang="cs-CZ" dirty="0">
                <a:latin typeface="Cambria" panose="02040503050406030204" pitchFamily="18" charset="0"/>
              </a:rPr>
            </a:br>
            <a:r>
              <a:rPr lang="sk-SK" altLang="cs-CZ" dirty="0">
                <a:latin typeface="Cambria" panose="02040503050406030204" pitchFamily="18" charset="0"/>
              </a:rPr>
              <a:t> </a:t>
            </a:r>
            <a:r>
              <a:rPr lang="cs-CZ" altLang="cs-CZ" sz="3200" b="1" dirty="0"/>
              <a:t>PSYn4020</a:t>
            </a:r>
            <a:r>
              <a:rPr lang="cs-CZ" altLang="cs-CZ" sz="3200" dirty="0"/>
              <a:t> </a:t>
            </a:r>
            <a:r>
              <a:rPr lang="cs-CZ" altLang="cs-CZ" sz="3200" b="1" dirty="0"/>
              <a:t>Psychodiagnostika dospělých</a:t>
            </a:r>
            <a:br>
              <a:rPr lang="cs-CZ" altLang="cs-CZ" sz="3200" b="1" dirty="0"/>
            </a:br>
            <a:r>
              <a:rPr lang="cs-CZ" altLang="cs-CZ" sz="3200" b="1" dirty="0"/>
              <a:t>  </a:t>
            </a:r>
            <a:endParaRPr lang="cs-CZ" altLang="cs-CZ" sz="46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BCA912E-EA3E-4F71-B805-6AE6F8996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724400"/>
            <a:ext cx="7467600" cy="19812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cs-CZ" altLang="cs-CZ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cs-CZ" altLang="cs-CZ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buFont typeface="Arial"/>
              <a:buNone/>
              <a:defRPr/>
            </a:pPr>
            <a:endParaRPr lang="cs-CZ" alt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84F93CB-DAF4-44B1-B5E9-0690CB89E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TYPY METOD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7C26E11-4958-4EA9-8519-058DE8DE4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cs-CZ" altLang="cs-CZ" sz="2800"/>
              <a:t>VÝKONOVÉ (PERFORMANCE-BASED)</a:t>
            </a:r>
          </a:p>
          <a:p>
            <a:pPr lvl="1" eaLnBrk="1" hangingPunct="1"/>
            <a:r>
              <a:rPr lang="cs-CZ" altLang="cs-CZ" sz="2400"/>
              <a:t>tradičně „projektivní“ </a:t>
            </a:r>
          </a:p>
          <a:p>
            <a:pPr lvl="1" eaLnBrk="1" hangingPunct="1"/>
            <a:r>
              <a:rPr lang="cs-CZ" altLang="cs-CZ" sz="2400"/>
              <a:t>„objektivní“ ve Svobodovském smyslu</a:t>
            </a:r>
          </a:p>
          <a:p>
            <a:pPr eaLnBrk="1" hangingPunct="1"/>
            <a:r>
              <a:rPr lang="cs-CZ" altLang="cs-CZ" sz="2800"/>
              <a:t>SEBE-POSUZOVACÍ (SELF-REPORT)</a:t>
            </a:r>
          </a:p>
          <a:p>
            <a:pPr lvl="1" eaLnBrk="1" hangingPunct="1"/>
            <a:r>
              <a:rPr lang="cs-CZ" altLang="cs-CZ" sz="2400"/>
              <a:t>„objektivní“ v mezinárodním kontextu</a:t>
            </a:r>
          </a:p>
          <a:p>
            <a:pPr lvl="1" eaLnBrk="1" hangingPunct="1"/>
            <a:r>
              <a:rPr lang="cs-CZ" altLang="cs-CZ" sz="2400"/>
              <a:t>dotazníky, někdy s verzí pro blízkou osobu</a:t>
            </a:r>
          </a:p>
          <a:p>
            <a:pPr eaLnBrk="1" hangingPunct="1"/>
            <a:r>
              <a:rPr lang="cs-CZ" altLang="cs-CZ" sz="2800"/>
              <a:t>ROZHOVOROVÉ (interakční)</a:t>
            </a:r>
          </a:p>
          <a:p>
            <a:pPr lvl="1" eaLnBrk="1" hangingPunct="1"/>
            <a:r>
              <a:rPr lang="cs-CZ" altLang="cs-CZ" sz="2400"/>
              <a:t>málo strukturované a standardizované, interakce</a:t>
            </a:r>
          </a:p>
          <a:p>
            <a:pPr lvl="1" eaLnBrk="1" hangingPunct="1"/>
            <a:r>
              <a:rPr lang="cs-CZ" altLang="cs-CZ" sz="2400"/>
              <a:t>strukturované OPD, IPDE, …, MKN/DSM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8D4FB-3C39-4F38-8706-2684DFFB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963" name="Zástupný obsah 2">
            <a:extLst>
              <a:ext uri="{FF2B5EF4-FFF2-40B4-BE49-F238E27FC236}">
                <a16:creationId xmlns:a16="http://schemas.microsoft.com/office/drawing/2014/main" id="{92F7913D-F8FD-4E92-9253-EAFBC23AC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BF719EA-8270-4D38-B05A-E60565524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VÝKONOVÉ TESTY OSOBNOSTI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3EBDCB9-1F24-43FE-8777-1C57831339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„Projektivní“ metody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Kognitivní styl, s nímž člověk přistupuje ke zpracování neurčitého materiálu, odpovídá tomu, jak přistupuje se světu, sobě, a druhým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Test poskytuje vzorek relevantního chování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ROR (R-PAS), TAT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Projev osobnostních charakteristik ve výkonových metodách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Historicky např. snaha o interpretaci výsledků testů inteligence vzhledem k osobnosti („Rappaportovy křivky“ ve WAIS)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Charakteristiky osobnosti jako proměnné s podílem na výsledku (např. testy pozornosti – Bourdon, Stroopův test – a motivace, frustrační tolerance, pečlivost, svědomitost…)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Specifické teorie: Witkinovy testy závislosti na poli (RFT, BAT, skryté figury)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Neuropsy úlohy s rozhodováním, např. IGT - riskování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6A4E86-1E18-4FD1-A497-E3E1DFC60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err="1"/>
              <a:t>Witkinovy</a:t>
            </a:r>
            <a:r>
              <a:rPr lang="cs-CZ" altLang="cs-CZ" dirty="0"/>
              <a:t> testy – nezávislost na poli</a:t>
            </a:r>
          </a:p>
        </p:txBody>
      </p:sp>
      <p:pic>
        <p:nvPicPr>
          <p:cNvPr id="44035" name="Picture 9" descr="rft_witkin">
            <a:extLst>
              <a:ext uri="{FF2B5EF4-FFF2-40B4-BE49-F238E27FC236}">
                <a16:creationId xmlns:a16="http://schemas.microsoft.com/office/drawing/2014/main" id="{54CC5CC4-5CDF-481C-9EF1-7015224DE8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</p:spPr>
      </p:pic>
      <p:pic>
        <p:nvPicPr>
          <p:cNvPr id="44036" name="Picture 7" descr="witkin_rft">
            <a:extLst>
              <a:ext uri="{FF2B5EF4-FFF2-40B4-BE49-F238E27FC236}">
                <a16:creationId xmlns:a16="http://schemas.microsoft.com/office/drawing/2014/main" id="{E459462E-DA4F-4B3D-9EF5-009BFB6A1D3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600200"/>
            <a:ext cx="3781425" cy="2189163"/>
          </a:xfrm>
        </p:spPr>
      </p:pic>
      <p:pic>
        <p:nvPicPr>
          <p:cNvPr id="44037" name="Picture 8" descr="witkin_hft">
            <a:extLst>
              <a:ext uri="{FF2B5EF4-FFF2-40B4-BE49-F238E27FC236}">
                <a16:creationId xmlns:a16="http://schemas.microsoft.com/office/drawing/2014/main" id="{A974DDC8-E5EA-4707-8B6F-83D800E1929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324350"/>
            <a:ext cx="4038600" cy="1423988"/>
          </a:xfr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45B83D0F-8286-4084-B0D2-201DC24EF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7724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cs-CZ" sz="4000" dirty="0"/>
              <a:t>Iowa Gambling Task </a:t>
            </a:r>
            <a:r>
              <a:rPr lang="sk-SK" altLang="cs-CZ" sz="2000" dirty="0"/>
              <a:t>(</a:t>
            </a:r>
            <a:r>
              <a:rPr lang="cs-CZ" altLang="cs-CZ" sz="2000" dirty="0" err="1"/>
              <a:t>Bechara</a:t>
            </a:r>
            <a:r>
              <a:rPr lang="cs-CZ" altLang="cs-CZ" sz="2000" dirty="0"/>
              <a:t> et al., 1994)</a:t>
            </a:r>
            <a:endParaRPr lang="sk-SK" altLang="cs-CZ" sz="2000" dirty="0"/>
          </a:p>
        </p:txBody>
      </p:sp>
      <p:sp>
        <p:nvSpPr>
          <p:cNvPr id="28675" name="Zástupný symbol textu 3">
            <a:extLst>
              <a:ext uri="{FF2B5EF4-FFF2-40B4-BE49-F238E27FC236}">
                <a16:creationId xmlns:a16="http://schemas.microsoft.com/office/drawing/2014/main" id="{76E476EE-BA7F-4E0D-9ED3-40A92D4E10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419600"/>
            <a:ext cx="8382000" cy="2209800"/>
          </a:xfrm>
        </p:spPr>
        <p:txBody>
          <a:bodyPr rtlCol="0" anchor="b">
            <a:normAutofit fontScale="5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sk-SK" altLang="cs-CZ" sz="4000" b="1" dirty="0"/>
              <a:t>Povaha </a:t>
            </a:r>
            <a:r>
              <a:rPr lang="sk-SK" altLang="cs-CZ" sz="4000" b="1" dirty="0" err="1"/>
              <a:t>výsledků</a:t>
            </a:r>
            <a:r>
              <a:rPr lang="sk-SK" altLang="cs-CZ" sz="4000" b="1" dirty="0"/>
              <a:t> IGT</a:t>
            </a:r>
          </a:p>
          <a:p>
            <a:pPr marL="0" indent="0" eaLnBrk="1" fontAlgn="auto" hangingPunct="1">
              <a:spcBef>
                <a:spcPts val="0"/>
              </a:spcBef>
              <a:buSzPct val="140000"/>
              <a:buFont typeface="Wingdings" panose="05000000000000000000" pitchFamily="2" charset="2"/>
              <a:buChar char="§"/>
              <a:defRPr/>
            </a:pPr>
            <a:r>
              <a:rPr lang="sk-SK" altLang="cs-CZ" sz="4000" dirty="0"/>
              <a:t>celkové skóre </a:t>
            </a:r>
            <a:r>
              <a:rPr lang="sk-SK" altLang="cs-CZ" sz="3200" dirty="0"/>
              <a:t>(výhra, IGT skóre)</a:t>
            </a:r>
          </a:p>
          <a:p>
            <a:pPr marL="0" indent="0" algn="just" eaLnBrk="1" fontAlgn="auto" hangingPunct="1">
              <a:spcBef>
                <a:spcPts val="0"/>
              </a:spcBef>
              <a:buSzPct val="140000"/>
              <a:buFont typeface="Wingdings" panose="05000000000000000000" pitchFamily="2" charset="2"/>
              <a:buChar char="§"/>
              <a:defRPr/>
            </a:pPr>
            <a:r>
              <a:rPr lang="sk-SK" altLang="cs-CZ" sz="4000" dirty="0" err="1"/>
              <a:t>strategie</a:t>
            </a:r>
            <a:r>
              <a:rPr lang="sk-SK" altLang="cs-CZ" sz="4000" dirty="0"/>
              <a:t> </a:t>
            </a:r>
            <a:r>
              <a:rPr lang="sk-SK" altLang="cs-CZ" sz="4000" dirty="0" err="1"/>
              <a:t>jednání</a:t>
            </a:r>
            <a:r>
              <a:rPr lang="sk-SK" altLang="cs-CZ" sz="4000" dirty="0"/>
              <a:t> v </a:t>
            </a:r>
            <a:r>
              <a:rPr lang="sk-SK" altLang="cs-CZ" sz="4000" dirty="0" err="1"/>
              <a:t>průběhu</a:t>
            </a:r>
            <a:r>
              <a:rPr lang="sk-SK" altLang="cs-CZ" sz="4000" dirty="0"/>
              <a:t> hry </a:t>
            </a:r>
            <a:r>
              <a:rPr lang="sk-SK" altLang="cs-CZ" sz="3200" dirty="0"/>
              <a:t>(</a:t>
            </a:r>
            <a:r>
              <a:rPr lang="sk-SK" altLang="cs-CZ" sz="3200" dirty="0" err="1"/>
              <a:t>přechody</a:t>
            </a:r>
            <a:r>
              <a:rPr lang="sk-SK" altLang="cs-CZ" sz="3200" dirty="0"/>
              <a:t> </a:t>
            </a:r>
            <a:r>
              <a:rPr lang="sk-SK" altLang="cs-CZ" sz="3200" dirty="0" err="1"/>
              <a:t>mezi</a:t>
            </a:r>
            <a:r>
              <a:rPr lang="sk-SK" altLang="cs-CZ" sz="3200" dirty="0"/>
              <a:t> balíčky, </a:t>
            </a:r>
            <a:r>
              <a:rPr lang="sk-SK" altLang="cs-CZ" sz="3200" dirty="0" err="1"/>
              <a:t>reakce</a:t>
            </a:r>
            <a:r>
              <a:rPr lang="sk-SK" altLang="cs-CZ" sz="3200" dirty="0"/>
              <a:t> na výhru či pokutu)</a:t>
            </a:r>
          </a:p>
          <a:p>
            <a:pPr marL="0" indent="0" algn="just" eaLnBrk="1" fontAlgn="auto" hangingPunct="1">
              <a:spcBef>
                <a:spcPts val="0"/>
              </a:spcBef>
              <a:buSzPct val="140000"/>
              <a:buFont typeface="Wingdings" panose="05000000000000000000" pitchFamily="2" charset="2"/>
              <a:buChar char="§"/>
              <a:defRPr/>
            </a:pPr>
            <a:r>
              <a:rPr lang="sk-SK" altLang="cs-CZ" sz="4000" dirty="0" err="1"/>
              <a:t>Vztah</a:t>
            </a:r>
            <a:r>
              <a:rPr lang="sk-SK" altLang="cs-CZ" sz="4000" dirty="0"/>
              <a:t> k </a:t>
            </a:r>
            <a:r>
              <a:rPr lang="sk-SK" altLang="cs-CZ" sz="4000" dirty="0" err="1"/>
              <a:t>osobnostním</a:t>
            </a:r>
            <a:r>
              <a:rPr lang="sk-SK" altLang="cs-CZ" sz="4000" dirty="0"/>
              <a:t> </a:t>
            </a:r>
            <a:r>
              <a:rPr lang="sk-SK" altLang="cs-CZ" sz="4000" dirty="0" err="1"/>
              <a:t>proměnným</a:t>
            </a:r>
            <a:r>
              <a:rPr lang="sk-SK" altLang="cs-CZ" sz="4000" dirty="0"/>
              <a:t>: </a:t>
            </a:r>
            <a:r>
              <a:rPr lang="sk-SK" altLang="cs-CZ" sz="3200" dirty="0" err="1"/>
              <a:t>kognitivní</a:t>
            </a:r>
            <a:r>
              <a:rPr lang="sk-SK" altLang="cs-CZ" sz="3200" dirty="0"/>
              <a:t> </a:t>
            </a:r>
            <a:r>
              <a:rPr lang="sk-SK" altLang="cs-CZ" sz="3200" dirty="0" err="1"/>
              <a:t>zpracování</a:t>
            </a:r>
            <a:r>
              <a:rPr lang="sk-SK" altLang="cs-CZ" sz="3200" dirty="0"/>
              <a:t>, strategická úvaha, učení, emoční </a:t>
            </a:r>
            <a:r>
              <a:rPr lang="sk-SK" altLang="cs-CZ" sz="3200" dirty="0" err="1"/>
              <a:t>regulace</a:t>
            </a:r>
            <a:r>
              <a:rPr lang="sk-SK" altLang="cs-CZ" sz="3200" dirty="0"/>
              <a:t> (</a:t>
            </a:r>
            <a:r>
              <a:rPr lang="sk-SK" altLang="cs-CZ" sz="3200" dirty="0" err="1"/>
              <a:t>reakce</a:t>
            </a:r>
            <a:r>
              <a:rPr lang="sk-SK" altLang="cs-CZ" sz="3200" dirty="0"/>
              <a:t> na </a:t>
            </a:r>
            <a:r>
              <a:rPr lang="sk-SK" altLang="cs-CZ" sz="3200" dirty="0" err="1"/>
              <a:t>úspěch</a:t>
            </a:r>
            <a:r>
              <a:rPr lang="sk-SK" altLang="cs-CZ" sz="3200" dirty="0"/>
              <a:t> a </a:t>
            </a:r>
            <a:r>
              <a:rPr lang="sk-SK" altLang="cs-CZ" sz="3200" dirty="0" err="1"/>
              <a:t>neúspěch</a:t>
            </a:r>
            <a:r>
              <a:rPr lang="sk-SK" altLang="cs-CZ" sz="3200" dirty="0"/>
              <a:t>), </a:t>
            </a:r>
            <a:r>
              <a:rPr lang="sk-SK" altLang="cs-CZ" sz="3200" dirty="0" err="1"/>
              <a:t>sensation-seeking</a:t>
            </a:r>
            <a:r>
              <a:rPr lang="sk-SK" altLang="cs-CZ" sz="3200" dirty="0"/>
              <a:t>, </a:t>
            </a:r>
            <a:r>
              <a:rPr lang="sk-SK" altLang="cs-CZ" sz="3200" dirty="0" err="1"/>
              <a:t>impulzivita</a:t>
            </a:r>
            <a:r>
              <a:rPr lang="sk-SK" altLang="cs-CZ" sz="3200" dirty="0"/>
              <a:t>...</a:t>
            </a:r>
            <a:endParaRPr lang="sk-SK" altLang="cs-CZ" sz="4000" dirty="0"/>
          </a:p>
        </p:txBody>
      </p:sp>
      <p:sp>
        <p:nvSpPr>
          <p:cNvPr id="28676" name="Zástupný symbol textu 5">
            <a:extLst>
              <a:ext uri="{FF2B5EF4-FFF2-40B4-BE49-F238E27FC236}">
                <a16:creationId xmlns:a16="http://schemas.microsoft.com/office/drawing/2014/main" id="{D0702AC5-F828-4365-9575-FB0B60515D9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81000" y="1295400"/>
            <a:ext cx="8458200" cy="990600"/>
          </a:xfrm>
        </p:spPr>
        <p:txBody>
          <a:bodyPr rtlCol="0" anchor="b">
            <a:normAutofit lnSpcReduction="10000"/>
          </a:bodyPr>
          <a:lstStyle/>
          <a:p>
            <a:pPr marL="0" indent="354013" algn="just" eaLnBrk="1" fontAlgn="auto" hangingPunct="1">
              <a:lnSpc>
                <a:spcPct val="90000"/>
              </a:lnSpc>
              <a:spcBef>
                <a:spcPts val="0"/>
              </a:spcBef>
              <a:buSzPct val="140000"/>
              <a:buFont typeface="Wingdings" panose="05000000000000000000" pitchFamily="2" charset="2"/>
              <a:buChar char="§"/>
              <a:defRPr/>
            </a:pPr>
            <a:r>
              <a:rPr lang="sk-SK" altLang="cs-CZ" sz="2000" dirty="0" err="1"/>
              <a:t>simulace</a:t>
            </a:r>
            <a:r>
              <a:rPr lang="sk-SK" altLang="cs-CZ" sz="2000" dirty="0"/>
              <a:t> </a:t>
            </a:r>
            <a:r>
              <a:rPr lang="sk-SK" altLang="cs-CZ" sz="2000" dirty="0" err="1"/>
              <a:t>rozhodování</a:t>
            </a:r>
            <a:r>
              <a:rPr lang="sk-SK" altLang="cs-CZ" sz="2000" dirty="0"/>
              <a:t> v nejasných a mnohoznačných </a:t>
            </a:r>
            <a:r>
              <a:rPr lang="sk-SK" altLang="cs-CZ" sz="2000" dirty="0" err="1"/>
              <a:t>situacích</a:t>
            </a:r>
            <a:endParaRPr lang="sk-SK" altLang="cs-CZ" sz="2000" dirty="0"/>
          </a:p>
          <a:p>
            <a:pPr marL="0" indent="354013" eaLnBrk="1" fontAlgn="auto" hangingPunct="1">
              <a:lnSpc>
                <a:spcPct val="90000"/>
              </a:lnSpc>
              <a:buSzPct val="140000"/>
              <a:buFont typeface="Wingdings" panose="05000000000000000000" pitchFamily="2" charset="2"/>
              <a:buChar char="§"/>
              <a:defRPr/>
            </a:pPr>
            <a:r>
              <a:rPr lang="sk-SK" altLang="cs-CZ" sz="2000" dirty="0"/>
              <a:t>balíčky </a:t>
            </a:r>
            <a:r>
              <a:rPr lang="sk-SK" altLang="cs-CZ" sz="2000" b="1" dirty="0"/>
              <a:t>A B C D, </a:t>
            </a:r>
            <a:r>
              <a:rPr lang="sk-SK" altLang="cs-CZ" sz="2000" dirty="0" err="1"/>
              <a:t>rů</a:t>
            </a:r>
            <a:r>
              <a:rPr lang="sk-SK" altLang="cs-CZ" sz="2000" dirty="0" err="1">
                <a:cs typeface="Arial" panose="020B0604020202020204" pitchFamily="34" charset="0"/>
              </a:rPr>
              <a:t>zná</a:t>
            </a:r>
            <a:r>
              <a:rPr lang="sk-SK" altLang="cs-CZ" sz="2000" dirty="0">
                <a:cs typeface="Arial" panose="020B0604020202020204" pitchFamily="34" charset="0"/>
              </a:rPr>
              <a:t> výše a </a:t>
            </a:r>
            <a:r>
              <a:rPr lang="sk-SK" altLang="cs-CZ" sz="2000" dirty="0" err="1">
                <a:cs typeface="Arial" panose="020B0604020202020204" pitchFamily="34" charset="0"/>
              </a:rPr>
              <a:t>frekvence</a:t>
            </a:r>
            <a:r>
              <a:rPr lang="sk-SK" altLang="cs-CZ" sz="2000" dirty="0">
                <a:cs typeface="Arial" panose="020B0604020202020204" pitchFamily="34" charset="0"/>
              </a:rPr>
              <a:t> výher a </a:t>
            </a:r>
            <a:r>
              <a:rPr lang="sk-SK" altLang="cs-CZ" sz="2000" dirty="0" err="1">
                <a:cs typeface="Arial" panose="020B0604020202020204" pitchFamily="34" charset="0"/>
              </a:rPr>
              <a:t>pokut</a:t>
            </a:r>
            <a:r>
              <a:rPr lang="sk-SK" altLang="cs-CZ" sz="2000" dirty="0">
                <a:cs typeface="Arial" panose="020B0604020202020204" pitchFamily="34" charset="0"/>
              </a:rPr>
              <a:t> (od „</a:t>
            </a:r>
            <a:r>
              <a:rPr lang="sk-SK" altLang="cs-CZ" sz="2000" dirty="0" err="1">
                <a:cs typeface="Arial" panose="020B0604020202020204" pitchFamily="34" charset="0"/>
              </a:rPr>
              <a:t>sázky</a:t>
            </a:r>
            <a:r>
              <a:rPr lang="sk-SK" altLang="cs-CZ" sz="2000" dirty="0">
                <a:cs typeface="Arial" panose="020B0604020202020204" pitchFamily="34" charset="0"/>
              </a:rPr>
              <a:t> na </a:t>
            </a:r>
            <a:r>
              <a:rPr lang="sk-SK" altLang="cs-CZ" sz="2000" dirty="0" err="1">
                <a:cs typeface="Arial" panose="020B0604020202020204" pitchFamily="34" charset="0"/>
              </a:rPr>
              <a:t>jistotu</a:t>
            </a:r>
            <a:r>
              <a:rPr lang="sk-SK" altLang="cs-CZ" sz="2000" dirty="0">
                <a:cs typeface="Arial" panose="020B0604020202020204" pitchFamily="34" charset="0"/>
              </a:rPr>
              <a:t>“ po „vabank“)</a:t>
            </a:r>
          </a:p>
        </p:txBody>
      </p:sp>
      <p:pic>
        <p:nvPicPr>
          <p:cNvPr id="46085" name="Picture 5" descr="IGT_schema">
            <a:extLst>
              <a:ext uri="{FF2B5EF4-FFF2-40B4-BE49-F238E27FC236}">
                <a16:creationId xmlns:a16="http://schemas.microsoft.com/office/drawing/2014/main" id="{321E5BEC-5504-46C8-9407-8DC6F5F7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28850"/>
            <a:ext cx="48768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D36D1E-D5FB-4AD1-A4E8-995DFC985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800" dirty="0"/>
              <a:t>SELF-REPORTY – DOTAZNÍKY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4EB56F1-049B-4E99-A2C3-627C543DFD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800" b="1" dirty="0"/>
              <a:t>„objektivní“ testy osobnosti</a:t>
            </a:r>
            <a:r>
              <a:rPr lang="cs-CZ" altLang="cs-CZ" sz="2800" dirty="0"/>
              <a:t>  = při </a:t>
            </a:r>
            <a:r>
              <a:rPr lang="cs-CZ" altLang="cs-CZ" sz="2800" i="1" dirty="0"/>
              <a:t>skórování</a:t>
            </a:r>
            <a:r>
              <a:rPr lang="cs-CZ" altLang="cs-CZ" sz="2800" dirty="0"/>
              <a:t> není potřeba úsudek, může jej proto provádět „úředník“, lze je vyhodnocovat strojově...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možné synonymum – „strukturované“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 „objektivní“ zde tedy neznamená odolný vůči zkreslení výsledku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!!!skórování není totéž co interpretace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cs-CZ" altLang="cs-CZ" sz="2800" dirty="0" err="1"/>
              <a:t>Self</a:t>
            </a:r>
            <a:r>
              <a:rPr lang="cs-CZ" altLang="cs-CZ" sz="2800" dirty="0"/>
              <a:t>-report 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klientovo poskytování takových informací o sobě tak, abychom se dozvěděli, co klient neví </a:t>
            </a:r>
            <a:r>
              <a:rPr lang="cs-CZ" altLang="cs-CZ" sz="2000" dirty="0">
                <a:sym typeface="Wingdings" panose="05000000000000000000" pitchFamily="2" charset="2"/>
              </a:rPr>
              <a:t></a:t>
            </a:r>
            <a:r>
              <a:rPr lang="cs-CZ" altLang="cs-CZ" sz="2000" dirty="0"/>
              <a:t> 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reagování na položky vs. odpovídání -</a:t>
            </a:r>
            <a:r>
              <a:rPr lang="en-GB" altLang="cs-CZ" sz="2000" dirty="0"/>
              <a:t>&gt;</a:t>
            </a:r>
            <a:r>
              <a:rPr lang="cs-CZ" altLang="cs-CZ" sz="2000" dirty="0"/>
              <a:t> </a:t>
            </a:r>
            <a:r>
              <a:rPr lang="en-GB" altLang="cs-CZ" sz="2000" dirty="0"/>
              <a:t>nemo</a:t>
            </a:r>
            <a:r>
              <a:rPr lang="cs-CZ" altLang="cs-CZ" sz="2000" dirty="0" err="1"/>
              <a:t>žnost</a:t>
            </a:r>
            <a:r>
              <a:rPr lang="cs-CZ" altLang="cs-CZ" sz="2000" dirty="0"/>
              <a:t> interpretovat položky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4884FB2-810A-430B-BEE7-45406DE6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Využití dotazníků ve výzkumu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ECA5A6C-D690-4865-89A1-FB38F06496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600"/>
              <a:t>častý kontext</a:t>
            </a:r>
            <a:r>
              <a:rPr lang="cs-CZ" altLang="cs-CZ" sz="2600" b="1"/>
              <a:t> </a:t>
            </a:r>
            <a:r>
              <a:rPr lang="cs-CZ" altLang="cs-CZ" sz="2600"/>
              <a:t>využití, u řady metod se předpokládá právě takové využití (posuzování osobnostních konstruktů, nikoli aplikace k individuální diagnostice)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/>
              <a:t>„základní“ výzkum – povaha a struktura osobnosti samotné (vývoj metod je pak aspektem rozvoje teorií osobnosti)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/>
              <a:t>klinická aplikace – posuzování validity a reliability testů u různých (sub)populací (výsledky depresivních nebo uživatelů drog...)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/>
              <a:t>vztah osobnostních charakteristik k dalším proměnným (výkonové charakteristiky, osobnost mimořádně nadaných, psychopatologie...)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90BDB7B-8237-4079-8F0D-D0B7959AC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Problém zkreslování odpovědí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32BE2ED-5533-4C53-A91E-8C26F1AA03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nevědomé odpověďové tendence (</a:t>
            </a:r>
            <a:r>
              <a:rPr lang="cs-CZ" altLang="cs-CZ" sz="2400" i="1"/>
              <a:t>response set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záměrné</a:t>
            </a:r>
            <a:r>
              <a:rPr lang="cs-CZ" altLang="cs-CZ" sz="2400"/>
              <a:t> zkreslování, (di)simulování (</a:t>
            </a:r>
            <a:r>
              <a:rPr lang="cs-CZ" altLang="cs-CZ" sz="2400" i="1"/>
              <a:t>faking good, faking bad, malingering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/>
          </a:p>
          <a:p>
            <a:pPr eaLnBrk="1" hangingPunct="1">
              <a:lnSpc>
                <a:spcPct val="80000"/>
              </a:lnSpc>
            </a:pPr>
            <a:r>
              <a:rPr lang="cs-CZ" altLang="cs-CZ" sz="2100"/>
              <a:t>příbuzné termíny: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zkreslování odpovědí (</a:t>
            </a:r>
            <a:r>
              <a:rPr lang="cs-CZ" altLang="cs-CZ" sz="2000" i="1"/>
              <a:t>response distortion</a:t>
            </a:r>
            <a:r>
              <a:rPr lang="cs-CZ" altLang="cs-CZ" sz="2000"/>
              <a:t> – např. zkreslení skutečných pocitů a přesvědčení působením odpověďové tendence)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vytváření dojmu (</a:t>
            </a:r>
            <a:r>
              <a:rPr lang="cs-CZ" altLang="cs-CZ" sz="2000" i="1"/>
              <a:t>impression management</a:t>
            </a:r>
            <a:r>
              <a:rPr lang="cs-CZ" altLang="cs-CZ" sz="2000"/>
              <a:t> – snaha prostřednictvím odpovědí vytvořit dojem, který neodpovídá skutečnosti)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styl odpovídání (</a:t>
            </a:r>
            <a:r>
              <a:rPr lang="cs-CZ" altLang="cs-CZ" sz="2000" i="1"/>
              <a:t>response style/set</a:t>
            </a:r>
            <a:r>
              <a:rPr lang="cs-CZ" altLang="cs-CZ" sz="2000"/>
              <a:t> – tendence souhlasit/nesouhlasit, odpovídat sociálně žádoucím způsobem)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sociální žádoucnost (</a:t>
            </a:r>
            <a:r>
              <a:rPr lang="cs-CZ" altLang="cs-CZ" sz="2000" i="1"/>
              <a:t>social desirability</a:t>
            </a:r>
            <a:r>
              <a:rPr lang="cs-CZ" altLang="cs-CZ" sz="2000"/>
              <a:t> – odpověď v souladu s očekáváním, vnímanou normou)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8C73C24-FFEF-4BA6-AA7F-5C993B60A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Jak předcházet zkreslení a jak na ně reagovat…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D0AA2DF-633B-42FE-8C4E-E149B7FEA0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cs-CZ" altLang="cs-CZ" sz="2100" dirty="0"/>
              <a:t>Otázky s extrémní empirickou frekvencí určité odpovědi 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„Mám dobré přátele ve většině měst“; „Už jsem někdy v životě zalhal“,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cs-CZ" altLang="cs-CZ" sz="2100" dirty="0"/>
              <a:t>Sledování konzistence odpovědí na shodné nebo obdobné položky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např. formulované pozitivně a negativně – „Mám mnoho přátel“ x „Nemám mnoho přátel“,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cs-CZ" altLang="cs-CZ" sz="2100" dirty="0"/>
              <a:t>Nucená volba u položek s předpokládanou vysokou mírou </a:t>
            </a:r>
            <a:r>
              <a:rPr lang="cs-CZ" altLang="cs-CZ" sz="2100" dirty="0" err="1"/>
              <a:t>desirability</a:t>
            </a:r>
            <a:r>
              <a:rPr lang="cs-CZ" altLang="cs-CZ" sz="2100" dirty="0"/>
              <a:t>.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b="1" dirty="0"/>
              <a:t>Pokud identifikujeme zkreslení, můžeme...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b="1" dirty="0"/>
              <a:t>korigovat získané výsledky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b="1" dirty="0"/>
              <a:t>zpochybnit jejich validitu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2F616501-CC69-4065-A3D9-5C7E4BD76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Osnova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0F714075-EA1A-4958-B743-023EAC1F7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Účel posuzování/diagnostiky osobnosti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Zdroje informací o osobnosti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Konstrukce metod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Performance-based vs. self-reporty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Velké dotazníky norma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Velké dotazníky patol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Krátké škály norma i patol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Hodnocení zájmů, hodnot, motivace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Zvládání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/>
              <a:t>Interpersonální chování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12EE891-883D-4B96-965C-48A374F37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Principy konstrukce dotazníků I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4B7CE83-4E27-4907-8CB7-AA9647DD78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cs-CZ" altLang="cs-CZ" sz="3200" b="1" dirty="0"/>
              <a:t>Obsah</a:t>
            </a:r>
            <a:r>
              <a:rPr lang="cs-CZ" altLang="cs-CZ" sz="2100" dirty="0"/>
              <a:t> (</a:t>
            </a:r>
            <a:r>
              <a:rPr lang="cs-CZ" altLang="cs-CZ" sz="2100" dirty="0" err="1"/>
              <a:t>content</a:t>
            </a:r>
            <a:r>
              <a:rPr lang="cs-CZ" altLang="cs-CZ" sz="2100" dirty="0"/>
              <a:t> </a:t>
            </a:r>
            <a:r>
              <a:rPr lang="cs-CZ" altLang="cs-CZ" sz="2100" dirty="0" err="1"/>
              <a:t>approach</a:t>
            </a:r>
            <a:r>
              <a:rPr lang="cs-CZ" altLang="cs-CZ" sz="2100" dirty="0"/>
              <a:t>; syn. logický, racionální postup)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základem je prosté a přímé porozumění tomu, co chceme identifikovat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např. extraverze – soubor položek na vztahy s lidmi; hypochondrie – myšlenky na nemoc, obavy z mikrobů...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patrně nejstarší postup, v současnosti není „v čisté formě“ příliš využíván, např. metody na zájmy (SDS)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výhody: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jednoduchost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nevýhody: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snadné zkreslování výpovědí („průhlednost“) 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závislost na dobré úrovni sebereflexe klienta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F5452F5-9A53-406A-B273-7F2FDC41E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Principy konstrukce dotazníků II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E594A61-54E5-4065-8FB5-D7401B303F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/>
              <a:t>Kriteriální přístup</a:t>
            </a:r>
            <a:r>
              <a:rPr lang="cs-CZ" altLang="cs-CZ" sz="2800" dirty="0"/>
              <a:t> </a:t>
            </a:r>
            <a:r>
              <a:rPr lang="cs-CZ" altLang="cs-CZ" sz="1900" dirty="0"/>
              <a:t>(</a:t>
            </a:r>
            <a:r>
              <a:rPr lang="cs-CZ" altLang="cs-CZ" sz="1900" dirty="0" err="1"/>
              <a:t>criterion-keying</a:t>
            </a:r>
            <a:r>
              <a:rPr lang="cs-CZ" altLang="cs-CZ" sz="1900" dirty="0"/>
              <a:t> </a:t>
            </a:r>
            <a:r>
              <a:rPr lang="cs-CZ" altLang="cs-CZ" sz="1900" dirty="0" err="1"/>
              <a:t>approach</a:t>
            </a:r>
            <a:r>
              <a:rPr lang="cs-CZ" altLang="cs-CZ" sz="1900" dirty="0"/>
              <a:t>; též „empirický“)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položky vybírány podle toho, zda diskriminují mezi dvěma předem dobře definovanými skupinami respondentů (např. depresivní – non-depresivní)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využit např. při konstrukci MMPI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 sz="19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výhody: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700" dirty="0"/>
              <a:t>přímočaré zajištění kriteriální validity a praktické využitelnosti metod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900" dirty="0"/>
              <a:t>nevýhody: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700" b="1" dirty="0" err="1"/>
              <a:t>ateoretičnost</a:t>
            </a:r>
            <a:r>
              <a:rPr lang="cs-CZ" altLang="cs-CZ" sz="1700" b="1" dirty="0"/>
              <a:t> komplikuje adaptaci </a:t>
            </a:r>
            <a:r>
              <a:rPr lang="cs-CZ" altLang="cs-CZ" sz="1700" dirty="0"/>
              <a:t>do jiných jazyků/kultur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700" dirty="0"/>
              <a:t>závisí na možnosti dobře definovat kritérium (omezení hlavně na klinické syndromy)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21C512A-4E90-4C3A-A404-2DCC64054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Principy konstrukce dotazníků III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E76D8EA-F0C8-48C8-AED1-D867AB7E51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/>
              <a:t>Faktorová analýza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identifikace rysů na základě sledování korelací mnoha pozorování-položek; pojmenování dimenzí jako „pointa“ celé procedury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přístup značně rozšířený, s dlouhou tradicí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příklady užití: 16 PF, NEO, </a:t>
            </a:r>
            <a:r>
              <a:rPr lang="cs-CZ" altLang="cs-CZ" sz="2000" dirty="0" err="1"/>
              <a:t>Eysenckovy</a:t>
            </a:r>
            <a:r>
              <a:rPr lang="cs-CZ" altLang="cs-CZ" sz="2000" dirty="0"/>
              <a:t> dotazníky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výhody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800" dirty="0"/>
              <a:t>úspornost, empirická podloženost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nevýhody 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800" dirty="0"/>
              <a:t>výsledky jsou kriticky závislé na výchozí sumě položek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800" dirty="0"/>
              <a:t>otevřená otázka funkčních souvislostí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800" dirty="0"/>
              <a:t>nejasná teorie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800" dirty="0"/>
              <a:t>otázka, které dimenze jsou skutečně „základní“ (vs. např. hierarchičnost)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688BD5C-AFEE-451B-A99D-9F726E349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Principy konstrukce dotazníků IV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8B9ECA3-B2C7-4B1F-8496-596105EFE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84338"/>
            <a:ext cx="8458200" cy="479266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/>
              <a:t>Teoretický přístup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položky se formulují na základě určité teorie; daná teorie může být komplexní (vysvětluje či popisuje osobnost jako celek) nebo určitý aspekt osobnosti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výhody: 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metoda dodává teorii „operační definici“, která může vést k jejímu dalšímu rozvíjení cestou výzkumu (a dalšímu vývoji metody)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teorie poskytuje rámec pro interpretaci, zobecňování i vedení dalšího výzkumu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100" dirty="0"/>
              <a:t>nevýhody: 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užitečnost testu je limitována validitou teorie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otázka, zda test vůbec dobře reflektuje teorii (bez ohledu na její validitu)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DB82A4C-F14B-4FA5-AF72-3FCC48EA3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Kombinace přístupů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BC9DCA8-8A2F-4DB5-BC61-668009F75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229600" cy="4487862"/>
          </a:xfrm>
        </p:spPr>
        <p:txBody>
          <a:bodyPr/>
          <a:lstStyle/>
          <a:p>
            <a:pPr lvl="1" eaLnBrk="1" hangingPunct="1"/>
            <a:r>
              <a:rPr lang="cs-CZ" altLang="cs-CZ" sz="2200"/>
              <a:t>Vývoj všech dotazníkových metod přinejmenším na počátku čerpá z obsahového přístupu;</a:t>
            </a:r>
          </a:p>
          <a:p>
            <a:pPr lvl="1" eaLnBrk="1" hangingPunct="1"/>
            <a:r>
              <a:rPr lang="cs-CZ" altLang="cs-CZ" sz="2200"/>
              <a:t>Svou roli nemusí hrát explicitní odkaz na určitou teorii,vždy ji však přinejmenším implicitně sehrává porozumění autora metody teoriím osobnosti;</a:t>
            </a:r>
          </a:p>
          <a:p>
            <a:pPr lvl="1" eaLnBrk="1" hangingPunct="1"/>
            <a:r>
              <a:rPr lang="cs-CZ" altLang="cs-CZ" sz="2200"/>
              <a:t>FA i kriteriální analýza bývá prováděna často i po publikování metody „ex post“ v rámci její validizace.</a:t>
            </a:r>
          </a:p>
          <a:p>
            <a:pPr eaLnBrk="1" hangingPunct="1"/>
            <a:r>
              <a:rPr lang="cs-CZ" altLang="cs-CZ" sz="2600"/>
              <a:t>Ve skutečnosti se při vývoji dotazníkových metod v praxi uplatňuje zpravidla více různých přístupů (např. v různých fázích), dominantní východisko však bývá určující pro charakter metody.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F5446C5-3C22-4820-B816-C292F827D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Funkční klasifikace dotazníkových metod </a:t>
            </a:r>
            <a:r>
              <a:rPr lang="cs-CZ" altLang="cs-CZ" sz="2400" dirty="0"/>
              <a:t>(dle </a:t>
            </a:r>
            <a:r>
              <a:rPr lang="cs-CZ" altLang="cs-CZ" sz="2400" dirty="0" err="1"/>
              <a:t>Hogan</a:t>
            </a:r>
            <a:r>
              <a:rPr lang="cs-CZ" altLang="cs-CZ" sz="2400" dirty="0"/>
              <a:t>, 2014)</a:t>
            </a:r>
            <a:r>
              <a:rPr lang="cs-CZ" altLang="cs-CZ" sz="3600" dirty="0"/>
              <a:t> </a:t>
            </a:r>
          </a:p>
        </p:txBody>
      </p:sp>
      <p:graphicFrame>
        <p:nvGraphicFramePr>
          <p:cNvPr id="83971" name="Group 3">
            <a:extLst>
              <a:ext uri="{FF2B5EF4-FFF2-40B4-BE49-F238E27FC236}">
                <a16:creationId xmlns:a16="http://schemas.microsoft.com/office/drawing/2014/main" id="{AB55D140-9ED8-4E7E-AB49-E4B46CEC170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Komplexní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Specifické (doménové)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Norma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PF, NEO, PSSI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ŽIS, LOC 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Abnormita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MMPI, MCMI, PID-5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BDI, STAI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8F35B64-8F9E-4FFE-83DE-7E88F5E55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Specifické a komplexní metody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195BF78-CF4D-4F0F-A6A5-1D1D16FBE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cs-CZ" altLang="cs-CZ" sz="2100" dirty="0"/>
              <a:t>Specifické 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často kratší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využití pro orientační dg., screening, výzkum, 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konstrukty definované jasně, patrné z názvu, jasná je i indikace,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zpravidla jeden skór, poměrně jednoduchá interpretace.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cs-CZ" altLang="cs-CZ" sz="2100" dirty="0"/>
              <a:t>Komplexní 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zpravidla delší (až stovky položek), 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více skórů (pro každou ze škál, plus další odvozené), 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častěji heuristické využití (tvorba nebo ověřování teorie), 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indikace v individuálních případech k posouzení různých možností (nevíme mnoho o povaze problému, potřebujeme posoudit více aspektů osobnosti či jejich interakcí),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b="1" dirty="0"/>
              <a:t>komplikovanější interpretace </a:t>
            </a:r>
            <a:r>
              <a:rPr lang="cs-CZ" altLang="cs-CZ" sz="2000" dirty="0"/>
              <a:t>než u specifických metod.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endParaRPr lang="cs-CZ" altLang="cs-CZ" sz="2000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A IPIP: </a:t>
            </a:r>
            <a:r>
              <a:rPr lang="cs-CZ" altLang="cs-CZ" sz="2400" dirty="0">
                <a:hlinkClick r:id="rId3"/>
              </a:rPr>
              <a:t>http://ipip.ori.org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D750AF4-E0B7-4F9B-9C40-146E28605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1B00DCA-DC1C-4C25-A1E8-AE52EB62D7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BF38E1D-BD25-441A-BBFB-58701A13FC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7413" cy="6323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altLang="cs-CZ" sz="2800" b="1"/>
            </a:br>
            <a:endParaRPr lang="cs-CZ" altLang="cs-CZ" sz="2800" b="1"/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EC54A7D7-D4FD-4832-94D8-AA9A78A4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9072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 sz="3200" b="1">
              <a:latin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1C0694F9-F378-4954-92B6-307CE10E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9647238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4400" dirty="0">
                <a:solidFill>
                  <a:schemeClr val="tx2"/>
                </a:solidFill>
                <a:latin typeface="+mj-lt"/>
              </a:rPr>
              <a:t>NEO (-FFI, -PI-R, -PI-3)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6FF24665-C883-4785-873D-9384D1E2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583613" cy="4492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spcBef>
                <a:spcPts val="300"/>
              </a:spcBef>
              <a:buClr>
                <a:srgbClr val="FFFFE2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FFE2"/>
              </a:buClr>
              <a:buFont typeface="Georgia" pitchFamily="18" charset="0"/>
              <a:buChar char="▫"/>
              <a:defRPr sz="2000">
                <a:solidFill>
                  <a:srgbClr val="FFFFE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itchFamily="18" charset="0"/>
              <a:buChar char="▫"/>
              <a:defRPr sz="2000">
                <a:solidFill>
                  <a:srgbClr val="FFFFE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itchFamily="18" charset="0"/>
              <a:buChar char="▫"/>
              <a:defRPr sz="2000">
                <a:solidFill>
                  <a:srgbClr val="FFFFE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itchFamily="18" charset="0"/>
              <a:buChar char="▫"/>
              <a:defRPr sz="2000">
                <a:solidFill>
                  <a:srgbClr val="FFFFE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itchFamily="18" charset="0"/>
              <a:buChar char="▫"/>
              <a:defRPr sz="2000">
                <a:solidFill>
                  <a:srgbClr val="FFFFE2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2400" b="1" dirty="0" err="1">
                <a:latin typeface="Arial" charset="0"/>
              </a:rPr>
              <a:t>Psycholexikální</a:t>
            </a:r>
            <a:r>
              <a:rPr lang="cs-CZ" altLang="cs-CZ" sz="2400" b="1" dirty="0">
                <a:latin typeface="Arial" charset="0"/>
              </a:rPr>
              <a:t> přístup k osobnosti:  faktory Big </a:t>
            </a:r>
            <a:r>
              <a:rPr lang="cs-CZ" altLang="cs-CZ" sz="2400" b="1" dirty="0" err="1">
                <a:latin typeface="Arial" charset="0"/>
              </a:rPr>
              <a:t>five</a:t>
            </a:r>
            <a:endParaRPr lang="cs-CZ" altLang="cs-CZ" sz="24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altLang="cs-CZ" sz="2400" b="1" u="sng" dirty="0">
              <a:latin typeface="Arial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400" dirty="0">
                <a:latin typeface="Tahoma" pitchFamily="34" charset="0"/>
                <a:cs typeface="Tahoma" pitchFamily="34" charset="0"/>
              </a:rPr>
              <a:t>80. léta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400" dirty="0">
                <a:latin typeface="Tahoma" pitchFamily="34" charset="0"/>
                <a:cs typeface="Tahoma" pitchFamily="34" charset="0"/>
              </a:rPr>
              <a:t>– nelze diagnostikovat jiné konstrukty než pojmy používané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400" dirty="0">
                <a:latin typeface="Tahoma" pitchFamily="34" charset="0"/>
                <a:cs typeface="Tahoma" pitchFamily="34" charset="0"/>
              </a:rPr>
              <a:t>   ZO pro </a:t>
            </a:r>
            <a:r>
              <a:rPr lang="cs-CZ" altLang="cs-CZ" sz="2400" dirty="0" err="1">
                <a:latin typeface="Tahoma" pitchFamily="34" charset="0"/>
                <a:cs typeface="Tahoma" pitchFamily="34" charset="0"/>
              </a:rPr>
              <a:t>sebepopis</a:t>
            </a:r>
            <a:r>
              <a:rPr lang="cs-CZ" altLang="cs-CZ" sz="2400" dirty="0">
                <a:latin typeface="Tahoma" pitchFamily="34" charset="0"/>
                <a:cs typeface="Tahoma" pitchFamily="34" charset="0"/>
              </a:rPr>
              <a:t>  → diagnostika kognitivních struktur, ne reálných vlastností </a:t>
            </a:r>
            <a:endParaRPr lang="cs-CZ" altLang="cs-CZ" sz="24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altLang="cs-CZ" sz="2400" b="1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2400" b="1" dirty="0">
                <a:latin typeface="Arial" charset="0"/>
              </a:rPr>
              <a:t>Obecná lexikální hypotéza: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2400" dirty="0">
                <a:latin typeface="Arial" charset="0"/>
              </a:rPr>
              <a:t>nejvýznamnější </a:t>
            </a:r>
            <a:r>
              <a:rPr lang="cs-CZ" altLang="cs-CZ" sz="2400" dirty="0" err="1">
                <a:latin typeface="Arial" charset="0"/>
              </a:rPr>
              <a:t>interindividuální</a:t>
            </a:r>
            <a:r>
              <a:rPr lang="cs-CZ" altLang="cs-CZ" sz="2400" dirty="0">
                <a:latin typeface="Arial" charset="0"/>
              </a:rPr>
              <a:t> rozdíly jsou kódovány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2400" dirty="0">
                <a:latin typeface="Arial" charset="0"/>
              </a:rPr>
              <a:t>v přirozeném jazyce v podobě jednotlivých slov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cs-CZ" altLang="cs-CZ" sz="2400" dirty="0">
              <a:latin typeface="Arial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2400" dirty="0" err="1">
                <a:latin typeface="Arial" charset="0"/>
              </a:rPr>
              <a:t>Lewis</a:t>
            </a:r>
            <a:r>
              <a:rPr lang="cs-CZ" altLang="cs-CZ" sz="2400" dirty="0">
                <a:latin typeface="Arial" charset="0"/>
              </a:rPr>
              <a:t> R. </a:t>
            </a:r>
            <a:r>
              <a:rPr lang="cs-CZ" altLang="cs-CZ" sz="2400" dirty="0" err="1">
                <a:latin typeface="Arial" charset="0"/>
              </a:rPr>
              <a:t>Goldberg</a:t>
            </a:r>
            <a:r>
              <a:rPr lang="cs-CZ" altLang="cs-CZ" sz="2400" dirty="0">
                <a:latin typeface="Arial" charset="0"/>
              </a:rPr>
              <a:t> – „Big </a:t>
            </a:r>
            <a:r>
              <a:rPr lang="cs-CZ" altLang="cs-CZ" sz="2400" dirty="0" err="1">
                <a:latin typeface="Arial" charset="0"/>
              </a:rPr>
              <a:t>five</a:t>
            </a:r>
            <a:r>
              <a:rPr lang="cs-CZ" altLang="cs-CZ" sz="2400" dirty="0">
                <a:latin typeface="Arial" charset="0"/>
              </a:rPr>
              <a:t>“ 1981</a:t>
            </a:r>
          </a:p>
        </p:txBody>
      </p:sp>
      <p:pic>
        <p:nvPicPr>
          <p:cNvPr id="72710" name="Picture 8">
            <a:extLst>
              <a:ext uri="{FF2B5EF4-FFF2-40B4-BE49-F238E27FC236}">
                <a16:creationId xmlns:a16="http://schemas.microsoft.com/office/drawing/2014/main" id="{8E12ED8B-04C8-423E-A9BA-DA71B074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6613"/>
            <a:ext cx="1381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vitek: vodorovný 6">
            <a:extLst>
              <a:ext uri="{FF2B5EF4-FFF2-40B4-BE49-F238E27FC236}">
                <a16:creationId xmlns:a16="http://schemas.microsoft.com/office/drawing/2014/main" id="{DE6B2B5D-4BB2-46F2-AE5E-E70ED2025BA5}"/>
              </a:ext>
            </a:extLst>
          </p:cNvPr>
          <p:cNvSpPr/>
          <p:nvPr/>
        </p:nvSpPr>
        <p:spPr>
          <a:xfrm>
            <a:off x="971550" y="5616575"/>
            <a:ext cx="57912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Martina Hřebíčková - PDB 2017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FC09F157-7F32-424F-8BFE-109F775CC1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5213"/>
            <a:ext cx="8153400" cy="5030787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cs-CZ" altLang="cs-CZ" sz="3300">
                <a:solidFill>
                  <a:srgbClr val="C00000"/>
                </a:solidFill>
              </a:rPr>
              <a:t>R.</a:t>
            </a:r>
            <a:r>
              <a:rPr lang="en-US" altLang="cs-CZ" sz="3300">
                <a:solidFill>
                  <a:srgbClr val="C00000"/>
                </a:solidFill>
              </a:rPr>
              <a:t> McCrae and </a:t>
            </a:r>
            <a:r>
              <a:rPr lang="cs-CZ" altLang="cs-CZ" sz="3300">
                <a:solidFill>
                  <a:srgbClr val="C00000"/>
                </a:solidFill>
              </a:rPr>
              <a:t>P.</a:t>
            </a:r>
            <a:r>
              <a:rPr lang="en-US" altLang="cs-CZ" sz="3300">
                <a:solidFill>
                  <a:srgbClr val="C00000"/>
                </a:solidFill>
              </a:rPr>
              <a:t>Costa</a:t>
            </a:r>
            <a:r>
              <a:rPr lang="cs-CZ" altLang="cs-CZ" sz="3300">
                <a:solidFill>
                  <a:srgbClr val="C00000"/>
                </a:solidFill>
              </a:rPr>
              <a:t>  </a:t>
            </a:r>
          </a:p>
          <a:p>
            <a:pPr lvl="1" eaLnBrk="1" hangingPunct="1">
              <a:buFontTx/>
              <a:buNone/>
            </a:pPr>
            <a:r>
              <a:rPr lang="cs-CZ" altLang="cs-CZ" sz="3300"/>
              <a:t>dotazníky zjišťující „Big five“ </a:t>
            </a:r>
          </a:p>
        </p:txBody>
      </p:sp>
      <p:pic>
        <p:nvPicPr>
          <p:cNvPr id="73731" name="Picture 7" descr="Paul T. Costa, Jr., Ph.D.">
            <a:extLst>
              <a:ext uri="{FF2B5EF4-FFF2-40B4-BE49-F238E27FC236}">
                <a16:creationId xmlns:a16="http://schemas.microsoft.com/office/drawing/2014/main" id="{B01032DC-FD15-4BFA-9981-9EC81BD9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238625"/>
            <a:ext cx="18986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8" descr="Robert R. McCrae, Ph.D.">
            <a:extLst>
              <a:ext uri="{FF2B5EF4-FFF2-40B4-BE49-F238E27FC236}">
                <a16:creationId xmlns:a16="http://schemas.microsoft.com/office/drawing/2014/main" id="{90004325-3CA7-4CBD-BDDB-657B07D3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1924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37635AC-7820-4CB8-AD9F-42C91443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9647238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4400" dirty="0">
                <a:solidFill>
                  <a:schemeClr val="tx2"/>
                </a:solidFill>
                <a:latin typeface="+mj-lt"/>
              </a:rPr>
              <a:t>NEO (-FFI, -PI-R, -PI-3)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7D708042-C6B3-4FE4-8D5F-BC3D1A0652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lIns="65306" tIns="32653" rIns="65306" bIns="32653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i="1"/>
              <a:t>ZNÁMÉ SCHÉMA…</a:t>
            </a:r>
            <a:br>
              <a:rPr lang="cs-CZ" altLang="cs-CZ" sz="3600"/>
            </a:br>
            <a:endParaRPr lang="cs-CZ" altLang="cs-CZ" sz="3600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DCCC1979-C33B-4534-AD33-85DF9B01DEF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 lIns="65306" tIns="32653" rIns="65306" bIns="32653"/>
          <a:lstStyle/>
          <a:p>
            <a:pPr marL="400050" indent="-400050" defTabSz="639763" eaLnBrk="1" hangingPunct="1"/>
            <a:endParaRPr lang="cs-CZ" altLang="cs-CZ"/>
          </a:p>
          <a:p>
            <a:pPr marL="400050" indent="-400050" defTabSz="639763" eaLnBrk="1" hangingPunct="1"/>
            <a:endParaRPr lang="cs-CZ" altLang="cs-CZ"/>
          </a:p>
        </p:txBody>
      </p:sp>
      <p:sp>
        <p:nvSpPr>
          <p:cNvPr id="24580" name="Obdélník 3">
            <a:extLst>
              <a:ext uri="{FF2B5EF4-FFF2-40B4-BE49-F238E27FC236}">
                <a16:creationId xmlns:a16="http://schemas.microsoft.com/office/drawing/2014/main" id="{40A160EB-A4FE-4B82-9F30-8FAF35CC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4679950" cy="32385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28575" cap="rnd" algn="ctr">
            <a:solidFill>
              <a:srgbClr val="7D2B8D"/>
            </a:solidFill>
            <a:miter lim="800000"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600" b="1">
                <a:solidFill>
                  <a:srgbClr val="EED8F3"/>
                </a:solidFill>
              </a:rPr>
              <a:t>VÝKONOVÉ TESTY</a:t>
            </a:r>
          </a:p>
          <a:p>
            <a:pPr eaLnBrk="1" hangingPunct="1"/>
            <a:endParaRPr lang="cs-CZ" altLang="cs-CZ" sz="2600">
              <a:solidFill>
                <a:srgbClr val="FFFFFF"/>
              </a:solidFill>
            </a:endParaRPr>
          </a:p>
          <a:p>
            <a:pPr eaLnBrk="1" hangingPunct="1"/>
            <a:endParaRPr lang="cs-CZ" altLang="cs-CZ" sz="2600">
              <a:solidFill>
                <a:srgbClr val="FFFFFF"/>
              </a:solidFill>
            </a:endParaRPr>
          </a:p>
          <a:p>
            <a:pPr eaLnBrk="1" hangingPunct="1"/>
            <a:endParaRPr lang="cs-CZ" altLang="cs-CZ" sz="2600">
              <a:solidFill>
                <a:srgbClr val="FFFFFF"/>
              </a:solidFill>
            </a:endParaRPr>
          </a:p>
          <a:p>
            <a:pPr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600">
              <a:solidFill>
                <a:srgbClr val="FFFFFF"/>
              </a:solidFill>
            </a:endParaRPr>
          </a:p>
        </p:txBody>
      </p:sp>
      <p:sp>
        <p:nvSpPr>
          <p:cNvPr id="24581" name="Obdélník 4">
            <a:extLst>
              <a:ext uri="{FF2B5EF4-FFF2-40B4-BE49-F238E27FC236}">
                <a16:creationId xmlns:a16="http://schemas.microsoft.com/office/drawing/2014/main" id="{D784111D-F30F-4BEA-8642-EA04393F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4000"/>
            <a:ext cx="4648200" cy="4495800"/>
          </a:xfrm>
          <a:prstGeom prst="rect">
            <a:avLst/>
          </a:prstGeom>
          <a:solidFill>
            <a:srgbClr val="90BA4C">
              <a:alpha val="61960"/>
            </a:srgbClr>
          </a:solidFill>
          <a:ln w="28575" cap="rnd" algn="ctr">
            <a:solidFill>
              <a:srgbClr val="90BA4C"/>
            </a:solidFill>
            <a:miter lim="800000"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cs-CZ" altLang="cs-CZ" sz="2600" b="1">
                <a:solidFill>
                  <a:srgbClr val="E9F1DB"/>
                </a:solidFill>
              </a:rPr>
              <a:t>TESTY </a:t>
            </a:r>
          </a:p>
          <a:p>
            <a:pPr algn="r" eaLnBrk="1" hangingPunct="1"/>
            <a:r>
              <a:rPr lang="cs-CZ" altLang="cs-CZ" sz="2600" b="1">
                <a:solidFill>
                  <a:srgbClr val="E9F1DB"/>
                </a:solidFill>
              </a:rPr>
              <a:t>OSOBNOSTI</a:t>
            </a:r>
          </a:p>
          <a:p>
            <a:pPr algn="r"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r"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r"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3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3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3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300">
              <a:solidFill>
                <a:srgbClr val="FFFFFF"/>
              </a:solidFill>
            </a:endParaRPr>
          </a:p>
        </p:txBody>
      </p:sp>
      <p:sp>
        <p:nvSpPr>
          <p:cNvPr id="24582" name="Obdélník 5">
            <a:extLst>
              <a:ext uri="{FF2B5EF4-FFF2-40B4-BE49-F238E27FC236}">
                <a16:creationId xmlns:a16="http://schemas.microsoft.com/office/drawing/2014/main" id="{1D2C1A46-5AF3-4C92-A2E6-3A85F408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267200"/>
            <a:ext cx="5811838" cy="2209800"/>
          </a:xfrm>
          <a:prstGeom prst="rect">
            <a:avLst/>
          </a:prstGeom>
          <a:solidFill>
            <a:schemeClr val="accent2">
              <a:alpha val="38039"/>
            </a:schemeClr>
          </a:solidFill>
          <a:ln w="28575" cap="rnd" algn="ctr">
            <a:solidFill>
              <a:schemeClr val="accent2"/>
            </a:solidFill>
            <a:miter lim="800000"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 sz="2600">
              <a:solidFill>
                <a:srgbClr val="FFFFFF"/>
              </a:solidFill>
            </a:endParaRPr>
          </a:p>
          <a:p>
            <a:pPr algn="ctr" eaLnBrk="1" hangingPunct="1"/>
            <a:endParaRPr lang="cs-CZ" altLang="cs-CZ" sz="2600">
              <a:solidFill>
                <a:srgbClr val="FFFFFF"/>
              </a:solidFill>
            </a:endParaRPr>
          </a:p>
          <a:p>
            <a:pPr eaLnBrk="1" hangingPunct="1"/>
            <a:r>
              <a:rPr lang="cs-CZ" altLang="cs-CZ" sz="2600" b="1">
                <a:solidFill>
                  <a:srgbClr val="DAE5F6"/>
                </a:solidFill>
              </a:rPr>
              <a:t>POSUZOVACÍ ŠKÁLY</a:t>
            </a:r>
          </a:p>
        </p:txBody>
      </p:sp>
      <p:sp>
        <p:nvSpPr>
          <p:cNvPr id="24583" name="Zaoblený obdélník 6">
            <a:extLst>
              <a:ext uri="{FF2B5EF4-FFF2-40B4-BE49-F238E27FC236}">
                <a16:creationId xmlns:a16="http://schemas.microsoft.com/office/drawing/2014/main" id="{7C5AD53B-C1D0-4B73-AFEC-A049C2E3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716213" cy="1595438"/>
          </a:xfrm>
          <a:prstGeom prst="roundRect">
            <a:avLst>
              <a:gd name="adj" fmla="val 16667"/>
            </a:avLst>
          </a:prstGeom>
          <a:solidFill>
            <a:schemeClr val="accent1">
              <a:alpha val="63921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INTELI-</a:t>
            </a:r>
          </a:p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GENCE</a:t>
            </a:r>
          </a:p>
        </p:txBody>
      </p:sp>
      <p:sp>
        <p:nvSpPr>
          <p:cNvPr id="24584" name="Zaoblený obdélník 7">
            <a:extLst>
              <a:ext uri="{FF2B5EF4-FFF2-40B4-BE49-F238E27FC236}">
                <a16:creationId xmlns:a16="http://schemas.microsoft.com/office/drawing/2014/main" id="{2D2117AF-DDD8-4B19-A6F0-9895E020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4217988" cy="619125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VĚDOMOSTI</a:t>
            </a:r>
          </a:p>
        </p:txBody>
      </p:sp>
      <p:sp>
        <p:nvSpPr>
          <p:cNvPr id="24585" name="Zaoblený obdélník 9">
            <a:extLst>
              <a:ext uri="{FF2B5EF4-FFF2-40B4-BE49-F238E27FC236}">
                <a16:creationId xmlns:a16="http://schemas.microsoft.com/office/drawing/2014/main" id="{E0186E37-B69A-4F4F-A35F-D75C9924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14600"/>
            <a:ext cx="925513" cy="461963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4586" name="Zaoblený obdélník 10">
            <a:extLst>
              <a:ext uri="{FF2B5EF4-FFF2-40B4-BE49-F238E27FC236}">
                <a16:creationId xmlns:a16="http://schemas.microsoft.com/office/drawing/2014/main" id="{25E58523-2F19-4EBE-AC92-89A76E86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95600"/>
            <a:ext cx="1593850" cy="463550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4587" name="Zaoblený obdélník 11">
            <a:extLst>
              <a:ext uri="{FF2B5EF4-FFF2-40B4-BE49-F238E27FC236}">
                <a16:creationId xmlns:a16="http://schemas.microsoft.com/office/drawing/2014/main" id="{72BECE65-0FFA-4DDD-8534-60E63E75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1370013" cy="823913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4588" name="Zaoblený obdélník 12">
            <a:extLst>
              <a:ext uri="{FF2B5EF4-FFF2-40B4-BE49-F238E27FC236}">
                <a16:creationId xmlns:a16="http://schemas.microsoft.com/office/drawing/2014/main" id="{DC7B4670-E651-4BB7-B6B0-180A83FA9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925513" cy="463550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4589" name="Zaoblený obdélník 13">
            <a:extLst>
              <a:ext uri="{FF2B5EF4-FFF2-40B4-BE49-F238E27FC236}">
                <a16:creationId xmlns:a16="http://schemas.microsoft.com/office/drawing/2014/main" id="{1CB5B972-796C-4AE6-B543-5067D2C1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86200"/>
            <a:ext cx="925513" cy="463550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24590" name="Zaoblený obdélník 14">
            <a:extLst>
              <a:ext uri="{FF2B5EF4-FFF2-40B4-BE49-F238E27FC236}">
                <a16:creationId xmlns:a16="http://schemas.microsoft.com/office/drawing/2014/main" id="{01540333-380F-4144-B39B-2AFF252856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59918" y="2859882"/>
            <a:ext cx="2474913" cy="565150"/>
          </a:xfrm>
          <a:prstGeom prst="roundRect">
            <a:avLst>
              <a:gd name="adj" fmla="val 16667"/>
            </a:avLst>
          </a:prstGeom>
          <a:solidFill>
            <a:schemeClr val="accent1">
              <a:alpha val="65097"/>
            </a:schemeClr>
          </a:solidFill>
          <a:ln w="19050" cap="rnd" algn="ctr">
            <a:solidFill>
              <a:srgbClr val="7D2B8D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PŘEDPOKLADY</a:t>
            </a:r>
          </a:p>
        </p:txBody>
      </p:sp>
      <p:sp>
        <p:nvSpPr>
          <p:cNvPr id="24591" name="Zaoblený obdélník 15">
            <a:extLst>
              <a:ext uri="{FF2B5EF4-FFF2-40B4-BE49-F238E27FC236}">
                <a16:creationId xmlns:a16="http://schemas.microsoft.com/office/drawing/2014/main" id="{29D0A19A-0DA3-4D5D-8B01-27A2AB14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4587875"/>
            <a:ext cx="1012825" cy="565150"/>
          </a:xfrm>
          <a:prstGeom prst="roundRect">
            <a:avLst>
              <a:gd name="adj" fmla="val 16667"/>
            </a:avLst>
          </a:prstGeom>
          <a:solidFill>
            <a:schemeClr val="accent2">
              <a:alpha val="54901"/>
            </a:schemeClr>
          </a:solidFill>
          <a:ln w="19050" cap="rnd" algn="ctr">
            <a:solidFill>
              <a:schemeClr val="accent2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ZÁJMY</a:t>
            </a:r>
          </a:p>
        </p:txBody>
      </p:sp>
      <p:sp>
        <p:nvSpPr>
          <p:cNvPr id="24592" name="Zaoblený obdélník 16">
            <a:extLst>
              <a:ext uri="{FF2B5EF4-FFF2-40B4-BE49-F238E27FC236}">
                <a16:creationId xmlns:a16="http://schemas.microsoft.com/office/drawing/2014/main" id="{7B7CDDDE-F1C0-4FA8-B006-2581A7F47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562475"/>
            <a:ext cx="1131887" cy="615950"/>
          </a:xfrm>
          <a:prstGeom prst="roundRect">
            <a:avLst>
              <a:gd name="adj" fmla="val 16667"/>
            </a:avLst>
          </a:prstGeom>
          <a:solidFill>
            <a:schemeClr val="accent2">
              <a:alpha val="54901"/>
            </a:schemeClr>
          </a:solidFill>
          <a:ln w="19050" cap="rnd" algn="ctr">
            <a:solidFill>
              <a:schemeClr val="accent2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POSTOJE</a:t>
            </a:r>
          </a:p>
        </p:txBody>
      </p:sp>
      <p:sp>
        <p:nvSpPr>
          <p:cNvPr id="24593" name="Zaoblený obdélník 17">
            <a:extLst>
              <a:ext uri="{FF2B5EF4-FFF2-40B4-BE49-F238E27FC236}">
                <a16:creationId xmlns:a16="http://schemas.microsoft.com/office/drawing/2014/main" id="{85466655-3044-4687-A01E-16893D227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429000"/>
            <a:ext cx="1417638" cy="1085850"/>
          </a:xfrm>
          <a:prstGeom prst="roundRect">
            <a:avLst>
              <a:gd name="adj" fmla="val 16667"/>
            </a:avLst>
          </a:prstGeom>
          <a:solidFill>
            <a:srgbClr val="90BA4C">
              <a:alpha val="54901"/>
            </a:srgbClr>
          </a:solidFill>
          <a:ln w="19050" cap="rnd" algn="ctr">
            <a:solidFill>
              <a:srgbClr val="90BA4C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MOTIVACE</a:t>
            </a:r>
          </a:p>
        </p:txBody>
      </p:sp>
      <p:sp>
        <p:nvSpPr>
          <p:cNvPr id="24594" name="Zaoblený obdélník 18">
            <a:extLst>
              <a:ext uri="{FF2B5EF4-FFF2-40B4-BE49-F238E27FC236}">
                <a16:creationId xmlns:a16="http://schemas.microsoft.com/office/drawing/2014/main" id="{617138BC-CFA8-4A81-9B51-AC7FE07B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72000"/>
            <a:ext cx="2166938" cy="1412875"/>
          </a:xfrm>
          <a:prstGeom prst="roundRect">
            <a:avLst>
              <a:gd name="adj" fmla="val 16667"/>
            </a:avLst>
          </a:prstGeom>
          <a:solidFill>
            <a:srgbClr val="90BA4C">
              <a:alpha val="54901"/>
            </a:srgbClr>
          </a:solidFill>
          <a:ln w="19050" cap="rnd" algn="ctr">
            <a:solidFill>
              <a:srgbClr val="90BA4C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DOTAZNÍKY</a:t>
            </a:r>
          </a:p>
          <a:p>
            <a:pPr algn="ctr" eaLnBrk="1" hangingPunct="1"/>
            <a:r>
              <a:rPr lang="cs-CZ" altLang="cs-CZ" sz="1400">
                <a:solidFill>
                  <a:srgbClr val="FFFFFF"/>
                </a:solidFill>
              </a:rPr>
              <a:t>(NORMA/KLINIKA; KOMPLEXNÍ/SPECIFICKÉ)</a:t>
            </a:r>
          </a:p>
        </p:txBody>
      </p:sp>
      <p:sp>
        <p:nvSpPr>
          <p:cNvPr id="24595" name="Zaoblený obdélník 20">
            <a:extLst>
              <a:ext uri="{FF2B5EF4-FFF2-40B4-BE49-F238E27FC236}">
                <a16:creationId xmlns:a16="http://schemas.microsoft.com/office/drawing/2014/main" id="{D74263C2-6C32-4C23-B01C-BCE7E6FD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1676400"/>
            <a:ext cx="2233612" cy="2047875"/>
          </a:xfrm>
          <a:prstGeom prst="roundRect">
            <a:avLst>
              <a:gd name="adj" fmla="val 16667"/>
            </a:avLst>
          </a:prstGeom>
          <a:solidFill>
            <a:srgbClr val="90BA4C">
              <a:alpha val="54901"/>
            </a:srgbClr>
          </a:solidFill>
          <a:ln w="19050" cap="rnd" algn="ctr">
            <a:solidFill>
              <a:srgbClr val="90BA4C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FFFFFF"/>
                </a:solidFill>
              </a:rPr>
              <a:t>VÝKONOVÉ TESTY OSOBNOSTI</a:t>
            </a:r>
          </a:p>
        </p:txBody>
      </p:sp>
      <p:sp>
        <p:nvSpPr>
          <p:cNvPr id="24596" name="Zaoblený obdélník 21">
            <a:extLst>
              <a:ext uri="{FF2B5EF4-FFF2-40B4-BE49-F238E27FC236}">
                <a16:creationId xmlns:a16="http://schemas.microsoft.com/office/drawing/2014/main" id="{0D2CEB2C-FBB2-4B10-A289-48293B3A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789613"/>
            <a:ext cx="1395412" cy="615950"/>
          </a:xfrm>
          <a:prstGeom prst="roundRect">
            <a:avLst>
              <a:gd name="adj" fmla="val 16667"/>
            </a:avLst>
          </a:prstGeom>
          <a:solidFill>
            <a:schemeClr val="accent2">
              <a:alpha val="54901"/>
            </a:schemeClr>
          </a:solidFill>
          <a:ln w="19050" cap="rnd" algn="ctr">
            <a:solidFill>
              <a:schemeClr val="accent2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1300">
                <a:solidFill>
                  <a:srgbClr val="FFFFFF"/>
                </a:solidFill>
              </a:rPr>
              <a:t>MONITOROVACÍ KLINICKÉ</a:t>
            </a:r>
          </a:p>
        </p:txBody>
      </p:sp>
      <p:sp>
        <p:nvSpPr>
          <p:cNvPr id="24597" name="Zaoblený obdélník 22">
            <a:extLst>
              <a:ext uri="{FF2B5EF4-FFF2-40B4-BE49-F238E27FC236}">
                <a16:creationId xmlns:a16="http://schemas.microsoft.com/office/drawing/2014/main" id="{6D76A82A-B07E-4E7E-83C3-CA541B6D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48200"/>
            <a:ext cx="1560513" cy="652463"/>
          </a:xfrm>
          <a:prstGeom prst="roundRect">
            <a:avLst>
              <a:gd name="adj" fmla="val 16667"/>
            </a:avLst>
          </a:prstGeom>
          <a:solidFill>
            <a:schemeClr val="accent2">
              <a:alpha val="54901"/>
            </a:schemeClr>
          </a:solidFill>
          <a:ln w="19050" cap="rnd" algn="ctr">
            <a:solidFill>
              <a:schemeClr val="accent2"/>
            </a:solidFill>
            <a:round/>
            <a:headEnd/>
            <a:tailEnd/>
          </a:ln>
        </p:spPr>
        <p:txBody>
          <a:bodyPr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30225" indent="-203200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1597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70025" indent="-163513" defTabSz="652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272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844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416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8825" indent="-163513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1300">
                <a:solidFill>
                  <a:srgbClr val="FFFFFF"/>
                </a:solidFill>
              </a:rPr>
              <a:t>BEHAVIORAL ASSESSMENT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8E5A978-200B-4DF6-91AE-F117320FC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6323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altLang="cs-CZ" sz="2800" b="1"/>
            </a:br>
            <a:endParaRPr lang="cs-CZ" altLang="cs-CZ" sz="2800" b="1"/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5BDCD2E9-00A8-4286-B78E-3D2BD1A6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9072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 sz="3200" b="1">
              <a:latin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1F86659B-7413-4129-9F81-202119EFD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964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 sz="3200" b="1">
              <a:latin typeface="Arial" panose="020B0604020202020204" pitchFamily="34" charset="0"/>
            </a:endParaRP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1627AC7F-C0D3-45C8-B064-42D4CF6C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5563"/>
            <a:ext cx="8153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latin typeface="Arial" charset="0"/>
              </a:rPr>
              <a:t>Costa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McCrae</a:t>
            </a:r>
            <a:r>
              <a:rPr lang="cs-CZ" sz="2400" dirty="0">
                <a:latin typeface="Arial" charset="0"/>
              </a:rPr>
              <a:t> vyšli z </a:t>
            </a:r>
            <a:r>
              <a:rPr lang="cs-CZ" sz="2400" dirty="0" err="1">
                <a:latin typeface="Arial" charset="0"/>
              </a:rPr>
              <a:t>Cattellova</a:t>
            </a:r>
            <a:r>
              <a:rPr lang="cs-CZ" sz="2400" dirty="0">
                <a:latin typeface="Arial" charset="0"/>
              </a:rPr>
              <a:t> 16 PF  </a:t>
            </a:r>
            <a:r>
              <a:rPr lang="cs-CZ" sz="2400" dirty="0" err="1">
                <a:latin typeface="Arial" charset="0"/>
              </a:rPr>
              <a:t>Neuroticismus</a:t>
            </a:r>
            <a:r>
              <a:rPr lang="cs-CZ" sz="2400" dirty="0">
                <a:latin typeface="Arial" charset="0"/>
              </a:rPr>
              <a:t>, Extraverze, Otevřenost vůči zkušenosti </a:t>
            </a:r>
            <a:r>
              <a:rPr lang="cs-CZ" sz="2400" dirty="0">
                <a:latin typeface="Arial"/>
                <a:cs typeface="Arial"/>
              </a:rPr>
              <a:t>→ </a:t>
            </a:r>
            <a:r>
              <a:rPr lang="cs-CZ" sz="2400" dirty="0">
                <a:latin typeface="Arial" charset="0"/>
              </a:rPr>
              <a:t>NEO inventář </a:t>
            </a:r>
            <a:r>
              <a:rPr lang="cs-CZ" sz="2400" dirty="0">
                <a:latin typeface="Arial"/>
                <a:cs typeface="Arial"/>
              </a:rPr>
              <a:t>→ </a:t>
            </a:r>
            <a:r>
              <a:rPr lang="cs-CZ" sz="2400" dirty="0">
                <a:latin typeface="Arial" charset="0"/>
              </a:rPr>
              <a:t>rozšíření o dvě dimenze Přívětivost a Svědomitost.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Arial" charset="0"/>
              </a:rPr>
              <a:t>Zkrácená verze - NEO </a:t>
            </a:r>
            <a:r>
              <a:rPr lang="cs-CZ" sz="2400" dirty="0" err="1">
                <a:latin typeface="Arial" charset="0"/>
              </a:rPr>
              <a:t>Five-Factor</a:t>
            </a:r>
            <a:r>
              <a:rPr lang="cs-CZ" sz="2400" dirty="0">
                <a:latin typeface="Arial" charset="0"/>
              </a:rPr>
              <a:t> Inventory -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NEO-FFI</a:t>
            </a:r>
            <a:r>
              <a:rPr lang="cs-CZ" sz="2400" dirty="0">
                <a:latin typeface="Arial" charset="0"/>
              </a:rPr>
              <a:t> - NEO pětifaktorový osobnostní inventář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charset="0"/>
              </a:rPr>
              <a:t>60 položek, každá z pěti škál  tvořena 12 položkami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latin typeface="Arial" charset="0"/>
              </a:rPr>
              <a:t>Revised</a:t>
            </a:r>
            <a:r>
              <a:rPr lang="cs-CZ" sz="2400" dirty="0">
                <a:latin typeface="Arial" charset="0"/>
              </a:rPr>
              <a:t> NEO Personality </a:t>
            </a:r>
            <a:r>
              <a:rPr lang="cs-CZ" sz="2400" dirty="0" err="1">
                <a:latin typeface="Arial" charset="0"/>
              </a:rPr>
              <a:t>Inventory</a:t>
            </a:r>
            <a:r>
              <a:rPr lang="cs-CZ" sz="2400" dirty="0">
                <a:latin typeface="Arial" charset="0"/>
              </a:rPr>
              <a:t> – 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NEO-PI-R</a:t>
            </a:r>
            <a:r>
              <a:rPr lang="cs-CZ" sz="2400" dirty="0">
                <a:latin typeface="Arial" charset="0"/>
              </a:rPr>
              <a:t> - NEO osobnostní inventář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charset="0"/>
              </a:rPr>
              <a:t>240 položek, 48 položek pro každou škálu, </a:t>
            </a:r>
            <a:r>
              <a:rPr lang="cs-CZ" sz="2000" u="sng" dirty="0">
                <a:latin typeface="Arial" charset="0"/>
              </a:rPr>
              <a:t>vždy</a:t>
            </a:r>
            <a:r>
              <a:rPr lang="cs-CZ" sz="2000" dirty="0">
                <a:latin typeface="Arial" charset="0"/>
              </a:rPr>
              <a:t> 6 </a:t>
            </a:r>
            <a:r>
              <a:rPr lang="cs-CZ" sz="2000" dirty="0" err="1">
                <a:latin typeface="Arial" charset="0"/>
              </a:rPr>
              <a:t>subškál</a:t>
            </a:r>
            <a:endParaRPr lang="cs-CZ" sz="2000" dirty="0">
              <a:latin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Arial" charset="0"/>
              </a:rPr>
              <a:t>NEO-PI-3</a:t>
            </a:r>
            <a:r>
              <a:rPr lang="cs-CZ" sz="2400" dirty="0">
                <a:latin typeface="Arial" charset="0"/>
              </a:rPr>
              <a:t> – vstoupilo na český trh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BE68500-314C-4BF3-96F3-643FE3C11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9647238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4400" dirty="0">
                <a:solidFill>
                  <a:schemeClr val="tx2"/>
                </a:solidFill>
                <a:latin typeface="+mj-lt"/>
              </a:rPr>
              <a:t>NEO (-FFI, -PI-R, -PI-3)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95B721A-0F37-4399-9054-F5DCFA2F3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6323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altLang="cs-CZ" sz="2800" b="1"/>
            </a:br>
            <a:endParaRPr lang="cs-CZ" altLang="cs-CZ" sz="2800" b="1"/>
          </a:p>
        </p:txBody>
      </p:sp>
      <p:sp>
        <p:nvSpPr>
          <p:cNvPr id="75779" name="Zástupný symbol pro číslo snímku 4">
            <a:extLst>
              <a:ext uri="{FF2B5EF4-FFF2-40B4-BE49-F238E27FC236}">
                <a16:creationId xmlns:a16="http://schemas.microsoft.com/office/drawing/2014/main" id="{036F389A-F80F-4D2D-BE09-A8D1D992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310426-7349-4DF9-B937-A5804B2C6484}" type="slidenum">
              <a:rPr lang="cs-CZ" altLang="cs-CZ" sz="14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75780" name="Text Box 3">
            <a:extLst>
              <a:ext uri="{FF2B5EF4-FFF2-40B4-BE49-F238E27FC236}">
                <a16:creationId xmlns:a16="http://schemas.microsoft.com/office/drawing/2014/main" id="{41468D05-FABB-44C4-B6BC-05ED0E65D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9072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 sz="3200" b="1">
              <a:latin typeface="Arial" panose="020B0604020202020204" pitchFamily="34" charset="0"/>
            </a:endParaRPr>
          </a:p>
        </p:txBody>
      </p:sp>
      <p:sp>
        <p:nvSpPr>
          <p:cNvPr id="75781" name="Text Box 4">
            <a:extLst>
              <a:ext uri="{FF2B5EF4-FFF2-40B4-BE49-F238E27FC236}">
                <a16:creationId xmlns:a16="http://schemas.microsoft.com/office/drawing/2014/main" id="{2A82F183-3AEF-40E4-B94A-014AEF550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964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 sz="3200" b="1">
              <a:latin typeface="Arial" panose="020B0604020202020204" pitchFamily="34" charset="0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D399A129-3EF2-4B2F-B2AA-950D08DD6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88963"/>
            <a:ext cx="8785225" cy="71104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0" dirty="0"/>
              <a:t>BIG FIVE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cs-CZ" sz="24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2400" b="0" dirty="0" err="1"/>
              <a:t>neuroticismus</a:t>
            </a:r>
            <a:r>
              <a:rPr lang="cs-CZ" sz="2400" b="0" dirty="0"/>
              <a:t> – </a:t>
            </a:r>
            <a:r>
              <a:rPr lang="cs-CZ" sz="2400" b="0" dirty="0" err="1"/>
              <a:t>emoc</a:t>
            </a:r>
            <a:r>
              <a:rPr lang="cs-CZ" sz="2400" b="0" dirty="0"/>
              <a:t>. nestabilita + neschopnost kontrolovat touhy a pokušení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0" dirty="0"/>
              <a:t>2. extraverze/introverze – společenskost + aktivita, optimismus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0" dirty="0"/>
              <a:t>3. přívětivost (extrémy na obou pólech – patologie: závislá p. o. x narcistická, paranoidní, asociální </a:t>
            </a:r>
            <a:r>
              <a:rPr lang="cs-CZ" sz="2400" b="0" dirty="0" err="1"/>
              <a:t>p.o</a:t>
            </a:r>
            <a:r>
              <a:rPr lang="cs-CZ" sz="2400" b="0" dirty="0"/>
              <a:t>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0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0" dirty="0"/>
              <a:t>4. svědomitost – sebekontrola ve vztahu k plánování a realizaci úkolů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0" dirty="0"/>
              <a:t>5. intelekt (otevřenost zkušenosti) – imaginace, kultivovanost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b="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délník 1">
            <a:extLst>
              <a:ext uri="{FF2B5EF4-FFF2-40B4-BE49-F238E27FC236}">
                <a16:creationId xmlns:a16="http://schemas.microsoft.com/office/drawing/2014/main" id="{A5C4C365-578A-44AB-BF58-E7C07A4D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085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1914…</a:t>
            </a:r>
          </a:p>
          <a:p>
            <a:pPr eaLnBrk="1" hangingPunct="1"/>
            <a:endParaRPr lang="cs-CZ" altLang="cs-CZ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9D1DB01C-0351-4225-BA4A-B44FB586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92150"/>
            <a:ext cx="81851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ovéPole 2">
            <a:extLst>
              <a:ext uri="{FF2B5EF4-FFF2-40B4-BE49-F238E27FC236}">
                <a16:creationId xmlns:a16="http://schemas.microsoft.com/office/drawing/2014/main" id="{0DCF9976-0BDE-4EF7-908D-4B0470D8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341438"/>
            <a:ext cx="1685925" cy="369887"/>
          </a:xfrm>
          <a:prstGeom prst="rect">
            <a:avLst/>
          </a:prstGeom>
          <a:solidFill>
            <a:srgbClr val="FA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neuroticismus</a:t>
            </a:r>
          </a:p>
        </p:txBody>
      </p:sp>
      <p:sp>
        <p:nvSpPr>
          <p:cNvPr id="76805" name="TextovéPole 3">
            <a:extLst>
              <a:ext uri="{FF2B5EF4-FFF2-40B4-BE49-F238E27FC236}">
                <a16:creationId xmlns:a16="http://schemas.microsoft.com/office/drawing/2014/main" id="{AB48FA4F-7DCD-45A7-AEF0-62EF1EEB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75"/>
            <a:ext cx="1403350" cy="369888"/>
          </a:xfrm>
          <a:prstGeom prst="rect">
            <a:avLst/>
          </a:prstGeom>
          <a:solidFill>
            <a:srgbClr val="FA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extraverze</a:t>
            </a:r>
          </a:p>
        </p:txBody>
      </p:sp>
      <p:sp>
        <p:nvSpPr>
          <p:cNvPr id="76806" name="TextovéPole 4">
            <a:extLst>
              <a:ext uri="{FF2B5EF4-FFF2-40B4-BE49-F238E27FC236}">
                <a16:creationId xmlns:a16="http://schemas.microsoft.com/office/drawing/2014/main" id="{5FDB798A-B267-4A5F-888B-ABDEA646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3390900"/>
            <a:ext cx="1314450" cy="923925"/>
          </a:xfrm>
          <a:prstGeom prst="rect">
            <a:avLst/>
          </a:prstGeom>
          <a:solidFill>
            <a:srgbClr val="FA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otevřenost vůči zkušenosti</a:t>
            </a:r>
          </a:p>
        </p:txBody>
      </p:sp>
      <p:sp>
        <p:nvSpPr>
          <p:cNvPr id="76807" name="TextovéPole 5">
            <a:extLst>
              <a:ext uri="{FF2B5EF4-FFF2-40B4-BE49-F238E27FC236}">
                <a16:creationId xmlns:a16="http://schemas.microsoft.com/office/drawing/2014/main" id="{903FB952-9A96-4860-B214-2D938BD2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4957763"/>
            <a:ext cx="1235075" cy="369887"/>
          </a:xfrm>
          <a:prstGeom prst="rect">
            <a:avLst/>
          </a:prstGeom>
          <a:solidFill>
            <a:srgbClr val="FA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přívětivost</a:t>
            </a:r>
          </a:p>
        </p:txBody>
      </p:sp>
      <p:sp>
        <p:nvSpPr>
          <p:cNvPr id="76808" name="TextovéPole 6">
            <a:extLst>
              <a:ext uri="{FF2B5EF4-FFF2-40B4-BE49-F238E27FC236}">
                <a16:creationId xmlns:a16="http://schemas.microsoft.com/office/drawing/2014/main" id="{9E4BD4C2-450A-4B0D-AAD0-12B5F8B0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6237288"/>
            <a:ext cx="1470025" cy="369887"/>
          </a:xfrm>
          <a:prstGeom prst="rect">
            <a:avLst/>
          </a:prstGeom>
          <a:solidFill>
            <a:srgbClr val="FA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chemeClr val="bg1"/>
                </a:solidFill>
                <a:latin typeface="Arial" panose="020B0604020202020204" pitchFamily="34" charset="0"/>
              </a:rPr>
              <a:t>svědomitost</a:t>
            </a:r>
          </a:p>
        </p:txBody>
      </p:sp>
      <p:sp>
        <p:nvSpPr>
          <p:cNvPr id="76809" name="TextovéPole 7">
            <a:extLst>
              <a:ext uri="{FF2B5EF4-FFF2-40B4-BE49-F238E27FC236}">
                <a16:creationId xmlns:a16="http://schemas.microsoft.com/office/drawing/2014/main" id="{8C0ED79F-DB9E-451D-924A-9F79F15D0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8"/>
            <a:ext cx="8640762" cy="369887"/>
          </a:xfrm>
          <a:prstGeom prst="rect">
            <a:avLst/>
          </a:prstGeom>
          <a:solidFill>
            <a:srgbClr val="FA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Osobnostní charakteristiky – vysoký, střední a nízký skór dle NEO-PI-R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>
            <a:extLst>
              <a:ext uri="{FF2B5EF4-FFF2-40B4-BE49-F238E27FC236}">
                <a16:creationId xmlns:a16="http://schemas.microsoft.com/office/drawing/2014/main" id="{3F54F5D7-12F3-4FB0-8147-42A3CECC8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36613"/>
            <a:ext cx="8339137" cy="50403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59AB17B5-95DF-4FC2-ADEA-4C922F58D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455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NEO-PI-R/3 Styly</a:t>
            </a:r>
            <a:br>
              <a:rPr lang="cs-CZ" altLang="cs-CZ" dirty="0"/>
            </a:br>
            <a:r>
              <a:rPr lang="cs-CZ" altLang="cs-CZ" sz="3600" dirty="0"/>
              <a:t>Charakteristické kombinace dvou dimenzí </a:t>
            </a:r>
            <a:endParaRPr lang="cs-CZ" altLang="cs-CZ" dirty="0"/>
          </a:p>
        </p:txBody>
      </p:sp>
      <p:sp>
        <p:nvSpPr>
          <p:cNvPr id="63491" name="Zástupný obsah 2">
            <a:extLst>
              <a:ext uri="{FF2B5EF4-FFF2-40B4-BE49-F238E27FC236}">
                <a16:creationId xmlns:a16="http://schemas.microsoft.com/office/drawing/2014/main" id="{73B13DE1-3953-4FAD-BD2C-4ADE316E13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zájmů – E-O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interakcí – E-A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well-beingu – E-N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obran – N-O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zvládání hněvu – N-A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kontroly impulzů – N-C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aktivity – E-C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postojů – O-A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učení – O-C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/>
              <a:t>Styl charakteru – A-C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/>
          </a:p>
        </p:txBody>
      </p:sp>
      <p:pic>
        <p:nvPicPr>
          <p:cNvPr id="78852" name="Obrázek 3">
            <a:extLst>
              <a:ext uri="{FF2B5EF4-FFF2-40B4-BE49-F238E27FC236}">
                <a16:creationId xmlns:a16="http://schemas.microsoft.com/office/drawing/2014/main" id="{51ED42C4-9766-4517-914E-CCABA83B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048000"/>
            <a:ext cx="514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1931209F-DC18-42F6-BD89-DC6139E9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822960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9D8424C8-377B-4633-A89E-257F1DBF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9647238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cs-CZ" altLang="cs-CZ" sz="4400" dirty="0">
                <a:solidFill>
                  <a:schemeClr val="tx2"/>
                </a:solidFill>
                <a:latin typeface="+mj-lt"/>
              </a:rPr>
              <a:t>Nebo 6? HEXACO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2A5B18AA-1E2C-4D64-AD81-404CB218B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05BF0695-4A6F-44BD-B805-C4BAB9666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>
            <a:extLst>
              <a:ext uri="{FF2B5EF4-FFF2-40B4-BE49-F238E27FC236}">
                <a16:creationId xmlns:a16="http://schemas.microsoft.com/office/drawing/2014/main" id="{44C59157-E550-4E8E-B2C1-218ED55D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5742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2" descr="Foto Ph.D. Miguel Kazen, M.S. Psych.">
            <a:extLst>
              <a:ext uri="{FF2B5EF4-FFF2-40B4-BE49-F238E27FC236}">
                <a16:creationId xmlns:a16="http://schemas.microsoft.com/office/drawing/2014/main" id="{1A429CF5-0D5A-4155-8A0B-C5BEDFF3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21034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Nadpis 1">
            <a:extLst>
              <a:ext uri="{FF2B5EF4-FFF2-40B4-BE49-F238E27FC236}">
                <a16:creationId xmlns:a16="http://schemas.microsoft.com/office/drawing/2014/main" id="{6A8EFAB8-EC22-41B4-AEF8-66DBCA23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PSSI </a:t>
            </a:r>
            <a:br>
              <a:rPr lang="cs-CZ" altLang="cs-CZ" sz="3600" dirty="0"/>
            </a:br>
            <a:r>
              <a:rPr lang="cs-CZ" altLang="cs-CZ" sz="3600" dirty="0"/>
              <a:t>Inventář stylů osobnosti a poruch o.</a:t>
            </a:r>
            <a:br>
              <a:rPr lang="cs-CZ" altLang="cs-CZ" sz="3200" dirty="0"/>
            </a:br>
            <a:r>
              <a:rPr lang="cs-CZ" altLang="cs-CZ" sz="3200" b="1" dirty="0" err="1"/>
              <a:t>P</a:t>
            </a:r>
            <a:r>
              <a:rPr lang="cs-CZ" altLang="cs-CZ" sz="3200" dirty="0" err="1"/>
              <a:t>ersönlichkeits-</a:t>
            </a:r>
            <a:r>
              <a:rPr lang="cs-CZ" altLang="cs-CZ" sz="3200" b="1" dirty="0" err="1"/>
              <a:t>S</a:t>
            </a:r>
            <a:r>
              <a:rPr lang="cs-CZ" altLang="cs-CZ" sz="3200" dirty="0" err="1"/>
              <a:t>til-und</a:t>
            </a:r>
            <a:r>
              <a:rPr lang="cs-CZ" altLang="cs-CZ" sz="3200" dirty="0"/>
              <a:t> </a:t>
            </a:r>
            <a:r>
              <a:rPr lang="cs-CZ" altLang="cs-CZ" sz="3200" b="1" dirty="0" err="1"/>
              <a:t>S</a:t>
            </a:r>
            <a:r>
              <a:rPr lang="cs-CZ" altLang="cs-CZ" sz="3200" dirty="0" err="1"/>
              <a:t>törungs-</a:t>
            </a:r>
            <a:r>
              <a:rPr lang="cs-CZ" altLang="cs-CZ" sz="3200" b="1" dirty="0" err="1"/>
              <a:t>I</a:t>
            </a:r>
            <a:r>
              <a:rPr lang="cs-CZ" altLang="cs-CZ" sz="3200" dirty="0" err="1"/>
              <a:t>nventar</a:t>
            </a:r>
            <a:endParaRPr lang="cs-CZ" altLang="cs-CZ" sz="3200" dirty="0"/>
          </a:p>
        </p:txBody>
      </p:sp>
      <p:sp>
        <p:nvSpPr>
          <p:cNvPr id="81925" name="Zástupný symbol pro obsah 2">
            <a:extLst>
              <a:ext uri="{FF2B5EF4-FFF2-40B4-BE49-F238E27FC236}">
                <a16:creationId xmlns:a16="http://schemas.microsoft.com/office/drawing/2014/main" id="{F9AEC0A2-F1EC-445A-99DD-464AA873A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927475"/>
            <a:ext cx="8229600" cy="27781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/>
              <a:t>Prof. Dr. phil. </a:t>
            </a:r>
            <a:r>
              <a:rPr lang="cs-CZ" altLang="cs-CZ" b="1"/>
              <a:t>Julius Kuhl </a:t>
            </a:r>
            <a:r>
              <a:rPr lang="cs-CZ" altLang="cs-CZ"/>
              <a:t>		Ph.D. Miguel Kazen, M.S. Psych. </a:t>
            </a:r>
          </a:p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>
                <a:hlinkClick r:id="rId4" tooltip="Universität Osnabrück"/>
              </a:rPr>
              <a:t>Universität Osnabrück</a:t>
            </a:r>
            <a:endParaRPr lang="cs-CZ" altLang="cs-CZ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http://www.psycho.uni-osnabrueck.de/mitarbeiter/jkuhl/jkuhl.html</a:t>
            </a:r>
          </a:p>
          <a:p>
            <a:pPr eaLnBrk="1" hangingPunct="1"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endParaRPr lang="cs-CZ" altLang="cs-CZ" b="1" u="sng">
              <a:solidFill>
                <a:srgbClr val="FF0000"/>
              </a:solidFill>
            </a:endParaRP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délník 2">
            <a:extLst>
              <a:ext uri="{FF2B5EF4-FFF2-40B4-BE49-F238E27FC236}">
                <a16:creationId xmlns:a16="http://schemas.microsoft.com/office/drawing/2014/main" id="{AC6D0264-4580-4704-9F08-C702457D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8439150" cy="457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FFFE2"/>
              </a:buClr>
              <a:buFont typeface="Georgia" panose="02040502050405020303" pitchFamily="18" charset="0"/>
              <a:buChar char="▫"/>
              <a:defRPr sz="2000">
                <a:solidFill>
                  <a:srgbClr val="FFFFE2"/>
                </a:solidFill>
                <a:latin typeface="Georgia" panose="02040502050405020303" pitchFamily="18" charset="0"/>
              </a:defRPr>
            </a:lvl9pPr>
          </a:lstStyle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cs-CZ" altLang="cs-CZ" sz="2400" dirty="0">
                <a:latin typeface="+mn-lt"/>
              </a:rPr>
              <a:t>vychází z teorie PSI, 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cs-CZ" altLang="cs-CZ" sz="2400" dirty="0">
                <a:latin typeface="+mn-lt"/>
              </a:rPr>
              <a:t>identifikuje 14 osobnostních stylů, které mají představovat „</a:t>
            </a:r>
            <a:r>
              <a:rPr lang="cs-CZ" altLang="cs-CZ" sz="2400" b="1" dirty="0">
                <a:latin typeface="+mn-lt"/>
              </a:rPr>
              <a:t>nepatologické</a:t>
            </a:r>
            <a:r>
              <a:rPr lang="cs-CZ" altLang="cs-CZ" sz="2400" dirty="0">
                <a:latin typeface="+mn-lt"/>
              </a:rPr>
              <a:t> varianty“ poruch osobnosti popsaných v DSM-IV a MKN-10</a:t>
            </a:r>
          </a:p>
          <a:p>
            <a:pPr marL="1085850" lvl="1" indent="-342900" fontAlgn="auto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cs-CZ" altLang="cs-CZ" sz="2200" dirty="0">
                <a:latin typeface="+mn-lt"/>
              </a:rPr>
              <a:t>normalitu popisuje problematizujícími slovy</a:t>
            </a:r>
          </a:p>
          <a:p>
            <a:pPr marL="342900" indent="-342900" fontAlgn="auto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cs-CZ" altLang="cs-CZ" sz="2400" dirty="0">
                <a:latin typeface="+mn-lt"/>
              </a:rPr>
              <a:t>dynamika každého stylu je popisována vzhledem k teorii interakce osobnostních systémů (PSI); faktorová struktura dotazníku zahrnuje pouze čtyři hlavní faktory</a:t>
            </a:r>
            <a:endParaRPr lang="cs-CZ" altLang="cs-CZ" sz="2000" dirty="0">
              <a:latin typeface="+mn-lt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altLang="cs-CZ" sz="2000" dirty="0">
                <a:latin typeface="+mn-lt"/>
              </a:rPr>
              <a:t>kritika: dotazník má zbytečně mnoho škál, ty ne vždy dobře reflektují teorii, která je navíc příliš složitá a spekulativní (nekoresponduje např. s faktorovou strukturou dotazníku – </a:t>
            </a:r>
            <a:r>
              <a:rPr lang="cs-CZ" altLang="cs-CZ" sz="2000" dirty="0" err="1">
                <a:latin typeface="+mn-lt"/>
              </a:rPr>
              <a:t>H.J.Eysenck</a:t>
            </a:r>
            <a:r>
              <a:rPr lang="cs-CZ" altLang="cs-CZ" sz="2000" dirty="0">
                <a:latin typeface="+mn-lt"/>
              </a:rPr>
              <a:t>)</a:t>
            </a:r>
          </a:p>
        </p:txBody>
      </p:sp>
      <p:sp>
        <p:nvSpPr>
          <p:cNvPr id="67587" name="Nadpis 1">
            <a:extLst>
              <a:ext uri="{FF2B5EF4-FFF2-40B4-BE49-F238E27FC236}">
                <a16:creationId xmlns:a16="http://schemas.microsoft.com/office/drawing/2014/main" id="{58D90CCD-24E2-4F7E-A92D-9A53D1882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PSSI </a:t>
            </a:r>
            <a:br>
              <a:rPr lang="cs-CZ" altLang="cs-CZ" sz="3200" dirty="0"/>
            </a:br>
            <a:r>
              <a:rPr lang="cs-CZ" altLang="cs-CZ" sz="3200" dirty="0"/>
              <a:t>Inventář stylů osobnosti a poruch osobnosti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53E5861-2742-41C1-A144-6A037CEF6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PSSI (</a:t>
            </a:r>
            <a:r>
              <a:rPr lang="cs-CZ" altLang="cs-CZ" sz="2400" dirty="0" err="1"/>
              <a:t>Kuhl</a:t>
            </a:r>
            <a:r>
              <a:rPr lang="cs-CZ" altLang="cs-CZ" sz="2400" dirty="0"/>
              <a:t> </a:t>
            </a:r>
            <a:r>
              <a:rPr lang="en-US" altLang="cs-CZ" sz="2400" dirty="0">
                <a:cs typeface="Arial" panose="020B0604020202020204" pitchFamily="34" charset="0"/>
              </a:rPr>
              <a:t>&amp;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cs typeface="Arial" panose="020B0604020202020204" pitchFamily="34" charset="0"/>
              </a:rPr>
              <a:t>Kazén</a:t>
            </a:r>
            <a:r>
              <a:rPr lang="cs-CZ" altLang="cs-CZ" sz="2400" dirty="0">
                <a:cs typeface="Arial" panose="020B0604020202020204" pitchFamily="34" charset="0"/>
              </a:rPr>
              <a:t>, 1997): charakteristiky podle výše skórů</a:t>
            </a:r>
          </a:p>
        </p:txBody>
      </p:sp>
      <p:pic>
        <p:nvPicPr>
          <p:cNvPr id="83971" name="Picture 2">
            <a:extLst>
              <a:ext uri="{FF2B5EF4-FFF2-40B4-BE49-F238E27FC236}">
                <a16:creationId xmlns:a16="http://schemas.microsoft.com/office/drawing/2014/main" id="{E1BD29A9-780B-4775-A67C-C151E1FFBF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8686800" cy="518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A7A9BFE-A105-498E-A6A7-DBD03B7B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Prvky komplexního posouzení osobnosti </a:t>
            </a:r>
            <a:r>
              <a:rPr lang="cs-CZ" altLang="cs-CZ" sz="2400" dirty="0"/>
              <a:t>Vladimír Smékal</a:t>
            </a:r>
            <a:endParaRPr lang="cs-CZ" altLang="cs-CZ" dirty="0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B227786C-B4C6-4E1C-A8FE-6BB454A615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648200"/>
          </a:xfrm>
        </p:spPr>
        <p:txBody>
          <a:bodyPr/>
          <a:lstStyle/>
          <a:p>
            <a:pPr eaLnBrk="1" hangingPunct="1"/>
            <a:r>
              <a:rPr lang="cs-CZ" altLang="cs-CZ" sz="2800"/>
              <a:t>Stavba těla</a:t>
            </a:r>
          </a:p>
          <a:p>
            <a:pPr eaLnBrk="1" hangingPunct="1"/>
            <a:r>
              <a:rPr lang="cs-CZ" altLang="cs-CZ" sz="2800"/>
              <a:t>Dynamika činnosti (temperament)</a:t>
            </a:r>
          </a:p>
          <a:p>
            <a:pPr lvl="1" eaLnBrk="1" hangingPunct="1"/>
            <a:r>
              <a:rPr lang="cs-CZ" altLang="cs-CZ" sz="2400"/>
              <a:t>v činnostech rychlost, důraznost, aktivita, vzrušivost…</a:t>
            </a:r>
          </a:p>
          <a:p>
            <a:pPr eaLnBrk="1" hangingPunct="1"/>
            <a:r>
              <a:rPr lang="cs-CZ" altLang="cs-CZ" sz="2800"/>
              <a:t>Zaměřenost, motivace – oč usiluje?</a:t>
            </a:r>
          </a:p>
          <a:p>
            <a:pPr lvl="1" eaLnBrk="1" hangingPunct="1"/>
            <a:r>
              <a:rPr lang="cs-CZ" altLang="cs-CZ" sz="2400"/>
              <a:t>na čem jí záleží, k čemu se odhodlává, záliby, sklony</a:t>
            </a:r>
          </a:p>
          <a:p>
            <a:pPr eaLnBrk="1" hangingPunct="1"/>
            <a:r>
              <a:rPr lang="cs-CZ" altLang="cs-CZ" sz="2800"/>
              <a:t>Charakter, jáství – jaká je?</a:t>
            </a:r>
          </a:p>
          <a:p>
            <a:pPr lvl="1" eaLnBrk="1" hangingPunct="1"/>
            <a:r>
              <a:rPr lang="cs-CZ" altLang="cs-CZ" sz="2400"/>
              <a:t>smysl života, morálka, seberegulace</a:t>
            </a:r>
          </a:p>
          <a:p>
            <a:pPr lvl="1" eaLnBrk="1" hangingPunct="1"/>
            <a:r>
              <a:rPr lang="cs-CZ" altLang="cs-CZ" sz="2400"/>
              <a:t>pojetí sebe a druhých, interakce</a:t>
            </a:r>
            <a:endParaRPr lang="cs-CZ" altLang="cs-CZ"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899CD5A-9634-4374-AA7B-E8842D3F4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Teorie PSI – základní předpoklady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84EEE0A-8705-4F4B-B4DF-26DF79CB0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2 nezávislé afektivní systémy</a:t>
            </a:r>
            <a:r>
              <a:rPr lang="cs-CZ" altLang="cs-CZ" sz="2000"/>
              <a:t>: pozitivní (energetizují akci), negativní (inhibují)</a:t>
            </a:r>
            <a:endParaRPr lang="cs-CZ" altLang="cs-CZ" sz="1700"/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Pro kontrolu akce je však důležité i zapojení </a:t>
            </a:r>
            <a:r>
              <a:rPr lang="cs-CZ" altLang="cs-CZ" sz="1900" b="1"/>
              <a:t>kognitivních systémů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jejich popis odpovídá Jungovu členění „ektopsychických funkcí“: vnímání, intuice, myšlení a cítění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/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Vztah mezi afektivními a kognitivními systémy, </a:t>
            </a:r>
            <a:r>
              <a:rPr lang="cs-CZ" altLang="cs-CZ" sz="2000"/>
              <a:t>„</a:t>
            </a:r>
            <a:r>
              <a:rPr lang="cs-CZ" altLang="cs-CZ" sz="1900" b="1"/>
              <a:t>dynamický parametr</a:t>
            </a:r>
            <a:r>
              <a:rPr lang="cs-CZ" altLang="cs-CZ" sz="1900"/>
              <a:t>“, lze popsat pomocí tzv. „</a:t>
            </a:r>
            <a:r>
              <a:rPr lang="cs-CZ" altLang="cs-CZ" sz="1900" b="1"/>
              <a:t>modulačních hypotéz</a:t>
            </a:r>
            <a:r>
              <a:rPr lang="cs-CZ" altLang="cs-CZ" sz="1900"/>
              <a:t>“ </a:t>
            </a:r>
          </a:p>
          <a:p>
            <a:pPr eaLnBrk="1" hangingPunct="1">
              <a:lnSpc>
                <a:spcPct val="80000"/>
              </a:lnSpc>
            </a:pPr>
            <a:endParaRPr lang="cs-CZ" altLang="cs-CZ" sz="1700"/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Jednotlivé styly představují ustálené funkční vzorce vztahu mezi afektivními a kognitivními systémy;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nevýhodou může být jednostranné zvýraznění určitého stylu stejně jako jeho absence;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jako výhodná se jeví možnost přecházení mezi styly v závislosti na nárocích situace;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zdůraznění určitého stylu (měřeno pomocí PSSI) je i vodítkem pro poradenství nebo terapii (je třeba odlišně povzbuzovat motivaci i diferencovaně reagovat na odlišné potřeby)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>
            <a:extLst>
              <a:ext uri="{FF2B5EF4-FFF2-40B4-BE49-F238E27FC236}">
                <a16:creationId xmlns:a16="http://schemas.microsoft.com/office/drawing/2014/main" id="{E6426FCD-F174-483C-9619-748FD1302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PSI – charakteristiky kognitivních systémů</a:t>
            </a:r>
          </a:p>
        </p:txBody>
      </p:sp>
      <p:pic>
        <p:nvPicPr>
          <p:cNvPr id="88067" name="Picture 6" descr="Kuhl_kognfce_tab">
            <a:extLst>
              <a:ext uri="{FF2B5EF4-FFF2-40B4-BE49-F238E27FC236}">
                <a16:creationId xmlns:a16="http://schemas.microsoft.com/office/drawing/2014/main" id="{6565193C-4C85-44B9-9BBF-8CEFD7EBF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82000" cy="51054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8C5316B5-DC6E-4DC0-ACF8-14B660434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800" dirty="0"/>
              <a:t>Afektivní a kognitivní systémy - lapidárně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910E0F5-5A8D-492C-8125-1A56AB31E8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382000" cy="45640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IBC odpovídá za akce, které není nutné plánovat („poškrábat se za uchem“) nebo jsou již naplánované.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IM odpovídá za jejich plánování, registraci „úkolů“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EM odpovídá za kontakt s vlastními obsahy, sebepojetím, rezervoárem tvořivých řešení, celkem životní zkušenosti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OR odpovídá za registraci chyb, informací, na které je systém zkušeností „krátký“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endParaRPr lang="cs-CZ" altLang="cs-CZ" sz="2000" dirty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Negativní afekty mají význam pro </a:t>
            </a:r>
            <a:r>
              <a:rPr lang="cs-CZ" altLang="cs-CZ" sz="2000" b="1" dirty="0"/>
              <a:t>utváření zkušenosti</a:t>
            </a:r>
            <a:r>
              <a:rPr lang="cs-CZ" altLang="cs-CZ" sz="2000" dirty="0"/>
              <a:t>, protože umožňuje „vypnout“ celostní cítění (EM) a věnovat se nečekaným, překvapivým, rušivým (</a:t>
            </a:r>
            <a:r>
              <a:rPr lang="cs-CZ" altLang="cs-CZ" sz="2000" dirty="0" err="1"/>
              <a:t>diskrepantním</a:t>
            </a:r>
            <a:r>
              <a:rPr lang="cs-CZ" altLang="cs-CZ" sz="2000" dirty="0"/>
              <a:t>) informacím – vnímat je, „učit se z chyb“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Pozitivní afekty mají význam pro </a:t>
            </a:r>
            <a:r>
              <a:rPr lang="cs-CZ" altLang="cs-CZ" sz="2000" b="1" dirty="0"/>
              <a:t>regulaci chování </a:t>
            </a:r>
            <a:r>
              <a:rPr lang="cs-CZ" altLang="cs-CZ" sz="2000" dirty="0"/>
              <a:t>– jejich přítomnost „energetizuje“ akci, „říká START“, nepřítomnost podporuje promýšlení, strategické plánování, pozdržení předčasné akce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endParaRPr lang="cs-CZ" altLang="cs-CZ" sz="1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2539B15-41F2-488D-8674-BA315233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PSI – modulační hypotézy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EDF3F9A-D9D3-4BBA-BF57-F2E8D609A8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5275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/>
              <a:t>1) </a:t>
            </a:r>
            <a:r>
              <a:rPr lang="cs-CZ" altLang="cs-CZ" sz="2100" b="1"/>
              <a:t>První modulační hypotéza: </a:t>
            </a:r>
            <a:r>
              <a:rPr lang="cs-CZ" altLang="cs-CZ" sz="2100" i="1"/>
              <a:t>kladné emoce a odpovídající aktivace systému odměn tlumí plánovité, analytické myšlení a razí cestu intuitivnímu usměrňování chování</a:t>
            </a:r>
            <a:endParaRPr lang="cs-CZ" altLang="cs-CZ" sz="2100"/>
          </a:p>
          <a:p>
            <a:pPr lvl="1"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2) </a:t>
            </a:r>
            <a:r>
              <a:rPr lang="cs-CZ" altLang="cs-CZ" sz="2100" b="1"/>
              <a:t>Druhá modulační hypotéza: </a:t>
            </a:r>
            <a:r>
              <a:rPr lang="cs-CZ" altLang="cs-CZ" sz="2100" i="1"/>
              <a:t>negativní emoce a odpovídající aktivace systému trestů tlumí vliv cítění na prožívání a aktivují funkci vnímání (senzitivní vnímání diskrepantních obsahů, konfliktů…)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 i="1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100" i="1"/>
              <a:t>Důsledek: pro zaznamenání nebezpečí, narušení neadekvátního schématu…,tzn, pro </a:t>
            </a:r>
            <a:r>
              <a:rPr lang="cs-CZ" altLang="cs-CZ" sz="2100" b="1" i="1"/>
              <a:t>učení</a:t>
            </a:r>
            <a:r>
              <a:rPr lang="cs-CZ" altLang="cs-CZ" sz="2100" i="1"/>
              <a:t> je nezbytná přítomnost negativní a/nebo redukce pozitivní emoce; pro </a:t>
            </a:r>
            <a:r>
              <a:rPr lang="cs-CZ" altLang="cs-CZ" sz="2100" b="1" i="1"/>
              <a:t>realizaci akce</a:t>
            </a:r>
            <a:r>
              <a:rPr lang="cs-CZ" altLang="cs-CZ" sz="2100" i="1"/>
              <a:t> nebo udržení vlastního záměru je třeba naopak redukce negativní emoce a/nebo generování emoce pozitivní. Je proto třeba umět „přecházet“ mezi pozitivními a negativními afekty a emocemi.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>
            <a:extLst>
              <a:ext uri="{FF2B5EF4-FFF2-40B4-BE49-F238E27FC236}">
                <a16:creationId xmlns:a16="http://schemas.microsoft.com/office/drawing/2014/main" id="{15E4F5B9-A42B-4DA4-A8C4-7EDC20B90C96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-152400"/>
            <a:ext cx="5791200" cy="6858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6DA8C9F-9E5E-4290-9F27-E30020BD1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PSI – funkční profily jednotlivých stylů/poruch</a:t>
            </a:r>
          </a:p>
        </p:txBody>
      </p:sp>
      <p:pic>
        <p:nvPicPr>
          <p:cNvPr id="96259" name="Picture 4" descr="Kuhl_fcni_profily">
            <a:extLst>
              <a:ext uri="{FF2B5EF4-FFF2-40B4-BE49-F238E27FC236}">
                <a16:creationId xmlns:a16="http://schemas.microsoft.com/office/drawing/2014/main" id="{2871E3A9-9888-4D53-9DE0-6C44B8D2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" r="35092" b="2982"/>
          <a:stretch>
            <a:fillRect/>
          </a:stretch>
        </p:blipFill>
        <p:spPr bwMode="auto">
          <a:xfrm>
            <a:off x="1219200" y="750888"/>
            <a:ext cx="60833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16222DC-DA2B-42DD-B902-13E2B4414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375" y="80963"/>
            <a:ext cx="8378825" cy="1457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dirty="0"/>
              <a:t>Vysvětlení některých „klasických“ fenoménů na základě PSI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B5AC6A2-B7CF-4DB4-82A2-C003B6724B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 err="1"/>
              <a:t>Intrinsická</a:t>
            </a:r>
            <a:r>
              <a:rPr lang="cs-CZ" altLang="cs-CZ" sz="1600" b="1" dirty="0"/>
              <a:t> a </a:t>
            </a:r>
            <a:r>
              <a:rPr lang="cs-CZ" altLang="cs-CZ" sz="1600" b="1" dirty="0" err="1"/>
              <a:t>extrinsická</a:t>
            </a:r>
            <a:r>
              <a:rPr lang="cs-CZ" altLang="cs-CZ" sz="1600" b="1" dirty="0"/>
              <a:t> motivace: </a:t>
            </a:r>
            <a:r>
              <a:rPr lang="cs-CZ" altLang="cs-CZ" sz="1600" dirty="0"/>
              <a:t>motivace na základě facilitace prostřednictvím </a:t>
            </a:r>
            <a:r>
              <a:rPr lang="cs-CZ" altLang="cs-CZ" sz="1600" dirty="0" err="1"/>
              <a:t>self</a:t>
            </a:r>
            <a:r>
              <a:rPr lang="cs-CZ" altLang="cs-CZ" sz="1600" dirty="0"/>
              <a:t> (EM) a prostřednictvím vůle – sebekontroly (IM)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Naučená bezmocnost: </a:t>
            </a:r>
            <a:r>
              <a:rPr lang="cs-CZ" altLang="cs-CZ" sz="1600" dirty="0"/>
              <a:t>„přesvědčení“ spíše jako důsledek funkcionálního deficitu než jeho příčina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 err="1"/>
              <a:t>Sebeinfiltrace</a:t>
            </a:r>
            <a:r>
              <a:rPr lang="cs-CZ" altLang="cs-CZ" sz="1600" b="1" dirty="0"/>
              <a:t> a sebeodcizení</a:t>
            </a:r>
            <a:r>
              <a:rPr lang="cs-CZ" altLang="cs-CZ" sz="1600" dirty="0"/>
              <a:t>: osoby s (chronicky) inhibovaným cítěním mají tendenci zaměňovat vlastní a cizí záměry; snadněji si tak nechají „vnutit“ cizí </a:t>
            </a:r>
            <a:r>
              <a:rPr lang="cs-CZ" altLang="cs-CZ" sz="1600" dirty="0" err="1"/>
              <a:t>záměr,případně</a:t>
            </a:r>
            <a:r>
              <a:rPr lang="cs-CZ" altLang="cs-CZ" sz="1600" dirty="0"/>
              <a:t> si mohou být vědomy vlastních zájmů, ale chybí jim schopnost regulace prostřednictvím </a:t>
            </a:r>
            <a:r>
              <a:rPr lang="cs-CZ" altLang="cs-CZ" sz="1600" dirty="0" err="1"/>
              <a:t>self</a:t>
            </a:r>
            <a:r>
              <a:rPr lang="cs-CZ" altLang="cs-CZ" sz="1600" dirty="0"/>
              <a:t> – tedy schopnost své záměry realizovat.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Symbiotické vztahy: </a:t>
            </a:r>
            <a:r>
              <a:rPr lang="cs-CZ" altLang="cs-CZ" sz="1600" dirty="0"/>
              <a:t>funkce regulace negativních afektů není osobě vlastní a je „delegována“ na druhé lidi.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Ruminace, prokrastinace:</a:t>
            </a:r>
            <a:r>
              <a:rPr lang="cs-CZ" altLang="cs-CZ" sz="1600" dirty="0"/>
              <a:t> slabý systém </a:t>
            </a:r>
            <a:r>
              <a:rPr lang="cs-CZ" altLang="cs-CZ" sz="1600" dirty="0" err="1"/>
              <a:t>self</a:t>
            </a:r>
            <a:r>
              <a:rPr lang="cs-CZ" altLang="cs-CZ" sz="1600" dirty="0"/>
              <a:t> nedokáže „rozpoznat“ zda je myšlenka, pocit nebo aktivita pro osobu skutečně prospěšná, nebo reaguje jen na dílčí potřebu; není tak schopen od nevýhodných „akcí“ upustit nebo záměry ignorovat.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Posttraumatický rozvoj: </a:t>
            </a:r>
            <a:r>
              <a:rPr lang="cs-CZ" altLang="cs-CZ" sz="1600" dirty="0"/>
              <a:t>rozšiřování sémantické sítě </a:t>
            </a:r>
            <a:r>
              <a:rPr lang="cs-CZ" altLang="cs-CZ" sz="1600" dirty="0" err="1"/>
              <a:t>self</a:t>
            </a:r>
            <a:r>
              <a:rPr lang="cs-CZ" altLang="cs-CZ" sz="1600" dirty="0"/>
              <a:t> na základě extrémního zážitku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Schopnost (sebe)relaxace:</a:t>
            </a:r>
            <a:r>
              <a:rPr lang="cs-CZ" altLang="cs-CZ" sz="1600" dirty="0"/>
              <a:t> schopnost generovat pozitivní afekt v reakci na afekt negativní („</a:t>
            </a:r>
            <a:r>
              <a:rPr lang="cs-CZ" altLang="cs-CZ" sz="1600" dirty="0" err="1"/>
              <a:t>nezdolnost“,smích</a:t>
            </a:r>
            <a:r>
              <a:rPr lang="cs-CZ" altLang="cs-CZ" sz="1600" dirty="0"/>
              <a:t> v reakci na úlek)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 err="1"/>
              <a:t>Histrionské</a:t>
            </a:r>
            <a:r>
              <a:rPr lang="cs-CZ" altLang="cs-CZ" sz="1600" b="1" dirty="0"/>
              <a:t> „přehrávání“, obsedantní „</a:t>
            </a:r>
            <a:r>
              <a:rPr lang="cs-CZ" altLang="cs-CZ" sz="1600" b="1" dirty="0" err="1"/>
              <a:t>akcionismus</a:t>
            </a:r>
            <a:r>
              <a:rPr lang="cs-CZ" altLang="cs-CZ" sz="1600" b="1" dirty="0"/>
              <a:t>“:</a:t>
            </a:r>
            <a:r>
              <a:rPr lang="cs-CZ" altLang="cs-CZ" sz="1600" dirty="0"/>
              <a:t> vývojově ranější obdoby </a:t>
            </a:r>
            <a:r>
              <a:rPr lang="cs-CZ" altLang="cs-CZ" sz="1600" dirty="0" err="1"/>
              <a:t>seberelaxace</a:t>
            </a:r>
            <a:endParaRPr lang="cs-CZ" altLang="cs-CZ" sz="1600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Narcistické či disociální sebeprosazování:</a:t>
            </a:r>
            <a:r>
              <a:rPr lang="cs-CZ" altLang="cs-CZ" sz="1600" dirty="0"/>
              <a:t> deficit ve schopnosti „připustit“ negativní afekt a „dezaktivovat“ tak idealizované </a:t>
            </a:r>
            <a:r>
              <a:rPr lang="cs-CZ" altLang="cs-CZ" sz="1600" dirty="0" err="1"/>
              <a:t>self</a:t>
            </a:r>
            <a:endParaRPr lang="cs-CZ" altLang="cs-CZ" sz="1600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1600" b="1" dirty="0"/>
              <a:t>Paranoidní vztahovačnost:</a:t>
            </a:r>
            <a:r>
              <a:rPr lang="cs-CZ" altLang="cs-CZ" sz="1600" dirty="0"/>
              <a:t> způsob aktivace „</a:t>
            </a:r>
            <a:r>
              <a:rPr lang="cs-CZ" altLang="cs-CZ" sz="1600" dirty="0" err="1"/>
              <a:t>self</a:t>
            </a:r>
            <a:r>
              <a:rPr lang="cs-CZ" altLang="cs-CZ" sz="1600" dirty="0"/>
              <a:t>“ v konfrontaci s ohrožujícími obsahy</a:t>
            </a:r>
            <a:endParaRPr lang="cs-CZ" altLang="cs-CZ" sz="1700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endParaRPr lang="cs-CZ" altLang="cs-CZ" sz="17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>
            <a:extLst>
              <a:ext uri="{FF2B5EF4-FFF2-40B4-BE49-F238E27FC236}">
                <a16:creationId xmlns:a16="http://schemas.microsoft.com/office/drawing/2014/main" id="{D033D9ED-B145-4658-8BFC-3D023B895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100355" name="Zástupný symbol pro obsah 2">
            <a:extLst>
              <a:ext uri="{FF2B5EF4-FFF2-40B4-BE49-F238E27FC236}">
                <a16:creationId xmlns:a16="http://schemas.microsoft.com/office/drawing/2014/main" id="{3DC953CE-D7A6-4370-86EA-1440D3BEF8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>
            <a:extLst>
              <a:ext uri="{FF2B5EF4-FFF2-40B4-BE49-F238E27FC236}">
                <a16:creationId xmlns:a16="http://schemas.microsoft.com/office/drawing/2014/main" id="{9E164A19-C65B-4061-8046-E09FA954F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 tuzemsku v užívání mnoho starších dotazníků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23E3A3A5-173F-481A-B665-451A859A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1538"/>
            <a:ext cx="8458200" cy="43354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Brněnský Osobnostní Dotazník (1995)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 err="1"/>
              <a:t>Cattelův</a:t>
            </a:r>
            <a:r>
              <a:rPr lang="cs-CZ" altLang="cs-CZ" sz="2400" dirty="0"/>
              <a:t> 16PF </a:t>
            </a:r>
            <a:r>
              <a:rPr lang="cs-CZ" altLang="cs-CZ" sz="2800" dirty="0"/>
              <a:t>(s normami jen ve verzi ze 70. let)</a:t>
            </a:r>
            <a:endParaRPr lang="cs-CZ" altLang="cs-CZ" sz="20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 err="1"/>
              <a:t>Eysenckovy</a:t>
            </a:r>
            <a:r>
              <a:rPr lang="cs-CZ" altLang="cs-CZ" sz="2400" dirty="0"/>
              <a:t>(-</a:t>
            </a:r>
            <a:r>
              <a:rPr lang="cs-CZ" altLang="cs-CZ" sz="2400" dirty="0" err="1"/>
              <a:t>vské</a:t>
            </a:r>
            <a:r>
              <a:rPr lang="cs-CZ" altLang="cs-CZ" sz="2400" dirty="0"/>
              <a:t>) dotazníky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EPQ-R, B-JEPI, DOPEN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 err="1"/>
              <a:t>Gordonův</a:t>
            </a:r>
            <a:r>
              <a:rPr lang="cs-CZ" altLang="cs-CZ" sz="2400" dirty="0"/>
              <a:t> osobnostní profil (GPPI, 1999) 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KUD (1992)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Vlastnosti a projevy osobnosti (VAPO, 1993)</a:t>
            </a:r>
          </a:p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>
            <a:extLst>
              <a:ext uri="{FF2B5EF4-FFF2-40B4-BE49-F238E27FC236}">
                <a16:creationId xmlns:a16="http://schemas.microsoft.com/office/drawing/2014/main" id="{3339F22E-0F3A-43CF-B9BB-9B916EFFC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…zaměřených na interpersonální stránku osobnosti</a:t>
            </a:r>
          </a:p>
        </p:txBody>
      </p:sp>
      <p:sp>
        <p:nvSpPr>
          <p:cNvPr id="102403" name="Zástupný symbol pro obsah 2">
            <a:extLst>
              <a:ext uri="{FF2B5EF4-FFF2-40B4-BE49-F238E27FC236}">
                <a16:creationId xmlns:a16="http://schemas.microsoft.com/office/drawing/2014/main" id="{DE9425FB-5862-4221-B7ED-CC432D6C43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077200" cy="3649662"/>
          </a:xfrm>
        </p:spPr>
        <p:txBody>
          <a:bodyPr/>
          <a:lstStyle/>
          <a:p>
            <a:pPr eaLnBrk="1" hangingPunct="1"/>
            <a:r>
              <a:rPr lang="cs-CZ" altLang="cs-CZ" sz="2800"/>
              <a:t>FIRO-B  Dotazník interpersonální orientace (Schutz, 1976)</a:t>
            </a:r>
          </a:p>
          <a:p>
            <a:pPr eaLnBrk="1" hangingPunct="1"/>
            <a:r>
              <a:rPr lang="cs-CZ" altLang="cs-CZ" sz="2800"/>
              <a:t>ICL Dotazník interpersonální diagnózy (Leary, 1982)</a:t>
            </a:r>
          </a:p>
          <a:p>
            <a:pPr lvl="1" eaLnBrk="1" hangingPunct="1"/>
            <a:r>
              <a:rPr lang="cs-CZ" altLang="cs-CZ" sz="2400"/>
              <a:t>Nověji Wiggins (1995) Interpersonal Adjective Scales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C632A20-9EF9-4D3D-94D4-C25AEF037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ČASTO POSUZOVANÉ </a:t>
            </a:r>
            <a:r>
              <a:rPr lang="cs-CZ" altLang="cs-CZ" sz="4000" b="1" dirty="0"/>
              <a:t>STRÁNKY</a:t>
            </a:r>
            <a:r>
              <a:rPr lang="cs-CZ" altLang="cs-CZ" sz="4000" dirty="0"/>
              <a:t> OSOBNOSTI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E80502E-AD87-4175-8905-90D3134E57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Struktura – dynamika – vývoj – patologie – životní kontext – adaptace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Stabilnější charakteristiky projevující se v chování – vlastnosti, rysy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Struktura osobnosti – charakterologie, typologie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Kognitivní a emoční aspekty - temperament, kognitivní styl…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Funkce osobnosti – seberegulace, zvládání 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Sebepojetí - self-esteem…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Obsahová stránka - zájmy, hodnoty, motivy…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Interpersonální fungování (dominance, afiliace, empatie, vazba…)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Charakteristiky adaptace (kontakt s realitou, integrita…)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Měřítka různých aspektů vývoje (morální vývoj…)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Klinicky relevantní syndromy - depresivita, poruchy osobnosti…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00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>
            <a:extLst>
              <a:ext uri="{FF2B5EF4-FFF2-40B4-BE49-F238E27FC236}">
                <a16:creationId xmlns:a16="http://schemas.microsoft.com/office/drawing/2014/main" id="{2025EBED-8916-4267-BF02-EB0F7B28C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A </a:t>
            </a:r>
            <a:r>
              <a:rPr lang="cs-CZ" altLang="cs-CZ" sz="4000" dirty="0"/>
              <a:t>DOTAZNÍKY Oldřicha Mikšíka</a:t>
            </a:r>
            <a:endParaRPr lang="cs-CZ" altLang="cs-CZ" dirty="0"/>
          </a:p>
        </p:txBody>
      </p:sp>
      <p:sp>
        <p:nvSpPr>
          <p:cNvPr id="103427" name="Zástupný symbol pro obsah 2">
            <a:extLst>
              <a:ext uri="{FF2B5EF4-FFF2-40B4-BE49-F238E27FC236}">
                <a16:creationId xmlns:a16="http://schemas.microsoft.com/office/drawing/2014/main" id="{06A11B9F-D9CF-4734-9CE2-81D05B9530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772400" cy="5105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3200"/>
              <a:t>BATERIE DIAROS</a:t>
            </a:r>
          </a:p>
          <a:p>
            <a:pPr lvl="1" eaLnBrk="1" hangingPunct="1"/>
            <a:r>
              <a:rPr lang="cs-CZ" altLang="cs-CZ" sz="2800"/>
              <a:t>SPARO</a:t>
            </a:r>
          </a:p>
          <a:p>
            <a:pPr lvl="1" eaLnBrk="1" hangingPunct="1"/>
            <a:r>
              <a:rPr lang="cs-CZ" altLang="cs-CZ" sz="2800"/>
              <a:t>DUSIN</a:t>
            </a:r>
          </a:p>
          <a:p>
            <a:pPr lvl="1" eaLnBrk="1" hangingPunct="1"/>
            <a:r>
              <a:rPr lang="cs-CZ" altLang="cs-CZ" sz="2800"/>
              <a:t>BAROM</a:t>
            </a:r>
          </a:p>
          <a:p>
            <a:pPr lvl="1" eaLnBrk="1" hangingPunct="1"/>
            <a:r>
              <a:rPr lang="cs-CZ" altLang="cs-CZ" sz="2800"/>
              <a:t>SIPO</a:t>
            </a:r>
          </a:p>
          <a:p>
            <a:pPr lvl="1" eaLnBrk="1" hangingPunct="1"/>
            <a:r>
              <a:rPr lang="cs-CZ" altLang="cs-CZ" sz="2800"/>
              <a:t>SUPSO</a:t>
            </a:r>
          </a:p>
          <a:p>
            <a:pPr lvl="1" eaLnBrk="1" hangingPunct="1"/>
            <a:r>
              <a:rPr lang="cs-CZ" altLang="cs-CZ" sz="2800"/>
              <a:t>IHAVEZ, SPIDO, IHARO, VAROS</a:t>
            </a:r>
          </a:p>
          <a:p>
            <a:pPr lvl="1" eaLnBrk="1" hangingPunct="1"/>
            <a:r>
              <a:rPr lang="cs-CZ" altLang="cs-CZ" sz="2800"/>
              <a:t>…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>
            <a:extLst>
              <a:ext uri="{FF2B5EF4-FFF2-40B4-BE49-F238E27FC236}">
                <a16:creationId xmlns:a16="http://schemas.microsoft.com/office/drawing/2014/main" id="{94335C6C-BE38-4E1F-8AAA-0DC782653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cs-CZ" dirty="0"/>
              <a:t>BIP</a:t>
            </a:r>
            <a:r>
              <a:rPr lang="cs-CZ" altLang="cs-CZ" dirty="0"/>
              <a:t> </a:t>
            </a:r>
            <a:r>
              <a:rPr lang="en-GB" altLang="cs-CZ" sz="4000" dirty="0" err="1"/>
              <a:t>Bochumsk</a:t>
            </a:r>
            <a:r>
              <a:rPr lang="cs-CZ" altLang="cs-CZ" sz="4000" dirty="0"/>
              <a:t>ý osobnostní dotazník</a:t>
            </a:r>
            <a:endParaRPr lang="cs-CZ" altLang="cs-CZ" dirty="0"/>
          </a:p>
        </p:txBody>
      </p:sp>
      <p:sp>
        <p:nvSpPr>
          <p:cNvPr id="104451" name="Zástupný symbol pro obsah 2">
            <a:extLst>
              <a:ext uri="{FF2B5EF4-FFF2-40B4-BE49-F238E27FC236}">
                <a16:creationId xmlns:a16="http://schemas.microsoft.com/office/drawing/2014/main" id="{259F5703-9629-49FA-90B2-C17BE06E1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Self-reportový inventář pracovně relevantních charakteristik</a:t>
            </a:r>
          </a:p>
          <a:p>
            <a:pPr eaLnBrk="1" hangingPunct="1"/>
            <a:r>
              <a:rPr lang="cs-CZ" altLang="cs-CZ" sz="2400"/>
              <a:t>Ateoretický výběr osobnostních konstruktů – škál</a:t>
            </a:r>
          </a:p>
          <a:p>
            <a:pPr lvl="1" eaLnBrk="1" hangingPunct="1"/>
            <a:r>
              <a:rPr lang="cs-CZ" altLang="cs-CZ" sz="2000"/>
              <a:t>motivace (profesní orientace)</a:t>
            </a:r>
          </a:p>
          <a:p>
            <a:pPr lvl="1" eaLnBrk="1" hangingPunct="1"/>
            <a:r>
              <a:rPr lang="cs-CZ" altLang="cs-CZ" sz="2000"/>
              <a:t>pracovní chování – svědomitost, flexibilita..</a:t>
            </a:r>
          </a:p>
          <a:p>
            <a:pPr lvl="1" eaLnBrk="1" hangingPunct="1"/>
            <a:r>
              <a:rPr lang="cs-CZ" altLang="cs-CZ" sz="2000"/>
              <a:t>sociální kompetence – orientace na tým, schopnost prosadit se…</a:t>
            </a:r>
          </a:p>
          <a:p>
            <a:pPr lvl="1" eaLnBrk="1" hangingPunct="1"/>
            <a:r>
              <a:rPr lang="cs-CZ" altLang="cs-CZ" sz="2000"/>
              <a:t>psychická konstituce – stabilita, sebevědomí</a:t>
            </a:r>
          </a:p>
          <a:p>
            <a:pPr eaLnBrk="1" hangingPunct="1"/>
            <a:r>
              <a:rPr lang="cs-CZ" altLang="cs-CZ" sz="2400"/>
              <a:t>Recenze Testfórum </a:t>
            </a:r>
            <a:r>
              <a:rPr lang="cs-CZ" altLang="cs-CZ" sz="1200"/>
              <a:t>http://testforum.cz/domains/testforum.cz/index.php/testforum/article/view/TF2014-4-25/21#.VlHTEPkvcpE</a:t>
            </a:r>
            <a:endParaRPr lang="cs-CZ" altLang="cs-CZ"/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Podobný LMI – 17 konstruktů souvisejících s motivací k výkonu</a:t>
            </a:r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3E82EAE1-DD9B-46F3-8355-3E85002BD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Dotazník konstruktivního myšlení CTI</a:t>
            </a:r>
          </a:p>
        </p:txBody>
      </p:sp>
      <p:sp>
        <p:nvSpPr>
          <p:cNvPr id="105475" name="Zástupný symbol pro obsah 2">
            <a:extLst>
              <a:ext uri="{FF2B5EF4-FFF2-40B4-BE49-F238E27FC236}">
                <a16:creationId xmlns:a16="http://schemas.microsoft.com/office/drawing/2014/main" id="{21BCD945-334A-4F38-B80B-CE554A455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458200" cy="4259262"/>
          </a:xfrm>
        </p:spPr>
        <p:txBody>
          <a:bodyPr/>
          <a:lstStyle/>
          <a:p>
            <a:pPr eaLnBrk="1" hangingPunct="1"/>
            <a:r>
              <a:rPr lang="cs-CZ" altLang="cs-CZ" sz="2400"/>
              <a:t>CTI je osobnostní inventář, orientovaný na diagnostiku experienciální inteligence.</a:t>
            </a:r>
          </a:p>
          <a:p>
            <a:pPr eaLnBrk="1" hangingPunct="1"/>
            <a:r>
              <a:rPr lang="cs-CZ" altLang="cs-CZ" sz="2400"/>
              <a:t>Tento typ inteligence vychází z teorie osobnosti S. Epsteina, rozlišující racionální a experienciální funkční soustavu.</a:t>
            </a:r>
          </a:p>
          <a:p>
            <a:pPr eaLnBrk="1" hangingPunct="1"/>
            <a:r>
              <a:rPr lang="cs-CZ" altLang="cs-CZ" sz="2400"/>
              <a:t>108 položek</a:t>
            </a:r>
          </a:p>
          <a:p>
            <a:pPr eaLnBrk="1" hangingPunct="1"/>
            <a:r>
              <a:rPr lang="cs-CZ" altLang="cs-CZ" sz="2400"/>
              <a:t>Měří konstruktivní a destruktivní přesvědčení, která stojí za emoční inteligencí, copingem, a fyzickým a emočním well-beingem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3808528-2551-4E0B-AB10-299FB9DB0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MBTI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0739CD97-E383-4F7A-9485-E83C36FD5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30725"/>
          </a:xfrm>
        </p:spPr>
        <p:txBody>
          <a:bodyPr/>
          <a:lstStyle/>
          <a:p>
            <a:pPr eaLnBrk="1" hangingPunct="1"/>
            <a:r>
              <a:rPr lang="cs-CZ" altLang="cs-CZ" sz="2800"/>
              <a:t>Myers-Briggs Type Indicator</a:t>
            </a:r>
          </a:p>
          <a:p>
            <a:pPr eaLnBrk="1" hangingPunct="1"/>
            <a:r>
              <a:rPr lang="cs-CZ" altLang="cs-CZ" sz="2800"/>
              <a:t>Asi nejziskovější „přidělovač“ osobností na světě</a:t>
            </a:r>
          </a:p>
          <a:p>
            <a:pPr eaLnBrk="1" hangingPunct="1"/>
            <a:r>
              <a:rPr lang="cs-CZ" altLang="cs-CZ" sz="2800">
                <a:hlinkClick r:id="rId3"/>
              </a:rPr>
              <a:t>http://www.vox.com/2014/7/15/5881947/myers-briggs-personality-test-meaningless</a:t>
            </a:r>
            <a:endParaRPr lang="cs-CZ" altLang="cs-CZ" sz="2800"/>
          </a:p>
          <a:p>
            <a:pPr eaLnBrk="1" hangingPunct="1"/>
            <a:r>
              <a:rPr lang="cs-CZ" altLang="cs-CZ" sz="2800"/>
              <a:t>I v češtině ve více pololegálních verzích</a:t>
            </a:r>
          </a:p>
          <a:p>
            <a:pPr eaLnBrk="1" hangingPunct="1"/>
            <a:r>
              <a:rPr lang="cs-CZ" altLang="cs-CZ" sz="2800"/>
              <a:t>Student Styles Questionnaire (SSQ) – viz diplomová práce Víta Gabrhela</a:t>
            </a:r>
          </a:p>
          <a:p>
            <a:pPr eaLnBrk="1" hangingPunct="1"/>
            <a:r>
              <a:rPr lang="cs-CZ" altLang="cs-CZ" sz="2800"/>
              <a:t>Golden Profiler of Personality GPOP – aktuálně v ČR - </a:t>
            </a:r>
            <a:r>
              <a:rPr lang="cs-CZ" altLang="cs-CZ"/>
              <a:t>http://www.testcentrum.com/testy/gpop</a:t>
            </a:r>
            <a:endParaRPr lang="cs-CZ" altLang="cs-CZ" sz="2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>
            <a:extLst>
              <a:ext uri="{FF2B5EF4-FFF2-40B4-BE49-F238E27FC236}">
                <a16:creationId xmlns:a16="http://schemas.microsoft.com/office/drawing/2014/main" id="{1D6C4A4D-0F11-4AFA-B872-A0E12625B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108547" name="Zástupný symbol pro obsah 2">
            <a:extLst>
              <a:ext uri="{FF2B5EF4-FFF2-40B4-BE49-F238E27FC236}">
                <a16:creationId xmlns:a16="http://schemas.microsoft.com/office/drawing/2014/main" id="{9EEDAA8B-45ED-4D7E-9F20-3A0350799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8548" name="Picture 2" descr="https://www.msu.edu/user/pdickson/talks/dilbertmyersbriggs1.jpg">
            <a:extLst>
              <a:ext uri="{FF2B5EF4-FFF2-40B4-BE49-F238E27FC236}">
                <a16:creationId xmlns:a16="http://schemas.microsoft.com/office/drawing/2014/main" id="{F87F44FD-A7A2-44B4-A601-C228A2D56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53210-39A0-44F6-81E7-AD806B11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9571" name="Zástupný obsah 2">
            <a:extLst>
              <a:ext uri="{FF2B5EF4-FFF2-40B4-BE49-F238E27FC236}">
                <a16:creationId xmlns:a16="http://schemas.microsoft.com/office/drawing/2014/main" id="{A8FA961E-C9F8-4D58-9F8D-283D429395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>
            <a:extLst>
              <a:ext uri="{FF2B5EF4-FFF2-40B4-BE49-F238E27FC236}">
                <a16:creationId xmlns:a16="http://schemas.microsoft.com/office/drawing/2014/main" id="{0DFB00BF-7577-494E-BCEC-2727C7FE6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dirty="0"/>
              <a:t>INTERPRETACE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sz="3600" dirty="0"/>
              <a:t>SELF-REPORTOVÝCH METOD</a:t>
            </a:r>
            <a:endParaRPr lang="cs-CZ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B94B22-ED37-423E-B26E-B704FD1D8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2475"/>
            <a:ext cx="8686800" cy="4530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2400" dirty="0"/>
              <a:t>Posouzení, stanovení, popis (celé) osobnosti je náročný úkol.</a:t>
            </a:r>
          </a:p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sz="2800" dirty="0"/>
              <a:t>Teorie + data (test, pozorování) -&gt; popis osobnosti   </a:t>
            </a:r>
          </a:p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sz="2800" dirty="0"/>
              <a:t>Interpretace není jen otázkou vyhledání patřičných prefabrikovaných popisů osobnosti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sz="2800" dirty="0"/>
              <a:t>Větší testy produkují </a:t>
            </a:r>
            <a:r>
              <a:rPr lang="cs-CZ" sz="2800" b="1" dirty="0"/>
              <a:t>interpretativní zprávy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sz="2400" dirty="0"/>
              <a:t>Nezapomínat, že jde o prefabrikáty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sz="2400" dirty="0"/>
              <a:t>Např. NEO-PI-R CZ zpráva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>
            <a:extLst>
              <a:ext uri="{FF2B5EF4-FFF2-40B4-BE49-F238E27FC236}">
                <a16:creationId xmlns:a16="http://schemas.microsoft.com/office/drawing/2014/main" id="{F192FFB8-69EF-42ED-A447-29D6DA2A7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111619" name="Zástupný symbol pro obsah 2">
            <a:extLst>
              <a:ext uri="{FF2B5EF4-FFF2-40B4-BE49-F238E27FC236}">
                <a16:creationId xmlns:a16="http://schemas.microsoft.com/office/drawing/2014/main" id="{66042ADA-3F26-4F6D-BEF5-35FBFF9C06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35B522EF-ADB5-45AB-8C89-3149969A6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MMPI-2(-RF)</a:t>
            </a:r>
          </a:p>
        </p:txBody>
      </p:sp>
      <p:sp>
        <p:nvSpPr>
          <p:cNvPr id="96259" name="Zástupný symbol pro obsah 2">
            <a:extLst>
              <a:ext uri="{FF2B5EF4-FFF2-40B4-BE49-F238E27FC236}">
                <a16:creationId xmlns:a16="http://schemas.microsoft.com/office/drawing/2014/main" id="{73898090-F0EA-4516-8467-D09936BE0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772400" cy="4495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Minnesotský </a:t>
            </a:r>
            <a:r>
              <a:rPr lang="cs-CZ" altLang="cs-CZ" sz="2400" dirty="0" err="1"/>
              <a:t>multifazický</a:t>
            </a:r>
            <a:r>
              <a:rPr lang="cs-CZ" altLang="cs-CZ" sz="2400" dirty="0"/>
              <a:t> inventář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empiricky-klíčovaná klasika oboru (i u nás)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„nejdelší dotazník“ – téměř 600 položek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 err="1"/>
              <a:t>Restructured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Form</a:t>
            </a:r>
            <a:r>
              <a:rPr lang="cs-CZ" altLang="cs-CZ" sz="2400" dirty="0"/>
              <a:t> – snaha o teoretické zakotvení na úrovni položek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10 klinických škál, 6(8) </a:t>
            </a:r>
            <a:r>
              <a:rPr lang="cs-CZ" altLang="cs-CZ" sz="2400" dirty="0" err="1"/>
              <a:t>validizačních</a:t>
            </a:r>
            <a:endParaRPr lang="cs-CZ" altLang="cs-CZ" sz="24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mnoho odvozených škál a indexů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PSY-5 – </a:t>
            </a:r>
            <a:r>
              <a:rPr lang="cs-CZ" altLang="cs-CZ" sz="2800" dirty="0"/>
              <a:t>osobnostní psychopatologie, model osobnostních rozdílů relevantních pro adaptivní fungování (A. </a:t>
            </a:r>
            <a:r>
              <a:rPr lang="cs-CZ" altLang="cs-CZ" sz="2800" dirty="0" err="1"/>
              <a:t>Harkness</a:t>
            </a:r>
            <a:r>
              <a:rPr lang="cs-CZ" altLang="cs-CZ" sz="2800" dirty="0"/>
              <a:t>)</a:t>
            </a:r>
            <a:endParaRPr lang="cs-CZ" altLang="cs-CZ" sz="2000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 dirty="0"/>
          </a:p>
        </p:txBody>
      </p:sp>
      <p:sp>
        <p:nvSpPr>
          <p:cNvPr id="112644" name="TextovéPole 1">
            <a:extLst>
              <a:ext uri="{FF2B5EF4-FFF2-40B4-BE49-F238E27FC236}">
                <a16:creationId xmlns:a16="http://schemas.microsoft.com/office/drawing/2014/main" id="{A761EAAF-1935-4A40-8B15-07674D4DC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24600"/>
            <a:ext cx="8153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cs-CZ" sz="1100">
                <a:latin typeface="Arial" panose="020B0604020202020204" pitchFamily="34" charset="0"/>
              </a:rPr>
              <a:t>Harkness, A. R., Finn, J. A., Mcnulty, J. L., &amp; Shields, S. M. (2012). The Personality Psychopathology — Five ( PSY-5 ): Recent Constructive Replication and Assessment Literature Review, </a:t>
            </a:r>
            <a:r>
              <a:rPr lang="en-US" altLang="cs-CZ" sz="1100" i="1">
                <a:latin typeface="Arial" panose="020B0604020202020204" pitchFamily="34" charset="0"/>
              </a:rPr>
              <a:t>24</a:t>
            </a:r>
            <a:r>
              <a:rPr lang="en-US" altLang="cs-CZ" sz="1100">
                <a:latin typeface="Arial" panose="020B0604020202020204" pitchFamily="34" charset="0"/>
              </a:rPr>
              <a:t>(2), 432–443. http://doi.org/10.1037/a0025830</a:t>
            </a:r>
          </a:p>
          <a:p>
            <a:pPr eaLnBrk="1" hangingPunct="1"/>
            <a:endParaRPr lang="cs-CZ" altLang="cs-CZ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>
            <a:extLst>
              <a:ext uri="{FF2B5EF4-FFF2-40B4-BE49-F238E27FC236}">
                <a16:creationId xmlns:a16="http://schemas.microsoft.com/office/drawing/2014/main" id="{474C9B0D-CA5D-4440-9316-A28867898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MCMI-III</a:t>
            </a:r>
            <a:br>
              <a:rPr lang="cs-CZ" altLang="cs-CZ"/>
            </a:br>
            <a:r>
              <a:rPr lang="cs-CZ" altLang="cs-CZ" sz="1400"/>
              <a:t>http://www.pearsonclinical.co.uk/Psychology/AdultMentalHealth/AdultForensic/MillonClinicalMultiaxialInventory-III(MCMI-III)/MillonClinicalMultiaxialInventory-III(MCMI-III).aspx</a:t>
            </a:r>
            <a:endParaRPr lang="cs-CZ" altLang="cs-CZ"/>
          </a:p>
        </p:txBody>
      </p:sp>
      <p:sp>
        <p:nvSpPr>
          <p:cNvPr id="97283" name="Zástupný symbol pro obsah 2">
            <a:extLst>
              <a:ext uri="{FF2B5EF4-FFF2-40B4-BE49-F238E27FC236}">
                <a16:creationId xmlns:a16="http://schemas.microsoft.com/office/drawing/2014/main" id="{03931328-C57E-4FA8-AEE6-07597033A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30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dirty="0" err="1"/>
              <a:t>Millonův</a:t>
            </a:r>
            <a:r>
              <a:rPr lang="cs-CZ" altLang="cs-CZ" dirty="0"/>
              <a:t> klinický </a:t>
            </a:r>
            <a:r>
              <a:rPr lang="cs-CZ" altLang="cs-CZ" dirty="0" err="1"/>
              <a:t>multiaxiální</a:t>
            </a:r>
            <a:r>
              <a:rPr lang="cs-CZ" altLang="cs-CZ" dirty="0"/>
              <a:t> inventář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dirty="0"/>
              <a:t>na teorii postavená moderní klasika (ne v ČR)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dirty="0"/>
              <a:t>teorie = psychodynamická charakterologie + DSM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dirty="0"/>
              <a:t>11 základních škál, 3 validizační, mnoho odvozených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 dirty="0"/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24A145-82BF-4AFB-8B0F-51591C7DC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ÚČELY POSUZOVÁNÍ OSOBNOSTI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F47E747-E6CB-45B5-9C6A-DFBBB069A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953000"/>
          </a:xfrm>
        </p:spPr>
        <p:txBody>
          <a:bodyPr rtlCol="0">
            <a:normAutofit/>
          </a:bodyPr>
          <a:lstStyle/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b="1" dirty="0"/>
              <a:t>klinika, terapie</a:t>
            </a:r>
            <a:r>
              <a:rPr lang="cs-CZ" altLang="cs-CZ" sz="2400" dirty="0"/>
              <a:t> - patologie i normalita, ohnisko i pozadí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case </a:t>
            </a:r>
            <a:r>
              <a:rPr lang="cs-CZ" altLang="cs-CZ" sz="2000" dirty="0" err="1"/>
              <a:t>formulation</a:t>
            </a:r>
            <a:r>
              <a:rPr lang="cs-CZ" altLang="cs-CZ" sz="2000" dirty="0"/>
              <a:t>, plánování i monitorování výsledků terapie, silné/slabé stránky, potřeby, reprezentace sebe a druhých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000" dirty="0"/>
              <a:t>adaptace na chronické postižení, zvládání terapie, </a:t>
            </a:r>
            <a:r>
              <a:rPr lang="cs-CZ" altLang="cs-CZ" sz="2000" dirty="0" err="1"/>
              <a:t>kompliance</a:t>
            </a:r>
            <a:r>
              <a:rPr lang="cs-CZ" altLang="cs-CZ" sz="2000" dirty="0"/>
              <a:t>, životní styl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b="1" dirty="0"/>
              <a:t>forenzní</a:t>
            </a:r>
            <a:r>
              <a:rPr lang="cs-CZ" altLang="cs-CZ" sz="2400" dirty="0"/>
              <a:t> – odpovědnost, věrohodnost, vztahy, poškození 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b="1" dirty="0"/>
              <a:t>poradenství</a:t>
            </a:r>
            <a:r>
              <a:rPr lang="cs-CZ" altLang="cs-CZ" sz="2400" dirty="0"/>
              <a:t> – interpersonální, zvládání, vztahy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b="1" dirty="0"/>
              <a:t>personalistika</a:t>
            </a:r>
            <a:r>
              <a:rPr lang="cs-CZ" altLang="cs-CZ" sz="2400" dirty="0"/>
              <a:t> – výběr - predikce úspěchu(</a:t>
            </a:r>
            <a:r>
              <a:rPr lang="cs-CZ" altLang="cs-CZ" sz="2400" dirty="0" err="1"/>
              <a:t>fitu</a:t>
            </a:r>
            <a:r>
              <a:rPr lang="cs-CZ" altLang="cs-CZ" sz="2400" dirty="0"/>
              <a:t>) i integrita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b="1" dirty="0"/>
              <a:t>výzkum</a:t>
            </a:r>
            <a:r>
              <a:rPr lang="cs-CZ" altLang="cs-CZ" sz="2400" dirty="0"/>
              <a:t> – rozvoj teorie pro vše předchozí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Char char="•"/>
              <a:defRPr/>
            </a:pPr>
            <a:endParaRPr lang="cs-CZ" altLang="cs-CZ" sz="2100" dirty="0"/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cs-CZ" altLang="cs-CZ" sz="2100" dirty="0"/>
              <a:t>Častěji než v jiných oblastech diagnostiky implicitní účel</a:t>
            </a:r>
            <a:endParaRPr lang="cs-CZ" alt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>
            <a:extLst>
              <a:ext uri="{FF2B5EF4-FFF2-40B4-BE49-F238E27FC236}">
                <a16:creationId xmlns:a16="http://schemas.microsoft.com/office/drawing/2014/main" id="{EDF9B1B0-B320-4F14-955C-919389B9A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PID-5 – Personality Inventory </a:t>
            </a:r>
            <a:r>
              <a:rPr lang="cs-CZ" altLang="cs-CZ" sz="3600" dirty="0" err="1"/>
              <a:t>for</a:t>
            </a:r>
            <a:r>
              <a:rPr lang="cs-CZ" altLang="cs-CZ" sz="3600" dirty="0"/>
              <a:t> DSM-5</a:t>
            </a:r>
          </a:p>
        </p:txBody>
      </p:sp>
      <p:sp>
        <p:nvSpPr>
          <p:cNvPr id="114691" name="Zástupný symbol pro obsah 2">
            <a:extLst>
              <a:ext uri="{FF2B5EF4-FFF2-40B4-BE49-F238E27FC236}">
                <a16:creationId xmlns:a16="http://schemas.microsoft.com/office/drawing/2014/main" id="{95E6985A-ED12-4E25-81E6-FC19283BEF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30725"/>
          </a:xfrm>
        </p:spPr>
        <p:txBody>
          <a:bodyPr/>
          <a:lstStyle/>
          <a:p>
            <a:pPr eaLnBrk="1" hangingPunct="1"/>
            <a:r>
              <a:rPr lang="cs-CZ" altLang="cs-CZ" sz="2800"/>
              <a:t>Self-reportový dotazník pro diagnostiku poruch osobnosti</a:t>
            </a:r>
          </a:p>
          <a:p>
            <a:pPr eaLnBrk="1" hangingPunct="1"/>
            <a:r>
              <a:rPr lang="cs-CZ" altLang="cs-CZ" sz="2800"/>
              <a:t>Škály kopírují symptomy PO a měří je na dimenzích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Volně dostupný od APA … možnost překladů</a:t>
            </a:r>
          </a:p>
          <a:p>
            <a:pPr lvl="1" eaLnBrk="1" hangingPunct="1"/>
            <a:r>
              <a:rPr lang="cs-CZ" altLang="cs-CZ" sz="1800"/>
              <a:t>česká verze na </a:t>
            </a:r>
            <a:r>
              <a:rPr lang="cs-CZ" altLang="cs-CZ" sz="1800">
                <a:hlinkClick r:id="rId2"/>
              </a:rPr>
              <a:t>http://www.testcentrum.com/soubor/DSM (už</a:t>
            </a:r>
            <a:r>
              <a:rPr lang="cs-CZ" altLang="cs-CZ" sz="1800"/>
              <a:t> ne :-/ )</a:t>
            </a:r>
          </a:p>
          <a:p>
            <a:pPr lvl="1" eaLnBrk="1" hangingPunct="1"/>
            <a:endParaRPr lang="cs-CZ" altLang="cs-CZ" sz="1800"/>
          </a:p>
          <a:p>
            <a:pPr eaLnBrk="1" hangingPunct="1"/>
            <a:r>
              <a:rPr lang="cs-CZ" altLang="cs-CZ" sz="2400"/>
              <a:t>Zatím bez norem, validizačních škál a dalších praktických náležitostí</a:t>
            </a:r>
            <a:endParaRPr lang="cs-CZ" altLang="cs-CZ"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>
            <a:extLst>
              <a:ext uri="{FF2B5EF4-FFF2-40B4-BE49-F238E27FC236}">
                <a16:creationId xmlns:a16="http://schemas.microsoft.com/office/drawing/2014/main" id="{18DE4E17-6FB3-4F8D-B557-565AFF94B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Dotazník klinické analýzy CAQ</a:t>
            </a:r>
          </a:p>
        </p:txBody>
      </p:sp>
      <p:sp>
        <p:nvSpPr>
          <p:cNvPr id="115715" name="Zástupný symbol pro obsah 2">
            <a:extLst>
              <a:ext uri="{FF2B5EF4-FFF2-40B4-BE49-F238E27FC236}">
                <a16:creationId xmlns:a16="http://schemas.microsoft.com/office/drawing/2014/main" id="{78362166-2442-4DBA-B269-D815980EA4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93875"/>
            <a:ext cx="8382000" cy="4530725"/>
          </a:xfrm>
        </p:spPr>
        <p:txBody>
          <a:bodyPr/>
          <a:lstStyle/>
          <a:p>
            <a:pPr eaLnBrk="1" hangingPunct="1"/>
            <a:r>
              <a:rPr lang="cs-CZ" altLang="cs-CZ" sz="2800"/>
              <a:t>Krug, Cattell (1980), </a:t>
            </a:r>
            <a:r>
              <a:rPr lang="cs-CZ" altLang="cs-CZ"/>
              <a:t>Psychodiagnostika 1998 (Poledňová, Nociar)</a:t>
            </a:r>
            <a:endParaRPr lang="cs-CZ" altLang="cs-CZ" sz="2800"/>
          </a:p>
          <a:p>
            <a:pPr eaLnBrk="1" hangingPunct="1"/>
            <a:r>
              <a:rPr lang="cs-CZ" altLang="cs-CZ" sz="2800"/>
              <a:t>Normální i patologické rysy (16PF+MMPI)</a:t>
            </a:r>
          </a:p>
          <a:p>
            <a:pPr eaLnBrk="1" hangingPunct="1"/>
            <a:r>
              <a:rPr lang="cs-CZ" altLang="cs-CZ" sz="2800"/>
              <a:t>16 normálních rysů osobnosti</a:t>
            </a:r>
          </a:p>
          <a:p>
            <a:pPr eaLnBrk="1" hangingPunct="1"/>
            <a:r>
              <a:rPr lang="cs-CZ" altLang="cs-CZ" sz="2800"/>
              <a:t>7 škál deprese a 5 faktorů MMPI</a:t>
            </a:r>
          </a:p>
          <a:p>
            <a:pPr eaLnBrk="1" hangingPunct="1"/>
            <a:r>
              <a:rPr lang="cs-CZ" altLang="cs-CZ" sz="2800"/>
              <a:t>Používaný i doporučovaný, </a:t>
            </a:r>
          </a:p>
          <a:p>
            <a:pPr eaLnBrk="1" hangingPunct="1"/>
            <a:r>
              <a:rPr lang="cs-CZ" altLang="cs-CZ" sz="2800"/>
              <a:t>Avšak bez českých norem (?) a s reliabilitami od 0,2…</a:t>
            </a:r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Obrázek 3">
            <a:extLst>
              <a:ext uri="{FF2B5EF4-FFF2-40B4-BE49-F238E27FC236}">
                <a16:creationId xmlns:a16="http://schemas.microsoft.com/office/drawing/2014/main" id="{A529A40C-7FD8-4F76-B123-766AFC92F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Obrázek 1">
            <a:extLst>
              <a:ext uri="{FF2B5EF4-FFF2-40B4-BE49-F238E27FC236}">
                <a16:creationId xmlns:a16="http://schemas.microsoft.com/office/drawing/2014/main" id="{8BCB8C22-B213-45D7-AC4F-0AC94770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7638"/>
            <a:ext cx="81438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Obrázek 1">
            <a:extLst>
              <a:ext uri="{FF2B5EF4-FFF2-40B4-BE49-F238E27FC236}">
                <a16:creationId xmlns:a16="http://schemas.microsoft.com/office/drawing/2014/main" id="{74423E13-6FED-4AE6-AE50-FA645D5D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2230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Obrázek 2">
            <a:extLst>
              <a:ext uri="{FF2B5EF4-FFF2-40B4-BE49-F238E27FC236}">
                <a16:creationId xmlns:a16="http://schemas.microsoft.com/office/drawing/2014/main" id="{2818C830-F992-439A-B951-203581CC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3328988"/>
            <a:ext cx="68770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Obrázek 1">
            <a:extLst>
              <a:ext uri="{FF2B5EF4-FFF2-40B4-BE49-F238E27FC236}">
                <a16:creationId xmlns:a16="http://schemas.microsoft.com/office/drawing/2014/main" id="{0FD2AB04-912B-44DC-8047-F91DF7DA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88"/>
            <a:ext cx="6859588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Obrázek 1">
            <a:extLst>
              <a:ext uri="{FF2B5EF4-FFF2-40B4-BE49-F238E27FC236}">
                <a16:creationId xmlns:a16="http://schemas.microsoft.com/office/drawing/2014/main" id="{BE705445-9449-41C1-9AE5-ED6543C32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4390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>
            <a:extLst>
              <a:ext uri="{FF2B5EF4-FFF2-40B4-BE49-F238E27FC236}">
                <a16:creationId xmlns:a16="http://schemas.microsoft.com/office/drawing/2014/main" id="{916F7651-FC14-41B8-9A48-8CEA65F7E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Diagnostika zájmů</a:t>
            </a:r>
          </a:p>
        </p:txBody>
      </p:sp>
      <p:sp>
        <p:nvSpPr>
          <p:cNvPr id="121859" name="Zástupný symbol pro obsah 2">
            <a:extLst>
              <a:ext uri="{FF2B5EF4-FFF2-40B4-BE49-F238E27FC236}">
                <a16:creationId xmlns:a16="http://schemas.microsoft.com/office/drawing/2014/main" id="{1ED74533-A3E3-446E-A16A-BA53ACA15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001000" cy="4106862"/>
          </a:xfrm>
        </p:spPr>
        <p:txBody>
          <a:bodyPr/>
          <a:lstStyle/>
          <a:p>
            <a:pPr eaLnBrk="1" hangingPunct="1"/>
            <a:r>
              <a:rPr lang="cs-CZ" altLang="cs-CZ" sz="2400"/>
              <a:t>Převládá Hollandova teorie RIASEC, hledání shody mezi pozicí a zájmy</a:t>
            </a:r>
          </a:p>
          <a:p>
            <a:pPr eaLnBrk="1" hangingPunct="1"/>
            <a:r>
              <a:rPr lang="cs-CZ" altLang="cs-CZ" sz="2400"/>
              <a:t>EN: SDS, Strong, Kuder</a:t>
            </a:r>
          </a:p>
          <a:p>
            <a:pPr eaLnBrk="1" hangingPunct="1"/>
            <a:r>
              <a:rPr lang="cs-CZ" altLang="cs-CZ" sz="2400"/>
              <a:t>Self-Direction Search (Holland), česky Dotazník volby povolání (DVP)</a:t>
            </a:r>
          </a:p>
          <a:p>
            <a:pPr lvl="1" eaLnBrk="1" hangingPunct="1"/>
            <a:r>
              <a:rPr lang="cs-CZ" altLang="cs-CZ" sz="2000"/>
              <a:t>dělali byste rádi to či ono?</a:t>
            </a:r>
          </a:p>
          <a:p>
            <a:pPr lvl="1" eaLnBrk="1" hangingPunct="1"/>
            <a:r>
              <a:rPr lang="cs-CZ" altLang="cs-CZ" sz="2000"/>
              <a:t>třípísmenné kódy – vyhledávání v katalozích</a:t>
            </a:r>
          </a:p>
          <a:p>
            <a:pPr eaLnBrk="1" hangingPunct="1"/>
            <a:r>
              <a:rPr lang="cs-CZ" altLang="cs-CZ" sz="2400"/>
              <a:t>Další podobné v ČR: AIST-R, OTPO, B-I-T II</a:t>
            </a:r>
          </a:p>
          <a:p>
            <a:pPr lvl="1"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>
            <a:extLst>
              <a:ext uri="{FF2B5EF4-FFF2-40B4-BE49-F238E27FC236}">
                <a16:creationId xmlns:a16="http://schemas.microsoft.com/office/drawing/2014/main" id="{8BB6AECA-3063-4788-B336-039EBEED6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altLang="cs-CZ"/>
          </a:p>
        </p:txBody>
      </p:sp>
      <p:sp>
        <p:nvSpPr>
          <p:cNvPr id="122883" name="Zástupný symbol pro obsah 2">
            <a:extLst>
              <a:ext uri="{FF2B5EF4-FFF2-40B4-BE49-F238E27FC236}">
                <a16:creationId xmlns:a16="http://schemas.microsoft.com/office/drawing/2014/main" id="{B10E0E40-AF12-4845-A59F-E2BE2DFD53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>
            <a:extLst>
              <a:ext uri="{FF2B5EF4-FFF2-40B4-BE49-F238E27FC236}">
                <a16:creationId xmlns:a16="http://schemas.microsoft.com/office/drawing/2014/main" id="{3AB6F0CB-6400-4F8A-9F15-08E5EE839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 err="1"/>
              <a:t>Self</a:t>
            </a:r>
            <a:r>
              <a:rPr lang="cs-CZ" altLang="cs-CZ" sz="4000" dirty="0"/>
              <a:t>-report symptomů</a:t>
            </a:r>
          </a:p>
        </p:txBody>
      </p:sp>
      <p:sp>
        <p:nvSpPr>
          <p:cNvPr id="123907" name="Zástupný symbol pro obsah 2">
            <a:extLst>
              <a:ext uri="{FF2B5EF4-FFF2-40B4-BE49-F238E27FC236}">
                <a16:creationId xmlns:a16="http://schemas.microsoft.com/office/drawing/2014/main" id="{886C8294-FF01-4621-AACB-CE2E2C24A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229600" cy="4106862"/>
          </a:xfrm>
        </p:spPr>
        <p:txBody>
          <a:bodyPr/>
          <a:lstStyle/>
          <a:p>
            <a:pPr eaLnBrk="1" hangingPunct="1"/>
            <a:r>
              <a:rPr lang="cs-CZ" altLang="cs-CZ" sz="2800"/>
              <a:t>Primárně klinické užití</a:t>
            </a:r>
          </a:p>
          <a:p>
            <a:pPr eaLnBrk="1" hangingPunct="1"/>
            <a:r>
              <a:rPr lang="cs-CZ" altLang="cs-CZ" sz="2800"/>
              <a:t>Normy pro rozlišení klinické a neklinické populace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Beckova sebeposuzovací škála depresivity pro dospělé BDI – II</a:t>
            </a:r>
          </a:p>
          <a:p>
            <a:pPr eaLnBrk="1" hangingPunct="1"/>
            <a:r>
              <a:rPr lang="cs-CZ" altLang="cs-CZ" sz="2800"/>
              <a:t>Symptom Checklist 90 Revised (SCL, Derogatis)</a:t>
            </a:r>
          </a:p>
          <a:p>
            <a:pPr eaLnBrk="1" hangingPunct="1"/>
            <a:r>
              <a:rPr lang="cs-CZ" altLang="cs-CZ" sz="2800"/>
              <a:t>Diferenciální dotazník depresivity (DDF, Steck, 2008)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8C49CB5-5912-4F06-B246-2EF974FA9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MOŽNÉ VÝSLEDKY POSOUZENÍ OSOBNOSTI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6E0DC1BF-CA8E-4BFB-BD39-EBD15931D0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610600" cy="437832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/>
              <a:t>Zhodnocení </a:t>
            </a:r>
            <a:r>
              <a:rPr lang="cs-CZ" altLang="cs-CZ" sz="2800" i="1"/>
              <a:t>jednotlivých</a:t>
            </a:r>
            <a:r>
              <a:rPr lang="cs-CZ" altLang="cs-CZ" sz="2800"/>
              <a:t> relevantních charakteristik (má, nemá, jak moc)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/>
              <a:t>Profil charakteristik interpretovaných společně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/>
              <a:t>Komplexní popis klienta v souladu s preferovanou teorií – reprezentování sebe, druhých, světa – dynamika. Podklad pro pochopení.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/>
              <a:t>Popis patologie, hypotéza poruchy (Dg.), kategorizace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E594E17-B580-4E0E-A75D-A4FC6B51A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ZADÁNÍ NA SEMINÁŘ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B06A7D3A-7B1F-4978-8C3C-14A6DA751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Administrovat a vyhodnotit PSSI (jeden protokol – cizí</a:t>
            </a:r>
            <a:r>
              <a:rPr lang="cs-CZ" altLang="cs-CZ" sz="2400"/>
              <a:t>(nouzově vlastní)</a:t>
            </a:r>
            <a:r>
              <a:rPr lang="cs-CZ" altLang="cs-CZ"/>
              <a:t>, </a:t>
            </a:r>
            <a:r>
              <a:rPr lang="cs-CZ" altLang="cs-CZ" b="1"/>
              <a:t>ANONYMNĚ</a:t>
            </a:r>
            <a:r>
              <a:rPr lang="cs-CZ" altLang="cs-CZ"/>
              <a:t>) – zahrnuje výpočet HS, převedení na T-skóry, vyplnění záznamového archu</a:t>
            </a:r>
          </a:p>
          <a:p>
            <a:pPr eaLnBrk="1" hangingPunct="1"/>
            <a:r>
              <a:rPr lang="cs-CZ" altLang="cs-CZ"/>
              <a:t>Pokuste se interpretovat výsledný profil vzhledem k  převažujícím funkcím (aktivace afektivních systémů, zapojení kognitivních funkcí) a ke znalosti kontextu (přednosti, deficity, potřeby, aktuální situace). 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>
            <a:extLst>
              <a:ext uri="{FF2B5EF4-FFF2-40B4-BE49-F238E27FC236}">
                <a16:creationId xmlns:a16="http://schemas.microsoft.com/office/drawing/2014/main" id="{E5F0BBC0-AD09-4A35-8A0C-3C243950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81000" y="2971800"/>
            <a:ext cx="81534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altLang="cs-CZ" sz="4000" dirty="0" err="1">
                <a:latin typeface="+mn-lt"/>
              </a:rPr>
              <a:t>Děkuji</a:t>
            </a:r>
            <a:r>
              <a:rPr lang="sk-SK" altLang="cs-CZ" sz="4000" dirty="0">
                <a:latin typeface="+mn-lt"/>
              </a:rPr>
              <a:t> za </a:t>
            </a:r>
            <a:r>
              <a:rPr lang="sk-SK" altLang="cs-CZ" sz="4000" dirty="0" err="1">
                <a:latin typeface="+mn-lt"/>
              </a:rPr>
              <a:t>pozornost</a:t>
            </a:r>
            <a:r>
              <a:rPr lang="sk-SK" altLang="cs-CZ" sz="4000" dirty="0">
                <a:latin typeface="+mn-lt"/>
              </a:rPr>
              <a:t>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00F7E25-16B4-4944-9B6D-1996900A8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455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ROLE TEORIE – CO CHCEME VĚDĚT?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DD2D957-851B-40DF-B18C-4E77FD1F5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7675"/>
            <a:ext cx="8610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600" dirty="0"/>
              <a:t>0 – „</a:t>
            </a:r>
            <a:r>
              <a:rPr lang="cs-CZ" altLang="cs-CZ" sz="2600" dirty="0" err="1"/>
              <a:t>ateoretické</a:t>
            </a:r>
            <a:r>
              <a:rPr lang="cs-CZ" altLang="cs-CZ" sz="2600" dirty="0"/>
              <a:t>“ posuzování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 dirty="0"/>
              <a:t>dílčí charakteristiky, </a:t>
            </a:r>
            <a:r>
              <a:rPr lang="cs-CZ" altLang="cs-CZ" sz="2200" dirty="0" err="1"/>
              <a:t>individual</a:t>
            </a:r>
            <a:r>
              <a:rPr lang="cs-CZ" altLang="cs-CZ" sz="2200" dirty="0"/>
              <a:t> </a:t>
            </a:r>
            <a:r>
              <a:rPr lang="cs-CZ" altLang="cs-CZ" sz="2200" dirty="0" err="1"/>
              <a:t>differences</a:t>
            </a:r>
            <a:endParaRPr lang="cs-CZ" altLang="cs-CZ" sz="2200" dirty="0"/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 dirty="0"/>
              <a:t>teorie něčeho jiného než osobnosti, př. předpokladů pro pozici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600" dirty="0"/>
              <a:t>Popisné modely - teorie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 dirty="0"/>
              <a:t>často faktorově odvozené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 dirty="0"/>
              <a:t>Individuální rozdíly / shodné dimenze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600" dirty="0"/>
              <a:t>Komplexní pojetí</a:t>
            </a:r>
          </a:p>
          <a:p>
            <a:pPr lvl="1"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200" dirty="0"/>
              <a:t>Typologické přístupy, </a:t>
            </a:r>
            <a:r>
              <a:rPr lang="cs-CZ" altLang="cs-CZ" sz="2200" dirty="0" err="1"/>
              <a:t>obv</a:t>
            </a:r>
            <a:r>
              <a:rPr lang="cs-CZ" altLang="cs-CZ" sz="2200" dirty="0"/>
              <a:t>. vycházející z psychodynamických či humanistických pozic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„Diagnostické“ pojetí – stanovení poruchy dle MKN, DSM, OPD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8478765C-8B97-493F-8CCA-ABAB1B764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800" dirty="0"/>
              <a:t>ZDROJE INFORMACÍ</a:t>
            </a:r>
            <a:endParaRPr lang="cs-CZ" altLang="cs-CZ" sz="2000" dirty="0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EABAC4A8-5443-45E2-9CAC-1C5E9E441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87513"/>
            <a:ext cx="8229600" cy="4713287"/>
          </a:xfrm>
        </p:spPr>
        <p:txBody>
          <a:bodyPr rtlCol="0">
            <a:normAutofit fontScale="92500" lnSpcReduction="10000"/>
          </a:bodyPr>
          <a:lstStyle/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800" b="1" dirty="0"/>
              <a:t>Pozorování</a:t>
            </a:r>
            <a:r>
              <a:rPr lang="cs-CZ" altLang="cs-CZ" sz="2800" dirty="0"/>
              <a:t> chování v různých situacích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specificky chování v interakci s psychologem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800" dirty="0" err="1"/>
              <a:t>Sebepopis</a:t>
            </a:r>
            <a:r>
              <a:rPr lang="cs-CZ" altLang="cs-CZ" sz="2800" dirty="0"/>
              <a:t>, </a:t>
            </a:r>
            <a:r>
              <a:rPr lang="cs-CZ" altLang="cs-CZ" sz="2800" b="1" dirty="0" err="1"/>
              <a:t>self</a:t>
            </a:r>
            <a:r>
              <a:rPr lang="cs-CZ" altLang="cs-CZ" sz="2800" b="1" dirty="0"/>
              <a:t>-report 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klient referuje o svém chování a prožívání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800" dirty="0"/>
              <a:t>Popis blízké, pečující osoby 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 err="1"/>
              <a:t>proxy</a:t>
            </a:r>
            <a:r>
              <a:rPr lang="cs-CZ" altLang="cs-CZ" sz="2400" dirty="0"/>
              <a:t> report, peer rating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800" dirty="0"/>
              <a:t>Produkty 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výsledky minulé práce</a:t>
            </a:r>
          </a:p>
          <a:p>
            <a:pPr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800" dirty="0"/>
              <a:t>Čistě empirické indikátory </a:t>
            </a:r>
          </a:p>
          <a:p>
            <a:pPr lvl="1" eaLnBrk="1" fontAlgn="ctr" hangingPunct="1">
              <a:spcBef>
                <a:spcPts val="0"/>
              </a:spcBef>
              <a:buFont typeface="Arial"/>
              <a:buChar char="•"/>
              <a:defRPr/>
            </a:pPr>
            <a:r>
              <a:rPr lang="cs-CZ" altLang="cs-CZ" sz="2400" dirty="0"/>
              <a:t>bez jistoty ohledně kauzální podoby souvislosti</a:t>
            </a:r>
            <a:endParaRPr lang="cs-CZ" alt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8872</TotalTime>
  <Words>3768</Words>
  <Application>Microsoft Office PowerPoint</Application>
  <PresentationFormat>Předvádění na obrazovce (4:3)</PresentationFormat>
  <Paragraphs>462</Paragraphs>
  <Slides>71</Slides>
  <Notes>34</Notes>
  <HiddenSlides>6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9" baseType="lpstr">
      <vt:lpstr>Calibri</vt:lpstr>
      <vt:lpstr>Arial</vt:lpstr>
      <vt:lpstr>Calibri Light</vt:lpstr>
      <vt:lpstr>Cambria</vt:lpstr>
      <vt:lpstr>Wingdings</vt:lpstr>
      <vt:lpstr>Tahoma</vt:lpstr>
      <vt:lpstr>Georgia</vt:lpstr>
      <vt:lpstr>Nebe</vt:lpstr>
      <vt:lpstr> Posouzení (diagnostika) osobnosti   PSYn4020 Psychodiagnostika dospělých   </vt:lpstr>
      <vt:lpstr>Osnova</vt:lpstr>
      <vt:lpstr>ZNÁMÉ SCHÉMA… </vt:lpstr>
      <vt:lpstr>Prvky komplexního posouzení osobnosti Vladimír Smékal</vt:lpstr>
      <vt:lpstr>ČASTO POSUZOVANÉ STRÁNKY OSOBNOSTI</vt:lpstr>
      <vt:lpstr>ÚČELY POSUZOVÁNÍ OSOBNOSTI</vt:lpstr>
      <vt:lpstr>MOŽNÉ VÝSLEDKY POSOUZENÍ OSOBNOSTI</vt:lpstr>
      <vt:lpstr>ROLE TEORIE – CO CHCEME VĚDĚT?</vt:lpstr>
      <vt:lpstr>ZDROJE INFORMACÍ</vt:lpstr>
      <vt:lpstr>TYPY METOD</vt:lpstr>
      <vt:lpstr>Prezentace aplikace PowerPoint</vt:lpstr>
      <vt:lpstr>VÝKONOVÉ TESTY OSOBNOSTI</vt:lpstr>
      <vt:lpstr>Witkinovy testy – nezávislost na poli</vt:lpstr>
      <vt:lpstr>Iowa Gambling Task (Bechara et al., 1994)</vt:lpstr>
      <vt:lpstr>Prezentace aplikace PowerPoint</vt:lpstr>
      <vt:lpstr>SELF-REPORTY – DOTAZNÍKY</vt:lpstr>
      <vt:lpstr>Využití dotazníků ve výzkumu</vt:lpstr>
      <vt:lpstr>Problém zkreslování odpovědí</vt:lpstr>
      <vt:lpstr>Jak předcházet zkreslení a jak na ně reagovat…</vt:lpstr>
      <vt:lpstr>Principy konstrukce dotazníků I</vt:lpstr>
      <vt:lpstr>Principy konstrukce dotazníků II</vt:lpstr>
      <vt:lpstr>Principy konstrukce dotazníků III</vt:lpstr>
      <vt:lpstr>Principy konstrukce dotazníků IV</vt:lpstr>
      <vt:lpstr>Kombinace přístupů</vt:lpstr>
      <vt:lpstr>Funkční klasifikace dotazníkových metod (dle Hogan, 2014) </vt:lpstr>
      <vt:lpstr>Specifické a komplexní metody</vt:lpstr>
      <vt:lpstr>Prezentace aplikace PowerPoint</vt:lpstr>
      <vt:lpstr> </vt:lpstr>
      <vt:lpstr>Prezentace aplikace PowerPoint</vt:lpstr>
      <vt:lpstr> </vt:lpstr>
      <vt:lpstr> </vt:lpstr>
      <vt:lpstr>Prezentace aplikace PowerPoint</vt:lpstr>
      <vt:lpstr>Prezentace aplikace PowerPoint</vt:lpstr>
      <vt:lpstr>NEO-PI-R/3 Styly Charakteristické kombinace dvou dimenzí </vt:lpstr>
      <vt:lpstr>Prezentace aplikace PowerPoint</vt:lpstr>
      <vt:lpstr>Prezentace aplikace PowerPoint</vt:lpstr>
      <vt:lpstr>PSSI  Inventář stylů osobnosti a poruch o. Persönlichkeits-Stil-und Störungs-Inventar</vt:lpstr>
      <vt:lpstr>PSSI  Inventář stylů osobnosti a poruch osobnosti</vt:lpstr>
      <vt:lpstr>PSSI (Kuhl &amp; Kazén, 1997): charakteristiky podle výše skórů</vt:lpstr>
      <vt:lpstr>Teorie PSI – základní předpoklady</vt:lpstr>
      <vt:lpstr>PSI – charakteristiky kognitivních systémů</vt:lpstr>
      <vt:lpstr>Afektivní a kognitivní systémy - lapidárně</vt:lpstr>
      <vt:lpstr>PSI – modulační hypotézy</vt:lpstr>
      <vt:lpstr>Prezentace aplikace PowerPoint</vt:lpstr>
      <vt:lpstr>PSI – funkční profily jednotlivých stylů/poruch</vt:lpstr>
      <vt:lpstr>Vysvětlení některých „klasických“ fenoménů na základě PSI</vt:lpstr>
      <vt:lpstr>Prezentace aplikace PowerPoint</vt:lpstr>
      <vt:lpstr>V tuzemsku v užívání mnoho starších dotazníků</vt:lpstr>
      <vt:lpstr>…zaměřených na interpersonální stránku osobnosti</vt:lpstr>
      <vt:lpstr>A DOTAZNÍKY Oldřicha Mikšíka</vt:lpstr>
      <vt:lpstr>BIP Bochumský osobnostní dotazník</vt:lpstr>
      <vt:lpstr>Dotazník konstruktivního myšlení CTI</vt:lpstr>
      <vt:lpstr>MBTI</vt:lpstr>
      <vt:lpstr>Prezentace aplikace PowerPoint</vt:lpstr>
      <vt:lpstr>Prezentace aplikace PowerPoint</vt:lpstr>
      <vt:lpstr>INTERPRETACE  SELF-REPORTOVÝCH METOD</vt:lpstr>
      <vt:lpstr>Prezentace aplikace PowerPoint</vt:lpstr>
      <vt:lpstr>MMPI-2(-RF)</vt:lpstr>
      <vt:lpstr>MCMI-III http://www.pearsonclinical.co.uk/Psychology/AdultMentalHealth/AdultForensic/MillonClinicalMultiaxialInventory-III(MCMI-III)/MillonClinicalMultiaxialInventory-III(MCMI-III).aspx</vt:lpstr>
      <vt:lpstr>PID-5 – Personality Inventory for DSM-5</vt:lpstr>
      <vt:lpstr>Dotazník klinické analýzy CAQ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Diagnostika zájmů</vt:lpstr>
      <vt:lpstr>Prezentace aplikace PowerPoint</vt:lpstr>
      <vt:lpstr>Self-report symptomů</vt:lpstr>
      <vt:lpstr>ZADÁNÍ NA SEMINÁŘ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 Ježek</dc:creator>
  <cp:lastModifiedBy>Standa Ježek</cp:lastModifiedBy>
  <cp:revision>228</cp:revision>
  <cp:lastPrinted>2015-11-23T10:25:24Z</cp:lastPrinted>
  <dcterms:created xsi:type="dcterms:W3CDTF">1601-01-01T00:00:00Z</dcterms:created>
  <dcterms:modified xsi:type="dcterms:W3CDTF">2022-11-14T10:59:41Z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