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4"/>
  </p:sldMasterIdLst>
  <p:notesMasterIdLst>
    <p:notesMasterId r:id="rId194"/>
  </p:notesMasterIdLst>
  <p:sldIdLst>
    <p:sldId id="582" r:id="rId5"/>
    <p:sldId id="581" r:id="rId6"/>
    <p:sldId id="428" r:id="rId7"/>
    <p:sldId id="574" r:id="rId8"/>
    <p:sldId id="575" r:id="rId9"/>
    <p:sldId id="576" r:id="rId10"/>
    <p:sldId id="577" r:id="rId11"/>
    <p:sldId id="316" r:id="rId12"/>
    <p:sldId id="317" r:id="rId13"/>
    <p:sldId id="429" r:id="rId14"/>
    <p:sldId id="430" r:id="rId15"/>
    <p:sldId id="368" r:id="rId16"/>
    <p:sldId id="583" r:id="rId17"/>
    <p:sldId id="318" r:id="rId18"/>
    <p:sldId id="319" r:id="rId19"/>
    <p:sldId id="321" r:id="rId20"/>
    <p:sldId id="455" r:id="rId21"/>
    <p:sldId id="425" r:id="rId22"/>
    <p:sldId id="370" r:id="rId23"/>
    <p:sldId id="431" r:id="rId24"/>
    <p:sldId id="564" r:id="rId25"/>
    <p:sldId id="578" r:id="rId26"/>
    <p:sldId id="584" r:id="rId27"/>
    <p:sldId id="587" r:id="rId28"/>
    <p:sldId id="324" r:id="rId29"/>
    <p:sldId id="432" r:id="rId30"/>
    <p:sldId id="325" r:id="rId31"/>
    <p:sldId id="433" r:id="rId32"/>
    <p:sldId id="434" r:id="rId33"/>
    <p:sldId id="326" r:id="rId34"/>
    <p:sldId id="327" r:id="rId35"/>
    <p:sldId id="328" r:id="rId36"/>
    <p:sldId id="329" r:id="rId37"/>
    <p:sldId id="330" r:id="rId38"/>
    <p:sldId id="371" r:id="rId39"/>
    <p:sldId id="372" r:id="rId40"/>
    <p:sldId id="331" r:id="rId41"/>
    <p:sldId id="456" r:id="rId42"/>
    <p:sldId id="453" r:id="rId43"/>
    <p:sldId id="454" r:id="rId44"/>
    <p:sldId id="585" r:id="rId45"/>
    <p:sldId id="460" r:id="rId46"/>
    <p:sldId id="439" r:id="rId47"/>
    <p:sldId id="579" r:id="rId48"/>
    <p:sldId id="538" r:id="rId49"/>
    <p:sldId id="603" r:id="rId50"/>
    <p:sldId id="604" r:id="rId51"/>
    <p:sldId id="476" r:id="rId52"/>
    <p:sldId id="588" r:id="rId53"/>
    <p:sldId id="589" r:id="rId54"/>
    <p:sldId id="590" r:id="rId55"/>
    <p:sldId id="488" r:id="rId56"/>
    <p:sldId id="487" r:id="rId57"/>
    <p:sldId id="591" r:id="rId58"/>
    <p:sldId id="593" r:id="rId59"/>
    <p:sldId id="594" r:id="rId60"/>
    <p:sldId id="548" r:id="rId61"/>
    <p:sldId id="338" r:id="rId62"/>
    <p:sldId id="339" r:id="rId63"/>
    <p:sldId id="333" r:id="rId64"/>
    <p:sldId id="547" r:id="rId65"/>
    <p:sldId id="595" r:id="rId66"/>
    <p:sldId id="596" r:id="rId67"/>
    <p:sldId id="549" r:id="rId68"/>
    <p:sldId id="517" r:id="rId69"/>
    <p:sldId id="334" r:id="rId70"/>
    <p:sldId id="336" r:id="rId71"/>
    <p:sldId id="373" r:id="rId72"/>
    <p:sldId id="374" r:id="rId73"/>
    <p:sldId id="337" r:id="rId74"/>
    <p:sldId id="490" r:id="rId75"/>
    <p:sldId id="489" r:id="rId76"/>
    <p:sldId id="365" r:id="rId77"/>
    <p:sldId id="605" r:id="rId78"/>
    <p:sldId id="606" r:id="rId79"/>
    <p:sldId id="608" r:id="rId80"/>
    <p:sldId id="609" r:id="rId81"/>
    <p:sldId id="607" r:id="rId82"/>
    <p:sldId id="616" r:id="rId83"/>
    <p:sldId id="610" r:id="rId84"/>
    <p:sldId id="529" r:id="rId85"/>
    <p:sldId id="532" r:id="rId86"/>
    <p:sldId id="602" r:id="rId87"/>
    <p:sldId id="597" r:id="rId88"/>
    <p:sldId id="598" r:id="rId89"/>
    <p:sldId id="599" r:id="rId90"/>
    <p:sldId id="600" r:id="rId91"/>
    <p:sldId id="447" r:id="rId92"/>
    <p:sldId id="492" r:id="rId93"/>
    <p:sldId id="563" r:id="rId94"/>
    <p:sldId id="496" r:id="rId95"/>
    <p:sldId id="498" r:id="rId96"/>
    <p:sldId id="539" r:id="rId97"/>
    <p:sldId id="540" r:id="rId98"/>
    <p:sldId id="541" r:id="rId99"/>
    <p:sldId id="542" r:id="rId100"/>
    <p:sldId id="543" r:id="rId101"/>
    <p:sldId id="545" r:id="rId102"/>
    <p:sldId id="469" r:id="rId103"/>
    <p:sldId id="611" r:id="rId104"/>
    <p:sldId id="612" r:id="rId105"/>
    <p:sldId id="613" r:id="rId106"/>
    <p:sldId id="614" r:id="rId107"/>
    <p:sldId id="615" r:id="rId108"/>
    <p:sldId id="399" r:id="rId109"/>
    <p:sldId id="443" r:id="rId110"/>
    <p:sldId id="400" r:id="rId111"/>
    <p:sldId id="470" r:id="rId112"/>
    <p:sldId id="426" r:id="rId113"/>
    <p:sldId id="436" r:id="rId114"/>
    <p:sldId id="402" r:id="rId115"/>
    <p:sldId id="403" r:id="rId116"/>
    <p:sldId id="473" r:id="rId117"/>
    <p:sldId id="474" r:id="rId118"/>
    <p:sldId id="404" r:id="rId119"/>
    <p:sldId id="405" r:id="rId120"/>
    <p:sldId id="475" r:id="rId121"/>
    <p:sldId id="414" r:id="rId122"/>
    <p:sldId id="406" r:id="rId123"/>
    <p:sldId id="407" r:id="rId124"/>
    <p:sldId id="467" r:id="rId125"/>
    <p:sldId id="424" r:id="rId126"/>
    <p:sldId id="519" r:id="rId127"/>
    <p:sldId id="461" r:id="rId128"/>
    <p:sldId id="465" r:id="rId129"/>
    <p:sldId id="468" r:id="rId130"/>
    <p:sldId id="462" r:id="rId131"/>
    <p:sldId id="463" r:id="rId132"/>
    <p:sldId id="418" r:id="rId133"/>
    <p:sldId id="435" r:id="rId134"/>
    <p:sldId id="546" r:id="rId135"/>
    <p:sldId id="580" r:id="rId136"/>
    <p:sldId id="464" r:id="rId137"/>
    <p:sldId id="520" r:id="rId138"/>
    <p:sldId id="521" r:id="rId139"/>
    <p:sldId id="522" r:id="rId140"/>
    <p:sldId id="523" r:id="rId141"/>
    <p:sldId id="524" r:id="rId142"/>
    <p:sldId id="525" r:id="rId143"/>
    <p:sldId id="526" r:id="rId144"/>
    <p:sldId id="527" r:id="rId145"/>
    <p:sldId id="528" r:id="rId146"/>
    <p:sldId id="530" r:id="rId147"/>
    <p:sldId id="531" r:id="rId148"/>
    <p:sldId id="533" r:id="rId149"/>
    <p:sldId id="534" r:id="rId150"/>
    <p:sldId id="535" r:id="rId151"/>
    <p:sldId id="441" r:id="rId152"/>
    <p:sldId id="536" r:id="rId153"/>
    <p:sldId id="442" r:id="rId154"/>
    <p:sldId id="617" r:id="rId155"/>
    <p:sldId id="618" r:id="rId156"/>
    <p:sldId id="619" r:id="rId157"/>
    <p:sldId id="448" r:id="rId158"/>
    <p:sldId id="449" r:id="rId159"/>
    <p:sldId id="565" r:id="rId160"/>
    <p:sldId id="567" r:id="rId161"/>
    <p:sldId id="568" r:id="rId162"/>
    <p:sldId id="569" r:id="rId163"/>
    <p:sldId id="570" r:id="rId164"/>
    <p:sldId id="571" r:id="rId165"/>
    <p:sldId id="572" r:id="rId166"/>
    <p:sldId id="420" r:id="rId167"/>
    <p:sldId id="421" r:id="rId168"/>
    <p:sldId id="573" r:id="rId169"/>
    <p:sldId id="422" r:id="rId170"/>
    <p:sldId id="450" r:id="rId171"/>
    <p:sldId id="562" r:id="rId172"/>
    <p:sldId id="561" r:id="rId173"/>
    <p:sldId id="451" r:id="rId174"/>
    <p:sldId id="452" r:id="rId175"/>
    <p:sldId id="550" r:id="rId176"/>
    <p:sldId id="551" r:id="rId177"/>
    <p:sldId id="552" r:id="rId178"/>
    <p:sldId id="553" r:id="rId179"/>
    <p:sldId id="554" r:id="rId180"/>
    <p:sldId id="555" r:id="rId181"/>
    <p:sldId id="556" r:id="rId182"/>
    <p:sldId id="557" r:id="rId183"/>
    <p:sldId id="558" r:id="rId184"/>
    <p:sldId id="559" r:id="rId185"/>
    <p:sldId id="560" r:id="rId186"/>
    <p:sldId id="392" r:id="rId187"/>
    <p:sldId id="393" r:id="rId188"/>
    <p:sldId id="394" r:id="rId189"/>
    <p:sldId id="395" r:id="rId190"/>
    <p:sldId id="396" r:id="rId191"/>
    <p:sldId id="397" r:id="rId192"/>
    <p:sldId id="362" r:id="rId1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2F1F45-312F-BE45-93FC-014DBC3F3212}" v="295" dt="2024-11-26T10:54:13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3" autoAdjust="0"/>
    <p:restoredTop sz="96395" autoAdjust="0"/>
  </p:normalViewPr>
  <p:slideViewPr>
    <p:cSldViewPr>
      <p:cViewPr varScale="1">
        <p:scale>
          <a:sx n="121" d="100"/>
          <a:sy n="121" d="100"/>
        </p:scale>
        <p:origin x="3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notesMaster" Target="notesMasters/notesMaster1.xml"/><Relationship Id="rId199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presProps" Target="presProps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viewProps" Target="viewProp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theme" Target="theme/theme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tableStyles" Target="tableStyles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&#237;gler\Documents\Dropbox\MU\Nadan&#233;%20d&#283;ti\Didaktick&#253;%20test%20MS\Fin&#225;ln&#237;%20data\v&#353;echno_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&#237;gler\Documents\Dropbox\MU\Nadan&#233;%20d&#283;ti\Didaktick&#253;%20test%20MS\Fin&#225;ln&#237;%20data\v&#353;echno_v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&#237;gler\Documents\Dropbox\MU\Nadan&#233;%20d&#283;ti\Didaktick&#253;%20test%20MS\Fin&#225;ln&#237;%20data\v&#353;echno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600" dirty="0"/>
              <a:t>Rozložení</a:t>
            </a:r>
            <a:r>
              <a:rPr lang="cs-CZ" sz="1600" baseline="0" dirty="0"/>
              <a:t> hrubých skórů (CTT)</a:t>
            </a:r>
            <a:endParaRPr lang="cs-CZ" sz="1600" dirty="0"/>
          </a:p>
        </c:rich>
      </c:tx>
      <c:layout>
        <c:manualLayout>
          <c:xMode val="edge"/>
          <c:yMode val="edge"/>
          <c:x val="0.11130167635694799"/>
          <c:y val="5.2298749022908125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'srovnání rozložení'!$J$2:$J$14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'srovnání rozložení'!$K$2:$K$14</c:f>
              <c:numCache>
                <c:formatCode>General</c:formatCode>
                <c:ptCount val="13"/>
                <c:pt idx="0">
                  <c:v>60</c:v>
                </c:pt>
                <c:pt idx="1">
                  <c:v>54</c:v>
                </c:pt>
                <c:pt idx="2">
                  <c:v>37</c:v>
                </c:pt>
                <c:pt idx="3">
                  <c:v>30</c:v>
                </c:pt>
                <c:pt idx="4">
                  <c:v>13</c:v>
                </c:pt>
                <c:pt idx="5">
                  <c:v>13</c:v>
                </c:pt>
                <c:pt idx="6">
                  <c:v>16</c:v>
                </c:pt>
                <c:pt idx="7">
                  <c:v>8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1-482E-8FDC-47A14E204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7929472"/>
        <c:axId val="98672640"/>
      </c:barChart>
      <c:catAx>
        <c:axId val="97929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672640"/>
        <c:crosses val="autoZero"/>
        <c:auto val="1"/>
        <c:lblAlgn val="ctr"/>
        <c:lblOffset val="100"/>
        <c:noMultiLvlLbl val="0"/>
      </c:catAx>
      <c:valAx>
        <c:axId val="98672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929472"/>
        <c:crosses val="autoZero"/>
        <c:crossBetween val="between"/>
      </c:valAx>
    </c:plotArea>
    <c:plotVisOnly val="1"/>
    <c:dispBlanksAs val="gap"/>
    <c:showDLblsOverMax val="0"/>
  </c:chart>
  <c:spPr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cs-CZ" sz="1200"/>
              <a:t>Rozložení standardizovaných</a:t>
            </a:r>
            <a:r>
              <a:rPr lang="cs-CZ" sz="1200" baseline="0"/>
              <a:t> skórů (CTT)</a:t>
            </a:r>
            <a:endParaRPr lang="cs-CZ" sz="1200"/>
          </a:p>
        </c:rich>
      </c:tx>
      <c:layout>
        <c:manualLayout>
          <c:xMode val="edge"/>
          <c:yMode val="edge"/>
          <c:x val="0.12343608994712089"/>
          <c:y val="5.0925925925925923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0070C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'srovnání rozložení'!$M$2:$M$16</c:f>
              <c:numCache>
                <c:formatCode>General</c:formatCode>
                <c:ptCount val="15"/>
                <c:pt idx="0">
                  <c:v>-1.3</c:v>
                </c:pt>
                <c:pt idx="1">
                  <c:v>-1</c:v>
                </c:pt>
                <c:pt idx="2">
                  <c:v>-0.7</c:v>
                </c:pt>
                <c:pt idx="3">
                  <c:v>-0.4</c:v>
                </c:pt>
                <c:pt idx="4">
                  <c:v>-0.1</c:v>
                </c:pt>
                <c:pt idx="5">
                  <c:v>0.2</c:v>
                </c:pt>
                <c:pt idx="6">
                  <c:v>0.5</c:v>
                </c:pt>
                <c:pt idx="7">
                  <c:v>0.8</c:v>
                </c:pt>
                <c:pt idx="8">
                  <c:v>1.1000000000000001</c:v>
                </c:pt>
                <c:pt idx="9">
                  <c:v>1.4</c:v>
                </c:pt>
                <c:pt idx="10">
                  <c:v>1.7</c:v>
                </c:pt>
                <c:pt idx="11">
                  <c:v>2</c:v>
                </c:pt>
                <c:pt idx="12">
                  <c:v>2.2999999999999998</c:v>
                </c:pt>
                <c:pt idx="13">
                  <c:v>2.6</c:v>
                </c:pt>
                <c:pt idx="14">
                  <c:v>2.9</c:v>
                </c:pt>
              </c:numCache>
            </c:numRef>
          </c:cat>
          <c:val>
            <c:numRef>
              <c:f>'srovnání rozložení'!$N$2:$N$15</c:f>
              <c:numCache>
                <c:formatCode>General</c:formatCode>
                <c:ptCount val="14"/>
                <c:pt idx="0">
                  <c:v>26</c:v>
                </c:pt>
                <c:pt idx="1">
                  <c:v>40</c:v>
                </c:pt>
                <c:pt idx="2">
                  <c:v>40</c:v>
                </c:pt>
                <c:pt idx="3">
                  <c:v>24</c:v>
                </c:pt>
                <c:pt idx="4">
                  <c:v>27</c:v>
                </c:pt>
                <c:pt idx="5">
                  <c:v>20</c:v>
                </c:pt>
                <c:pt idx="6">
                  <c:v>16</c:v>
                </c:pt>
                <c:pt idx="7">
                  <c:v>7</c:v>
                </c:pt>
                <c:pt idx="8">
                  <c:v>6</c:v>
                </c:pt>
                <c:pt idx="9">
                  <c:v>10</c:v>
                </c:pt>
                <c:pt idx="10">
                  <c:v>13</c:v>
                </c:pt>
                <c:pt idx="11">
                  <c:v>8</c:v>
                </c:pt>
                <c:pt idx="12">
                  <c:v>3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D-421A-94F4-22C775CCD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9819904"/>
        <c:axId val="99821440"/>
      </c:barChart>
      <c:catAx>
        <c:axId val="9981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821440"/>
        <c:crosses val="autoZero"/>
        <c:auto val="1"/>
        <c:lblAlgn val="ctr"/>
        <c:lblOffset val="100"/>
        <c:noMultiLvlLbl val="0"/>
      </c:catAx>
      <c:valAx>
        <c:axId val="99821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819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Rozložení IRT odhadů</a:t>
            </a:r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'srovnání rozložení'!$F$2:$F$18</c:f>
              <c:numCache>
                <c:formatCode>General</c:formatCode>
                <c:ptCount val="17"/>
                <c:pt idx="0">
                  <c:v>-5.01</c:v>
                </c:pt>
                <c:pt idx="1">
                  <c:v>-4.41</c:v>
                </c:pt>
                <c:pt idx="2">
                  <c:v>-3.8099999999999996</c:v>
                </c:pt>
                <c:pt idx="3">
                  <c:v>-3.21</c:v>
                </c:pt>
                <c:pt idx="4">
                  <c:v>-2.6099999999999994</c:v>
                </c:pt>
                <c:pt idx="5">
                  <c:v>-2.0099999999999998</c:v>
                </c:pt>
                <c:pt idx="6">
                  <c:v>-1.41</c:v>
                </c:pt>
                <c:pt idx="7">
                  <c:v>-0.80999999999999983</c:v>
                </c:pt>
                <c:pt idx="8">
                  <c:v>-0.21000000000000019</c:v>
                </c:pt>
                <c:pt idx="9">
                  <c:v>0.3899999999999999</c:v>
                </c:pt>
                <c:pt idx="10">
                  <c:v>0.99</c:v>
                </c:pt>
                <c:pt idx="11">
                  <c:v>1.5899999999999999</c:v>
                </c:pt>
                <c:pt idx="12">
                  <c:v>2.19</c:v>
                </c:pt>
                <c:pt idx="13">
                  <c:v>2.79</c:v>
                </c:pt>
                <c:pt idx="14">
                  <c:v>3.3899999999999997</c:v>
                </c:pt>
                <c:pt idx="15">
                  <c:v>3.98999999999999</c:v>
                </c:pt>
                <c:pt idx="16">
                  <c:v>4.5899999999999901</c:v>
                </c:pt>
              </c:numCache>
            </c:numRef>
          </c:cat>
          <c:val>
            <c:numRef>
              <c:f>'srovnání rozložení'!$H$2:$H$18</c:f>
              <c:numCache>
                <c:formatCode>General</c:formatCode>
                <c:ptCount val="17"/>
                <c:pt idx="0">
                  <c:v>6</c:v>
                </c:pt>
                <c:pt idx="1">
                  <c:v>0</c:v>
                </c:pt>
                <c:pt idx="2">
                  <c:v>0</c:v>
                </c:pt>
                <c:pt idx="3">
                  <c:v>20</c:v>
                </c:pt>
                <c:pt idx="4">
                  <c:v>0</c:v>
                </c:pt>
                <c:pt idx="5">
                  <c:v>22</c:v>
                </c:pt>
                <c:pt idx="6">
                  <c:v>18</c:v>
                </c:pt>
                <c:pt idx="7">
                  <c:v>40</c:v>
                </c:pt>
                <c:pt idx="8">
                  <c:v>34</c:v>
                </c:pt>
                <c:pt idx="9">
                  <c:v>37</c:v>
                </c:pt>
                <c:pt idx="10">
                  <c:v>23</c:v>
                </c:pt>
                <c:pt idx="11">
                  <c:v>16</c:v>
                </c:pt>
                <c:pt idx="12">
                  <c:v>21</c:v>
                </c:pt>
                <c:pt idx="13">
                  <c:v>3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4F-4E08-8FF0-D00370549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9830400"/>
        <c:axId val="99853440"/>
      </c:barChart>
      <c:catAx>
        <c:axId val="9983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853440"/>
        <c:crosses val="autoZero"/>
        <c:auto val="1"/>
        <c:lblAlgn val="ctr"/>
        <c:lblOffset val="100"/>
        <c:noMultiLvlLbl val="0"/>
      </c:catAx>
      <c:valAx>
        <c:axId val="9985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830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F64B8-7D03-4CA7-827C-562C7B2F1D5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C252C-6AE5-4A7F-A32F-70D54555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94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</a:t>
            </a:r>
            <a:r>
              <a:rPr lang="cs-CZ" baseline="0" dirty="0"/>
              <a:t> dodržení všech předpokladů CTT (normální rozdělení, ekvivalence položek atd.) se výsledek měření může měření </a:t>
            </a:r>
            <a:r>
              <a:rPr lang="cs-CZ" baseline="0" dirty="0" err="1"/>
              <a:t>fundamendálnímu</a:t>
            </a:r>
            <a:r>
              <a:rPr lang="cs-CZ" baseline="0" dirty="0"/>
              <a:t> shodou okolností blížit.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252C-6AE5-4A7F-A32F-70D54555317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12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08214-E370-4DEB-855F-CA2EB959E7F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26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08214-E370-4DEB-855F-CA2EB959E7F3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64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08214-E370-4DEB-855F-CA2EB959E7F3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362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08214-E370-4DEB-855F-CA2EB959E7F3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00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32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59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60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66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8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70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7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14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11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87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29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58B750-0CEE-4FF0-90F2-9E0717808F7E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FF35C92-533A-4ECF-9281-87537EC82702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0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osf.io/preprints/psyarxiv/un9qd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temanalysis.com/irt-illustrato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2-Test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temanalysis.com/irt-illustrator/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index.php/munispace/catalog/book/968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index.php/munispace/catalog/book/968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fssvm6.fss.muni.cz/TIM/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mindsbasis.blogspot.cz/2016/03/rasch-measure-of-intelligence-age-2-25.html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2044-8317.2012.02050.x" TargetMode="External"/><Relationship Id="rId2" Type="http://schemas.openxmlformats.org/officeDocument/2006/relationships/hyperlink" Target="https://doi.org/10.1007/s11336-005-1295-9" TargetMode="External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chalmers.github.io/mirt/html/itemfit.html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syg.2015.01956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syg.2015.01956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syg.2015.01956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syg.2015.01956" TargetMode="Externa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erve.com/content/applying-ideal-point-irt-models-to-score-single-stimulus-and-pairwise-preference-personality-items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e-psycholog.eu/pdf/samajova_cigler.pdf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hyperlink" Target="https://is.muni.cz/auth/publication/1619416/KS_cigler_samajova.pdf" TargetMode="Externa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637/jss.v048.c01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png"/><Relationship Id="rId5" Type="http://schemas.openxmlformats.org/officeDocument/2006/relationships/image" Target="../media/image162.png"/><Relationship Id="rId4" Type="http://schemas.openxmlformats.org/officeDocument/2006/relationships/image" Target="../media/image163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guns12380/albert-maydeu-olivarescontemporary-psychometrics" TargetMode="External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013164472032004" TargetMode="External"/><Relationship Id="rId2" Type="http://schemas.openxmlformats.org/officeDocument/2006/relationships/hyperlink" Target="https://doi.org/10.1111/j.2044-8317.1965.tb00690.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ssvm6.fss.muni.cz/ICC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hiny.cs.cas.cz/ShinyItemAnalysis/" TargetMode="External"/><Relationship Id="rId2" Type="http://schemas.openxmlformats.org/officeDocument/2006/relationships/hyperlink" Target="http://fssvm6.fss.muni.cz/ICC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Using-the-Distractor-Categories-of-Multiple-Choice-Kim/ba3cfb2c10ca40f20d09c488eca48f57ed1753bb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i.org/10.2307/1165222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erve.com/content/applying-ideal-point-irt-models-to-score-single-stimulus-and-pairwise-preference-personality-items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youtu.be/FdtpgMVP1EI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40039735_The_Attack_of_the_Psychometrician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doi.org/10.1017/sjp.2017.11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index.php/munispace/catalog/book/968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doi.org/10.32614/RJ-2018-074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AACE3D-9342-4476-A14B-6E13DD300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Přednáška 9–10: </a:t>
            </a:r>
            <a:br>
              <a:rPr lang="cs-CZ" dirty="0"/>
            </a:br>
            <a:r>
              <a:rPr lang="cs-CZ" sz="6600" dirty="0"/>
              <a:t>Teorie odpovědi na položku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9DC48-3F33-406B-9F1C-769553E11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 fontScale="92500" lnSpcReduction="10000"/>
          </a:bodyPr>
          <a:lstStyle/>
          <a:p>
            <a:r>
              <a:rPr lang="cs-CZ" cap="none" dirty="0"/>
              <a:t>19. a 26. 11. 2024 | PSYn4790 | </a:t>
            </a:r>
            <a:r>
              <a:rPr lang="cs-CZ" b="1" cap="none" dirty="0"/>
              <a:t>Psychometrika: Měření v psychologii</a:t>
            </a:r>
            <a:br>
              <a:rPr lang="cs-CZ" cap="none" dirty="0"/>
            </a:br>
            <a:r>
              <a:rPr lang="cs-CZ" cap="none" dirty="0"/>
              <a:t>Katedra psychologie, Fakulta sociálních studií MU</a:t>
            </a:r>
          </a:p>
          <a:p>
            <a:r>
              <a:rPr lang="cs-CZ" cap="none" dirty="0"/>
              <a:t>Hynek Cígler &amp; Petr Palíšek | cigler@fss.muni.cz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8" y="254462"/>
            <a:ext cx="3888650" cy="16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8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Jde o „měření“?  </a:t>
            </a:r>
            <a:r>
              <a:rPr lang="cs-CZ" dirty="0"/>
              <a:t>|</a:t>
            </a:r>
            <a:r>
              <a:rPr lang="cs-CZ" b="1" dirty="0"/>
              <a:t>  </a:t>
            </a:r>
            <a:r>
              <a:rPr lang="cs-CZ" dirty="0" err="1"/>
              <a:t>Likertova</a:t>
            </a:r>
            <a:r>
              <a:rPr lang="cs-CZ" dirty="0"/>
              <a:t> škála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9214966"/>
              </p:ext>
            </p:extLst>
          </p:nvPr>
        </p:nvGraphicFramePr>
        <p:xfrm>
          <a:off x="1096961" y="1846263"/>
          <a:ext cx="10058718" cy="346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5014">
                  <a:extLst>
                    <a:ext uri="{9D8B030D-6E8A-4147-A177-3AD203B41FA5}">
                      <a16:colId xmlns:a16="http://schemas.microsoft.com/office/drawing/2014/main" val="3125511096"/>
                    </a:ext>
                  </a:extLst>
                </a:gridCol>
                <a:gridCol w="1468426">
                  <a:extLst>
                    <a:ext uri="{9D8B030D-6E8A-4147-A177-3AD203B41FA5}">
                      <a16:colId xmlns:a16="http://schemas.microsoft.com/office/drawing/2014/main" val="1700375830"/>
                    </a:ext>
                  </a:extLst>
                </a:gridCol>
                <a:gridCol w="1468426">
                  <a:extLst>
                    <a:ext uri="{9D8B030D-6E8A-4147-A177-3AD203B41FA5}">
                      <a16:colId xmlns:a16="http://schemas.microsoft.com/office/drawing/2014/main" val="3040790804"/>
                    </a:ext>
                  </a:extLst>
                </a:gridCol>
                <a:gridCol w="1468426">
                  <a:extLst>
                    <a:ext uri="{9D8B030D-6E8A-4147-A177-3AD203B41FA5}">
                      <a16:colId xmlns:a16="http://schemas.microsoft.com/office/drawing/2014/main" val="1365750619"/>
                    </a:ext>
                  </a:extLst>
                </a:gridCol>
                <a:gridCol w="1468426">
                  <a:extLst>
                    <a:ext uri="{9D8B030D-6E8A-4147-A177-3AD203B41FA5}">
                      <a16:colId xmlns:a16="http://schemas.microsoft.com/office/drawing/2014/main" val="976620607"/>
                    </a:ext>
                  </a:extLst>
                </a:gridCol>
              </a:tblGrid>
              <a:tr h="691200">
                <a:tc>
                  <a:txBody>
                    <a:bodyPr/>
                    <a:lstStyle/>
                    <a:p>
                      <a:r>
                        <a:rPr lang="cs-CZ" sz="2000" dirty="0" err="1"/>
                        <a:t>Rosenber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Self-Esteem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Scale</a:t>
                      </a:r>
                      <a:br>
                        <a:rPr lang="cs-CZ" sz="2000" dirty="0"/>
                      </a:br>
                      <a:r>
                        <a:rPr lang="cs-CZ" sz="2000" dirty="0"/>
                        <a:t>(první 4 položky)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souhlasím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spíše </a:t>
                      </a:r>
                      <a:br>
                        <a:rPr lang="cs-CZ" sz="2000" dirty="0"/>
                      </a:br>
                      <a:r>
                        <a:rPr lang="cs-CZ" sz="2000" dirty="0"/>
                        <a:t>souhlasím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spíše nesouhlasím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nesouhlasím</a:t>
                      </a:r>
                    </a:p>
                  </a:txBody>
                  <a:tcPr marL="44897" marR="44897" anchor="ctr"/>
                </a:tc>
                <a:extLst>
                  <a:ext uri="{0D108BD9-81ED-4DB2-BD59-A6C34878D82A}">
                    <a16:rowId xmlns:a16="http://schemas.microsoft.com/office/drawing/2014/main" val="3468266104"/>
                  </a:ext>
                </a:extLst>
              </a:tr>
              <a:tr h="691200">
                <a:tc>
                  <a:txBody>
                    <a:bodyPr/>
                    <a:lstStyle/>
                    <a:p>
                      <a:pPr algn="l" fontAlgn="b"/>
                      <a:r>
                        <a:rPr lang="pl-PL" dirty="0"/>
                        <a:t>Jsem se sebou vcelku spokojený/spokojená.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3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2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1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0</a:t>
                      </a:r>
                    </a:p>
                  </a:txBody>
                  <a:tcPr marL="44897" marR="44897" anchor="ctr"/>
                </a:tc>
                <a:extLst>
                  <a:ext uri="{0D108BD9-81ED-4DB2-BD59-A6C34878D82A}">
                    <a16:rowId xmlns:a16="http://schemas.microsoft.com/office/drawing/2014/main" val="4258823560"/>
                  </a:ext>
                </a:extLst>
              </a:tr>
              <a:tr h="691200">
                <a:tc>
                  <a:txBody>
                    <a:bodyPr/>
                    <a:lstStyle/>
                    <a:p>
                      <a:pPr algn="l" fontAlgn="b"/>
                      <a:r>
                        <a:rPr lang="cs-CZ" dirty="0"/>
                        <a:t>Občas si myslím, že jsem k ničemu.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0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1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2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3</a:t>
                      </a:r>
                    </a:p>
                  </a:txBody>
                  <a:tcPr marL="44897" marR="44897" anchor="ctr"/>
                </a:tc>
                <a:extLst>
                  <a:ext uri="{0D108BD9-81ED-4DB2-BD59-A6C34878D82A}">
                    <a16:rowId xmlns:a16="http://schemas.microsoft.com/office/drawing/2014/main" val="1995081766"/>
                  </a:ext>
                </a:extLst>
              </a:tr>
              <a:tr h="691200">
                <a:tc>
                  <a:txBody>
                    <a:bodyPr/>
                    <a:lstStyle/>
                    <a:p>
                      <a:pPr algn="l" fontAlgn="b"/>
                      <a:r>
                        <a:rPr lang="cs-CZ" dirty="0"/>
                        <a:t>Cítím, že mám řadu dobrých vlastností.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3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2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1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0</a:t>
                      </a:r>
                    </a:p>
                  </a:txBody>
                  <a:tcPr marL="44897" marR="44897" anchor="ctr"/>
                </a:tc>
                <a:extLst>
                  <a:ext uri="{0D108BD9-81ED-4DB2-BD59-A6C34878D82A}">
                    <a16:rowId xmlns:a16="http://schemas.microsoft.com/office/drawing/2014/main" val="376440204"/>
                  </a:ext>
                </a:extLst>
              </a:tr>
              <a:tr h="691200">
                <a:tc>
                  <a:txBody>
                    <a:bodyPr/>
                    <a:lstStyle/>
                    <a:p>
                      <a:pPr algn="l" fontAlgn="b"/>
                      <a:r>
                        <a:rPr lang="cs-CZ" dirty="0"/>
                        <a:t>Cítím, že toho není mnoho, na co bych u sebe mohl/mohla být hrdý/hrdá.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0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1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2</a:t>
                      </a:r>
                    </a:p>
                  </a:txBody>
                  <a:tcPr marL="44897" marR="448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/>
                        <a:t>3</a:t>
                      </a:r>
                    </a:p>
                  </a:txBody>
                  <a:tcPr marL="44897" marR="44897" anchor="ctr"/>
                </a:tc>
                <a:extLst>
                  <a:ext uri="{0D108BD9-81ED-4DB2-BD59-A6C34878D82A}">
                    <a16:rowId xmlns:a16="http://schemas.microsoft.com/office/drawing/2014/main" val="1097273184"/>
                  </a:ext>
                </a:extLst>
              </a:tr>
            </a:tbl>
          </a:graphicData>
        </a:graphic>
      </p:graphicFrame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096963" y="5517232"/>
            <a:ext cx="10058717" cy="648072"/>
          </a:xfrm>
        </p:spPr>
        <p:txBody>
          <a:bodyPr>
            <a:normAutofit/>
          </a:bodyPr>
          <a:lstStyle/>
          <a:p>
            <a:r>
              <a:rPr lang="cs-CZ" sz="2400" dirty="0"/>
              <a:t>Celkový skór: </a:t>
            </a:r>
            <a:r>
              <a:rPr lang="cs-CZ" sz="2400" b="1" dirty="0"/>
              <a:t>suma počtu bodů z dílčích položek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0409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77F8-CDDD-77AE-9854-DFAF260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Chyba měření: Intuice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8B90-B6BA-6F91-39D2-018B357F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Na šachovém turnaji se potkají Magnus Carlsen (nejlepší hráč všech dob) a já v pěti letech</a:t>
            </a:r>
          </a:p>
          <a:p>
            <a:r>
              <a:rPr lang="en-CZ" dirty="0"/>
              <a:t>Magnus Carlsen (samozřejmě) vyhraje. </a:t>
            </a:r>
            <a:r>
              <a:rPr lang="en-CZ" b="1" dirty="0"/>
              <a:t>Co jsme se dozvěděli o jeho schopnosti hrát šachy? Co jsme se dozvěděli o té mé?</a:t>
            </a:r>
          </a:p>
        </p:txBody>
      </p:sp>
      <p:pic>
        <p:nvPicPr>
          <p:cNvPr id="1026" name="Picture 2" descr="Magnus Carlsen claims Hikaru is &quot;improving&quot; despite beating him during ...">
            <a:extLst>
              <a:ext uri="{FF2B5EF4-FFF2-40B4-BE49-F238E27FC236}">
                <a16:creationId xmlns:a16="http://schemas.microsoft.com/office/drawing/2014/main" id="{9A2AD866-308D-622F-E78D-0BD8EE74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225416"/>
            <a:ext cx="494387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hild sitting on the floor next to a chess board&#10;&#10;Description automatically generated">
            <a:extLst>
              <a:ext uri="{FF2B5EF4-FFF2-40B4-BE49-F238E27FC236}">
                <a16:creationId xmlns:a16="http://schemas.microsoft.com/office/drawing/2014/main" id="{405777FE-5BFE-F5E8-5799-0315F28C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8" y="3192249"/>
            <a:ext cx="3466232" cy="28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230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77F8-CDDD-77AE-9854-DFAF260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Chyba měření: Intuice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8B90-B6BA-6F91-39D2-018B357F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Z dostupných informací víme, že se Carlsen musí pohybovat na pravém extrému škály šachové schopnosti.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E9F63-D6A9-BB63-4B81-EBCCCBC6E16B}"/>
              </a:ext>
            </a:extLst>
          </p:cNvPr>
          <p:cNvCxnSpPr>
            <a:cxnSpLocks/>
          </p:cNvCxnSpPr>
          <p:nvPr/>
        </p:nvCxnSpPr>
        <p:spPr>
          <a:xfrm>
            <a:off x="1487488" y="3711932"/>
            <a:ext cx="100091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EF68D7-FBEA-C137-E398-25F7944315DB}"/>
              </a:ext>
            </a:extLst>
          </p:cNvPr>
          <p:cNvSpPr txBox="1"/>
          <p:nvPr/>
        </p:nvSpPr>
        <p:spPr>
          <a:xfrm>
            <a:off x="2495600" y="33477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/>
              <a:t>já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7DE8-0384-7B34-1890-88E0E6B9FEE0}"/>
              </a:ext>
            </a:extLst>
          </p:cNvPr>
          <p:cNvSpPr txBox="1"/>
          <p:nvPr/>
        </p:nvSpPr>
        <p:spPr>
          <a:xfrm>
            <a:off x="4151784" y="3825407"/>
            <a:ext cx="141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CZ" dirty="0"/>
              <a:t>ítězka okresního turnaje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1DBF2-4522-C2F3-86ED-0A9FAAF31EB4}"/>
              </a:ext>
            </a:extLst>
          </p:cNvPr>
          <p:cNvSpPr txBox="1"/>
          <p:nvPr/>
        </p:nvSpPr>
        <p:spPr>
          <a:xfrm>
            <a:off x="5875283" y="3174124"/>
            <a:ext cx="14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Š</a:t>
            </a:r>
            <a:r>
              <a:rPr lang="en-CZ" dirty="0"/>
              <a:t>achový mistr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F00D0-6B70-EFAC-378E-27BFB84E0DD2}"/>
              </a:ext>
            </a:extLst>
          </p:cNvPr>
          <p:cNvSpPr txBox="1"/>
          <p:nvPr/>
        </p:nvSpPr>
        <p:spPr>
          <a:xfrm>
            <a:off x="7901473" y="3825407"/>
            <a:ext cx="9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Velmistr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E6719-3845-8139-B5F7-625E5BF26E11}"/>
              </a:ext>
            </a:extLst>
          </p:cNvPr>
          <p:cNvSpPr txBox="1"/>
          <p:nvPr/>
        </p:nvSpPr>
        <p:spPr>
          <a:xfrm>
            <a:off x="8484864" y="3342600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Nejlepší velmistři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66C76-974F-4A99-087C-1E7F84BF58B6}"/>
              </a:ext>
            </a:extLst>
          </p:cNvPr>
          <p:cNvSpPr txBox="1"/>
          <p:nvPr/>
        </p:nvSpPr>
        <p:spPr>
          <a:xfrm>
            <a:off x="9644269" y="375361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/>
              <a:t>Magnus Carlsen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253BA-724B-1F15-2A89-F14EF178A346}"/>
              </a:ext>
            </a:extLst>
          </p:cNvPr>
          <p:cNvSpPr txBox="1"/>
          <p:nvPr/>
        </p:nvSpPr>
        <p:spPr>
          <a:xfrm>
            <a:off x="8184232" y="6472965"/>
            <a:ext cx="388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https://osf.io/preprints/psyarxiv/un9qd</a:t>
            </a:r>
            <a:endParaRPr lang="en-GB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4073263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77F8-CDDD-77AE-9854-DFAF260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Chyba měření: Intuice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8B90-B6BA-6F91-39D2-018B357F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99320" cy="4023360"/>
          </a:xfrm>
        </p:spPr>
        <p:txBody>
          <a:bodyPr>
            <a:normAutofit/>
          </a:bodyPr>
          <a:lstStyle/>
          <a:p>
            <a:r>
              <a:rPr lang="en-CZ" dirty="0"/>
              <a:t>Z dostupných informací víme, že se Carlsen musí pohybovat na pravém extrému škály šachové schopnosti.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b="1" dirty="0"/>
              <a:t>Naše nejistota se tak týká jen toho, jestli je Carlsen opravdu nejlepší, nebo “jen” mezi nejlepšími.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E9F63-D6A9-BB63-4B81-EBCCCBC6E16B}"/>
              </a:ext>
            </a:extLst>
          </p:cNvPr>
          <p:cNvCxnSpPr>
            <a:cxnSpLocks/>
          </p:cNvCxnSpPr>
          <p:nvPr/>
        </p:nvCxnSpPr>
        <p:spPr>
          <a:xfrm>
            <a:off x="1487488" y="3711932"/>
            <a:ext cx="100091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EF68D7-FBEA-C137-E398-25F7944315DB}"/>
              </a:ext>
            </a:extLst>
          </p:cNvPr>
          <p:cNvSpPr txBox="1"/>
          <p:nvPr/>
        </p:nvSpPr>
        <p:spPr>
          <a:xfrm>
            <a:off x="2495600" y="33477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já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7DE8-0384-7B34-1890-88E0E6B9FEE0}"/>
              </a:ext>
            </a:extLst>
          </p:cNvPr>
          <p:cNvSpPr txBox="1"/>
          <p:nvPr/>
        </p:nvSpPr>
        <p:spPr>
          <a:xfrm>
            <a:off x="4151784" y="3825407"/>
            <a:ext cx="141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CZ" dirty="0"/>
              <a:t>ítězka okresního turnaje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1DBF2-4522-C2F3-86ED-0A9FAAF31EB4}"/>
              </a:ext>
            </a:extLst>
          </p:cNvPr>
          <p:cNvSpPr txBox="1"/>
          <p:nvPr/>
        </p:nvSpPr>
        <p:spPr>
          <a:xfrm>
            <a:off x="5875283" y="3174124"/>
            <a:ext cx="14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Š</a:t>
            </a:r>
            <a:r>
              <a:rPr lang="en-CZ" dirty="0"/>
              <a:t>achový mistr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F00D0-6B70-EFAC-378E-27BFB84E0DD2}"/>
              </a:ext>
            </a:extLst>
          </p:cNvPr>
          <p:cNvSpPr txBox="1"/>
          <p:nvPr/>
        </p:nvSpPr>
        <p:spPr>
          <a:xfrm>
            <a:off x="7901473" y="3825407"/>
            <a:ext cx="9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Velmistr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E6719-3845-8139-B5F7-625E5BF26E11}"/>
              </a:ext>
            </a:extLst>
          </p:cNvPr>
          <p:cNvSpPr txBox="1"/>
          <p:nvPr/>
        </p:nvSpPr>
        <p:spPr>
          <a:xfrm>
            <a:off x="8484864" y="3342600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Nejlepší velmistři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66C76-974F-4A99-087C-1E7F84BF58B6}"/>
              </a:ext>
            </a:extLst>
          </p:cNvPr>
          <p:cNvSpPr txBox="1"/>
          <p:nvPr/>
        </p:nvSpPr>
        <p:spPr>
          <a:xfrm>
            <a:off x="9644269" y="375361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/>
              <a:t>Magnus Carlsen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B1E84D-1D71-E75B-30C6-1A1F52405C2B}"/>
              </a:ext>
            </a:extLst>
          </p:cNvPr>
          <p:cNvCxnSpPr>
            <a:cxnSpLocks/>
          </p:cNvCxnSpPr>
          <p:nvPr/>
        </p:nvCxnSpPr>
        <p:spPr>
          <a:xfrm>
            <a:off x="9408368" y="3717032"/>
            <a:ext cx="208823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4398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77F8-CDDD-77AE-9854-DFAF260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Chyba měření: Intuice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8B90-B6BA-6F91-39D2-018B357F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99320" cy="4023360"/>
          </a:xfrm>
        </p:spPr>
        <p:txBody>
          <a:bodyPr>
            <a:normAutofit/>
          </a:bodyPr>
          <a:lstStyle/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E9F63-D6A9-BB63-4B81-EBCCCBC6E16B}"/>
              </a:ext>
            </a:extLst>
          </p:cNvPr>
          <p:cNvCxnSpPr>
            <a:cxnSpLocks/>
          </p:cNvCxnSpPr>
          <p:nvPr/>
        </p:nvCxnSpPr>
        <p:spPr>
          <a:xfrm>
            <a:off x="1266989" y="2636912"/>
            <a:ext cx="100091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EF68D7-FBEA-C137-E398-25F7944315DB}"/>
              </a:ext>
            </a:extLst>
          </p:cNvPr>
          <p:cNvSpPr txBox="1"/>
          <p:nvPr/>
        </p:nvSpPr>
        <p:spPr>
          <a:xfrm>
            <a:off x="2275101" y="227268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já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7DE8-0384-7B34-1890-88E0E6B9FEE0}"/>
              </a:ext>
            </a:extLst>
          </p:cNvPr>
          <p:cNvSpPr txBox="1"/>
          <p:nvPr/>
        </p:nvSpPr>
        <p:spPr>
          <a:xfrm>
            <a:off x="3931285" y="2750387"/>
            <a:ext cx="141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CZ" dirty="0"/>
              <a:t>ítězka okresního turnaje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1DBF2-4522-C2F3-86ED-0A9FAAF31EB4}"/>
              </a:ext>
            </a:extLst>
          </p:cNvPr>
          <p:cNvSpPr txBox="1"/>
          <p:nvPr/>
        </p:nvSpPr>
        <p:spPr>
          <a:xfrm>
            <a:off x="5654784" y="2099104"/>
            <a:ext cx="14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Š</a:t>
            </a:r>
            <a:r>
              <a:rPr lang="en-CZ" dirty="0"/>
              <a:t>achový mistr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F00D0-6B70-EFAC-378E-27BFB84E0DD2}"/>
              </a:ext>
            </a:extLst>
          </p:cNvPr>
          <p:cNvSpPr txBox="1"/>
          <p:nvPr/>
        </p:nvSpPr>
        <p:spPr>
          <a:xfrm>
            <a:off x="7680974" y="2750387"/>
            <a:ext cx="9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Velmistr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E6719-3845-8139-B5F7-625E5BF26E11}"/>
              </a:ext>
            </a:extLst>
          </p:cNvPr>
          <p:cNvSpPr txBox="1"/>
          <p:nvPr/>
        </p:nvSpPr>
        <p:spPr>
          <a:xfrm>
            <a:off x="8264365" y="2267580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Nejlepší velmistři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66C76-974F-4A99-087C-1E7F84BF58B6}"/>
              </a:ext>
            </a:extLst>
          </p:cNvPr>
          <p:cNvSpPr txBox="1"/>
          <p:nvPr/>
        </p:nvSpPr>
        <p:spPr>
          <a:xfrm>
            <a:off x="9423770" y="267859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/>
              <a:t>Magnus Carlsen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B1E84D-1D71-E75B-30C6-1A1F52405C2B}"/>
              </a:ext>
            </a:extLst>
          </p:cNvPr>
          <p:cNvCxnSpPr>
            <a:cxnSpLocks/>
          </p:cNvCxnSpPr>
          <p:nvPr/>
        </p:nvCxnSpPr>
        <p:spPr>
          <a:xfrm>
            <a:off x="9187869" y="2642012"/>
            <a:ext cx="208823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69A489-E342-7640-A96E-7E67F046CBF0}"/>
              </a:ext>
            </a:extLst>
          </p:cNvPr>
          <p:cNvSpPr txBox="1"/>
          <p:nvPr/>
        </p:nvSpPr>
        <p:spPr>
          <a:xfrm>
            <a:off x="1282890" y="4107976"/>
            <a:ext cx="10399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Každého soupeře si můžeme představit jako položku s určitou obtížností. </a:t>
            </a:r>
          </a:p>
          <a:p>
            <a:endParaRPr lang="en-CZ" sz="2000" dirty="0"/>
          </a:p>
          <a:p>
            <a:r>
              <a:rPr lang="en-CZ" sz="2000" dirty="0"/>
              <a:t>Je patrné, že nás nejvíc zajímají výsledky se soupeři podobné úrovně, tedy </a:t>
            </a:r>
            <a:r>
              <a:rPr lang="en-CZ" sz="2000" b="1" dirty="0"/>
              <a:t>položky s obtížností nejblíže schopnosti posuzovaného člověka</a:t>
            </a:r>
            <a:r>
              <a:rPr lang="en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469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77F8-CDDD-77AE-9854-DFAF260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Chyba měření: Intuice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8B90-B6BA-6F91-39D2-018B357F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99320" cy="4023360"/>
          </a:xfrm>
        </p:spPr>
        <p:txBody>
          <a:bodyPr>
            <a:normAutofit/>
          </a:bodyPr>
          <a:lstStyle/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E9F63-D6A9-BB63-4B81-EBCCCBC6E16B}"/>
              </a:ext>
            </a:extLst>
          </p:cNvPr>
          <p:cNvCxnSpPr>
            <a:cxnSpLocks/>
          </p:cNvCxnSpPr>
          <p:nvPr/>
        </p:nvCxnSpPr>
        <p:spPr>
          <a:xfrm>
            <a:off x="1266989" y="2636912"/>
            <a:ext cx="100091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EF68D7-FBEA-C137-E398-25F7944315DB}"/>
              </a:ext>
            </a:extLst>
          </p:cNvPr>
          <p:cNvSpPr txBox="1"/>
          <p:nvPr/>
        </p:nvSpPr>
        <p:spPr>
          <a:xfrm>
            <a:off x="2275101" y="227268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já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7DE8-0384-7B34-1890-88E0E6B9FEE0}"/>
              </a:ext>
            </a:extLst>
          </p:cNvPr>
          <p:cNvSpPr txBox="1"/>
          <p:nvPr/>
        </p:nvSpPr>
        <p:spPr>
          <a:xfrm>
            <a:off x="3931285" y="2750387"/>
            <a:ext cx="141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CZ" dirty="0"/>
              <a:t>ítězka okresního turnaje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1DBF2-4522-C2F3-86ED-0A9FAAF31EB4}"/>
              </a:ext>
            </a:extLst>
          </p:cNvPr>
          <p:cNvSpPr txBox="1"/>
          <p:nvPr/>
        </p:nvSpPr>
        <p:spPr>
          <a:xfrm>
            <a:off x="5654784" y="2099104"/>
            <a:ext cx="14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Š</a:t>
            </a:r>
            <a:r>
              <a:rPr lang="en-CZ" dirty="0"/>
              <a:t>achový mistr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F00D0-6B70-EFAC-378E-27BFB84E0DD2}"/>
              </a:ext>
            </a:extLst>
          </p:cNvPr>
          <p:cNvSpPr txBox="1"/>
          <p:nvPr/>
        </p:nvSpPr>
        <p:spPr>
          <a:xfrm>
            <a:off x="7680974" y="2750387"/>
            <a:ext cx="9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Velmistr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E6719-3845-8139-B5F7-625E5BF26E11}"/>
              </a:ext>
            </a:extLst>
          </p:cNvPr>
          <p:cNvSpPr txBox="1"/>
          <p:nvPr/>
        </p:nvSpPr>
        <p:spPr>
          <a:xfrm>
            <a:off x="8264365" y="2267580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Nejlepší velmistři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66C76-974F-4A99-087C-1E7F84BF58B6}"/>
              </a:ext>
            </a:extLst>
          </p:cNvPr>
          <p:cNvSpPr txBox="1"/>
          <p:nvPr/>
        </p:nvSpPr>
        <p:spPr>
          <a:xfrm>
            <a:off x="9423770" y="267859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/>
              <a:t>Magnus Carlsen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B1E84D-1D71-E75B-30C6-1A1F52405C2B}"/>
              </a:ext>
            </a:extLst>
          </p:cNvPr>
          <p:cNvCxnSpPr>
            <a:cxnSpLocks/>
          </p:cNvCxnSpPr>
          <p:nvPr/>
        </p:nvCxnSpPr>
        <p:spPr>
          <a:xfrm>
            <a:off x="9984432" y="2650102"/>
            <a:ext cx="93058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69A489-E342-7640-A96E-7E67F046CBF0}"/>
              </a:ext>
            </a:extLst>
          </p:cNvPr>
          <p:cNvSpPr txBox="1"/>
          <p:nvPr/>
        </p:nvSpPr>
        <p:spPr>
          <a:xfrm>
            <a:off x="1282890" y="4107976"/>
            <a:ext cx="103993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Po turnaji, kde by Carlsen hrál se zbylými pěti nejlepšími šachisty, by se naše nejistota ohledně jeho pozice postupně zužovala.</a:t>
            </a:r>
          </a:p>
          <a:p>
            <a:endParaRPr lang="en-CZ" sz="2000" dirty="0"/>
          </a:p>
          <a:p>
            <a:r>
              <a:rPr lang="en-CZ" sz="2000" dirty="0"/>
              <a:t>Výsledek každé partie tedy přináší </a:t>
            </a:r>
            <a:r>
              <a:rPr lang="en-CZ" sz="2000" b="1" dirty="0"/>
              <a:t>informaci o odhadu schopnosti</a:t>
            </a:r>
            <a:r>
              <a:rPr lang="en-CZ" sz="2000" dirty="0"/>
              <a:t>. </a:t>
            </a:r>
          </a:p>
          <a:p>
            <a:endParaRPr lang="en-CZ" sz="2000" dirty="0"/>
          </a:p>
          <a:p>
            <a:r>
              <a:rPr lang="en-CZ" sz="2000" dirty="0"/>
              <a:t>Ale! Ne všechny partie jsou pro odhad zajímavé – jen ty, jejichž výsledek má možnost snížit naši nejistotu.</a:t>
            </a:r>
          </a:p>
        </p:txBody>
      </p:sp>
    </p:spTree>
    <p:extLst>
      <p:ext uri="{BB962C8B-B14F-4D97-AF65-F5344CB8AC3E}">
        <p14:creationId xmlns:p14="http://schemas.microsoft.com/office/powerpoint/2010/main" val="9599274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Pojetí reliability a přesnosti měření v IRT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IRT odděluje úvahu o:</a:t>
            </a:r>
          </a:p>
          <a:p>
            <a:pPr lvl="1"/>
            <a:r>
              <a:rPr lang="cs-CZ" sz="2800" dirty="0"/>
              <a:t>Chybě měření (a intervalech spolehlivosti odhadu).</a:t>
            </a:r>
          </a:p>
          <a:p>
            <a:pPr lvl="2"/>
            <a:r>
              <a:rPr lang="cs-CZ" sz="2000" dirty="0"/>
              <a:t>Tzv. </a:t>
            </a:r>
            <a:r>
              <a:rPr lang="cs-CZ" sz="2000" b="1" dirty="0"/>
              <a:t>informační funkce položky/testu</a:t>
            </a:r>
            <a:r>
              <a:rPr lang="cs-CZ" sz="2000" dirty="0"/>
              <a:t>.</a:t>
            </a:r>
          </a:p>
          <a:p>
            <a:pPr lvl="2"/>
            <a:r>
              <a:rPr lang="cs-CZ" sz="2000" dirty="0"/>
              <a:t>Teoreticky nezávislá na výzkumném souboru.</a:t>
            </a:r>
          </a:p>
          <a:p>
            <a:pPr lvl="1"/>
            <a:r>
              <a:rPr lang="cs-CZ" sz="2800" dirty="0"/>
              <a:t>Reliabilitě, celkové spolehlivosti testu.</a:t>
            </a:r>
          </a:p>
          <a:p>
            <a:pPr lvl="2"/>
            <a:r>
              <a:rPr lang="cs-CZ" sz="2000" dirty="0"/>
              <a:t>Výsledek interakce metody se vzorkem; fungování metody v dané populaci.</a:t>
            </a:r>
          </a:p>
          <a:p>
            <a:pPr lvl="2"/>
            <a:r>
              <a:rPr lang="cs-CZ" sz="2000" dirty="0"/>
              <a:t>Odhadnuté na základě parametrů vzorku a chyb měření lidí ve vzorku.</a:t>
            </a:r>
          </a:p>
          <a:p>
            <a:r>
              <a:rPr lang="cs-CZ" sz="3200" dirty="0"/>
              <a:t>V IRT je tedy odhad SE používán pro odhad reliability.</a:t>
            </a:r>
          </a:p>
          <a:p>
            <a:pPr lvl="1"/>
            <a:r>
              <a:rPr lang="cs-CZ" sz="2800" dirty="0"/>
              <a:t>V CTT spíše naopak (ale srov. GT).</a:t>
            </a:r>
          </a:p>
        </p:txBody>
      </p:sp>
    </p:spTree>
    <p:extLst>
      <p:ext uri="{BB962C8B-B14F-4D97-AF65-F5344CB8AC3E}">
        <p14:creationId xmlns:p14="http://schemas.microsoft.com/office/powerpoint/2010/main" val="4139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Odbočka: Informační teorie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646793" cy="4023360"/>
          </a:xfrm>
        </p:spPr>
        <p:txBody>
          <a:bodyPr>
            <a:noAutofit/>
          </a:bodyPr>
          <a:lstStyle/>
          <a:p>
            <a:r>
              <a:rPr lang="cs-CZ" sz="2400" dirty="0"/>
              <a:t>Množství informace nesené (nejen) diskrétní proměnnou souvisí s obtížností předpovědět daný jev.</a:t>
            </a:r>
          </a:p>
          <a:p>
            <a:pPr lvl="1"/>
            <a:r>
              <a:rPr lang="cs-CZ" sz="2000" dirty="0"/>
              <a:t>Jinými slovy: Čím nižší souvislost má apriorní očekávání s pozorováním, tím více informace.</a:t>
            </a:r>
          </a:p>
          <a:p>
            <a:pPr lvl="2"/>
            <a:r>
              <a:rPr lang="cs-CZ" sz="1600" dirty="0"/>
              <a:t>Př.: Pokud jev může nabývat hodnot 0/1, ale reálně nabývá vždy 1, pozorovaná odpověď nenese žádnou informaci, protože tu 1 očekáváme.</a:t>
            </a:r>
          </a:p>
          <a:p>
            <a:r>
              <a:rPr lang="cs-CZ" sz="2400" i="1" dirty="0"/>
              <a:t>Př.: Lidé odpovídají ano/ne na různé otázky.</a:t>
            </a:r>
          </a:p>
          <a:p>
            <a:pPr lvl="1"/>
            <a:r>
              <a:rPr lang="cs-CZ" sz="2000" i="1" dirty="0"/>
              <a:t>Ignác vždy odpoví „ano“ nehledě na otázku.</a:t>
            </a:r>
          </a:p>
          <a:p>
            <a:pPr lvl="1"/>
            <a:r>
              <a:rPr lang="cs-CZ" sz="2000" i="1" dirty="0"/>
              <a:t>Ignácie se zamyslí a odpoví podle otázky.</a:t>
            </a:r>
          </a:p>
          <a:p>
            <a:pPr lvl="1"/>
            <a:r>
              <a:rPr lang="cs-CZ" sz="2000" b="1" i="1" dirty="0"/>
              <a:t>Odpovědi Ignácie nesou více informace, než odpovědi Ignáce.</a:t>
            </a:r>
          </a:p>
        </p:txBody>
      </p:sp>
      <p:pic>
        <p:nvPicPr>
          <p:cNvPr id="1026" name="Picture 2" descr="https://upload.wikimedia.org/wikipedia/commons/thumb/2/22/Binary_entropy_plot.svg/1024px-Binary_entropy_plot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55" y="1700808"/>
            <a:ext cx="40227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3"/>
          <p:cNvSpPr txBox="1">
            <a:spLocks/>
          </p:cNvSpPr>
          <p:nvPr/>
        </p:nvSpPr>
        <p:spPr>
          <a:xfrm>
            <a:off x="7320136" y="5733256"/>
            <a:ext cx="4034294" cy="57606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Informace </a:t>
            </a:r>
            <a:r>
              <a:rPr lang="cs-CZ" dirty="0" err="1"/>
              <a:t>Bernoulliho</a:t>
            </a:r>
            <a:r>
              <a:rPr lang="cs-CZ" dirty="0"/>
              <a:t> pokusu podle pravděpodobnosti úspěchu.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0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Informační funkce položky (IIF)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</p:spPr>
            <p:txBody>
              <a:bodyPr>
                <a:noAutofit/>
              </a:bodyPr>
              <a:lstStyle/>
              <a:p>
                <a:r>
                  <a:rPr lang="cs-CZ" sz="2400" dirty="0"/>
                  <a:t>Item </a:t>
                </a:r>
                <a:r>
                  <a:rPr lang="cs-CZ" sz="2400" dirty="0" err="1"/>
                  <a:t>Information</a:t>
                </a:r>
                <a:r>
                  <a:rPr lang="cs-CZ" sz="2400" dirty="0"/>
                  <a:t> </a:t>
                </a:r>
                <a:r>
                  <a:rPr lang="cs-CZ" sz="2400" dirty="0" err="1"/>
                  <a:t>Function</a:t>
                </a:r>
                <a:r>
                  <a:rPr lang="cs-CZ" sz="2400" dirty="0"/>
                  <a:t>/</a:t>
                </a:r>
                <a:r>
                  <a:rPr lang="cs-CZ" sz="2400" dirty="0" err="1"/>
                  <a:t>Curve</a:t>
                </a:r>
                <a:r>
                  <a:rPr lang="cs-CZ" sz="2400" dirty="0"/>
                  <a:t> </a:t>
                </a:r>
                <a:r>
                  <a:rPr lang="cs-CZ" sz="2200" dirty="0"/>
                  <a:t>(IIF/IIC)</a:t>
                </a:r>
                <a:endParaRPr lang="cs-CZ" sz="2400" dirty="0"/>
              </a:p>
              <a:p>
                <a:r>
                  <a:rPr lang="cs-CZ" sz="2400" dirty="0"/>
                  <a:t>Informační funkce položky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400" dirty="0"/>
                  <a:t> je funkcí jednotlivých parametrů modelu.</a:t>
                </a:r>
              </a:p>
              <a:p>
                <a:pPr lvl="1"/>
                <a:r>
                  <a:rPr lang="cs-CZ" sz="2000" dirty="0"/>
                  <a:t>Pro každou úroveň schopnosti 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cs-CZ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000" dirty="0"/>
                  <a:t>jiná. </a:t>
                </a:r>
              </a:p>
              <a:p>
                <a:r>
                  <a:rPr lang="cs-CZ" sz="2400" dirty="0"/>
                  <a:t>Binární položky:</a:t>
                </a:r>
                <a:br>
                  <a:rPr lang="cs-CZ" sz="2400" dirty="0"/>
                </a:br>
                <a:br>
                  <a:rPr lang="cs-CZ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d>
                          <m:d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cs-CZ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000" dirty="0"/>
                  <a:t> = Charakteristická funkce položky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000" dirty="0"/>
                  <a:t> = první derivace této funkce.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000" dirty="0"/>
                  <a:t> = pravděpodobnost jiné než správné odpovědi.</a:t>
                </a:r>
              </a:p>
              <a:p>
                <a:pPr lvl="2"/>
                <a:r>
                  <a:rPr lang="cs-CZ" sz="1600" dirty="0"/>
                  <a:t>Pozn.: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cs-CZ" sz="1600" dirty="0"/>
              </a:p>
              <a:p>
                <a:endParaRPr lang="cs-CZ" sz="24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  <a:blipFill>
                <a:blip r:embed="rId2"/>
                <a:stretch>
                  <a:fillRect l="-1009" t="-170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1" y="1186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524001" y="1415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1524001" y="1244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321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funkce položky (IIF)</a:t>
            </a:r>
            <a:endParaRPr lang="en-US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1097280" y="1844824"/>
            <a:ext cx="4937760" cy="3588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1PL model (</a:t>
            </a:r>
            <a:r>
              <a:rPr lang="cs-CZ" dirty="0" err="1"/>
              <a:t>Raschův</a:t>
            </a:r>
            <a:r>
              <a:rPr lang="cs-CZ" dirty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10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97280" y="2311100"/>
                <a:ext cx="4937760" cy="3926212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Pro </a:t>
                </a:r>
                <a:r>
                  <a:rPr lang="cs-CZ" sz="2400" b="1" dirty="0"/>
                  <a:t>1PL</a:t>
                </a:r>
                <a:r>
                  <a:rPr lang="cs-CZ" sz="2400" dirty="0"/>
                  <a:t> model platí </a:t>
                </a:r>
                <a:br>
                  <a:rPr lang="cs-CZ" sz="24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br>
                  <a:rPr lang="cs-CZ" sz="2400" dirty="0"/>
                </a:br>
                <a:endParaRPr lang="cs-CZ" sz="2400" dirty="0"/>
              </a:p>
              <a:p>
                <a:pPr lvl="1"/>
                <a:endParaRPr lang="cs-CZ" sz="2000" dirty="0"/>
              </a:p>
              <a:p>
                <a:pPr lvl="1"/>
                <a:r>
                  <a:rPr lang="cs-CZ" sz="2000" dirty="0"/>
                  <a:t>a lze tedy zjednodušit: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cs-CZ" sz="2400" dirty="0"/>
              </a:p>
              <a:p>
                <a:pPr lvl="1"/>
                <a:endParaRPr lang="cs-CZ" sz="2000" dirty="0"/>
              </a:p>
              <a:p>
                <a:pPr lvl="1"/>
                <a:r>
                  <a:rPr lang="cs-CZ" sz="2000" dirty="0"/>
                  <a:t>V </a:t>
                </a:r>
                <a:r>
                  <a:rPr lang="cs-CZ" sz="2000" dirty="0" err="1"/>
                  <a:t>Raschově</a:t>
                </a:r>
                <a:r>
                  <a:rPr lang="cs-CZ" sz="2000" dirty="0"/>
                  <a:t> binárním modelu mají všechny položky stejný průběh funkce (diskriminační parametr), liší se jen umístěním maxima.</a:t>
                </a:r>
              </a:p>
              <a:p>
                <a:pPr lvl="2"/>
                <a:r>
                  <a:rPr lang="cs-CZ" sz="1600" dirty="0"/>
                  <a:t>Maximum je v bodě obtížnosti pol.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sz="1600" dirty="0"/>
                  <a:t>). </a:t>
                </a:r>
              </a:p>
              <a:p>
                <a:pPr lvl="2"/>
                <a:r>
                  <a:rPr lang="cs-CZ" sz="1600" dirty="0"/>
                  <a:t>Maximum funkce je vždy 0,5 ∙ 0,5 = 0,25.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1" name="Zástupný symbol pro obsah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97280" y="2311100"/>
                <a:ext cx="4937760" cy="3926212"/>
              </a:xfrm>
              <a:blipFill>
                <a:blip r:embed="rId2"/>
                <a:stretch>
                  <a:fillRect l="-2051" t="-1608" r="-333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ástupný symbol pro text 11"/>
          <p:cNvSpPr>
            <a:spLocks noGrp="1"/>
          </p:cNvSpPr>
          <p:nvPr>
            <p:ph type="body" sz="quarter" idx="3"/>
          </p:nvPr>
        </p:nvSpPr>
        <p:spPr>
          <a:xfrm>
            <a:off x="6217920" y="1844824"/>
            <a:ext cx="4937760" cy="3588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2PL, 3PL modely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ástupný symbol pro obsah 12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217920" y="2311100"/>
                <a:ext cx="4937760" cy="3926212"/>
              </a:xfrm>
            </p:spPr>
            <p:txBody>
              <a:bodyPr>
                <a:noAutofit/>
              </a:bodyPr>
              <a:lstStyle/>
              <a:p>
                <a:r>
                  <a:rPr lang="cs-CZ" sz="2400" dirty="0"/>
                  <a:t>Pro </a:t>
                </a:r>
                <a:r>
                  <a:rPr lang="cs-CZ" sz="2400" b="1" dirty="0"/>
                  <a:t>2PL</a:t>
                </a:r>
                <a:r>
                  <a:rPr lang="cs-CZ" sz="2400" dirty="0"/>
                  <a:t> model platí </a:t>
                </a:r>
                <a:br>
                  <a:rPr lang="cs-CZ" sz="24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cs-CZ" sz="2400" dirty="0"/>
              </a:p>
              <a:p>
                <a:pPr lvl="1"/>
                <a:r>
                  <a:rPr lang="cs-CZ" sz="2000" dirty="0"/>
                  <a:t>a lze tedy zjednodušit: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cs-CZ" sz="2400" dirty="0"/>
              </a:p>
              <a:p>
                <a:br>
                  <a:rPr lang="cs-CZ" sz="2400" dirty="0"/>
                </a:br>
                <a:r>
                  <a:rPr lang="cs-CZ" sz="2400" dirty="0">
                    <a:solidFill>
                      <a:schemeClr val="bg1">
                        <a:lumMod val="50000"/>
                      </a:schemeClr>
                    </a:solidFill>
                  </a:rPr>
                  <a:t>Informační funkce </a:t>
                </a:r>
                <a:r>
                  <a:rPr lang="cs-CZ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3PL</a:t>
                </a:r>
                <a:r>
                  <a:rPr lang="cs-CZ" sz="2400" dirty="0">
                    <a:solidFill>
                      <a:schemeClr val="bg1">
                        <a:lumMod val="50000"/>
                      </a:schemeClr>
                    </a:solidFill>
                  </a:rPr>
                  <a:t> modelu je: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cs-CZ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2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cs-CZ" sz="2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cs-CZ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2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cs-CZ" sz="24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cs-CZ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sz="2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lang="cs-CZ" sz="2000" dirty="0">
                    <a:solidFill>
                      <a:schemeClr val="bg1">
                        <a:lumMod val="50000"/>
                      </a:schemeClr>
                    </a:solidFill>
                  </a:rPr>
                  <a:t>fixováním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cs-CZ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s-CZ" sz="2000" dirty="0">
                    <a:solidFill>
                      <a:schemeClr val="bg1">
                        <a:lumMod val="50000"/>
                      </a:schemeClr>
                    </a:solidFill>
                  </a:rPr>
                  <a:t>, 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cs-CZ" sz="2000" dirty="0">
                    <a:solidFill>
                      <a:schemeClr val="bg1">
                        <a:lumMod val="50000"/>
                      </a:schemeClr>
                    </a:solidFill>
                  </a:rPr>
                  <a:t> lze dosáhnout 2PL, resp. 1PL IIF.</a:t>
                </a:r>
              </a:p>
              <a:p>
                <a:pPr lvl="1"/>
                <a:r>
                  <a:rPr lang="cs-CZ" sz="2000" dirty="0">
                    <a:solidFill>
                      <a:schemeClr val="bg1">
                        <a:lumMod val="50000"/>
                      </a:schemeClr>
                    </a:solidFill>
                  </a:rPr>
                  <a:t>U 3PL není maximum v bodě obtížnosti.</a:t>
                </a:r>
                <a:endParaRPr lang="en-US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ástupný symbol pro obsah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217920" y="2311100"/>
                <a:ext cx="4937760" cy="3926212"/>
              </a:xfrm>
              <a:blipFill>
                <a:blip r:embed="rId3"/>
                <a:stretch>
                  <a:fillRect l="-2051" t="-1608" b="-482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5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uiExpand="1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84162" cy="1450757"/>
          </a:xfrm>
        </p:spPr>
        <p:txBody>
          <a:bodyPr>
            <a:normAutofit/>
          </a:bodyPr>
          <a:lstStyle/>
          <a:p>
            <a:r>
              <a:rPr lang="cs-CZ" dirty="0"/>
              <a:t>Informační funkce položky</a:t>
            </a:r>
            <a:br>
              <a:rPr lang="cs-CZ" dirty="0"/>
            </a:br>
            <a:r>
              <a:rPr lang="cs-CZ" sz="3600" dirty="0"/>
              <a:t>Vlevo: </a:t>
            </a:r>
            <a:r>
              <a:rPr lang="cs-CZ" sz="3600" dirty="0">
                <a:solidFill>
                  <a:schemeClr val="accent2"/>
                </a:solidFill>
              </a:rPr>
              <a:t>a=1</a:t>
            </a:r>
            <a:r>
              <a:rPr lang="cs-CZ" sz="3600" dirty="0"/>
              <a:t>; </a:t>
            </a:r>
            <a:r>
              <a:rPr lang="cs-CZ" sz="3600" dirty="0">
                <a:solidFill>
                  <a:srgbClr val="0070C0"/>
                </a:solidFill>
              </a:rPr>
              <a:t>b=0</a:t>
            </a:r>
            <a:r>
              <a:rPr lang="cs-CZ" sz="3600" dirty="0"/>
              <a:t>; c=0; d=1 | Vpravo: </a:t>
            </a:r>
            <a:r>
              <a:rPr lang="cs-CZ" sz="3600" dirty="0">
                <a:solidFill>
                  <a:schemeClr val="accent2"/>
                </a:solidFill>
              </a:rPr>
              <a:t>a=2,5</a:t>
            </a:r>
            <a:r>
              <a:rPr lang="cs-CZ" sz="3600" dirty="0"/>
              <a:t>; </a:t>
            </a:r>
            <a:r>
              <a:rPr lang="cs-CZ" sz="3600" dirty="0">
                <a:solidFill>
                  <a:srgbClr val="0070C0"/>
                </a:solidFill>
              </a:rPr>
              <a:t>b=-2</a:t>
            </a:r>
            <a:r>
              <a:rPr lang="cs-CZ" sz="3600" dirty="0"/>
              <a:t>; c=0; d=1</a:t>
            </a:r>
            <a:endParaRPr lang="en-US" sz="3600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9"/>
          <a:stretch/>
        </p:blipFill>
        <p:spPr>
          <a:xfrm>
            <a:off x="191344" y="1760974"/>
            <a:ext cx="5400600" cy="4345475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9"/>
          <a:stretch/>
        </p:blipFill>
        <p:spPr>
          <a:xfrm>
            <a:off x="6126083" y="1760974"/>
            <a:ext cx="5355359" cy="4344078"/>
          </a:xfrm>
        </p:spPr>
      </p:pic>
      <p:sp>
        <p:nvSpPr>
          <p:cNvPr id="15" name="Obdélník 14"/>
          <p:cNvSpPr/>
          <p:nvPr/>
        </p:nvSpPr>
        <p:spPr>
          <a:xfrm>
            <a:off x="623392" y="6381328"/>
            <a:ext cx="3890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https://itemanalysis.com/irt-illustrator/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4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Jde o „měření“?  </a:t>
            </a:r>
            <a:r>
              <a:rPr lang="cs-CZ" dirty="0"/>
              <a:t>|</a:t>
            </a:r>
            <a:r>
              <a:rPr lang="cs-CZ" b="1" dirty="0"/>
              <a:t>  </a:t>
            </a:r>
            <a:r>
              <a:rPr lang="cs-CZ" dirty="0"/>
              <a:t>Měření pozornosti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096963" y="4581127"/>
            <a:ext cx="10058717" cy="1944217"/>
          </a:xfrm>
        </p:spPr>
        <p:txBody>
          <a:bodyPr>
            <a:normAutofit/>
          </a:bodyPr>
          <a:lstStyle/>
          <a:p>
            <a:r>
              <a:rPr lang="cs-CZ" sz="2400" dirty="0"/>
              <a:t>Celkový skór 1: </a:t>
            </a:r>
            <a:r>
              <a:rPr lang="cs-CZ" sz="2400" b="1" dirty="0"/>
              <a:t>Počet prvků/řádků za jednotku času</a:t>
            </a:r>
            <a:r>
              <a:rPr lang="cs-CZ" sz="2400" dirty="0"/>
              <a:t>. </a:t>
            </a:r>
          </a:p>
          <a:p>
            <a:r>
              <a:rPr lang="cs-CZ" sz="2400" dirty="0"/>
              <a:t>Alternativní skór 1: </a:t>
            </a:r>
            <a:r>
              <a:rPr lang="cs-CZ" sz="2400" b="1" dirty="0"/>
              <a:t>Čas průchodu testem</a:t>
            </a:r>
            <a:r>
              <a:rPr lang="cs-CZ" sz="2400" dirty="0"/>
              <a:t>. </a:t>
            </a:r>
          </a:p>
          <a:p>
            <a:r>
              <a:rPr lang="cs-CZ" sz="2400" dirty="0"/>
              <a:t>Celkový skór 2: </a:t>
            </a:r>
            <a:r>
              <a:rPr lang="cs-CZ" sz="2400" b="1" dirty="0"/>
              <a:t>Počet chyb</a:t>
            </a:r>
            <a:r>
              <a:rPr lang="cs-CZ" sz="2400" dirty="0"/>
              <a:t>.</a:t>
            </a:r>
          </a:p>
        </p:txBody>
      </p:sp>
      <p:pic>
        <p:nvPicPr>
          <p:cNvPr id="1026" name="Picture 2" descr="https://www.researchgate.net/profile/Sebastian_Raehlmann/publication/331610754/figure/fig2/AS:738448516333570@1553071254698/Cutout-of-an-example-test-sequence-of-the-d2-R-test_W64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5"/>
          <a:stretch/>
        </p:blipFill>
        <p:spPr bwMode="auto">
          <a:xfrm>
            <a:off x="1199456" y="2060849"/>
            <a:ext cx="6096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7"/>
          <p:cNvSpPr txBox="1">
            <a:spLocks/>
          </p:cNvSpPr>
          <p:nvPr/>
        </p:nvSpPr>
        <p:spPr>
          <a:xfrm>
            <a:off x="8040217" y="2060848"/>
            <a:ext cx="3115464" cy="30963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Test pozornosti d2</a:t>
            </a:r>
          </a:p>
          <a:p>
            <a:r>
              <a:rPr lang="cs-CZ" sz="2400" dirty="0"/>
              <a:t>Postupujte po řádcích a zaškrtněte všechna „d“ s 2 značkami nad nebo pod písmenem.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11424" y="6498341"/>
            <a:ext cx="3527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https://commons.wikimedia.org/wiki/File:D2-Test.jpg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324319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71328" cy="1450757"/>
          </a:xfrm>
        </p:spPr>
        <p:txBody>
          <a:bodyPr>
            <a:normAutofit/>
          </a:bodyPr>
          <a:lstStyle/>
          <a:p>
            <a:r>
              <a:rPr lang="cs-CZ" dirty="0"/>
              <a:t>Informační funkce položky</a:t>
            </a:r>
            <a:br>
              <a:rPr lang="cs-CZ" dirty="0"/>
            </a:br>
            <a:r>
              <a:rPr lang="cs-CZ" sz="3600" dirty="0"/>
              <a:t>Vlevo: a=1; b=0; </a:t>
            </a:r>
            <a:r>
              <a:rPr lang="cs-CZ" sz="3600" dirty="0">
                <a:solidFill>
                  <a:srgbClr val="0070C0"/>
                </a:solidFill>
              </a:rPr>
              <a:t>c=0</a:t>
            </a:r>
            <a:r>
              <a:rPr lang="cs-CZ" sz="3600" dirty="0"/>
              <a:t>; d=1 | Vpravo: a=1; b=0; </a:t>
            </a:r>
            <a:r>
              <a:rPr lang="cs-CZ" sz="3600" dirty="0">
                <a:solidFill>
                  <a:srgbClr val="0070C0"/>
                </a:solidFill>
              </a:rPr>
              <a:t>c=0,5</a:t>
            </a:r>
            <a:r>
              <a:rPr lang="cs-CZ" sz="3600" dirty="0"/>
              <a:t>; d=1</a:t>
            </a:r>
            <a:endParaRPr lang="en-US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5"/>
          <a:stretch/>
        </p:blipFill>
        <p:spPr>
          <a:xfrm>
            <a:off x="551384" y="1832248"/>
            <a:ext cx="5363876" cy="43486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4"/>
          <a:stretch/>
        </p:blipFill>
        <p:spPr>
          <a:xfrm>
            <a:off x="6023992" y="1832248"/>
            <a:ext cx="5352581" cy="4347279"/>
          </a:xfrm>
        </p:spPr>
      </p:pic>
      <p:sp>
        <p:nvSpPr>
          <p:cNvPr id="11" name="Obdélník 10"/>
          <p:cNvSpPr/>
          <p:nvPr/>
        </p:nvSpPr>
        <p:spPr>
          <a:xfrm>
            <a:off x="623392" y="6381328"/>
            <a:ext cx="10153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https://itemanalysis.com/irt-illustrator/</a:t>
            </a:r>
            <a:r>
              <a:rPr lang="cs-CZ" dirty="0"/>
              <a:t> (Pozor, osa y má odlišné měřítko od předchozího snímku.)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791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funkce položky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8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2800" dirty="0"/>
                  <a:t>Celková informační funkce položky (plocha pod křivkou) závisí na:</a:t>
                </a:r>
              </a:p>
              <a:p>
                <a:pPr lvl="1"/>
                <a:r>
                  <a:rPr lang="cs-CZ" sz="2400" dirty="0"/>
                  <a:t>Diskriminačním parametru (+).</a:t>
                </a:r>
              </a:p>
              <a:p>
                <a:pPr lvl="1"/>
                <a:r>
                  <a:rPr lang="cs-CZ" sz="2400" dirty="0"/>
                  <a:t>Parametru </a:t>
                </a:r>
                <a:r>
                  <a:rPr lang="cs-CZ" sz="2400" dirty="0" err="1"/>
                  <a:t>pseudouhádnutelnosti</a:t>
                </a:r>
                <a:r>
                  <a:rPr lang="cs-CZ" sz="2400" dirty="0"/>
                  <a:t> (-).</a:t>
                </a:r>
              </a:p>
              <a:p>
                <a:r>
                  <a:rPr lang="cs-CZ" sz="2800" dirty="0"/>
                  <a:t>Velikost informace položky se liší pro jednotlivé respondenty podle jejich schopnosti </a:t>
                </a:r>
                <a:r>
                  <a:rPr lang="el-GR" sz="2800" dirty="0"/>
                  <a:t>θ</a:t>
                </a:r>
                <a:r>
                  <a:rPr lang="cs-CZ" sz="2800" dirty="0"/>
                  <a:t> a závisí dále na:</a:t>
                </a:r>
              </a:p>
              <a:p>
                <a:pPr lvl="1"/>
                <a:r>
                  <a:rPr lang="cs-CZ" sz="2400" dirty="0"/>
                  <a:t>Blízkosti parametru obtížnosti a latentního rysu respondenta.</a:t>
                </a:r>
              </a:p>
              <a:p>
                <a:pPr lvl="1"/>
                <a:r>
                  <a:rPr lang="cs-CZ" sz="2400" dirty="0"/>
                  <a:t>Položka přináší nejvíce informace, když je ICC nejstrmější, a tedy pravděpodobnost správné odpovědi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sz="2400" dirty="0"/>
                  <a:t> (1PL, 2PL).</a:t>
                </a:r>
              </a:p>
              <a:p>
                <a:pPr lvl="1"/>
                <a:r>
                  <a:rPr lang="cs-CZ" sz="2400" dirty="0"/>
                  <a:t>Toho se využívá při počítačově adaptivním testování (CAT).</a:t>
                </a:r>
              </a:p>
            </p:txBody>
          </p:sp>
        </mc:Choice>
        <mc:Fallback xmlns="">
          <p:sp>
            <p:nvSpPr>
              <p:cNvPr id="9" name="Zástupný symbol pro obsah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251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1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Informační funkce testu (TIF)</a:t>
            </a:r>
            <a:br>
              <a:rPr lang="cs-CZ" dirty="0"/>
            </a:br>
            <a:r>
              <a:rPr lang="cs-CZ" dirty="0"/>
              <a:t>a chyba měření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2400" dirty="0"/>
                  <a:t>Informační funkce testu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400" dirty="0">
                    <a:latin typeface="Calibri"/>
                  </a:rPr>
                  <a:t> je součtem informačních funkcí jednotlivých položek:</a:t>
                </a:r>
                <a:br>
                  <a:rPr lang="cs-CZ" sz="2400" dirty="0">
                    <a:latin typeface="Calibri"/>
                  </a:rPr>
                </a:b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nary>
                  </m:oMath>
                </a14:m>
                <a:endParaRPr lang="cs-CZ" sz="2400" dirty="0">
                  <a:latin typeface="Calibri"/>
                </a:endParaRPr>
              </a:p>
              <a:p>
                <a:pPr lvl="1"/>
                <a:endParaRPr lang="cs-CZ" sz="2200" dirty="0">
                  <a:latin typeface="Calibri"/>
                </a:endParaRPr>
              </a:p>
              <a:p>
                <a:pPr lvl="1"/>
                <a:r>
                  <a:rPr lang="cs-CZ" sz="2200" dirty="0">
                    <a:latin typeface="Calibri"/>
                  </a:rPr>
                  <a:t>(Analogie k CTF.)</a:t>
                </a:r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051" t="-6918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2400" dirty="0"/>
                  <a:t>Lze ji chápat jako relativní nepřítomnost chybového rozptylu, a proto se </a:t>
                </a:r>
                <a:r>
                  <a:rPr lang="cs-CZ" sz="2400" b="1" dirty="0"/>
                  <a:t>chyba měření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𝑆𝐸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liší podle odhadu úrovně lat. rysu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cs-CZ" sz="2400" dirty="0"/>
                  <a:t>:</a:t>
                </a:r>
                <a:br>
                  <a:rPr lang="cs-CZ" sz="2400" dirty="0"/>
                </a:br>
                <a:br>
                  <a:rPr lang="cs-CZ" sz="2200" dirty="0"/>
                </a:br>
                <a14:m>
                  <m:oMath xmlns:m="http://schemas.openxmlformats.org/officeDocument/2006/math">
                    <m:r>
                      <a:rPr lang="cs-CZ" sz="2200" i="1">
                        <a:latin typeface="Cambria Math" panose="02040503050406030204" pitchFamily="18" charset="0"/>
                      </a:rPr>
                      <m:t>𝑆𝐸</m:t>
                    </m:r>
                    <m:d>
                      <m:dPr>
                        <m:ctrlPr>
                          <a:rPr lang="cs-CZ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cs-CZ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cs-CZ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cs-CZ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lang="cs-CZ" sz="2200" dirty="0"/>
              </a:p>
              <a:p>
                <a:pPr lvl="1"/>
                <a:r>
                  <a:rPr lang="cs-CZ" sz="2000" dirty="0"/>
                  <a:t>(tedy čím vyšší informační funkce, tím přesnější měření/menší chyba měření)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051" t="-188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5"/>
              <p:cNvSpPr txBox="1">
                <a:spLocks/>
              </p:cNvSpPr>
              <p:nvPr/>
            </p:nvSpPr>
            <p:spPr>
              <a:xfrm>
                <a:off x="1097278" y="5157192"/>
                <a:ext cx="10327313" cy="122413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2400" dirty="0"/>
                  <a:t>Interval spolehlivosti potom získáme jednoduše např. jako:</a:t>
                </a:r>
                <a:br>
                  <a:rPr lang="cs-CZ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/>
                          </a:rPr>
                          <m:t>𝐶𝐼</m:t>
                        </m:r>
                      </m:e>
                      <m:sub>
                        <m:r>
                          <a:rPr lang="cs-CZ" sz="2400" i="1">
                            <a:latin typeface="Cambria Math"/>
                          </a:rPr>
                          <m:t>95%</m:t>
                        </m:r>
                      </m:sub>
                    </m:sSub>
                    <m:d>
                      <m:d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4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cs-CZ" sz="24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acc>
                    <m:r>
                      <a:rPr lang="cs-CZ" sz="2400" i="1">
                        <a:latin typeface="Cambria Math"/>
                        <a:ea typeface="Cambria Math"/>
                      </a:rPr>
                      <m:t>±</m:t>
                    </m:r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/>
                          </a:rPr>
                          <m:t>97,5%</m:t>
                        </m:r>
                      </m:sub>
                    </m:sSub>
                    <m:r>
                      <a:rPr lang="cs-CZ" sz="240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/>
                          </a:rPr>
                          <m:t>𝑆𝐸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4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acc>
                      </m:sub>
                    </m:sSub>
                  </m:oMath>
                </a14:m>
                <a:endParaRPr lang="cs-CZ" sz="2400" dirty="0"/>
              </a:p>
              <a:p>
                <a:pPr lvl="1"/>
                <a:r>
                  <a:rPr lang="cs-CZ" sz="2000" dirty="0"/>
                  <a:t>(Reálně se ale často používají různé pokročilejší techniky).</a:t>
                </a:r>
              </a:p>
            </p:txBody>
          </p:sp>
        </mc:Choice>
        <mc:Fallback xmlns="">
          <p:sp>
            <p:nvSpPr>
              <p:cNvPr id="5" name="Zástupný symbol pro obsah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8" y="5157192"/>
                <a:ext cx="10327313" cy="1224136"/>
              </a:xfrm>
              <a:prstGeom prst="rect">
                <a:avLst/>
              </a:prstGeom>
              <a:blipFill>
                <a:blip r:embed="rId4"/>
                <a:stretch>
                  <a:fillRect l="-983" t="-618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5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51857"/>
          <a:stretch/>
        </p:blipFill>
        <p:spPr>
          <a:xfrm>
            <a:off x="199685" y="836713"/>
            <a:ext cx="11915447" cy="23762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816080" y="31349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Charakteristická funkce testu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839416" y="31349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Charakteristická funkce položek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225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/>
          <a:stretch/>
        </p:blipFill>
        <p:spPr>
          <a:xfrm>
            <a:off x="199685" y="836712"/>
            <a:ext cx="11915447" cy="544673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816080" y="31349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Charakteristická funkce testu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839416" y="31349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Charakteristická funkce položek</a:t>
            </a:r>
            <a:endParaRPr lang="en-US" dirty="0"/>
          </a:p>
        </p:txBody>
      </p:sp>
      <p:sp>
        <p:nvSpPr>
          <p:cNvPr id="10" name="Obdélník 9"/>
          <p:cNvSpPr/>
          <p:nvPr/>
        </p:nvSpPr>
        <p:spPr>
          <a:xfrm>
            <a:off x="6816080" y="3284984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Informační funkce testu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839416" y="3284984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Informační funkce položek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311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79377" y="1121569"/>
            <a:ext cx="2952328" cy="3027511"/>
          </a:xfrm>
        </p:spPr>
        <p:txBody>
          <a:bodyPr>
            <a:normAutofit fontScale="90000"/>
          </a:bodyPr>
          <a:lstStyle/>
          <a:p>
            <a:r>
              <a:rPr lang="cs-CZ" dirty="0"/>
              <a:t>Informační </a:t>
            </a:r>
            <a:br>
              <a:rPr lang="cs-CZ" dirty="0"/>
            </a:br>
            <a:r>
              <a:rPr lang="cs-CZ" dirty="0"/>
              <a:t>funkce </a:t>
            </a:r>
            <a:br>
              <a:rPr lang="cs-CZ" dirty="0"/>
            </a:br>
            <a:r>
              <a:rPr lang="cs-CZ" dirty="0"/>
              <a:t>testu </a:t>
            </a:r>
            <a:br>
              <a:rPr lang="cs-CZ" dirty="0"/>
            </a:br>
            <a:r>
              <a:rPr lang="cs-CZ" dirty="0"/>
              <a:t>a chyba </a:t>
            </a:r>
            <a:br>
              <a:rPr lang="cs-CZ" dirty="0"/>
            </a:br>
            <a:r>
              <a:rPr lang="cs-CZ" dirty="0"/>
              <a:t>měření</a:t>
            </a:r>
          </a:p>
        </p:txBody>
      </p:sp>
      <p:pic>
        <p:nvPicPr>
          <p:cNvPr id="5" name="Zástupný symbol pro obsah 4"/>
          <p:cNvPicPr>
            <a:picLocks noGrp="1"/>
          </p:cNvPicPr>
          <p:nvPr>
            <p:ph idx="4294967295"/>
          </p:nvPr>
        </p:nvPicPr>
        <p:blipFill rotWithShape="1">
          <a:blip r:embed="rId2" cstate="print"/>
          <a:srcRect t="11091" r="8071"/>
          <a:stretch/>
        </p:blipFill>
        <p:spPr>
          <a:xfrm>
            <a:off x="3143672" y="476672"/>
            <a:ext cx="8827486" cy="576913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92747" y="6396335"/>
            <a:ext cx="1006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cs-CZ" sz="1200" dirty="0"/>
              <a:t>Cígler, H., Jabůrek, M., Straka, O., &amp; Portešová, Š. (2017). </a:t>
            </a:r>
            <a:r>
              <a:rPr lang="cs-CZ" sz="1200" i="1" dirty="0"/>
              <a:t>Psychometrická analýza TIM3–5 – Testu pro identifikaci nadaných žáků v matematice pro 3.–5. třídu</a:t>
            </a:r>
            <a:r>
              <a:rPr lang="cs-CZ" sz="1200" dirty="0"/>
              <a:t>. </a:t>
            </a:r>
            <a:br>
              <a:rPr lang="cs-CZ" sz="1200" dirty="0"/>
            </a:br>
            <a:r>
              <a:rPr lang="cs-CZ" sz="1200" dirty="0"/>
              <a:t>Brno: Masarykova univerzita. </a:t>
            </a:r>
            <a:r>
              <a:rPr lang="cs-CZ" sz="1200" dirty="0" err="1"/>
              <a:t>Retrieved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 </a:t>
            </a:r>
            <a:r>
              <a:rPr lang="cs-CZ" sz="1200" dirty="0">
                <a:hlinkClick r:id="rId3"/>
              </a:rPr>
              <a:t>https://munispace.muni.cz/index.php/munispace/catalog/book/968</a:t>
            </a:r>
            <a:r>
              <a:rPr lang="cs-CZ" sz="1200" dirty="0"/>
              <a:t> </a:t>
            </a:r>
            <a:endParaRPr lang="cs-CZ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96338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Reliabilita v IRT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cs-CZ" sz="2400" dirty="0"/>
                  <a:t>Stejná definice reliability jako v CTT: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𝑥𝑥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´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cs-CZ" sz="2400" dirty="0"/>
              </a:p>
              <a:p>
                <a:pPr lvl="1"/>
                <a:r>
                  <a:rPr lang="cs-CZ" sz="2000" dirty="0"/>
                  <a:t>Interpretace je stejná, jako v CTT.</a:t>
                </a:r>
              </a:p>
              <a:p>
                <a:r>
                  <a:rPr lang="cs-CZ" sz="2400" dirty="0"/>
                  <a:t>Odhad reliability:</a:t>
                </a:r>
              </a:p>
              <a:p>
                <a:pPr lvl="1"/>
                <a:r>
                  <a:rPr lang="cs-CZ" sz="2000" dirty="0"/>
                  <a:t>Do vzorce výše dosadíme za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</m:sSubSup>
                  </m:oMath>
                </a14:m>
                <a:r>
                  <a:rPr lang="cs-CZ" sz="2000" dirty="0"/>
                  <a:t> pozorovanou SD odhadů latentních rysů.</a:t>
                </a:r>
              </a:p>
              <a:p>
                <a:pPr lvl="1"/>
                <a:r>
                  <a:rPr lang="cs-CZ" sz="2000" dirty="0"/>
                  <a:t>A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cs-CZ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i="1">
                        <a:latin typeface="Cambria Math" panose="02040503050406030204" pitchFamily="18" charset="0"/>
                      </a:rPr>
                      <m:t>𝑅𝑀𝑆𝐸</m:t>
                    </m:r>
                    <m:r>
                      <a:rPr lang="cs-CZ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𝑆𝐸</m:t>
                                    </m:r>
                                  </m:e>
                                  <m:sub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r>
                  <a:rPr lang="cs-CZ" sz="2000" dirty="0"/>
                  <a:t> , kde </a:t>
                </a:r>
                <a:r>
                  <a:rPr lang="cs-CZ" sz="2000" i="1" dirty="0" err="1"/>
                  <a:t>SE</a:t>
                </a:r>
                <a:r>
                  <a:rPr lang="cs-CZ" sz="2000" i="1" baseline="-25000" dirty="0" err="1"/>
                  <a:t>p</a:t>
                </a:r>
                <a:r>
                  <a:rPr lang="cs-CZ" sz="2000" dirty="0"/>
                  <a:t> je standardní chyba každého z N respondentů, a RMSE je tzv. </a:t>
                </a:r>
                <a:r>
                  <a:rPr lang="cs-CZ" sz="2000" dirty="0" err="1"/>
                  <a:t>root</a:t>
                </a:r>
                <a:r>
                  <a:rPr lang="cs-CZ" sz="2000" dirty="0"/>
                  <a:t> </a:t>
                </a:r>
                <a:r>
                  <a:rPr lang="cs-CZ" sz="2000" dirty="0" err="1"/>
                  <a:t>mean</a:t>
                </a:r>
                <a:r>
                  <a:rPr lang="cs-CZ" sz="2000" dirty="0"/>
                  <a:t>-square </a:t>
                </a:r>
                <a:r>
                  <a:rPr lang="cs-CZ" sz="2000" dirty="0" err="1"/>
                  <a:t>error</a:t>
                </a:r>
                <a:r>
                  <a:rPr lang="cs-CZ" sz="2000" dirty="0"/>
                  <a:t> (odmocnina průměrného chybového rozptylu). Takže:</a:t>
                </a:r>
                <a:br>
                  <a:rPr lang="cs-CZ" sz="2000" dirty="0"/>
                </a:br>
                <a:endParaRPr lang="cs-CZ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𝑥𝑥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𝑅𝑀𝑆𝐸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cs-CZ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cs-CZ" sz="2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sz="2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cs-CZ" sz="2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cs-CZ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cs-CZ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cs-CZ" sz="2400" dirty="0"/>
              </a:p>
              <a:p>
                <a:endParaRPr lang="cs-CZ" sz="2400" dirty="0"/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9" r="-1387" b="-786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 txBox="1">
                <a:spLocks/>
              </p:cNvSpPr>
              <p:nvPr/>
            </p:nvSpPr>
            <p:spPr>
              <a:xfrm>
                <a:off x="8688288" y="4653136"/>
                <a:ext cx="3384376" cy="1584176"/>
              </a:xfrm>
              <a:prstGeom prst="rect">
                <a:avLst/>
              </a:prstGeom>
              <a:solidFill>
                <a:schemeClr val="accent2">
                  <a:alpha val="49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0" tIns="45720" rIns="0" bIns="45720" rtlCol="0">
                <a:normAutofit fontScale="9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800" dirty="0"/>
                  <a:t>Komplikace: Záleží na </a:t>
                </a:r>
                <a:r>
                  <a:rPr lang="cs-CZ" sz="1800" dirty="0" err="1"/>
                  <a:t>estimátoru</a:t>
                </a:r>
                <a:r>
                  <a:rPr lang="cs-CZ" sz="1800" dirty="0"/>
                  <a:t>.</a:t>
                </a:r>
              </a:p>
              <a:p>
                <a:pPr lvl="1"/>
                <a:r>
                  <a:rPr lang="cs-CZ" sz="1600" dirty="0"/>
                  <a:t>CML, MML a resp. EAP, MAP odhady pracují s odhadem latentního rysu (regrese k průměru) a tedy je odhadován nikoliv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sz="1600" dirty="0"/>
                  <a:t>, ale přímo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sz="1600" dirty="0"/>
                  <a:t>. </a:t>
                </a:r>
              </a:p>
              <a:p>
                <a:r>
                  <a:rPr lang="cs-CZ" sz="1800" dirty="0"/>
                  <a:t>A tedy: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cs-CZ" sz="1800" i="1">
                            <a:latin typeface="Cambria Math" panose="02040503050406030204" pitchFamily="18" charset="0"/>
                          </a:rPr>
                          <m:t>𝑥𝑥</m:t>
                        </m:r>
                        <m:r>
                          <a:rPr lang="cs-CZ" sz="1800" i="1">
                            <a:latin typeface="Cambria Math" panose="02040503050406030204" pitchFamily="18" charset="0"/>
                          </a:rPr>
                          <m:t>´</m:t>
                        </m:r>
                      </m:sub>
                    </m:sSub>
                    <m:r>
                      <a:rPr lang="cs-CZ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cs-CZ" sz="18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cs-CZ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𝑅𝑀𝑆𝐸</m:t>
                            </m:r>
                          </m:e>
                          <m:sup>
                            <m:r>
                              <a:rPr lang="cs-CZ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8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288" y="4653136"/>
                <a:ext cx="3384376" cy="1584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0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Reliabilita v IRT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Interpretace: poněkud komplikovanější než v CTT.</a:t>
            </a:r>
          </a:p>
          <a:p>
            <a:r>
              <a:rPr lang="cs-CZ" sz="2800" dirty="0"/>
              <a:t>V zásadě: reliabilita jako vysvětlený rozptyl.</a:t>
            </a:r>
          </a:p>
          <a:p>
            <a:pPr lvl="1"/>
            <a:r>
              <a:rPr lang="cs-CZ" sz="2400" dirty="0"/>
              <a:t>Podíl rozptylu odhadů faktorových skórů, který lze vysvětlit latentním rysem.</a:t>
            </a:r>
          </a:p>
          <a:p>
            <a:r>
              <a:rPr lang="cs-CZ" sz="2800" dirty="0"/>
              <a:t>Interpretace jako korelace problematická.</a:t>
            </a:r>
          </a:p>
          <a:p>
            <a:pPr lvl="1"/>
            <a:r>
              <a:rPr lang="cs-CZ" sz="2400" dirty="0"/>
              <a:t>Jen přibližně.</a:t>
            </a:r>
          </a:p>
          <a:p>
            <a:pPr lvl="1"/>
            <a:r>
              <a:rPr lang="cs-CZ" sz="2400" dirty="0" err="1"/>
              <a:t>Heteroskedascidita</a:t>
            </a:r>
            <a:r>
              <a:rPr lang="cs-CZ" sz="2400" dirty="0"/>
              <a:t> chyb odhadu.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01026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reliabilita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2800" dirty="0"/>
                  <a:t>Pro reliabilitu měření konkrétního respondenta nebo konkrétní skupiny dosadíme za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cs-CZ" sz="2800" dirty="0"/>
                  <a:t> přímo SE daného odhadu či RMSE spočítaného pro konkrétní skupinu (Daniel, 1999): tzv. „</a:t>
                </a:r>
                <a:r>
                  <a:rPr lang="cs-CZ" sz="2800" b="1" dirty="0"/>
                  <a:t>lokální reliabilita</a:t>
                </a:r>
                <a:r>
                  <a:rPr lang="cs-CZ" sz="2800" dirty="0"/>
                  <a:t>“.</a:t>
                </a:r>
              </a:p>
              <a:p>
                <a:pPr lvl="1"/>
                <a:r>
                  <a:rPr lang="cs-CZ" sz="2400" dirty="0"/>
                  <a:t>Reliabilita testu, „pokud by fungoval všude stejně, jako pro dané respondenty“.</a:t>
                </a:r>
              </a:p>
              <a:p>
                <a:pPr lvl="1"/>
                <a:r>
                  <a:rPr lang="cs-CZ" sz="2400" dirty="0"/>
                  <a:t>Umožňuje zacílit výběr položek pro určitý testový záměr.</a:t>
                </a:r>
              </a:p>
              <a:p>
                <a:pPr lvl="1"/>
                <a:r>
                  <a:rPr lang="cs-CZ" sz="2400" dirty="0"/>
                  <a:t>Není reliabilitou v pravém slova smyslu (tj. „statisticky“), ale pro praktické použití je velmi užitečná.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251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4990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4294967295"/>
          </p:nvPr>
        </p:nvPicPr>
        <p:blipFill rotWithShape="1">
          <a:blip r:embed="rId2" cstate="print"/>
          <a:srcRect t="12642" b="2575"/>
          <a:stretch/>
        </p:blipFill>
        <p:spPr bwMode="auto">
          <a:xfrm>
            <a:off x="911424" y="116632"/>
            <a:ext cx="10056440" cy="5988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92747" y="6396335"/>
            <a:ext cx="1006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cs-CZ" sz="1200" dirty="0"/>
              <a:t>Cígler, H., Jabůrek, M., Straka, O., &amp; Portešová, Š. (2017). </a:t>
            </a:r>
            <a:r>
              <a:rPr lang="cs-CZ" sz="1200" i="1" dirty="0"/>
              <a:t>Psychometrická analýza TIM3–5 – Testu pro identifikaci nadaných žáků v matematice pro 3.–5. třídu</a:t>
            </a:r>
            <a:r>
              <a:rPr lang="cs-CZ" sz="1200" dirty="0"/>
              <a:t>. </a:t>
            </a:r>
            <a:br>
              <a:rPr lang="cs-CZ" sz="1200" dirty="0"/>
            </a:br>
            <a:r>
              <a:rPr lang="cs-CZ" sz="1200" dirty="0"/>
              <a:t>Brno: Masarykova univerzita. </a:t>
            </a:r>
            <a:r>
              <a:rPr lang="cs-CZ" sz="1200" dirty="0" err="1"/>
              <a:t>Retrieved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 </a:t>
            </a:r>
            <a:r>
              <a:rPr lang="cs-CZ" sz="1200" dirty="0">
                <a:hlinkClick r:id="rId3"/>
              </a:rPr>
              <a:t>https://munispace.muni.cz/index.php/munispace/catalog/book/968</a:t>
            </a:r>
            <a:r>
              <a:rPr lang="cs-CZ" sz="1200" dirty="0"/>
              <a:t> </a:t>
            </a:r>
            <a:endParaRPr lang="cs-CZ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451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 rámci CTT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sz="half" idx="1"/>
          </p:nvPr>
        </p:nvSpPr>
        <p:spPr>
          <a:xfrm>
            <a:off x="695400" y="1845734"/>
            <a:ext cx="5976663" cy="4023360"/>
          </a:xfrm>
        </p:spPr>
        <p:txBody>
          <a:bodyPr>
            <a:normAutofit/>
          </a:bodyPr>
          <a:lstStyle/>
          <a:p>
            <a:r>
              <a:rPr lang="cs-CZ" sz="2400" dirty="0"/>
              <a:t>Dotazník pro pacienty s anorexií </a:t>
            </a:r>
            <a:br>
              <a:rPr lang="cs-CZ" sz="2400" dirty="0"/>
            </a:br>
            <a:r>
              <a:rPr lang="cs-CZ" sz="2400" dirty="0"/>
              <a:t>(př. Bond &amp; Fox, 2009):</a:t>
            </a:r>
          </a:p>
          <a:p>
            <a:pPr lvl="1"/>
            <a:r>
              <a:rPr lang="cs-CZ" sz="2000" b="1" dirty="0"/>
              <a:t>1.  </a:t>
            </a:r>
            <a:r>
              <a:rPr lang="cs-CZ" sz="2000" dirty="0"/>
              <a:t>Pravidelně zvracím, abych si udržel/a svou váhu.</a:t>
            </a:r>
          </a:p>
          <a:p>
            <a:pPr lvl="1"/>
            <a:r>
              <a:rPr lang="cs-CZ" sz="2000" b="1" dirty="0"/>
              <a:t>2.  </a:t>
            </a:r>
            <a:r>
              <a:rPr lang="cs-CZ" sz="2000" dirty="0"/>
              <a:t>Počítám gramy tuku na jídle, které jím.</a:t>
            </a:r>
          </a:p>
          <a:p>
            <a:pPr lvl="1"/>
            <a:r>
              <a:rPr lang="cs-CZ" sz="2000" b="1" dirty="0"/>
              <a:t>3.  </a:t>
            </a:r>
            <a:r>
              <a:rPr lang="cs-CZ" sz="2000" dirty="0"/>
              <a:t>Tvrdě cvičím, abych spálil/a kalorie.</a:t>
            </a:r>
          </a:p>
          <a:p>
            <a:r>
              <a:rPr lang="cs-CZ" sz="2200" b="1" dirty="0"/>
              <a:t>Odpovědi: </a:t>
            </a:r>
            <a:r>
              <a:rPr lang="cs-CZ" sz="2200" dirty="0"/>
              <a:t>nesouhlasím (1), spíše nesouhlasím (2), tak napůl (3), spíše souhlasím (4), souhlasím (5)</a:t>
            </a:r>
          </a:p>
          <a:p>
            <a:pPr lvl="1"/>
            <a:r>
              <a:rPr lang="cs-CZ" sz="2000" i="1" dirty="0" err="1"/>
              <a:t>r</a:t>
            </a:r>
            <a:r>
              <a:rPr lang="cs-CZ" sz="2000" i="1" baseline="-25000" dirty="0" err="1"/>
              <a:t>xx</a:t>
            </a:r>
            <a:r>
              <a:rPr lang="cs-CZ" sz="2000" i="1" baseline="-25000" dirty="0"/>
              <a:t>'</a:t>
            </a:r>
            <a:r>
              <a:rPr lang="cs-CZ" sz="2000" baseline="-25000" dirty="0"/>
              <a:t> </a:t>
            </a:r>
            <a:r>
              <a:rPr lang="cs-CZ" sz="2000" dirty="0"/>
              <a:t>= 0,75; </a:t>
            </a:r>
            <a:r>
              <a:rPr lang="cs-CZ" sz="2000" i="1" dirty="0"/>
              <a:t>M</a:t>
            </a:r>
            <a:r>
              <a:rPr lang="cs-CZ" sz="2000" dirty="0"/>
              <a:t> = 3; </a:t>
            </a:r>
            <a:r>
              <a:rPr lang="cs-CZ" sz="2000" i="1" dirty="0"/>
              <a:t>SD</a:t>
            </a:r>
            <a:r>
              <a:rPr lang="cs-CZ" sz="2000" dirty="0"/>
              <a:t> = 3;    </a:t>
            </a:r>
          </a:p>
          <a:p>
            <a:pPr lvl="1"/>
            <a:r>
              <a:rPr lang="cs-CZ" sz="2000" i="1" dirty="0"/>
              <a:t>SE</a:t>
            </a:r>
            <a:r>
              <a:rPr lang="cs-CZ" sz="2000" dirty="0"/>
              <a:t> = 1,5, </a:t>
            </a:r>
            <a:r>
              <a:rPr lang="cs-CZ" sz="2000" i="1" dirty="0"/>
              <a:t>CI</a:t>
            </a:r>
            <a:r>
              <a:rPr lang="cs-CZ" sz="2000" i="1" baseline="-25000" dirty="0"/>
              <a:t>95%</a:t>
            </a:r>
            <a:r>
              <a:rPr lang="cs-CZ" sz="2000" dirty="0"/>
              <a:t> = 2,94.</a:t>
            </a: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4664509"/>
              </p:ext>
            </p:extLst>
          </p:nvPr>
        </p:nvGraphicFramePr>
        <p:xfrm>
          <a:off x="6528049" y="1846263"/>
          <a:ext cx="4788328" cy="3363120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980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otázka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respondent</a:t>
                      </a:r>
                      <a:r>
                        <a:rPr lang="cs-CZ" sz="2000" baseline="0" dirty="0"/>
                        <a:t> </a:t>
                      </a:r>
                      <a:r>
                        <a:rPr lang="cs-CZ" sz="2000" dirty="0"/>
                        <a:t>1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respondent 2</a:t>
                      </a:r>
                    </a:p>
                  </a:txBody>
                  <a:tcPr marL="57013" marR="5701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spíše nesouhlasím (2)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souhlasím (5)</a:t>
                      </a:r>
                    </a:p>
                  </a:txBody>
                  <a:tcPr marL="57013" marR="5701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spíše </a:t>
                      </a:r>
                      <a:br>
                        <a:rPr lang="cs-CZ" sz="2000" dirty="0"/>
                      </a:br>
                      <a:r>
                        <a:rPr lang="cs-CZ" sz="2000" dirty="0"/>
                        <a:t>souhlasím (4)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souhlasím (5)</a:t>
                      </a:r>
                    </a:p>
                  </a:txBody>
                  <a:tcPr marL="57013" marR="570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souhlasím</a:t>
                      </a:r>
                      <a:r>
                        <a:rPr lang="cs-CZ" sz="2000" baseline="0" dirty="0"/>
                        <a:t> (</a:t>
                      </a:r>
                      <a:r>
                        <a:rPr lang="cs-CZ" sz="2000" dirty="0"/>
                        <a:t>5)</a:t>
                      </a:r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nesouhlasím (1)</a:t>
                      </a:r>
                    </a:p>
                  </a:txBody>
                  <a:tcPr marL="57013" marR="570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hrubý</a:t>
                      </a:r>
                      <a:r>
                        <a:rPr lang="cs-CZ" sz="2000" baseline="0" dirty="0"/>
                        <a:t> </a:t>
                      </a:r>
                      <a:br>
                        <a:rPr lang="cs-CZ" sz="2000" baseline="0" dirty="0"/>
                      </a:br>
                      <a:r>
                        <a:rPr lang="cs-CZ" sz="2000" baseline="0" dirty="0"/>
                        <a:t>skór:</a:t>
                      </a:r>
                      <a:endParaRPr lang="cs-CZ" sz="2000" dirty="0"/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2000" dirty="0"/>
                        <a:t>11</a:t>
                      </a:r>
                      <a:br>
                        <a:rPr lang="cs-CZ" sz="2000" dirty="0"/>
                      </a:br>
                      <a:endParaRPr lang="cs-CZ" sz="2000" dirty="0"/>
                    </a:p>
                  </a:txBody>
                  <a:tcPr marL="57013" marR="57013" anchor="ctr"/>
                </a:tc>
                <a:tc>
                  <a:txBody>
                    <a:bodyPr/>
                    <a:lstStyle/>
                    <a:p>
                      <a:pPr marL="0" lvl="1" indent="0" algn="ctr">
                        <a:tabLst/>
                      </a:pPr>
                      <a:r>
                        <a:rPr lang="cs-CZ" sz="2000" dirty="0"/>
                        <a:t>11</a:t>
                      </a:r>
                      <a:br>
                        <a:rPr lang="cs-CZ" sz="2000" dirty="0"/>
                      </a:br>
                      <a:endParaRPr lang="cs-CZ" sz="2000" dirty="0"/>
                    </a:p>
                  </a:txBody>
                  <a:tcPr marL="57013" marR="5701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Zástupný symbol pro text 5"/>
          <p:cNvSpPr txBox="1">
            <a:spLocks/>
          </p:cNvSpPr>
          <p:nvPr/>
        </p:nvSpPr>
        <p:spPr>
          <a:xfrm>
            <a:off x="695399" y="5517232"/>
            <a:ext cx="10620977" cy="7200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1"/>
            <a:r>
              <a:rPr lang="cs-CZ" dirty="0"/>
              <a:t>CTT: </a:t>
            </a:r>
            <a:r>
              <a:rPr lang="cs-CZ" b="0" dirty="0"/>
              <a:t>oba lidé mají z hlediska </a:t>
            </a:r>
            <a:r>
              <a:rPr lang="cs-CZ" b="0" dirty="0" err="1"/>
              <a:t>CTTstejný</a:t>
            </a:r>
            <a:r>
              <a:rPr lang="cs-CZ" b="0" dirty="0"/>
              <a:t> hrubý skór, a tedy i míru anorexie i intervaly spolehlivosti.</a:t>
            </a:r>
          </a:p>
          <a:p>
            <a:pPr lvl="1"/>
            <a:r>
              <a:rPr lang="cs-CZ" dirty="0"/>
              <a:t>IRT: </a:t>
            </a:r>
            <a:r>
              <a:rPr lang="cs-CZ" b="0" dirty="0"/>
              <a:t>výsledky nejsou rovnocenné – jiný „person-fit“ (1PL), případně i chyby měření a skóry (2PL).</a:t>
            </a:r>
          </a:p>
        </p:txBody>
      </p:sp>
      <p:sp>
        <p:nvSpPr>
          <p:cNvPr id="4" name="Obdélník 3"/>
          <p:cNvSpPr/>
          <p:nvPr/>
        </p:nvSpPr>
        <p:spPr>
          <a:xfrm>
            <a:off x="7680176" y="4804345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prstClr val="white"/>
                </a:solidFill>
              </a:rPr>
              <a:t>(6,06–11,94)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9641806" y="4797152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prstClr val="white"/>
                </a:solidFill>
              </a:rPr>
              <a:t>(6,06–11,94)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Odhad reliability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391578"/>
          </a:xfrm>
        </p:spPr>
        <p:txBody>
          <a:bodyPr>
            <a:normAutofit/>
          </a:bodyPr>
          <a:lstStyle/>
          <a:p>
            <a:r>
              <a:rPr lang="cs-CZ" sz="2400" dirty="0"/>
              <a:t>Lze spočítat pro osoby i pro položky.</a:t>
            </a:r>
          </a:p>
          <a:p>
            <a:r>
              <a:rPr lang="cs-CZ" sz="2400" b="1" dirty="0"/>
              <a:t>Reliabilita osob záleží na:</a:t>
            </a:r>
          </a:p>
          <a:p>
            <a:pPr lvl="1"/>
            <a:r>
              <a:rPr lang="cs-CZ" sz="2000" dirty="0"/>
              <a:t>Rozptylu probandů.</a:t>
            </a:r>
          </a:p>
          <a:p>
            <a:pPr lvl="1"/>
            <a:r>
              <a:rPr lang="cs-CZ" sz="2000" dirty="0"/>
              <a:t>Délce testu.</a:t>
            </a:r>
          </a:p>
          <a:p>
            <a:pPr lvl="1"/>
            <a:r>
              <a:rPr lang="cs-CZ" sz="2000" dirty="0"/>
              <a:t>Počtu kategorií každé položky.</a:t>
            </a:r>
          </a:p>
          <a:p>
            <a:pPr lvl="1"/>
            <a:r>
              <a:rPr lang="cs-CZ" sz="2000" dirty="0"/>
              <a:t>„Sample-</a:t>
            </a:r>
            <a:r>
              <a:rPr lang="cs-CZ" sz="2000" dirty="0" err="1"/>
              <a:t>item</a:t>
            </a:r>
            <a:r>
              <a:rPr lang="cs-CZ" sz="2000" dirty="0"/>
              <a:t> </a:t>
            </a:r>
            <a:r>
              <a:rPr lang="cs-CZ" sz="2000" dirty="0" err="1"/>
              <a:t>targeting</a:t>
            </a:r>
            <a:r>
              <a:rPr lang="cs-CZ" sz="2000" dirty="0"/>
              <a:t>“ – jsou položky vhodně těžké pro daný vzorek?</a:t>
            </a:r>
          </a:p>
          <a:p>
            <a:pPr lvl="1"/>
            <a:r>
              <a:rPr lang="cs-CZ" sz="2000" dirty="0"/>
              <a:t>Je naopak nezávislá na počtu osob. </a:t>
            </a:r>
          </a:p>
          <a:p>
            <a:pPr lvl="1"/>
            <a:r>
              <a:rPr lang="cs-CZ" sz="2000" dirty="0"/>
              <a:t>Kritéria stejná jako v CTT.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391578"/>
          </a:xfrm>
        </p:spPr>
        <p:txBody>
          <a:bodyPr>
            <a:normAutofit/>
          </a:bodyPr>
          <a:lstStyle/>
          <a:p>
            <a:endParaRPr lang="cs-CZ" sz="2400" b="1" dirty="0"/>
          </a:p>
          <a:p>
            <a:r>
              <a:rPr lang="cs-CZ" sz="2400" b="1" dirty="0"/>
              <a:t>Reliabilita položek závisí na:</a:t>
            </a:r>
          </a:p>
          <a:p>
            <a:pPr lvl="1"/>
            <a:r>
              <a:rPr lang="cs-CZ" sz="2000" dirty="0"/>
              <a:t>Rozptylu obtížnosti položek.</a:t>
            </a:r>
          </a:p>
          <a:p>
            <a:pPr lvl="1"/>
            <a:r>
              <a:rPr lang="cs-CZ" sz="2000" dirty="0"/>
              <a:t>Počtu probandů.</a:t>
            </a:r>
          </a:p>
          <a:p>
            <a:pPr lvl="1"/>
            <a:r>
              <a:rPr lang="cs-CZ" sz="2000" dirty="0"/>
              <a:t>„</a:t>
            </a:r>
            <a:r>
              <a:rPr lang="cs-CZ" sz="2000" dirty="0" err="1"/>
              <a:t>Item</a:t>
            </a:r>
            <a:r>
              <a:rPr lang="cs-CZ" sz="2000" dirty="0"/>
              <a:t>-sample </a:t>
            </a:r>
            <a:r>
              <a:rPr lang="cs-CZ" sz="2000" dirty="0" err="1"/>
              <a:t>targeting</a:t>
            </a:r>
            <a:r>
              <a:rPr lang="cs-CZ" sz="2000" dirty="0"/>
              <a:t>“.</a:t>
            </a:r>
            <a:endParaRPr lang="en-US" sz="2000" dirty="0"/>
          </a:p>
          <a:p>
            <a:pPr lvl="1"/>
            <a:r>
              <a:rPr lang="cs-CZ" sz="2000" dirty="0"/>
              <a:t>Je nezávislá na délce testu. </a:t>
            </a:r>
          </a:p>
          <a:p>
            <a:pPr lvl="1"/>
            <a:r>
              <a:rPr lang="cs-CZ" sz="2000" dirty="0"/>
              <a:t>Odpověď na otázku „jak přesně jsme odhadli obtížnosti položek“?</a:t>
            </a:r>
          </a:p>
          <a:p>
            <a:pPr lvl="1"/>
            <a:r>
              <a:rPr lang="cs-CZ" sz="2000" dirty="0"/>
              <a:t>Kritéria výrazně přísnější... u běžných testů chceme alespoň 0,99.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83549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škálování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IRT skóry</a:t>
            </a:r>
          </a:p>
          <a:p>
            <a:r>
              <a:rPr lang="cs-CZ" dirty="0"/>
              <a:t>IRT škály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200" dirty="0"/>
              <a:t>Cígler, H. (2018). </a:t>
            </a:r>
            <a:r>
              <a:rPr lang="cs-CZ" sz="1200" i="1" dirty="0"/>
              <a:t>Měření matematických schopností.</a:t>
            </a:r>
            <a:r>
              <a:rPr lang="cs-CZ" sz="1200" dirty="0"/>
              <a:t> Brno: Masarykova univerzita.</a:t>
            </a:r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808" y="404664"/>
            <a:ext cx="7179279" cy="62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92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je (sakra) to celkové skóre?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Problém zpětné inference (epistemologie).</a:t>
            </a:r>
          </a:p>
          <a:p>
            <a:pPr lvl="1"/>
            <a:r>
              <a:rPr lang="cs-CZ" sz="2000" b="1" dirty="0"/>
              <a:t>Model: </a:t>
            </a:r>
            <a:r>
              <a:rPr lang="cs-CZ" sz="2000" dirty="0"/>
              <a:t>Latentní rys způsobuje odpovědi na položky.</a:t>
            </a:r>
          </a:p>
          <a:p>
            <a:pPr lvl="1"/>
            <a:r>
              <a:rPr lang="cs-CZ" sz="2000" b="1" dirty="0"/>
              <a:t>Praxe:</a:t>
            </a:r>
            <a:r>
              <a:rPr lang="cs-CZ" sz="2000" dirty="0"/>
              <a:t> Z odpovědí na položky usuzujeme na míru rysu.</a:t>
            </a:r>
          </a:p>
          <a:p>
            <a:pPr lvl="1"/>
            <a:r>
              <a:rPr lang="cs-CZ" sz="2000" dirty="0"/>
              <a:t>Známe-li parametry (obtížnost...) položek, můžeme odhadnout nejpravděpodobnější úroveň latentního rysu, pro kterou bychom právě takové odpovědi pozorovali.</a:t>
            </a:r>
          </a:p>
          <a:p>
            <a:r>
              <a:rPr lang="cs-CZ" sz="2400" dirty="0"/>
              <a:t>Při výzkumu (např. standardizace metody):</a:t>
            </a:r>
          </a:p>
          <a:p>
            <a:pPr lvl="1"/>
            <a:r>
              <a:rPr lang="cs-CZ" sz="2000" dirty="0"/>
              <a:t>Odhadujeme parametry položek i osob naráz (ale...).</a:t>
            </a:r>
          </a:p>
          <a:p>
            <a:pPr lvl="1"/>
            <a:r>
              <a:rPr lang="cs-CZ" sz="2000" dirty="0"/>
              <a:t>Parametry položek uschováme pro budoucí použití, parametry osob se použijí pro tvorbu norem (IQ, T-skóry, percentily...)</a:t>
            </a:r>
          </a:p>
          <a:p>
            <a:r>
              <a:rPr lang="cs-CZ" sz="2400" dirty="0"/>
              <a:t>Při praktickém použití již standardizované metody:</a:t>
            </a:r>
          </a:p>
          <a:p>
            <a:pPr lvl="1"/>
            <a:r>
              <a:rPr lang="cs-CZ" sz="2000" dirty="0"/>
              <a:t>Z dopředu „</a:t>
            </a:r>
            <a:r>
              <a:rPr lang="cs-CZ" sz="2000" dirty="0" err="1"/>
              <a:t>nakalibrovaných</a:t>
            </a:r>
            <a:r>
              <a:rPr lang="cs-CZ" sz="2000" dirty="0"/>
              <a:t>“ položek usuzujeme na míru rysu, kterou pak převedeme na standardní skóry.</a:t>
            </a:r>
          </a:p>
        </p:txBody>
      </p:sp>
    </p:spTree>
    <p:extLst>
      <p:ext uri="{BB962C8B-B14F-4D97-AF65-F5344CB8AC3E}">
        <p14:creationId xmlns:p14="http://schemas.microsoft.com/office/powerpoint/2010/main" val="38773397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Logitový</a:t>
            </a:r>
            <a:r>
              <a:rPr lang="cs-CZ" dirty="0"/>
              <a:t> skór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cs-CZ" dirty="0"/>
                  <a:t>Výstupem IRT (</a:t>
                </a:r>
                <a:r>
                  <a:rPr lang="cs-CZ" dirty="0" err="1"/>
                  <a:t>Raschova</a:t>
                </a:r>
                <a:r>
                  <a:rPr lang="cs-CZ" dirty="0"/>
                  <a:t> modelu, 2PL+ to může být komplikovanější) je skór v </a:t>
                </a:r>
                <a:r>
                  <a:rPr lang="cs-CZ" dirty="0" err="1"/>
                  <a:t>logitech</a:t>
                </a:r>
                <a:r>
                  <a:rPr lang="cs-CZ" dirty="0"/>
                  <a:t>.</a:t>
                </a:r>
              </a:p>
              <a:p>
                <a:pPr lvl="1"/>
                <a:r>
                  <a:rPr lang="cs-CZ" dirty="0"/>
                  <a:t>Analogie hrubého skóre v CTT.</a:t>
                </a:r>
              </a:p>
              <a:p>
                <a:r>
                  <a:rPr lang="cs-CZ" dirty="0"/>
                  <a:t>Interpretace: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dirty="0"/>
                  <a:t> je typicky podíl položek, které respondent zvládne splnit správně.</a:t>
                </a:r>
              </a:p>
              <a:p>
                <a:pPr lvl="1"/>
                <a:r>
                  <a:rPr lang="cs-CZ" dirty="0"/>
                  <a:t>Platí jen přibližně!</a:t>
                </a:r>
              </a:p>
              <a:p>
                <a:r>
                  <a:rPr lang="cs-CZ" dirty="0" err="1"/>
                  <a:t>Logity</a:t>
                </a:r>
                <a:r>
                  <a:rPr lang="cs-CZ" dirty="0"/>
                  <a:t> převádějí pravděpodobnost (resp. percentil) na intervalovou proměnnou.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82" t="-188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312024" y="476672"/>
            <a:ext cx="3829745" cy="553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ulk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194299"/>
                  </p:ext>
                </p:extLst>
              </p:nvPr>
            </p:nvGraphicFramePr>
            <p:xfrm>
              <a:off x="10416480" y="476671"/>
              <a:ext cx="1224136" cy="5649204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43811">
                      <a:extLst>
                        <a:ext uri="{9D8B030D-6E8A-4147-A177-3AD203B41FA5}">
                          <a16:colId xmlns:a16="http://schemas.microsoft.com/office/drawing/2014/main" val="559060072"/>
                        </a:ext>
                      </a:extLst>
                    </a:gridCol>
                    <a:gridCol w="580325">
                      <a:extLst>
                        <a:ext uri="{9D8B030D-6E8A-4147-A177-3AD203B41FA5}">
                          <a16:colId xmlns:a16="http://schemas.microsoft.com/office/drawing/2014/main" val="206885199"/>
                        </a:ext>
                      </a:extLst>
                    </a:gridCol>
                  </a:tblGrid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1400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cs-CZ" sz="1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s-CZ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 b="1" i="1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cs-CZ" sz="1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1" u="none" strike="noStrike" dirty="0">
                              <a:effectLst/>
                            </a:rPr>
                            <a:t>P</a:t>
                          </a:r>
                          <a:endParaRPr lang="cs-CZ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926801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0,7%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4126544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-4,5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2310154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-4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504779543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-3,5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84806875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-3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4,7%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9795627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-2,5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7,6%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594217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-2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11,9%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2035398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-1,5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18,2%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98468696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-1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26,9%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97518653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-0,5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37,8%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42740427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50,0%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21768400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62,2%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5790665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73,1%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7003067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81,8%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2067693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88,1%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4274688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92,4%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31444018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95,3%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72187312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97,1%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223233263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4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98,2%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7629568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4,5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98,9%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6651132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99,3%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47993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ulk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194299"/>
                  </p:ext>
                </p:extLst>
              </p:nvPr>
            </p:nvGraphicFramePr>
            <p:xfrm>
              <a:off x="10416480" y="476671"/>
              <a:ext cx="1224136" cy="5649204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43811">
                      <a:extLst>
                        <a:ext uri="{9D8B030D-6E8A-4147-A177-3AD203B41FA5}">
                          <a16:colId xmlns:a16="http://schemas.microsoft.com/office/drawing/2014/main" val="559060072"/>
                        </a:ext>
                      </a:extLst>
                    </a:gridCol>
                    <a:gridCol w="580325">
                      <a:extLst>
                        <a:ext uri="{9D8B030D-6E8A-4147-A177-3AD203B41FA5}">
                          <a16:colId xmlns:a16="http://schemas.microsoft.com/office/drawing/2014/main" val="206885199"/>
                        </a:ext>
                      </a:extLst>
                    </a:gridCol>
                  </a:tblGrid>
                  <a:tr h="256782"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9525" marR="9525" marT="9525" marB="0" anchor="ctr">
                        <a:blipFill>
                          <a:blip r:embed="rId4"/>
                          <a:stretch>
                            <a:fillRect l="-1961" t="-10000" r="-94118" b="-21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1" u="none" strike="noStrike" dirty="0">
                              <a:effectLst/>
                            </a:rPr>
                            <a:t>P</a:t>
                          </a:r>
                          <a:endParaRPr lang="cs-CZ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926801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0,7%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4126544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-4,5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2310154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-4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504779543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-3,5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84806875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-3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4,7%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9795627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-2,5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7,6%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594217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-2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11,9%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2035398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-1,5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18,2%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98468696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-1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26,9%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97518653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-0,5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37,8%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42740427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50,0%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21768400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0,5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62,2%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57906650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73,1%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70030671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1,5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81,8%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2067693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88,1%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4274688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2,5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92,4%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314440182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95,3%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721873126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3,5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97,1%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223233263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4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>
                              <a:effectLst/>
                            </a:rPr>
                            <a:t>98,2%</a:t>
                          </a:r>
                          <a:endParaRPr lang="cs-CZ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76295689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4,5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u="none" strike="noStrike" dirty="0">
                              <a:effectLst/>
                            </a:rPr>
                            <a:t>98,9%</a:t>
                          </a:r>
                          <a:endParaRPr lang="cs-CZ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66511321"/>
                      </a:ext>
                    </a:extLst>
                  </a:tr>
                  <a:tr h="2567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99,3%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479939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339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škálování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73726"/>
                <a:ext cx="10687352" cy="4319570"/>
              </a:xfrm>
            </p:spPr>
            <p:txBody>
              <a:bodyPr>
                <a:noAutofit/>
              </a:bodyPr>
              <a:lstStyle/>
              <a:p>
                <a:r>
                  <a:rPr lang="cs-CZ" sz="2800" dirty="0"/>
                  <a:t>Samotný skór v </a:t>
                </a:r>
                <a:r>
                  <a:rPr lang="cs-CZ" sz="2800" dirty="0" err="1"/>
                  <a:t>logitech</a:t>
                </a:r>
                <a:r>
                  <a:rPr lang="cs-CZ" sz="2800" dirty="0"/>
                  <a:t> se pro praktické použití dále standardizuje.</a:t>
                </a:r>
              </a:p>
              <a:p>
                <a:pPr lvl="1"/>
                <a:r>
                  <a:rPr lang="cs-CZ" sz="2400" dirty="0"/>
                  <a:t>Intervalová škála rysu napříč všemi skupinami respondentů. </a:t>
                </a:r>
              </a:p>
              <a:p>
                <a:pPr lvl="1"/>
                <a:r>
                  <a:rPr lang="cs-CZ" sz="2400" dirty="0"/>
                  <a:t>Z ní IQ, T-skóry apod. pro daný ročník/věk/pohlaví atd.</a:t>
                </a:r>
              </a:p>
              <a:p>
                <a:r>
                  <a:rPr lang="cs-CZ" sz="2800" dirty="0"/>
                  <a:t>Kromě toho specifické (typicky </a:t>
                </a:r>
                <a:r>
                  <a:rPr lang="cs-CZ" sz="2800" dirty="0" err="1"/>
                  <a:t>Raschovské</a:t>
                </a:r>
                <a:r>
                  <a:rPr lang="cs-CZ" sz="2800" dirty="0"/>
                  <a:t>) skóry:</a:t>
                </a:r>
              </a:p>
              <a:p>
                <a:pPr lvl="1"/>
                <a:r>
                  <a:rPr lang="cs-CZ" sz="2400" b="1" dirty="0"/>
                  <a:t>W-skóry:</a:t>
                </a:r>
                <a:r>
                  <a:rPr lang="cs-CZ" sz="2400" dirty="0"/>
                  <a:t> </a:t>
                </a:r>
                <a:r>
                  <a:rPr lang="cs-CZ" sz="2400" dirty="0">
                    <a:latin typeface="Calibri"/>
                  </a:rPr>
                  <a:t>Vhodné pro sledování růstu či vývoje, nezávisí na vzorku.</a:t>
                </a:r>
              </a:p>
              <a:p>
                <a:pPr lvl="2"/>
                <a:r>
                  <a:rPr lang="cs-CZ" sz="1800" dirty="0"/>
                  <a:t>W 500 ve věku 10;0 (příp. na začátku 5. ročníku)</a:t>
                </a:r>
              </a:p>
              <a:p>
                <a:pPr lvl="2"/>
                <a:r>
                  <a:rPr lang="cs-CZ" sz="1800" dirty="0"/>
                  <a:t>Vzdálenost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cs-CZ" sz="1800" dirty="0">
                    <a:latin typeface="Calibri"/>
                  </a:rPr>
                  <a:t> odpovídá změně pravděpodobnosti správné odpovědi z 50 % na 75 % (resp. 25 %). </a:t>
                </a:r>
              </a:p>
              <a:p>
                <a:pPr lvl="2"/>
                <a:r>
                  <a:rPr lang="cs-CZ" sz="1800" dirty="0">
                    <a:latin typeface="Calibri"/>
                  </a:rPr>
                  <a:t>Lze predikovat úspěch v položkách/</a:t>
                </a:r>
                <a:r>
                  <a:rPr lang="cs-CZ" sz="1800" dirty="0" err="1">
                    <a:latin typeface="Calibri"/>
                  </a:rPr>
                  <a:t>subtestech</a:t>
                </a:r>
                <a:r>
                  <a:rPr lang="cs-CZ" sz="1800" dirty="0">
                    <a:latin typeface="Calibri"/>
                  </a:rPr>
                  <a:t>.</a:t>
                </a:r>
              </a:p>
              <a:p>
                <a:pPr lvl="1"/>
                <a:r>
                  <a:rPr lang="cs-CZ" sz="2400" b="1" dirty="0">
                    <a:latin typeface="Calibri"/>
                  </a:rPr>
                  <a:t>RPI (</a:t>
                </a:r>
                <a:r>
                  <a:rPr lang="cs-CZ" sz="2400" b="1" dirty="0" err="1">
                    <a:latin typeface="Calibri"/>
                  </a:rPr>
                  <a:t>Relative</a:t>
                </a:r>
                <a:r>
                  <a:rPr lang="cs-CZ" sz="2400" b="1" dirty="0">
                    <a:latin typeface="Calibri"/>
                  </a:rPr>
                  <a:t> </a:t>
                </a:r>
                <a:r>
                  <a:rPr lang="cs-CZ" sz="2400" b="1" dirty="0" err="1">
                    <a:latin typeface="Calibri"/>
                  </a:rPr>
                  <a:t>Proficiency</a:t>
                </a:r>
                <a:r>
                  <a:rPr lang="cs-CZ" sz="2400" b="1" dirty="0">
                    <a:latin typeface="Calibri"/>
                  </a:rPr>
                  <a:t> Index):</a:t>
                </a:r>
                <a:r>
                  <a:rPr lang="cs-CZ" sz="2400" dirty="0">
                    <a:latin typeface="Calibri"/>
                  </a:rPr>
                  <a:t> </a:t>
                </a:r>
                <a:r>
                  <a:rPr lang="cs-CZ" sz="2400" baseline="30000" dirty="0">
                    <a:latin typeface="Calibri"/>
                  </a:rPr>
                  <a:t>X</a:t>
                </a:r>
                <a:r>
                  <a:rPr lang="cs-CZ" sz="2400" dirty="0">
                    <a:latin typeface="Calibri"/>
                  </a:rPr>
                  <a:t>/</a:t>
                </a:r>
                <a:r>
                  <a:rPr lang="cs-CZ" sz="2400" baseline="-25000" dirty="0">
                    <a:latin typeface="Calibri"/>
                  </a:rPr>
                  <a:t>90</a:t>
                </a:r>
                <a:r>
                  <a:rPr lang="cs-CZ" sz="2400" dirty="0">
                    <a:latin typeface="Calibri"/>
                  </a:rPr>
                  <a:t>, závisí na vzorku. </a:t>
                </a:r>
              </a:p>
              <a:p>
                <a:pPr lvl="2"/>
                <a:r>
                  <a:rPr lang="cs-CZ" sz="1800" b="1" dirty="0">
                    <a:latin typeface="Calibri"/>
                  </a:rPr>
                  <a:t>Index relativní výkonnosti. </a:t>
                </a:r>
                <a:r>
                  <a:rPr lang="cs-CZ" sz="1800" dirty="0">
                    <a:latin typeface="Calibri"/>
                  </a:rPr>
                  <a:t>Jaká je pravděpodobnost X správné odpovědi na položky, které lidé ze stejné normalizační skupiny odpovídají s 90% pravděpodobností správně? (Pro jiné základy zlomku </a:t>
                </a:r>
                <a:r>
                  <a:rPr lang="cs-CZ" sz="1800" dirty="0">
                    <a:latin typeface="Calibri"/>
                    <a:hlinkClick r:id="rId2"/>
                  </a:rPr>
                  <a:t>kalkulačka zde</a:t>
                </a:r>
                <a:r>
                  <a:rPr lang="cs-CZ" sz="1800" dirty="0">
                    <a:latin typeface="Calibri"/>
                  </a:rPr>
                  <a:t>.)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73726"/>
                <a:ext cx="10687352" cy="4319570"/>
              </a:xfrm>
              <a:blipFill>
                <a:blip r:embed="rId3"/>
                <a:stretch>
                  <a:fillRect l="-1188" t="-2339" r="-1188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2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7"/>
          <a:stretch/>
        </p:blipFill>
        <p:spPr bwMode="auto">
          <a:xfrm>
            <a:off x="839416" y="116632"/>
            <a:ext cx="6480720" cy="59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227520"/>
            <a:ext cx="3531468" cy="449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1384" y="6525344"/>
            <a:ext cx="11017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Jaffe, L. E. (2009). </a:t>
            </a:r>
            <a:r>
              <a:rPr lang="en-US" sz="900" i="1" dirty="0"/>
              <a:t>Development, interpretation, and application of the W score and the relative proficiency index </a:t>
            </a:r>
            <a:r>
              <a:rPr lang="en-US" sz="900" dirty="0"/>
              <a:t>(Woodcock-Johnson III Assessment Service Bulletin No. 11). Rolling Meadows, IL: Riverside Publishing.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8113762" y="4822243"/>
                <a:ext cx="3816424" cy="1448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</m:den>
                      </m:f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+500</m:t>
                      </m:r>
                    </m:oMath>
                  </m:oMathPara>
                </a14:m>
                <a:endParaRPr lang="cs-CZ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=9,1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+500</m:t>
                      </m:r>
                    </m:oMath>
                  </m:oMathPara>
                </a14:m>
                <a:endParaRPr lang="cs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1400" dirty="0"/>
                  <a:t>kde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sz="1400" dirty="0"/>
                  <a:t> = průměrný skór 10letých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1400" dirty="0"/>
                  <a:t>W-skóre má 9,1krát užší měřítko než </a:t>
                </a:r>
                <a:r>
                  <a:rPr lang="cs-CZ" sz="1400" dirty="0" err="1"/>
                  <a:t>logit</a:t>
                </a:r>
                <a:r>
                  <a:rPr lang="cs-CZ" sz="1400" dirty="0"/>
                  <a:t>.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762" y="4822243"/>
                <a:ext cx="3816424" cy="1448923"/>
              </a:xfrm>
              <a:prstGeom prst="rect">
                <a:avLst/>
              </a:prstGeom>
              <a:blipFill>
                <a:blip r:embed="rId4"/>
                <a:stretch>
                  <a:fillRect l="-2649" t="-1739" b="-695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9519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škálování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350648" cy="4023360"/>
          </a:xfrm>
        </p:spPr>
        <p:txBody>
          <a:bodyPr/>
          <a:lstStyle/>
          <a:p>
            <a:r>
              <a:rPr lang="cs-CZ" dirty="0"/>
              <a:t>Klíčová výhoda IRT </a:t>
            </a:r>
            <a:r>
              <a:rPr lang="cs-CZ" dirty="0" err="1"/>
              <a:t>škálování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Odhad latentního rysu není závislý na použitých položkách. </a:t>
            </a:r>
          </a:p>
          <a:p>
            <a:pPr lvl="1"/>
            <a:r>
              <a:rPr lang="cs-CZ" dirty="0"/>
              <a:t>V CTT je naopak pravý skór „operacionalizován“ položkami.</a:t>
            </a:r>
          </a:p>
          <a:p>
            <a:pPr lvl="1"/>
            <a:r>
              <a:rPr lang="cs-CZ" dirty="0"/>
              <a:t>Chybějící data nejsou problém</a:t>
            </a:r>
          </a:p>
          <a:p>
            <a:r>
              <a:rPr lang="cs-CZ" dirty="0"/>
              <a:t>Toho využívají IRT metody, např.:</a:t>
            </a:r>
          </a:p>
          <a:p>
            <a:pPr lvl="1"/>
            <a:r>
              <a:rPr lang="cs-CZ" dirty="0" err="1"/>
              <a:t>Subtesty</a:t>
            </a:r>
            <a:r>
              <a:rPr lang="cs-CZ" dirty="0"/>
              <a:t> dělené podle věku, ale stále srovnatelné pomocí W-skóru.</a:t>
            </a:r>
          </a:p>
          <a:p>
            <a:pPr lvl="1"/>
            <a:r>
              <a:rPr lang="cs-CZ" dirty="0"/>
              <a:t>Různé „startovací položky“.</a:t>
            </a:r>
          </a:p>
          <a:p>
            <a:pPr lvl="1"/>
            <a:r>
              <a:rPr lang="cs-CZ" dirty="0"/>
              <a:t>Pravidla ukončení.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61" y="1941693"/>
            <a:ext cx="6088676" cy="366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délník 6"/>
          <p:cNvSpPr/>
          <p:nvPr/>
        </p:nvSpPr>
        <p:spPr>
          <a:xfrm>
            <a:off x="4796425" y="5807235"/>
            <a:ext cx="73856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Bednářová, J., Cígler, H., &amp; Jabůrek, M. (2019). </a:t>
            </a:r>
            <a:r>
              <a:rPr lang="pl-PL" sz="1000" i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Standardizace BACH: Testy školních dovedností: Obecné pokyny. </a:t>
            </a:r>
            <a:r>
              <a:rPr lang="pl-PL" sz="1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Verze dokumentu 1.02. Masarykova univerzita a Propsyco.</a:t>
            </a:r>
          </a:p>
          <a:p>
            <a:r>
              <a:rPr lang="cs-CZ" sz="1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Bednářová, J., Cígler, H., &amp; Jabůrek, M. (2019). </a:t>
            </a:r>
            <a:r>
              <a:rPr lang="pl-PL" sz="1000" i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Testy školních dovedností (BACH): Matematika</a:t>
            </a:r>
            <a:r>
              <a:rPr lang="pl-PL" sz="1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 Masarykova univerzita a Propsyco.</a:t>
            </a:r>
            <a:endParaRPr lang="en-US" sz="9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286603"/>
            <a:ext cx="5421019" cy="4343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3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škálování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934826" cy="4023360"/>
          </a:xfrm>
        </p:spPr>
        <p:txBody>
          <a:bodyPr>
            <a:normAutofit/>
          </a:bodyPr>
          <a:lstStyle/>
          <a:p>
            <a:r>
              <a:rPr lang="cs-CZ" sz="3200" b="1" dirty="0"/>
              <a:t>Příklad z měření </a:t>
            </a:r>
            <a:br>
              <a:rPr lang="cs-CZ" sz="3200" b="1" dirty="0"/>
            </a:br>
            <a:r>
              <a:rPr lang="cs-CZ" sz="3200" b="1" dirty="0"/>
              <a:t>fluidní inteligence:</a:t>
            </a:r>
          </a:p>
          <a:p>
            <a:pPr lvl="1"/>
            <a:endParaRPr lang="cs-CZ" sz="2800" dirty="0"/>
          </a:p>
          <a:p>
            <a:pPr lvl="1"/>
            <a:r>
              <a:rPr lang="cs-CZ" sz="2800" dirty="0"/>
              <a:t>Dítěti v 5 letech jsme naměřili IQ 100.</a:t>
            </a:r>
          </a:p>
          <a:p>
            <a:pPr lvl="1"/>
            <a:r>
              <a:rPr lang="cs-CZ" sz="2800" dirty="0"/>
              <a:t>Při </a:t>
            </a:r>
            <a:r>
              <a:rPr lang="cs-CZ" sz="2800" dirty="0" err="1"/>
              <a:t>retestu</a:t>
            </a:r>
            <a:r>
              <a:rPr lang="cs-CZ" sz="2800" dirty="0"/>
              <a:t> v 8 letech má IQ 85.</a:t>
            </a:r>
          </a:p>
          <a:p>
            <a:endParaRPr lang="cs-CZ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464152" y="1845735"/>
            <a:ext cx="3691528" cy="4023360"/>
          </a:xfrm>
        </p:spPr>
        <p:txBody>
          <a:bodyPr>
            <a:normAutofit/>
          </a:bodyPr>
          <a:lstStyle/>
          <a:p>
            <a:r>
              <a:rPr lang="cs-CZ" sz="3200" b="1" dirty="0"/>
              <a:t>Inteligence </a:t>
            </a:r>
            <a:br>
              <a:rPr lang="cs-CZ" sz="3200" b="1" dirty="0"/>
            </a:br>
            <a:r>
              <a:rPr lang="cs-CZ" sz="3200" b="1" dirty="0"/>
              <a:t>dítěte se: ... ?</a:t>
            </a:r>
            <a:br>
              <a:rPr lang="cs-CZ" sz="3200" dirty="0"/>
            </a:br>
            <a:endParaRPr lang="cs-CZ" sz="3200" dirty="0"/>
          </a:p>
          <a:p>
            <a:pPr lvl="1"/>
            <a:r>
              <a:rPr lang="cs-CZ" sz="2800" dirty="0"/>
              <a:t>a) zvýšila</a:t>
            </a:r>
          </a:p>
          <a:p>
            <a:pPr lvl="1"/>
            <a:r>
              <a:rPr lang="cs-CZ" sz="2800" dirty="0"/>
              <a:t>b) nezměnila</a:t>
            </a:r>
          </a:p>
          <a:p>
            <a:pPr lvl="1"/>
            <a:r>
              <a:rPr lang="cs-CZ" sz="2800" dirty="0"/>
              <a:t>c) snížila</a:t>
            </a:r>
          </a:p>
          <a:p>
            <a:pPr lvl="1"/>
            <a:r>
              <a:rPr lang="cs-CZ" sz="2800" dirty="0"/>
              <a:t>d) nelze říci</a:t>
            </a:r>
          </a:p>
          <a:p>
            <a:pPr lvl="1"/>
            <a:r>
              <a:rPr lang="cs-CZ" sz="2800" dirty="0"/>
              <a:t>e) nechci odpovídat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92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tXLt9eo5s6Q/VvlvcmScDkI/AAAAAAAAAMU/Vx12AxqJYcYiGwwNSxFp7jA9mbfqNLcDA/s1600/rasch%2Bintelligence%2Bscore%2Bvs%2Bage%2Bremake%2B1.pn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/>
          <a:stretch/>
        </p:blipFill>
        <p:spPr bwMode="auto">
          <a:xfrm>
            <a:off x="1283804" y="260647"/>
            <a:ext cx="9624392" cy="58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50864" y="6453336"/>
            <a:ext cx="7992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3"/>
              </a:rPr>
              <a:t>http://mindsbasis.blogspot.cz/2016/03/rasch-measure-of-intelligence-age-2-25.html</a:t>
            </a:r>
            <a:r>
              <a:rPr lang="cs-CZ" sz="1100" dirty="0"/>
              <a:t> </a:t>
            </a:r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367808" y="2492896"/>
            <a:ext cx="792088" cy="288032"/>
          </a:xfrm>
          <a:prstGeom prst="line">
            <a:avLst/>
          </a:prstGeom>
          <a:ln w="53975">
            <a:solidFill>
              <a:srgbClr val="00206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7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66914" y="116631"/>
            <a:ext cx="11369063" cy="6120681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sz="half" idx="4294967295"/>
          </p:nvPr>
        </p:nvSpPr>
        <p:spPr>
          <a:xfrm>
            <a:off x="566914" y="2348880"/>
            <a:ext cx="2504749" cy="3554544"/>
          </a:xfrm>
        </p:spPr>
        <p:txBody>
          <a:bodyPr/>
          <a:lstStyle/>
          <a:p>
            <a:r>
              <a:rPr lang="cs-CZ" b="1" dirty="0"/>
              <a:t>Vývoj indexů ve WJ-IV v závislosti na věku.</a:t>
            </a:r>
          </a:p>
          <a:p>
            <a:r>
              <a:rPr lang="cs-CZ" dirty="0" err="1"/>
              <a:t>Raschův</a:t>
            </a:r>
            <a:r>
              <a:rPr lang="cs-CZ" dirty="0"/>
              <a:t> model umožňuje srovnávání vývoje průměrné úrovně rysů v čase.</a:t>
            </a:r>
          </a:p>
          <a:p>
            <a:r>
              <a:rPr lang="cs-CZ" dirty="0"/>
              <a:t>Ve </a:t>
            </a:r>
            <a:r>
              <a:rPr lang="cs-CZ" dirty="0" err="1"/>
              <a:t>vícePL</a:t>
            </a:r>
            <a:r>
              <a:rPr lang="cs-CZ" dirty="0"/>
              <a:t> IRT modelech problematické (nestejná „škála“).</a:t>
            </a:r>
          </a:p>
          <a:p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72304" y="2924944"/>
            <a:ext cx="3363456" cy="29784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367808" y="6453336"/>
            <a:ext cx="74168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/>
              <a:t>McGrew</a:t>
            </a:r>
            <a:r>
              <a:rPr lang="cs-CZ" sz="1100" dirty="0"/>
              <a:t>, K. S., </a:t>
            </a:r>
            <a:r>
              <a:rPr lang="cs-CZ" sz="1100" dirty="0" err="1"/>
              <a:t>LaForte</a:t>
            </a:r>
            <a:r>
              <a:rPr lang="cs-CZ" sz="1100" dirty="0"/>
              <a:t>, E. M., &amp; </a:t>
            </a:r>
            <a:r>
              <a:rPr lang="cs-CZ" sz="1100" dirty="0" err="1"/>
              <a:t>Schrank</a:t>
            </a:r>
            <a:r>
              <a:rPr lang="cs-CZ" sz="1100" dirty="0"/>
              <a:t>, F. A. (2014). </a:t>
            </a:r>
            <a:r>
              <a:rPr lang="cs-CZ" sz="1100" i="1" dirty="0" err="1"/>
              <a:t>Technical</a:t>
            </a:r>
            <a:r>
              <a:rPr lang="cs-CZ" sz="1100" i="1" dirty="0"/>
              <a:t> </a:t>
            </a:r>
            <a:r>
              <a:rPr lang="cs-CZ" sz="1100" i="1" dirty="0" err="1"/>
              <a:t>Manual</a:t>
            </a:r>
            <a:r>
              <a:rPr lang="cs-CZ" sz="1100" i="1" dirty="0"/>
              <a:t>. </a:t>
            </a:r>
            <a:r>
              <a:rPr lang="cs-CZ" sz="1100" i="1" dirty="0" err="1"/>
              <a:t>Woodcock</a:t>
            </a:r>
            <a:r>
              <a:rPr lang="cs-CZ" sz="1100" i="1" dirty="0"/>
              <a:t> Johnson IV.</a:t>
            </a:r>
            <a:r>
              <a:rPr lang="cs-CZ" sz="1100" dirty="0"/>
              <a:t> </a:t>
            </a:r>
            <a:r>
              <a:rPr lang="cs-CZ" sz="1100" dirty="0" err="1"/>
              <a:t>Rolling</a:t>
            </a:r>
            <a:r>
              <a:rPr lang="cs-CZ" sz="1100" dirty="0"/>
              <a:t> </a:t>
            </a:r>
            <a:r>
              <a:rPr lang="cs-CZ" sz="1100" dirty="0" err="1"/>
              <a:t>Meadows</a:t>
            </a:r>
            <a:r>
              <a:rPr lang="cs-CZ" sz="1100" dirty="0"/>
              <a:t>, IL: </a:t>
            </a:r>
            <a:r>
              <a:rPr lang="cs-CZ" sz="1100" dirty="0" err="1"/>
              <a:t>Riverside</a:t>
            </a:r>
            <a:r>
              <a:rPr lang="cs-CZ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65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8A69C-97D1-45C9-9FC4-31D32A55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odpovědi na položku (IRT)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480C08-DDAA-4B09-8D21-53481DF1F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Item</a:t>
            </a:r>
            <a:r>
              <a:rPr lang="cs-CZ" sz="2400" dirty="0"/>
              <a:t> Response </a:t>
            </a:r>
            <a:r>
              <a:rPr lang="cs-CZ" sz="2400" dirty="0" err="1"/>
              <a:t>Theory</a:t>
            </a:r>
            <a:r>
              <a:rPr lang="cs-CZ" sz="2400" dirty="0"/>
              <a:t> (IRT).</a:t>
            </a:r>
          </a:p>
          <a:p>
            <a:endParaRPr lang="cs-CZ" sz="2400" dirty="0"/>
          </a:p>
          <a:p>
            <a:r>
              <a:rPr lang="cs-CZ" sz="2400" dirty="0"/>
              <a:t>IRT je pokusem definovat koordinační funkci na úrovni jediné testové položky.</a:t>
            </a:r>
          </a:p>
          <a:p>
            <a:pPr lvl="1"/>
            <a:r>
              <a:rPr lang="cs-CZ" sz="2000" dirty="0"/>
              <a:t>Tzv. charakteristická funkce položky (</a:t>
            </a:r>
            <a:r>
              <a:rPr lang="cs-CZ" sz="2000" dirty="0" err="1"/>
              <a:t>Item</a:t>
            </a:r>
            <a:r>
              <a:rPr lang="cs-CZ" sz="2000" dirty="0"/>
              <a:t> </a:t>
            </a:r>
            <a:r>
              <a:rPr lang="cs-CZ" sz="2000" dirty="0" err="1"/>
              <a:t>Characteristic</a:t>
            </a:r>
            <a:r>
              <a:rPr lang="cs-CZ" sz="2000" dirty="0"/>
              <a:t> </a:t>
            </a:r>
            <a:r>
              <a:rPr lang="cs-CZ" sz="2000" dirty="0" err="1"/>
              <a:t>Curve</a:t>
            </a:r>
            <a:r>
              <a:rPr lang="cs-CZ" sz="2000" dirty="0"/>
              <a:t>/</a:t>
            </a:r>
            <a:r>
              <a:rPr lang="cs-CZ" sz="2000" dirty="0" err="1"/>
              <a:t>Function</a:t>
            </a:r>
            <a:r>
              <a:rPr lang="cs-CZ" sz="2000" dirty="0"/>
              <a:t>, ICC/ICF).</a:t>
            </a:r>
          </a:p>
          <a:p>
            <a:endParaRPr lang="cs-CZ" sz="2400" dirty="0"/>
          </a:p>
          <a:p>
            <a:r>
              <a:rPr lang="cs-CZ" sz="2400" dirty="0"/>
              <a:t>Existuje velké množství (desítky až stovky) různých IRT modelů.</a:t>
            </a:r>
          </a:p>
          <a:p>
            <a:pPr lvl="1"/>
            <a:r>
              <a:rPr lang="cs-CZ" sz="2000" dirty="0"/>
              <a:t>Testy a dotazníky se liší svým formátem, proto vyžadují i jinou ICC.</a:t>
            </a:r>
          </a:p>
          <a:p>
            <a:pPr lvl="1"/>
            <a:r>
              <a:rPr lang="cs-CZ" sz="2000" dirty="0"/>
              <a:t>Modely se dále liší svými předpoklady a variabilitou ICC podle použitých parametrů.</a:t>
            </a:r>
          </a:p>
        </p:txBody>
      </p:sp>
    </p:spTree>
    <p:extLst>
      <p:ext uri="{BB962C8B-B14F-4D97-AF65-F5344CB8AC3E}">
        <p14:creationId xmlns:p14="http://schemas.microsoft.com/office/powerpoint/2010/main" val="7465671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1"/>
          <p:cNvSpPr txBox="1">
            <a:spLocks/>
          </p:cNvSpPr>
          <p:nvPr/>
        </p:nvSpPr>
        <p:spPr>
          <a:xfrm>
            <a:off x="566914" y="2348880"/>
            <a:ext cx="3296838" cy="3554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Krátký inteligenční test (KIT)</a:t>
            </a:r>
          </a:p>
          <a:p>
            <a:r>
              <a:rPr lang="cs-CZ" dirty="0"/>
              <a:t>Srovnání vývojových křivek použito jako důkaz </a:t>
            </a:r>
            <a:r>
              <a:rPr lang="cs-CZ" dirty="0" err="1"/>
              <a:t>konstruktové</a:t>
            </a:r>
            <a:r>
              <a:rPr lang="cs-CZ" dirty="0"/>
              <a:t> validity.</a:t>
            </a:r>
          </a:p>
        </p:txBody>
      </p:sp>
      <p:sp>
        <p:nvSpPr>
          <p:cNvPr id="4" name="Obdélník 3"/>
          <p:cNvSpPr/>
          <p:nvPr/>
        </p:nvSpPr>
        <p:spPr>
          <a:xfrm>
            <a:off x="839416" y="6525344"/>
            <a:ext cx="10247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cs-CZ" sz="1200" dirty="0"/>
              <a:t>Cígler, H. (2018). </a:t>
            </a:r>
            <a:r>
              <a:rPr lang="cs-CZ" sz="1200" i="1" dirty="0"/>
              <a:t>Měření matematických schopností.</a:t>
            </a:r>
            <a:r>
              <a:rPr lang="cs-CZ" sz="1200" dirty="0"/>
              <a:t> Brno: Masarykova univerzita.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35446"/>
            <a:ext cx="7056784" cy="61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5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65" y="82216"/>
            <a:ext cx="7957319" cy="622710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51384" y="1124743"/>
            <a:ext cx="3384376" cy="4744245"/>
          </a:xfrm>
        </p:spPr>
        <p:txBody>
          <a:bodyPr/>
          <a:lstStyle/>
          <a:p>
            <a:r>
              <a:rPr lang="cs-CZ" dirty="0"/>
              <a:t>LEITER-3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Leiter</a:t>
            </a:r>
            <a:r>
              <a:rPr lang="cs-CZ" dirty="0"/>
              <a:t> International Performance </a:t>
            </a:r>
            <a:r>
              <a:rPr lang="cs-CZ" dirty="0" err="1"/>
              <a:t>Scale</a:t>
            </a:r>
            <a:r>
              <a:rPr lang="cs-CZ" dirty="0"/>
              <a:t>)</a:t>
            </a:r>
          </a:p>
        </p:txBody>
      </p:sp>
      <p:sp>
        <p:nvSpPr>
          <p:cNvPr id="6" name="Oválný bublinový popisek 5"/>
          <p:cNvSpPr/>
          <p:nvPr/>
        </p:nvSpPr>
        <p:spPr>
          <a:xfrm>
            <a:off x="10344472" y="5637745"/>
            <a:ext cx="1440160" cy="648072"/>
          </a:xfrm>
          <a:prstGeom prst="wedgeEllipseCallout">
            <a:avLst>
              <a:gd name="adj1" fmla="val -103337"/>
              <a:gd name="adj2" fmla="val -142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položky</a:t>
            </a:r>
            <a:endParaRPr lang="en-US" dirty="0"/>
          </a:p>
        </p:txBody>
      </p:sp>
      <p:sp>
        <p:nvSpPr>
          <p:cNvPr id="7" name="Oválný bublinový popisek 6"/>
          <p:cNvSpPr/>
          <p:nvPr/>
        </p:nvSpPr>
        <p:spPr>
          <a:xfrm>
            <a:off x="1775520" y="5508948"/>
            <a:ext cx="1728192" cy="720080"/>
          </a:xfrm>
          <a:prstGeom prst="wedgeEllipseCallout">
            <a:avLst>
              <a:gd name="adj1" fmla="val 82500"/>
              <a:gd name="adj2" fmla="val -650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jednotlivé subtesty</a:t>
            </a:r>
            <a:endParaRPr lang="en-US" dirty="0"/>
          </a:p>
        </p:txBody>
      </p:sp>
      <p:sp>
        <p:nvSpPr>
          <p:cNvPr id="8" name="Oválný bublinový popisek 7"/>
          <p:cNvSpPr/>
          <p:nvPr/>
        </p:nvSpPr>
        <p:spPr>
          <a:xfrm>
            <a:off x="2476395" y="4149080"/>
            <a:ext cx="1296144" cy="720080"/>
          </a:xfrm>
          <a:prstGeom prst="wedgeEllipseCallout">
            <a:avLst>
              <a:gd name="adj1" fmla="val 157564"/>
              <a:gd name="adj2" fmla="val 175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W-škála</a:t>
            </a:r>
            <a:endParaRPr lang="en-US" dirty="0"/>
          </a:p>
        </p:txBody>
      </p:sp>
      <p:sp>
        <p:nvSpPr>
          <p:cNvPr id="9" name="Oválný bublinový popisek 8"/>
          <p:cNvSpPr/>
          <p:nvPr/>
        </p:nvSpPr>
        <p:spPr>
          <a:xfrm>
            <a:off x="2243572" y="2763720"/>
            <a:ext cx="1872208" cy="864096"/>
          </a:xfrm>
          <a:prstGeom prst="wedgeEllipseCallout">
            <a:avLst>
              <a:gd name="adj1" fmla="val 148817"/>
              <a:gd name="adj2" fmla="val -29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věkové ekvivalenty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Estimátor</a:t>
            </a:r>
            <a:r>
              <a:rPr lang="cs-CZ" dirty="0"/>
              <a:t> IRT skóre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různých </a:t>
            </a:r>
            <a:r>
              <a:rPr lang="cs-CZ" dirty="0" err="1"/>
              <a:t>estimátorů</a:t>
            </a:r>
            <a:r>
              <a:rPr lang="cs-CZ" dirty="0"/>
              <a:t> s výrazně odlišným významem. </a:t>
            </a:r>
          </a:p>
          <a:p>
            <a:r>
              <a:rPr lang="cs-CZ" dirty="0"/>
              <a:t>Maximum </a:t>
            </a:r>
            <a:r>
              <a:rPr lang="cs-CZ" dirty="0" err="1"/>
              <a:t>likelihood</a:t>
            </a:r>
            <a:r>
              <a:rPr lang="cs-CZ" dirty="0"/>
              <a:t> (</a:t>
            </a:r>
            <a:r>
              <a:rPr lang="cs-CZ" b="1" dirty="0"/>
              <a:t>ML</a:t>
            </a:r>
            <a:r>
              <a:rPr lang="cs-CZ" dirty="0"/>
              <a:t>), resp. </a:t>
            </a:r>
            <a:r>
              <a:rPr lang="cs-CZ" dirty="0" err="1"/>
              <a:t>Weighted</a:t>
            </a:r>
            <a:r>
              <a:rPr lang="cs-CZ" dirty="0"/>
              <a:t> </a:t>
            </a:r>
            <a:r>
              <a:rPr lang="cs-CZ" dirty="0" err="1"/>
              <a:t>mean</a:t>
            </a:r>
            <a:r>
              <a:rPr lang="cs-CZ" dirty="0"/>
              <a:t> </a:t>
            </a:r>
            <a:r>
              <a:rPr lang="cs-CZ" dirty="0" err="1"/>
              <a:t>likelihood</a:t>
            </a:r>
            <a:r>
              <a:rPr lang="cs-CZ" dirty="0"/>
              <a:t> (</a:t>
            </a:r>
            <a:r>
              <a:rPr lang="cs-CZ" b="1" dirty="0"/>
              <a:t>WML</a:t>
            </a:r>
            <a:r>
              <a:rPr lang="cs-CZ" dirty="0"/>
              <a:t>).</a:t>
            </a:r>
          </a:p>
          <a:p>
            <a:pPr lvl="1"/>
            <a:r>
              <a:rPr lang="cs-CZ" dirty="0"/>
              <a:t>Typicky </a:t>
            </a:r>
            <a:r>
              <a:rPr lang="cs-CZ" dirty="0" err="1"/>
              <a:t>Raschovské</a:t>
            </a:r>
            <a:r>
              <a:rPr lang="cs-CZ" dirty="0"/>
              <a:t> modely, nezávislé na populační distribuci.  </a:t>
            </a:r>
          </a:p>
          <a:p>
            <a:pPr lvl="1"/>
            <a:r>
              <a:rPr lang="cs-CZ" dirty="0"/>
              <a:t>Jaká úroveň latentního rysu nejvíce odpovídá pozorovanému </a:t>
            </a:r>
            <a:r>
              <a:rPr lang="cs-CZ" dirty="0" err="1"/>
              <a:t>odpověďovému</a:t>
            </a:r>
            <a:r>
              <a:rPr lang="cs-CZ" dirty="0"/>
              <a:t> vzorci?</a:t>
            </a:r>
          </a:p>
          <a:p>
            <a:pPr lvl="1"/>
            <a:r>
              <a:rPr lang="cs-CZ" dirty="0"/>
              <a:t>Nezávislé na vzorku, ale náchylné na extrémní data.</a:t>
            </a:r>
          </a:p>
          <a:p>
            <a:r>
              <a:rPr lang="cs-CZ" dirty="0" err="1"/>
              <a:t>Expected</a:t>
            </a:r>
            <a:r>
              <a:rPr lang="cs-CZ" dirty="0"/>
              <a:t> a-posteriori (</a:t>
            </a:r>
            <a:r>
              <a:rPr lang="cs-CZ" b="1" dirty="0"/>
              <a:t>EAP</a:t>
            </a:r>
            <a:r>
              <a:rPr lang="cs-CZ" dirty="0"/>
              <a:t>), Maximum a-posteriori (</a:t>
            </a:r>
            <a:r>
              <a:rPr lang="cs-CZ" b="1" dirty="0"/>
              <a:t>MAP</a:t>
            </a:r>
            <a:r>
              <a:rPr lang="cs-CZ" dirty="0"/>
              <a:t>).</a:t>
            </a:r>
          </a:p>
          <a:p>
            <a:pPr lvl="1"/>
            <a:r>
              <a:rPr lang="cs-CZ" dirty="0" err="1"/>
              <a:t>Bayesovský</a:t>
            </a:r>
            <a:r>
              <a:rPr lang="cs-CZ" dirty="0"/>
              <a:t> odhad, průměr (EAP) nebo modus (MAP) posteriorní distribuce. </a:t>
            </a:r>
          </a:p>
          <a:p>
            <a:pPr lvl="1"/>
            <a:r>
              <a:rPr lang="cs-CZ" dirty="0"/>
              <a:t>Bere v potaz apriorní populační distribuci a kombinuje ji s věrohodností dat.</a:t>
            </a:r>
          </a:p>
          <a:p>
            <a:pPr lvl="1"/>
            <a:r>
              <a:rPr lang="cs-CZ" dirty="0"/>
              <a:t>Více centrální, analogie odhadu pravého skóre v CTT.</a:t>
            </a:r>
          </a:p>
          <a:p>
            <a:pPr lvl="1"/>
            <a:r>
              <a:rPr lang="cs-CZ" dirty="0"/>
              <a:t>Zásadně závislé na vzorku, extrémní data nejsou problém.</a:t>
            </a:r>
          </a:p>
          <a:p>
            <a:r>
              <a:rPr lang="cs-CZ" b="1" dirty="0"/>
              <a:t>Plauzibilní hodnoty </a:t>
            </a:r>
            <a:r>
              <a:rPr lang="cs-CZ" dirty="0"/>
              <a:t>(typicky za využití EAP).</a:t>
            </a:r>
          </a:p>
        </p:txBody>
      </p:sp>
    </p:spTree>
    <p:extLst>
      <p:ext uri="{BB962C8B-B14F-4D97-AF65-F5344CB8AC3E}">
        <p14:creationId xmlns:p14="http://schemas.microsoft.com/office/powerpoint/2010/main" val="33417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různých typů skórů: 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43336" cy="4391578"/>
          </a:xfrm>
        </p:spPr>
        <p:txBody>
          <a:bodyPr>
            <a:noAutofit/>
          </a:bodyPr>
          <a:lstStyle/>
          <a:p>
            <a:r>
              <a:rPr lang="cs-CZ" b="1" dirty="0"/>
              <a:t>Hrubé skóry </a:t>
            </a:r>
            <a:r>
              <a:rPr lang="cs-CZ" dirty="0"/>
              <a:t>(CTT součtové skóry, IRT odhady) – nelze samy o sobě interpretovat.</a:t>
            </a:r>
          </a:p>
          <a:p>
            <a:r>
              <a:rPr lang="cs-CZ" b="1" dirty="0"/>
              <a:t>Odvozené skóry </a:t>
            </a:r>
            <a:r>
              <a:rPr lang="cs-CZ" dirty="0"/>
              <a:t>(percentily, IQ a další standardní skóry) poskytují normativní srovnání s referenční skupinou. Jsou závislé na vlastnostech škály a vzorku (M, SD).</a:t>
            </a:r>
          </a:p>
          <a:p>
            <a:r>
              <a:rPr lang="cs-CZ" b="1" dirty="0" err="1"/>
              <a:t>Ipsativní</a:t>
            </a:r>
            <a:r>
              <a:rPr lang="cs-CZ" b="1" dirty="0"/>
              <a:t> skóry </a:t>
            </a:r>
            <a:r>
              <a:rPr lang="cs-CZ" dirty="0"/>
              <a:t>poskytují </a:t>
            </a:r>
            <a:r>
              <a:rPr lang="cs-CZ" dirty="0" err="1"/>
              <a:t>intraindividuální</a:t>
            </a:r>
            <a:r>
              <a:rPr lang="cs-CZ" dirty="0"/>
              <a:t> srovnání odvozených skórů (diagnostika profilu atp.). </a:t>
            </a:r>
          </a:p>
          <a:p>
            <a:pPr lvl="1"/>
            <a:r>
              <a:rPr lang="cs-CZ" dirty="0"/>
              <a:t>Statisticky, klinicky významný rozdíl...</a:t>
            </a:r>
          </a:p>
          <a:p>
            <a:r>
              <a:rPr lang="cs-CZ" b="1" dirty="0"/>
              <a:t>W-skóry</a:t>
            </a:r>
            <a:r>
              <a:rPr lang="cs-CZ" dirty="0"/>
              <a:t> zasazují výkon člověk na škálu nezávislou na věku a populaci společnou pro typ testů.</a:t>
            </a:r>
          </a:p>
          <a:p>
            <a:pPr lvl="1"/>
            <a:r>
              <a:rPr lang="cs-CZ" dirty="0"/>
              <a:t>Do jisté míry nezávislou na počtu a konkrétním znění položek.</a:t>
            </a:r>
          </a:p>
          <a:p>
            <a:r>
              <a:rPr lang="cs-CZ" b="1" dirty="0"/>
              <a:t>RPI index </a:t>
            </a:r>
            <a:r>
              <a:rPr lang="cs-CZ" dirty="0"/>
              <a:t>poskytuje měřítko pro srovnání rozdílu výkonu probanda a referenční skupiny na snadno představitelné škále. Závislý na průměru (M), ale nikoli na variabilitě (SD).</a:t>
            </a:r>
          </a:p>
          <a:p>
            <a:pPr lvl="1"/>
            <a:r>
              <a:rPr lang="cs-CZ" dirty="0"/>
              <a:t>Rozdíl 30 IQ v pěti a dvaceti letech znamená velmi odlišný rozdíl v reálném výkonu, protože SD</a:t>
            </a:r>
            <a:r>
              <a:rPr lang="cs-CZ" baseline="-25000" dirty="0"/>
              <a:t>5</a:t>
            </a:r>
            <a:r>
              <a:rPr lang="cs-CZ" dirty="0"/>
              <a:t> &gt; SD</a:t>
            </a:r>
            <a:r>
              <a:rPr lang="cs-CZ" baseline="-25000" dirty="0"/>
              <a:t>20</a:t>
            </a:r>
            <a:r>
              <a:rPr lang="cs-CZ" dirty="0"/>
              <a:t>.</a:t>
            </a:r>
          </a:p>
          <a:p>
            <a:r>
              <a:rPr lang="cs-CZ" b="1" dirty="0"/>
              <a:t>Věkové a ročníkové ekvivalenty</a:t>
            </a:r>
            <a:r>
              <a:rPr lang="cs-CZ" dirty="0"/>
              <a:t> zasazují respondenta na vývojovou škálu. Zóna nejbližšího vývoje.</a:t>
            </a:r>
          </a:p>
        </p:txBody>
      </p:sp>
    </p:spTree>
    <p:extLst>
      <p:ext uri="{BB962C8B-B14F-4D97-AF65-F5344CB8AC3E}">
        <p14:creationId xmlns:p14="http://schemas.microsoft.com/office/powerpoint/2010/main" val="33927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modelu </a:t>
            </a:r>
            <a:br>
              <a:rPr lang="cs-CZ" dirty="0"/>
            </a:br>
            <a:r>
              <a:rPr lang="cs-CZ" dirty="0"/>
              <a:t>s daty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Na úrovni položky.</a:t>
            </a:r>
          </a:p>
          <a:p>
            <a:r>
              <a:rPr lang="cs-CZ" dirty="0"/>
              <a:t>Na úrovni respondenta.</a:t>
            </a:r>
          </a:p>
          <a:p>
            <a:r>
              <a:rPr lang="cs-CZ" dirty="0"/>
              <a:t>Pravděpodobnost konkrétní odpovědi.</a:t>
            </a:r>
          </a:p>
          <a:p>
            <a:r>
              <a:rPr lang="cs-CZ" dirty="0"/>
              <a:t>Lokální závislost položek.</a:t>
            </a:r>
          </a:p>
          <a:p>
            <a:r>
              <a:rPr lang="cs-CZ" dirty="0"/>
              <a:t>Na úrovni modelu.</a:t>
            </a:r>
          </a:p>
        </p:txBody>
      </p:sp>
      <p:pic>
        <p:nvPicPr>
          <p:cNvPr id="8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7888" y="401589"/>
            <a:ext cx="62646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56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modelu s daty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430820"/>
          </a:xfrm>
        </p:spPr>
        <p:txBody>
          <a:bodyPr/>
          <a:lstStyle/>
          <a:p>
            <a:r>
              <a:rPr lang="cs-CZ" dirty="0"/>
              <a:t>Na úrovni celého modelu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276872"/>
            <a:ext cx="4937760" cy="396044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Odpovídají pozorovaná data IRT modelu?</a:t>
            </a:r>
          </a:p>
          <a:p>
            <a:r>
              <a:rPr lang="cs-CZ" sz="2400" dirty="0"/>
              <a:t>Obdobný přístup jako </a:t>
            </a:r>
            <a:br>
              <a:rPr lang="cs-CZ" sz="2400" dirty="0"/>
            </a:br>
            <a:r>
              <a:rPr lang="cs-CZ" sz="2400" dirty="0"/>
              <a:t>v konfirmační faktorové analýze</a:t>
            </a:r>
          </a:p>
          <a:p>
            <a:pPr lvl="1"/>
            <a:r>
              <a:rPr lang="el-GR" sz="2000" dirty="0">
                <a:latin typeface="Calibri"/>
              </a:rPr>
              <a:t>χ</a:t>
            </a:r>
            <a:r>
              <a:rPr lang="cs-CZ" sz="2000" baseline="30000" dirty="0">
                <a:latin typeface="Calibri"/>
              </a:rPr>
              <a:t>2</a:t>
            </a:r>
            <a:r>
              <a:rPr lang="cs-CZ" sz="2000" dirty="0">
                <a:latin typeface="Calibri"/>
              </a:rPr>
              <a:t>, </a:t>
            </a:r>
            <a:r>
              <a:rPr lang="cs-CZ" sz="2000" dirty="0"/>
              <a:t>TLI, CFI, RMSEA...</a:t>
            </a:r>
          </a:p>
          <a:p>
            <a:pPr lvl="1"/>
            <a:r>
              <a:rPr lang="cs-CZ" sz="1200" dirty="0"/>
              <a:t>Na hrubých datech zkreslené velkým počtem </a:t>
            </a:r>
            <a:r>
              <a:rPr lang="cs-CZ" sz="1200" dirty="0" err="1"/>
              <a:t>d.f</a:t>
            </a:r>
            <a:r>
              <a:rPr lang="cs-CZ" sz="1200" dirty="0"/>
              <a:t>., proto reprodukované </a:t>
            </a:r>
            <a:r>
              <a:rPr lang="cs-CZ" sz="1200" dirty="0" err="1"/>
              <a:t>bivariační</a:t>
            </a:r>
            <a:r>
              <a:rPr lang="cs-CZ" sz="1200" dirty="0"/>
              <a:t> matice a „limited </a:t>
            </a:r>
            <a:r>
              <a:rPr lang="cs-CZ" sz="1200" dirty="0" err="1"/>
              <a:t>information</a:t>
            </a:r>
            <a:r>
              <a:rPr lang="cs-CZ" sz="1200" dirty="0"/>
              <a:t> </a:t>
            </a:r>
            <a:r>
              <a:rPr lang="cs-CZ" sz="1200" dirty="0" err="1"/>
              <a:t>approach</a:t>
            </a:r>
            <a:r>
              <a:rPr lang="cs-CZ" sz="1200" dirty="0"/>
              <a:t>“ s využitím M2 statistiky (</a:t>
            </a:r>
            <a:r>
              <a:rPr lang="cs-CZ" sz="1200" dirty="0" err="1">
                <a:hlinkClick r:id="rId2"/>
              </a:rPr>
              <a:t>Maydeu-Olivares</a:t>
            </a:r>
            <a:r>
              <a:rPr lang="cs-CZ" sz="1200" dirty="0">
                <a:hlinkClick r:id="rId2"/>
              </a:rPr>
              <a:t> a </a:t>
            </a:r>
            <a:r>
              <a:rPr lang="cs-CZ" sz="1200" dirty="0" err="1">
                <a:hlinkClick r:id="rId2"/>
              </a:rPr>
              <a:t>Joe</a:t>
            </a:r>
            <a:r>
              <a:rPr lang="cs-CZ" sz="1200" dirty="0">
                <a:hlinkClick r:id="rId2"/>
              </a:rPr>
              <a:t>, 2006</a:t>
            </a:r>
            <a:r>
              <a:rPr lang="cs-CZ" sz="1200" dirty="0"/>
              <a:t>; </a:t>
            </a:r>
            <a:r>
              <a:rPr lang="cs-CZ" sz="1200" dirty="0" err="1">
                <a:hlinkClick r:id="rId3"/>
              </a:rPr>
              <a:t>Cai</a:t>
            </a:r>
            <a:r>
              <a:rPr lang="cs-CZ" sz="1200" dirty="0">
                <a:hlinkClick r:id="rId3"/>
              </a:rPr>
              <a:t> a </a:t>
            </a:r>
            <a:r>
              <a:rPr lang="cs-CZ" sz="1200" dirty="0" err="1">
                <a:hlinkClick r:id="rId3"/>
              </a:rPr>
              <a:t>Hansen</a:t>
            </a:r>
            <a:r>
              <a:rPr lang="cs-CZ" sz="1200" dirty="0">
                <a:hlinkClick r:id="rId3"/>
              </a:rPr>
              <a:t>, 2013</a:t>
            </a:r>
            <a:r>
              <a:rPr lang="cs-CZ" sz="1200" dirty="0"/>
              <a:t>)</a:t>
            </a:r>
          </a:p>
          <a:p>
            <a:r>
              <a:rPr lang="cs-CZ" sz="2400" dirty="0"/>
              <a:t>Umožňuje srovnání modelů navzájem</a:t>
            </a:r>
          </a:p>
          <a:p>
            <a:pPr lvl="1"/>
            <a:r>
              <a:rPr lang="cs-CZ" sz="2000" dirty="0"/>
              <a:t>1PL vs. 2PL vs. 3PL... (nejen pomocí LRT).</a:t>
            </a:r>
          </a:p>
          <a:p>
            <a:r>
              <a:rPr lang="cs-CZ" sz="2400" dirty="0"/>
              <a:t>IRT lze v tomto ohledu použít namísto běžné EFA/CFA</a:t>
            </a:r>
            <a:endParaRPr lang="en-US" sz="24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430820"/>
          </a:xfrm>
        </p:spPr>
        <p:txBody>
          <a:bodyPr>
            <a:normAutofit/>
          </a:bodyPr>
          <a:lstStyle/>
          <a:p>
            <a:r>
              <a:rPr lang="cs-CZ" dirty="0"/>
              <a:t>Na úrovni položky/respondenta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217920" y="2276872"/>
            <a:ext cx="4937760" cy="396044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Na kolik dobře odpovídají pozorované odpovědi 1 respondenta nebo odpovědi na 1 položku zvolenému IRT modelu?</a:t>
            </a:r>
          </a:p>
          <a:p>
            <a:r>
              <a:rPr lang="cs-CZ" sz="2400" dirty="0"/>
              <a:t>Celá řada indexů.</a:t>
            </a:r>
          </a:p>
          <a:p>
            <a:pPr lvl="1"/>
            <a:r>
              <a:rPr lang="cs-CZ" sz="2000" b="1" dirty="0"/>
              <a:t>Person fit: </a:t>
            </a:r>
            <a:r>
              <a:rPr lang="cs-CZ" sz="2000" dirty="0"/>
              <a:t>identifikace aberantních odpovědí.</a:t>
            </a:r>
          </a:p>
          <a:p>
            <a:pPr lvl="2"/>
            <a:r>
              <a:rPr lang="cs-CZ" sz="1600" dirty="0"/>
              <a:t>Např. pro účely purifikace dat při standardizaci.</a:t>
            </a:r>
          </a:p>
          <a:p>
            <a:pPr lvl="1"/>
            <a:r>
              <a:rPr lang="cs-CZ" sz="2000" b="1" dirty="0" err="1"/>
              <a:t>Item</a:t>
            </a:r>
            <a:r>
              <a:rPr lang="cs-CZ" sz="2000" b="1" dirty="0"/>
              <a:t> fit: </a:t>
            </a:r>
            <a:r>
              <a:rPr lang="cs-CZ" sz="2000" dirty="0"/>
              <a:t>doplňková informace o kvalitě položky (vedle parametrů modelu)</a:t>
            </a:r>
          </a:p>
          <a:p>
            <a:pPr lvl="1"/>
            <a:r>
              <a:rPr lang="cs-CZ" sz="2000" dirty="0"/>
              <a:t>Testy lokální nezávislosti (analogie reziduálních korelací a modifikačních indexů v FA).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62706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na úrovni respondenta/položky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399320" cy="4391578"/>
          </a:xfrm>
        </p:spPr>
        <p:txBody>
          <a:bodyPr>
            <a:noAutofit/>
          </a:bodyPr>
          <a:lstStyle/>
          <a:p>
            <a:r>
              <a:rPr lang="cs-CZ" dirty="0"/>
              <a:t>Na rozdíl od CFA lze uvažovat o shodě modelu s daty na úrovni položky/respondenta.</a:t>
            </a:r>
          </a:p>
          <a:p>
            <a:pPr lvl="1"/>
            <a:r>
              <a:rPr lang="cs-CZ" sz="2000" dirty="0"/>
              <a:t>„Odpovídá </a:t>
            </a:r>
            <a:r>
              <a:rPr lang="cs-CZ" sz="2000" dirty="0" err="1"/>
              <a:t>univariační</a:t>
            </a:r>
            <a:r>
              <a:rPr lang="cs-CZ" sz="2000" dirty="0"/>
              <a:t> frekvenční tabulka pozorovaných odpovědí predikovaným odpovědím?“</a:t>
            </a:r>
          </a:p>
          <a:p>
            <a:r>
              <a:rPr lang="cs-CZ" dirty="0"/>
              <a:t>Využití shody položky s daty:</a:t>
            </a:r>
          </a:p>
          <a:p>
            <a:pPr lvl="1"/>
            <a:r>
              <a:rPr lang="cs-CZ" dirty="0"/>
              <a:t>Vyřazování nefungujících položek, kontrola položek při </a:t>
            </a:r>
            <a:r>
              <a:rPr lang="cs-CZ" dirty="0" err="1"/>
              <a:t>equatingu</a:t>
            </a:r>
            <a:r>
              <a:rPr lang="cs-CZ" dirty="0"/>
              <a:t>, MG IRT a podobně.</a:t>
            </a:r>
          </a:p>
          <a:p>
            <a:pPr lvl="1"/>
            <a:r>
              <a:rPr lang="cs-CZ" dirty="0"/>
              <a:t>Úprava IRT modelu (ICC) pro konkrétní položku.</a:t>
            </a:r>
          </a:p>
          <a:p>
            <a:r>
              <a:rPr lang="cs-CZ" dirty="0"/>
              <a:t>Využití shody respondenta s daty</a:t>
            </a:r>
          </a:p>
          <a:p>
            <a:pPr lvl="1"/>
            <a:r>
              <a:rPr lang="cs-CZ" dirty="0"/>
              <a:t>Identifikace aberantního odpovídání.</a:t>
            </a:r>
          </a:p>
          <a:p>
            <a:pPr lvl="1"/>
            <a:r>
              <a:rPr lang="cs-CZ" dirty="0"/>
              <a:t>Vyřazení respondentů odpovídajících nahodile při standardizačních studiích.</a:t>
            </a:r>
          </a:p>
          <a:p>
            <a:r>
              <a:rPr lang="cs-CZ" dirty="0"/>
              <a:t>Občas se využívá i identifikace konkrétní nepravděpodobné odpovědi.</a:t>
            </a:r>
          </a:p>
          <a:p>
            <a:pPr lvl="1"/>
            <a:r>
              <a:rPr lang="cs-CZ" dirty="0"/>
              <a:t>WJ-IV COG: jsou vyřazeny odpovědi podle tzv. pravidla 5</a:t>
            </a:r>
            <a:r>
              <a:rPr lang="el-GR" dirty="0"/>
              <a:t>σ</a:t>
            </a:r>
            <a:r>
              <a:rPr lang="cs-CZ" dirty="0"/>
              <a:t> (p = 0,00000057).</a:t>
            </a:r>
          </a:p>
          <a:p>
            <a:pPr lvl="1"/>
            <a:r>
              <a:rPr lang="cs-CZ" dirty="0"/>
              <a:t>Například respondent odpoví chybně z důvodů nesouvisejících s měřeným rysem.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4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položky s daty (</a:t>
            </a:r>
            <a:r>
              <a:rPr lang="cs-CZ" dirty="0" err="1"/>
              <a:t>item</a:t>
            </a:r>
            <a:r>
              <a:rPr lang="cs-CZ" dirty="0"/>
              <a:t> fit)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Shodu lze testovat pomocí signifikance odlišnosti od modelu, příp. velikosti efektu.</a:t>
                </a:r>
              </a:p>
              <a:p>
                <a:r>
                  <a:rPr lang="cs-CZ" dirty="0" err="1"/>
                  <a:t>Raschův</a:t>
                </a:r>
                <a:r>
                  <a:rPr lang="cs-CZ" dirty="0"/>
                  <a:t> model: </a:t>
                </a:r>
                <a:r>
                  <a:rPr lang="cs-CZ" dirty="0" err="1"/>
                  <a:t>infit</a:t>
                </a:r>
                <a:r>
                  <a:rPr lang="cs-CZ" dirty="0"/>
                  <a:t> vs. </a:t>
                </a:r>
                <a:r>
                  <a:rPr lang="cs-CZ" dirty="0" err="1"/>
                  <a:t>outfit</a:t>
                </a:r>
                <a:r>
                  <a:rPr lang="cs-CZ" dirty="0"/>
                  <a:t>, z-standardizovaný vs. </a:t>
                </a:r>
                <a:r>
                  <a:rPr lang="cs-CZ" dirty="0" err="1"/>
                  <a:t>mean</a:t>
                </a:r>
                <a:r>
                  <a:rPr lang="cs-CZ" dirty="0"/>
                  <a:t>-square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den>
                    </m:f>
                  </m:oMath>
                </a14:m>
                <a:r>
                  <a:rPr lang="cs-CZ" dirty="0"/>
                  <a:t>).</a:t>
                </a:r>
              </a:p>
              <a:p>
                <a:r>
                  <a:rPr lang="cs-CZ" dirty="0"/>
                  <a:t>IRT obecně: </a:t>
                </a:r>
                <a:r>
                  <a:rPr lang="cs-CZ" dirty="0" err="1"/>
                  <a:t>Signed</a:t>
                </a:r>
                <a:r>
                  <a:rPr lang="cs-CZ" dirty="0"/>
                  <a:t> </a:t>
                </a:r>
                <a:r>
                  <a:rPr lang="el-GR" dirty="0">
                    <a:cs typeface="Calibri" panose="020F0502020204030204" pitchFamily="34" charset="0"/>
                  </a:rPr>
                  <a:t>χ</a:t>
                </a:r>
                <a:r>
                  <a:rPr lang="cs-CZ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cs-CZ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l-GR" dirty="0">
                    <a:cs typeface="Calibri" panose="020F0502020204030204" pitchFamily="34" charset="0"/>
                  </a:rPr>
                  <a:t>χ</a:t>
                </a:r>
                <a:r>
                  <a:rPr lang="cs-CZ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případně jen </a:t>
                </a:r>
                <a:r>
                  <a:rPr lang="el-GR" dirty="0">
                    <a:cs typeface="Calibri" panose="020F0502020204030204" pitchFamily="34" charset="0"/>
                  </a:rPr>
                  <a:t>χ</a:t>
                </a:r>
                <a:r>
                  <a:rPr lang="cs-CZ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; G2; Q</a:t>
                </a:r>
                <a:r>
                  <a:rPr lang="cs-CZ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plausible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value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</a:t>
                </a:r>
                <a:r>
                  <a:rPr lang="cs-CZ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cs-CZ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PV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cs-CZ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jejich bootstrapové varianty s vyšší robustností.</a:t>
                </a:r>
              </a:p>
              <a:p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Velikost účinku: velmi často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Cramerovo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V.</a:t>
                </a:r>
              </a:p>
              <a:p>
                <a:pPr lvl="1"/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Jak moc se liší pozorované frekvence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odpověďových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kategorií od kategorií predikovaných modelem?</a:t>
                </a:r>
              </a:p>
              <a:p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Někdy též RMSEA nebo SRMR dané položky.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440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0163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6040" y="1843703"/>
            <a:ext cx="4386139" cy="4386139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položky s daty (</a:t>
            </a:r>
            <a:r>
              <a:rPr lang="cs-CZ" dirty="0" err="1"/>
              <a:t>item</a:t>
            </a:r>
            <a:r>
              <a:rPr lang="cs-CZ" dirty="0"/>
              <a:t> fit)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600056" y="5977891"/>
            <a:ext cx="521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https://philchalmers.github.io/mirt/html/itemfit.html</a:t>
            </a:r>
            <a:endParaRPr lang="cs-CZ" dirty="0"/>
          </a:p>
        </p:txBody>
      </p:sp>
      <p:pic>
        <p:nvPicPr>
          <p:cNvPr id="10" name="Zástupný symbol pro obsah 1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7280" y="1873047"/>
            <a:ext cx="4325020" cy="43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01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respondentů s daty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Tradičně tzv. </a:t>
            </a:r>
            <a:r>
              <a:rPr lang="cs-CZ" sz="2400" i="1" dirty="0" err="1"/>
              <a:t>Zh</a:t>
            </a:r>
            <a:r>
              <a:rPr lang="cs-CZ" sz="2400" dirty="0"/>
              <a:t> statistika.</a:t>
            </a:r>
          </a:p>
          <a:p>
            <a:r>
              <a:rPr lang="cs-CZ" sz="2400" dirty="0"/>
              <a:t>V </a:t>
            </a:r>
            <a:r>
              <a:rPr lang="cs-CZ" sz="2400" dirty="0" err="1"/>
              <a:t>Raschových</a:t>
            </a:r>
            <a:r>
              <a:rPr lang="cs-CZ" sz="2400" dirty="0"/>
              <a:t> modelech se používá </a:t>
            </a:r>
            <a:r>
              <a:rPr lang="cs-CZ" sz="2400" dirty="0" err="1"/>
              <a:t>infit</a:t>
            </a:r>
            <a:r>
              <a:rPr lang="cs-CZ" sz="2400" dirty="0"/>
              <a:t> a </a:t>
            </a:r>
            <a:r>
              <a:rPr lang="cs-CZ" sz="2400" dirty="0" err="1"/>
              <a:t>outfit</a:t>
            </a:r>
            <a:r>
              <a:rPr lang="cs-CZ" sz="2400" dirty="0"/>
              <a:t> stejně, jako u položek.</a:t>
            </a:r>
          </a:p>
          <a:p>
            <a:r>
              <a:rPr lang="cs-CZ" sz="2400" dirty="0"/>
              <a:t>Celkově to není příliš spolehlivé pro individuální diagnostiku.</a:t>
            </a:r>
          </a:p>
          <a:p>
            <a:pPr lvl="1"/>
            <a:r>
              <a:rPr lang="cs-CZ" sz="2000" dirty="0"/>
              <a:t>Výhodnější je vyhledávání konkrétních aberantních odpovědí s malou pravděpodobností.</a:t>
            </a:r>
          </a:p>
          <a:p>
            <a:r>
              <a:rPr lang="cs-CZ" sz="2400" dirty="0"/>
              <a:t>Hlavní využití při standardizaci a čištění dat.</a:t>
            </a:r>
          </a:p>
        </p:txBody>
      </p:sp>
    </p:spTree>
    <p:extLst>
      <p:ext uri="{BB962C8B-B14F-4D97-AF65-F5344CB8AC3E}">
        <p14:creationId xmlns:p14="http://schemas.microsoft.com/office/powerpoint/2010/main" val="312364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95400" y="152760"/>
            <a:ext cx="10729192" cy="814412"/>
          </a:xfrm>
        </p:spPr>
        <p:txBody>
          <a:bodyPr>
            <a:normAutofit/>
          </a:bodyPr>
          <a:lstStyle/>
          <a:p>
            <a:r>
              <a:rPr lang="cs-CZ" dirty="0"/>
              <a:t>Příklad: Nezávislost měření na nástroji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695400" y="916285"/>
            <a:ext cx="10729192" cy="1648619"/>
          </a:xfrm>
        </p:spPr>
        <p:txBody>
          <a:bodyPr>
            <a:normAutofit/>
          </a:bodyPr>
          <a:lstStyle/>
          <a:p>
            <a:r>
              <a:rPr lang="cs-CZ" dirty="0"/>
              <a:t>TIM</a:t>
            </a:r>
            <a:r>
              <a:rPr lang="cs-CZ" baseline="30000" dirty="0"/>
              <a:t>3–5</a:t>
            </a:r>
            <a:r>
              <a:rPr lang="cs-CZ" dirty="0"/>
              <a:t>: Test pro identifikaci matematicky nadaných dětí</a:t>
            </a:r>
          </a:p>
          <a:p>
            <a:pPr lvl="1"/>
            <a:r>
              <a:rPr lang="cs-CZ" dirty="0"/>
              <a:t>Test je </a:t>
            </a:r>
            <a:r>
              <a:rPr lang="cs-CZ" b="1" dirty="0"/>
              <a:t>velmi obtížný</a:t>
            </a:r>
            <a:r>
              <a:rPr lang="cs-CZ" dirty="0"/>
              <a:t>, aby dobře měřil nadprůměr.</a:t>
            </a:r>
          </a:p>
          <a:p>
            <a:pPr lvl="1"/>
            <a:r>
              <a:rPr lang="cs-CZ" dirty="0" err="1"/>
              <a:t>r</a:t>
            </a:r>
            <a:r>
              <a:rPr lang="cs-CZ" baseline="-25000" dirty="0" err="1"/>
              <a:t>xx</a:t>
            </a:r>
            <a:r>
              <a:rPr lang="cs-CZ" baseline="-25000" dirty="0"/>
              <a:t>‘</a:t>
            </a:r>
            <a:r>
              <a:rPr lang="cs-CZ" dirty="0"/>
              <a:t> = 0,82; M = 8,51; SD = 6,72; min = 0; </a:t>
            </a:r>
            <a:r>
              <a:rPr lang="cs-CZ" dirty="0" err="1"/>
              <a:t>max</a:t>
            </a:r>
            <a:r>
              <a:rPr lang="cs-CZ" dirty="0"/>
              <a:t> = 33</a:t>
            </a:r>
          </a:p>
          <a:p>
            <a:pPr lvl="1"/>
            <a:r>
              <a:rPr lang="cs-CZ" b="1" dirty="0"/>
              <a:t>Předpoklad:</a:t>
            </a:r>
            <a:r>
              <a:rPr lang="cs-CZ" dirty="0"/>
              <a:t> Rozložení matematických schopností je v populaci normálně rozložené.</a:t>
            </a:r>
          </a:p>
          <a:p>
            <a:pPr lvl="1"/>
            <a:r>
              <a:rPr lang="cs-CZ" b="1" dirty="0"/>
              <a:t>Závěr:</a:t>
            </a:r>
            <a:r>
              <a:rPr lang="cs-CZ" dirty="0"/>
              <a:t> Jaké budou naměřené skóry?</a:t>
            </a: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648303"/>
              </p:ext>
            </p:extLst>
          </p:nvPr>
        </p:nvGraphicFramePr>
        <p:xfrm>
          <a:off x="818443" y="2882697"/>
          <a:ext cx="4807061" cy="330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12062"/>
              </p:ext>
            </p:extLst>
          </p:nvPr>
        </p:nvGraphicFramePr>
        <p:xfrm>
          <a:off x="623392" y="2793677"/>
          <a:ext cx="5074120" cy="339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805770"/>
              </p:ext>
            </p:extLst>
          </p:nvPr>
        </p:nvGraphicFramePr>
        <p:xfrm>
          <a:off x="6240016" y="2708920"/>
          <a:ext cx="5652120" cy="356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2747628" y="3383322"/>
            <a:ext cx="6624736" cy="923330"/>
          </a:xfrm>
          <a:prstGeom prst="rect">
            <a:avLst/>
          </a:prstGeom>
          <a:solidFill>
            <a:srgbClr val="FFC000">
              <a:alpha val="76000"/>
            </a:srgbClr>
          </a:solidFill>
          <a:ln w="28575" cap="flat">
            <a:solidFill>
              <a:srgbClr val="CC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Jak by vypadalo rozložení u testu, měřícího deficit (dyskalkulie...)?</a:t>
            </a:r>
          </a:p>
          <a:p>
            <a:pPr algn="ctr"/>
            <a:r>
              <a:rPr lang="cs-CZ" dirty="0"/>
              <a:t>Měření v rámci CTT je </a:t>
            </a:r>
            <a:r>
              <a:rPr lang="cs-CZ" b="1" dirty="0"/>
              <a:t>vždy vztaženo k měřícímu nástroji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Měření v rámci IRT </a:t>
            </a:r>
            <a:r>
              <a:rPr lang="cs-CZ" b="1" dirty="0"/>
              <a:t>může být (více méně) na nástroji nezávislé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828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10" grpId="0">
        <p:bldAsOne/>
      </p:bldGraphic>
      <p:bldGraphic spid="11" grpId="0">
        <p:bldAsOne/>
      </p:bldGraphic>
      <p:bldP spid="1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097280" y="172996"/>
            <a:ext cx="10058400" cy="5501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/>
              <a:t>Raschův</a:t>
            </a:r>
            <a:r>
              <a:rPr lang="cs-CZ" sz="3600" dirty="0"/>
              <a:t> model - </a:t>
            </a:r>
            <a:r>
              <a:rPr lang="cs-CZ" sz="3600" dirty="0" err="1"/>
              <a:t>infit</a:t>
            </a:r>
            <a:r>
              <a:rPr lang="cs-CZ" sz="3600" dirty="0"/>
              <a:t>  </a:t>
            </a:r>
            <a:r>
              <a:rPr lang="cs-CZ" sz="2700" dirty="0"/>
              <a:t>(Příklad využití </a:t>
            </a:r>
            <a:r>
              <a:rPr lang="cs-CZ" sz="2700" dirty="0" err="1"/>
              <a:t>fitu</a:t>
            </a:r>
            <a:r>
              <a:rPr lang="cs-CZ" sz="2700" dirty="0"/>
              <a:t> a obtížnosti položek)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692696"/>
            <a:ext cx="5074064" cy="567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751277" y="778000"/>
            <a:ext cx="3832587" cy="519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ový bublinový popisek 7"/>
          <p:cNvSpPr/>
          <p:nvPr/>
        </p:nvSpPr>
        <p:spPr>
          <a:xfrm>
            <a:off x="4880312" y="4650618"/>
            <a:ext cx="1796069" cy="633799"/>
          </a:xfrm>
          <a:prstGeom prst="wedgeRoundRectCallout">
            <a:avLst>
              <a:gd name="adj1" fmla="val -74835"/>
              <a:gd name="adj2" fmla="val 31407"/>
              <a:gd name="adj3" fmla="val 16667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nejlehčí položka</a:t>
            </a:r>
            <a:br>
              <a:rPr lang="cs-CZ" sz="1200" dirty="0"/>
            </a:br>
            <a:r>
              <a:rPr lang="cs-CZ" sz="1200" dirty="0"/>
              <a:t>velká chyba odhadu</a:t>
            </a:r>
            <a:br>
              <a:rPr lang="cs-CZ" sz="1200" dirty="0"/>
            </a:br>
            <a:r>
              <a:rPr lang="cs-CZ" sz="1200" dirty="0"/>
              <a:t>stochastická odpověď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4759683" y="778000"/>
            <a:ext cx="1796069" cy="633799"/>
          </a:xfrm>
          <a:prstGeom prst="wedgeRoundRectCallout">
            <a:avLst>
              <a:gd name="adj1" fmla="val -68482"/>
              <a:gd name="adj2" fmla="val 26498"/>
              <a:gd name="adj3" fmla="val 16667"/>
            </a:avLst>
          </a:prstGeom>
          <a:solidFill>
            <a:srgbClr val="00B0F0">
              <a:alpha val="8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nejlepší respondent </a:t>
            </a:r>
            <a:br>
              <a:rPr lang="cs-CZ" sz="1200" dirty="0"/>
            </a:br>
            <a:r>
              <a:rPr lang="cs-CZ" sz="1200" dirty="0"/>
              <a:t>velká chyba odhadu</a:t>
            </a:r>
            <a:br>
              <a:rPr lang="cs-CZ" sz="1200" dirty="0"/>
            </a:br>
            <a:r>
              <a:rPr lang="cs-CZ" sz="1200" dirty="0"/>
              <a:t>stochastická odpověď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4880312" y="3645024"/>
            <a:ext cx="2059848" cy="633799"/>
          </a:xfrm>
          <a:prstGeom prst="wedgeRoundRectCallout">
            <a:avLst>
              <a:gd name="adj1" fmla="val -37299"/>
              <a:gd name="adj2" fmla="val -164963"/>
              <a:gd name="adj3" fmla="val 16667"/>
            </a:avLst>
          </a:prstGeom>
          <a:solidFill>
            <a:srgbClr val="00B0F0">
              <a:alpha val="8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mírně podprůměrný resp.</a:t>
            </a:r>
          </a:p>
          <a:p>
            <a:pPr algn="ctr"/>
            <a:r>
              <a:rPr lang="cs-CZ" sz="1200" dirty="0"/>
              <a:t>malá chyba odhadu</a:t>
            </a:r>
          </a:p>
          <a:p>
            <a:pPr algn="ctr"/>
            <a:r>
              <a:rPr lang="cs-CZ" sz="1200" dirty="0"/>
              <a:t>náhodná odpověď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788205" y="4166524"/>
            <a:ext cx="1611534" cy="633799"/>
          </a:xfrm>
          <a:prstGeom prst="wedgeRoundRectCallout">
            <a:avLst>
              <a:gd name="adj1" fmla="val 6948"/>
              <a:gd name="adj2" fmla="val -218965"/>
              <a:gd name="adj3" fmla="val 16667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těžší položka </a:t>
            </a:r>
            <a:br>
              <a:rPr lang="cs-CZ" sz="1200" dirty="0"/>
            </a:br>
            <a:r>
              <a:rPr lang="cs-CZ" sz="1200" dirty="0"/>
              <a:t>malá chyba odhadu</a:t>
            </a:r>
            <a:br>
              <a:rPr lang="cs-CZ" sz="1200" dirty="0"/>
            </a:br>
            <a:r>
              <a:rPr lang="cs-CZ" sz="1200" dirty="0"/>
              <a:t>vysoká diskriminace</a:t>
            </a:r>
          </a:p>
        </p:txBody>
      </p:sp>
    </p:spTree>
    <p:extLst>
      <p:ext uri="{BB962C8B-B14F-4D97-AF65-F5344CB8AC3E}">
        <p14:creationId xmlns:p14="http://schemas.microsoft.com/office/powerpoint/2010/main" val="4478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závislost položek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Explorace, zda dvě položky nesouvisí silněji či slaběji, než by odpovídalo modelu.</a:t>
            </a:r>
          </a:p>
          <a:p>
            <a:pPr lvl="1"/>
            <a:r>
              <a:rPr lang="cs-CZ" sz="2000" dirty="0"/>
              <a:t>„Odpovídá </a:t>
            </a:r>
            <a:r>
              <a:rPr lang="cs-CZ" sz="2000" dirty="0" err="1"/>
              <a:t>bivariační</a:t>
            </a:r>
            <a:r>
              <a:rPr lang="cs-CZ" sz="2000" dirty="0"/>
              <a:t> frekvenční tabulka dvou položek tomu, co predikuje model?“</a:t>
            </a:r>
          </a:p>
          <a:p>
            <a:r>
              <a:rPr lang="cs-CZ" sz="2400" dirty="0"/>
              <a:t>Lze identifikovat prostřednictvím chí-kvadrát testu a odvozených metod.</a:t>
            </a:r>
          </a:p>
          <a:p>
            <a:r>
              <a:rPr lang="cs-CZ" sz="2400" dirty="0"/>
              <a:t>Analogie k reziduální </a:t>
            </a:r>
            <a:r>
              <a:rPr lang="cs-CZ" sz="2400" dirty="0" err="1"/>
              <a:t>kovarianční</a:t>
            </a:r>
            <a:r>
              <a:rPr lang="cs-CZ" sz="2400" dirty="0"/>
              <a:t> matici, případně modifikačním indexům (M.I.) v CFA, nicméně výrazně výpočetně náročnější. </a:t>
            </a:r>
          </a:p>
          <a:p>
            <a:pPr lvl="1"/>
            <a:r>
              <a:rPr lang="cs-CZ" sz="2000" dirty="0"/>
              <a:t>Reziduální kovariance jsou přímo spočítané v rámci modelu.</a:t>
            </a:r>
          </a:p>
          <a:p>
            <a:pPr lvl="1"/>
            <a:r>
              <a:rPr lang="cs-CZ" sz="2000" dirty="0"/>
              <a:t>M.I. lze získat jednoduchými maticovými operacemi, zde je potřeba počítat pro každý pár zvlášť.</a:t>
            </a:r>
          </a:p>
          <a:p>
            <a:r>
              <a:rPr lang="cs-CZ" sz="2200" dirty="0"/>
              <a:t>Velikost efektu (např. </a:t>
            </a:r>
            <a:r>
              <a:rPr lang="cs-CZ" sz="2200" dirty="0" err="1"/>
              <a:t>Cramerovo</a:t>
            </a:r>
            <a:r>
              <a:rPr lang="cs-CZ" sz="2200" dirty="0"/>
              <a:t> V) vs. signifikance...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1138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Shoda celého modelu s daty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/>
          <a:lstStyle/>
          <a:p>
            <a:r>
              <a:rPr lang="cs-CZ" dirty="0"/>
              <a:t>Založen na chí-kvadrát testu stejně jako v CFA.</a:t>
            </a:r>
          </a:p>
          <a:p>
            <a:pPr lvl="1"/>
            <a:r>
              <a:rPr lang="cs-CZ" dirty="0"/>
              <a:t>CFI, TLI, RMSEA, SRMSR, AIC, BIC, </a:t>
            </a:r>
            <a:r>
              <a:rPr lang="cs-CZ" dirty="0" err="1"/>
              <a:t>saBIC</a:t>
            </a:r>
            <a:r>
              <a:rPr lang="cs-CZ" dirty="0"/>
              <a:t> a další.</a:t>
            </a:r>
          </a:p>
          <a:p>
            <a:r>
              <a:rPr lang="cs-CZ" dirty="0"/>
              <a:t>Full-</a:t>
            </a:r>
            <a:r>
              <a:rPr lang="cs-CZ" dirty="0" err="1"/>
              <a:t>information</a:t>
            </a:r>
            <a:r>
              <a:rPr lang="cs-CZ" dirty="0"/>
              <a:t> statistiky: </a:t>
            </a:r>
            <a:r>
              <a:rPr lang="el-GR" dirty="0"/>
              <a:t>χ</a:t>
            </a:r>
            <a:r>
              <a:rPr lang="cs-CZ" i="1" baseline="30000" dirty="0"/>
              <a:t>2</a:t>
            </a:r>
            <a:r>
              <a:rPr lang="cs-CZ" dirty="0"/>
              <a:t>, </a:t>
            </a:r>
            <a:r>
              <a:rPr lang="cs-CZ" i="1" dirty="0"/>
              <a:t>G</a:t>
            </a:r>
            <a:r>
              <a:rPr lang="cs-CZ" i="1" baseline="30000" dirty="0"/>
              <a:t>2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Založené na diskrepanční </a:t>
            </a:r>
            <a:r>
              <a:rPr lang="cs-CZ" dirty="0" err="1"/>
              <a:t>likelihood</a:t>
            </a:r>
            <a:r>
              <a:rPr lang="cs-CZ" dirty="0"/>
              <a:t> funkci (</a:t>
            </a:r>
            <a:r>
              <a:rPr lang="cs-CZ" i="1" dirty="0"/>
              <a:t>G</a:t>
            </a:r>
            <a:r>
              <a:rPr lang="cs-CZ" i="1" baseline="30000" dirty="0"/>
              <a:t>2</a:t>
            </a:r>
            <a:r>
              <a:rPr lang="cs-CZ" dirty="0"/>
              <a:t>), resp. diskrepanci pozorované a modelem predikované matici odpovědí (</a:t>
            </a:r>
            <a:r>
              <a:rPr lang="el-GR" dirty="0"/>
              <a:t>χ</a:t>
            </a:r>
            <a:r>
              <a:rPr lang="cs-CZ" i="1" baseline="30000" dirty="0"/>
              <a:t>2</a:t>
            </a:r>
            <a:r>
              <a:rPr lang="cs-CZ" dirty="0"/>
              <a:t>).</a:t>
            </a:r>
          </a:p>
          <a:p>
            <a:pPr lvl="1"/>
            <a:r>
              <a:rPr lang="cs-CZ" dirty="0"/>
              <a:t>Jinými slovy: diskrepance </a:t>
            </a:r>
            <a:r>
              <a:rPr lang="cs-CZ" dirty="0" err="1"/>
              <a:t>multivariační</a:t>
            </a:r>
            <a:r>
              <a:rPr lang="cs-CZ" dirty="0"/>
              <a:t> frekvenční tabulky všech položek. </a:t>
            </a:r>
          </a:p>
          <a:p>
            <a:pPr lvl="1"/>
            <a:r>
              <a:rPr lang="cs-CZ" dirty="0"/>
              <a:t>Jaké jsou předpoklady </a:t>
            </a:r>
            <a:r>
              <a:rPr lang="el-GR" dirty="0"/>
              <a:t>χ</a:t>
            </a:r>
            <a:r>
              <a:rPr lang="cs-CZ" i="1" baseline="30000" dirty="0"/>
              <a:t>2</a:t>
            </a:r>
            <a:r>
              <a:rPr lang="cs-CZ" dirty="0"/>
              <a:t>? Jsou dodrženy?</a:t>
            </a:r>
          </a:p>
          <a:p>
            <a:r>
              <a:rPr lang="cs-CZ" dirty="0"/>
              <a:t>Proto limited-</a:t>
            </a:r>
            <a:r>
              <a:rPr lang="cs-CZ" dirty="0" err="1"/>
              <a:t>information</a:t>
            </a:r>
            <a:r>
              <a:rPr lang="cs-CZ" dirty="0"/>
              <a:t> statistiky: 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dirty="0"/>
              <a:t>, 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i="1" baseline="30000" dirty="0"/>
              <a:t>*</a:t>
            </a:r>
            <a:r>
              <a:rPr lang="cs-CZ" dirty="0"/>
              <a:t>,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.</a:t>
            </a:r>
          </a:p>
          <a:p>
            <a:pPr lvl="1"/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dirty="0"/>
              <a:t>, 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i="1" baseline="30000" dirty="0"/>
              <a:t>*</a:t>
            </a:r>
            <a:r>
              <a:rPr lang="cs-CZ" dirty="0"/>
              <a:t> – </a:t>
            </a:r>
            <a:r>
              <a:rPr lang="cs-CZ" dirty="0" err="1"/>
              <a:t>univariační</a:t>
            </a:r>
            <a:r>
              <a:rPr lang="cs-CZ" dirty="0"/>
              <a:t> a </a:t>
            </a:r>
            <a:r>
              <a:rPr lang="cs-CZ" dirty="0" err="1"/>
              <a:t>bivariačí</a:t>
            </a:r>
            <a:r>
              <a:rPr lang="cs-CZ" dirty="0"/>
              <a:t> frekvence, binární (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dirty="0"/>
              <a:t>) a </a:t>
            </a:r>
            <a:r>
              <a:rPr lang="cs-CZ" dirty="0" err="1"/>
              <a:t>polytomické</a:t>
            </a:r>
            <a:r>
              <a:rPr lang="cs-CZ" dirty="0"/>
              <a:t> (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i="1" baseline="30000" dirty="0"/>
              <a:t>*</a:t>
            </a:r>
            <a:r>
              <a:rPr lang="cs-CZ" dirty="0"/>
              <a:t>) položky.</a:t>
            </a:r>
          </a:p>
          <a:p>
            <a:pPr lvl="1"/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 – varianta pro kratší testy s delší </a:t>
            </a:r>
            <a:r>
              <a:rPr lang="cs-CZ" dirty="0" err="1"/>
              <a:t>odpověďovou</a:t>
            </a:r>
            <a:r>
              <a:rPr lang="cs-CZ" dirty="0"/>
              <a:t> škálou, pouze </a:t>
            </a:r>
            <a:r>
              <a:rPr lang="cs-CZ" dirty="0" err="1"/>
              <a:t>bivariační</a:t>
            </a:r>
            <a:r>
              <a:rPr lang="cs-CZ" dirty="0"/>
              <a:t> frekvenční tabulky.</a:t>
            </a:r>
          </a:p>
          <a:p>
            <a:r>
              <a:rPr lang="cs-CZ" dirty="0"/>
              <a:t>Interpretace indexů CFI, TLI, RMSEA a dalších založených na 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dirty="0"/>
              <a:t>, </a:t>
            </a:r>
            <a:r>
              <a:rPr lang="cs-CZ" i="1" dirty="0"/>
              <a:t>M</a:t>
            </a:r>
            <a:r>
              <a:rPr lang="cs-CZ" i="1" baseline="-25000" dirty="0"/>
              <a:t>2</a:t>
            </a:r>
            <a:r>
              <a:rPr lang="cs-CZ" i="1" baseline="30000" dirty="0"/>
              <a:t>*</a:t>
            </a:r>
            <a:r>
              <a:rPr lang="cs-CZ" dirty="0"/>
              <a:t>,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 analogická indexům v CFA.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RM: Spolehlivost položky (</a:t>
            </a:r>
            <a:r>
              <a:rPr lang="cs-CZ" dirty="0" err="1"/>
              <a:t>infit</a:t>
            </a:r>
            <a:r>
              <a:rPr lang="cs-CZ" dirty="0"/>
              <a:t>, </a:t>
            </a:r>
            <a:r>
              <a:rPr lang="cs-CZ" dirty="0" err="1"/>
              <a:t>outfit</a:t>
            </a:r>
            <a:r>
              <a:rPr lang="cs-CZ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cs-CZ" dirty="0"/>
                  <a:t>Infit vs. </a:t>
                </a:r>
                <a:r>
                  <a:rPr lang="cs-CZ" dirty="0" err="1"/>
                  <a:t>outfit</a:t>
                </a:r>
                <a:r>
                  <a:rPr lang="cs-CZ" dirty="0"/>
                  <a:t>:</a:t>
                </a:r>
              </a:p>
              <a:p>
                <a:pPr lvl="1"/>
                <a:r>
                  <a:rPr lang="cs-CZ" b="1" dirty="0" err="1"/>
                  <a:t>outfit</a:t>
                </a:r>
                <a:r>
                  <a:rPr lang="cs-CZ" b="1" dirty="0"/>
                  <a:t>: </a:t>
                </a:r>
                <a:r>
                  <a:rPr lang="cs-CZ" dirty="0"/>
                  <a:t>celkový fit položky/respondenta (citlivý na extrémní hodnoty).</a:t>
                </a:r>
              </a:p>
              <a:p>
                <a:pPr lvl="1"/>
                <a:r>
                  <a:rPr lang="cs-CZ" b="1" dirty="0" err="1"/>
                  <a:t>infit</a:t>
                </a:r>
                <a:r>
                  <a:rPr lang="cs-CZ" b="1" dirty="0"/>
                  <a:t>: </a:t>
                </a:r>
                <a:r>
                  <a:rPr lang="cs-CZ" dirty="0"/>
                  <a:t>vážený fit proti extrémním odpovědím (citlivý na odchylky blízko parametru obtížnosti / schopnosti respondenta).</a:t>
                </a:r>
              </a:p>
              <a:p>
                <a:r>
                  <a:rPr lang="cs-CZ" dirty="0" err="1"/>
                  <a:t>Mean</a:t>
                </a:r>
                <a:r>
                  <a:rPr lang="cs-CZ" dirty="0"/>
                  <a:t> Square vs. Standard </a:t>
                </a:r>
                <a:r>
                  <a:rPr lang="cs-CZ" dirty="0" err="1"/>
                  <a:t>Value</a:t>
                </a:r>
                <a:endParaRPr lang="cs-CZ" dirty="0"/>
              </a:p>
              <a:p>
                <a:pPr lvl="1"/>
                <a:r>
                  <a:rPr lang="cs-CZ" b="1" dirty="0" err="1"/>
                  <a:t>Mean</a:t>
                </a:r>
                <a:r>
                  <a:rPr lang="cs-CZ" b="1" dirty="0"/>
                  <a:t> Square: </a:t>
                </a:r>
                <a:r>
                  <a:rPr lang="cs-CZ" dirty="0"/>
                  <a:t>vlastní hodnota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den>
                    </m:f>
                  </m:oMath>
                </a14:m>
                <a:r>
                  <a:rPr lang="cs-CZ" dirty="0"/>
                  <a:t>), průměrná/ideální hodnota je 1. </a:t>
                </a:r>
              </a:p>
              <a:p>
                <a:pPr lvl="1"/>
                <a:r>
                  <a:rPr lang="cs-CZ" b="1" dirty="0"/>
                  <a:t>Standard </a:t>
                </a:r>
                <a:r>
                  <a:rPr lang="cs-CZ" b="1" dirty="0" err="1"/>
                  <a:t>Value</a:t>
                </a:r>
                <a:r>
                  <a:rPr lang="cs-CZ" b="1" dirty="0"/>
                  <a:t>: </a:t>
                </a:r>
                <a:r>
                  <a:rPr lang="cs-CZ" dirty="0"/>
                  <a:t>je </a:t>
                </a:r>
                <a:r>
                  <a:rPr lang="cs-CZ" dirty="0" err="1"/>
                  <a:t>Mean</a:t>
                </a:r>
                <a:r>
                  <a:rPr lang="cs-CZ" dirty="0"/>
                  <a:t> Square standardizovaný na z-skór. 95% interval spolehlivosti je tedy cca mezi -2 až 2, průměrná hodnota je 0. Pod -2 či nad 2 – na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&lt;.05 </a:t>
                </a:r>
                <a:r>
                  <a:rPr lang="cs-CZ" dirty="0"/>
                  <a:t>„</a:t>
                </a:r>
                <a:r>
                  <a:rPr lang="cs-CZ" dirty="0" err="1"/>
                  <a:t>nefituje</a:t>
                </a:r>
                <a:r>
                  <a:rPr lang="cs-CZ" dirty="0"/>
                  <a:t>“. Tzv. „t-hodnota“, „z-standardizovaný fit“ aj.</a:t>
                </a:r>
              </a:p>
              <a:p>
                <a:pPr lvl="1"/>
                <a:r>
                  <a:rPr lang="cs-CZ" dirty="0"/>
                  <a:t>t-</a:t>
                </a:r>
                <a:r>
                  <a:rPr lang="cs-CZ" dirty="0" err="1"/>
                  <a:t>value</a:t>
                </a:r>
                <a:r>
                  <a:rPr lang="cs-CZ" dirty="0"/>
                  <a:t> je srozumitelnější, ale...</a:t>
                </a:r>
              </a:p>
              <a:p>
                <a:pPr lvl="2"/>
                <a:r>
                  <a:rPr lang="cs-CZ" dirty="0"/>
                  <a:t>Je závislý na velikosti vzorku.</a:t>
                </a:r>
              </a:p>
              <a:p>
                <a:pPr lvl="2"/>
                <a:r>
                  <a:rPr lang="cs-CZ" dirty="0"/>
                  <a:t>Ztrácí informace o absolutní velikosti.</a:t>
                </a:r>
              </a:p>
              <a:p>
                <a:pPr lvl="1"/>
                <a:r>
                  <a:rPr lang="cs-CZ" dirty="0" err="1"/>
                  <a:t>Mean</a:t>
                </a:r>
                <a:r>
                  <a:rPr lang="cs-CZ" dirty="0"/>
                  <a:t>-square: informace o absolutní velikosti odchylky.</a:t>
                </a:r>
              </a:p>
              <a:p>
                <a:pPr lvl="2"/>
                <a:r>
                  <a:rPr lang="cs-CZ" dirty="0"/>
                  <a:t>Doporučená hodnota cca 0,7-1,3, do 1,5 (někteří autoři do 2) je přijatelná.</a:t>
                </a:r>
              </a:p>
              <a:p>
                <a:r>
                  <a:rPr lang="cs-CZ" dirty="0" err="1"/>
                  <a:t>Overfit</a:t>
                </a:r>
                <a:r>
                  <a:rPr lang="cs-CZ" dirty="0"/>
                  <a:t> (zejm. respondentů) nečiní v praxi velký problém; </a:t>
                </a:r>
              </a:p>
              <a:p>
                <a:r>
                  <a:rPr lang="cs-CZ" dirty="0" err="1"/>
                  <a:t>Underfit</a:t>
                </a:r>
                <a:r>
                  <a:rPr lang="cs-CZ" dirty="0"/>
                  <a:t> naopak snižuje reliabilitu. </a:t>
                </a:r>
              </a:p>
              <a:p>
                <a:pPr lvl="1"/>
                <a:r>
                  <a:rPr lang="cs-CZ" dirty="0"/>
                  <a:t>Mnoho </a:t>
                </a:r>
                <a:r>
                  <a:rPr lang="cs-CZ" dirty="0" err="1"/>
                  <a:t>overfitujících</a:t>
                </a:r>
                <a:r>
                  <a:rPr lang="cs-CZ" dirty="0"/>
                  <a:t> položek svědčí o nízké kvalitě položek ostatních.</a:t>
                </a:r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8" t="-2201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RM: Spolehlivost položky </a:t>
            </a:r>
            <a:br>
              <a:rPr lang="cs-CZ" dirty="0"/>
            </a:br>
            <a:r>
              <a:rPr lang="cs-CZ" dirty="0"/>
              <a:t>(dichotomický </a:t>
            </a:r>
            <a:r>
              <a:rPr lang="cs-CZ" dirty="0" err="1"/>
              <a:t>Raschův</a:t>
            </a:r>
            <a:r>
              <a:rPr lang="cs-CZ" dirty="0"/>
              <a:t>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Standardizované reziduum: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cs-CZ" dirty="0"/>
              </a:p>
              <a:p>
                <a:r>
                  <a:rPr lang="cs-CZ" dirty="0" err="1"/>
                  <a:t>outfit</a:t>
                </a:r>
                <a:r>
                  <a:rPr lang="cs-CZ" dirty="0"/>
                  <a:t> </a:t>
                </a:r>
                <a:r>
                  <a:rPr lang="cs-CZ" dirty="0" err="1"/>
                  <a:t>mean</a:t>
                </a:r>
                <a:r>
                  <a:rPr lang="cs-CZ" dirty="0"/>
                  <a:t>-square: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cs-CZ" dirty="0"/>
              </a:p>
              <a:p>
                <a:r>
                  <a:rPr lang="cs-CZ" dirty="0" err="1"/>
                  <a:t>infit</a:t>
                </a:r>
                <a:r>
                  <a:rPr lang="cs-CZ" dirty="0"/>
                  <a:t> </a:t>
                </a:r>
                <a:r>
                  <a:rPr lang="cs-CZ" dirty="0" err="1"/>
                  <a:t>mean</a:t>
                </a:r>
                <a:r>
                  <a:rPr lang="cs-CZ" dirty="0"/>
                  <a:t>-square: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𝑝𝑖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𝑝𝑖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𝑝𝑖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𝑝𝑖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cs-CZ" dirty="0"/>
              </a:p>
              <a:p>
                <a:r>
                  <a:rPr lang="cs-CZ" dirty="0"/>
                  <a:t>standardizovaná t-hodnota:</a:t>
                </a:r>
              </a:p>
              <a:p>
                <a:pPr lvl="1"/>
                <a:r>
                  <a:rPr lang="cs-CZ" dirty="0"/>
                  <a:t>z-skór (kvantil normálního rozdělení) odpovídající stejné </a:t>
                </a:r>
                <a:r>
                  <a:rPr lang="cs-CZ" dirty="0" err="1"/>
                  <a:t>pravděpobnosti</a:t>
                </a:r>
                <a:r>
                  <a:rPr lang="cs-CZ" dirty="0"/>
                  <a:t>, jako </a:t>
                </a:r>
                <a:r>
                  <a:rPr lang="cs-CZ" dirty="0" err="1"/>
                  <a:t>mean</a:t>
                </a:r>
                <a:r>
                  <a:rPr lang="cs-CZ" dirty="0"/>
                  <a:t>-square s N-1 </a:t>
                </a:r>
                <a:r>
                  <a:rPr lang="cs-CZ" dirty="0" err="1"/>
                  <a:t>df</a:t>
                </a:r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6651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Fit respondentů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Přímá analogie v CTT neexistuje.</a:t>
            </a:r>
          </a:p>
          <a:p>
            <a:r>
              <a:rPr lang="cs-CZ" dirty="0"/>
              <a:t>Odpovídal respondent dle našeho očekávání? Konzistentně?</a:t>
            </a:r>
          </a:p>
          <a:p>
            <a:pPr lvl="1"/>
            <a:r>
              <a:rPr lang="cs-CZ" dirty="0"/>
              <a:t>Byl test adekvátní pro daného respondenta?</a:t>
            </a:r>
          </a:p>
          <a:p>
            <a:pPr lvl="1"/>
            <a:r>
              <a:rPr lang="cs-CZ" dirty="0"/>
              <a:t>Nemá specifické znalosti? Nebyl nesoustředěný? Neopisoval?</a:t>
            </a:r>
          </a:p>
          <a:p>
            <a:pPr lvl="1"/>
            <a:r>
              <a:rPr lang="cs-CZ" dirty="0"/>
              <a:t>Je podkladem pro vytipování nepravděpodobných chyb / tipnutých odpovědí.</a:t>
            </a:r>
          </a:p>
          <a:p>
            <a:r>
              <a:rPr lang="cs-CZ" dirty="0"/>
              <a:t>Lze se podívat na „nejvíce nepravděpodobné odpovědi“.</a:t>
            </a:r>
          </a:p>
          <a:p>
            <a:pPr lvl="1"/>
            <a:r>
              <a:rPr lang="cs-CZ" dirty="0"/>
              <a:t>Výhodné při didaktickém testování (co které děti nepochopily?).</a:t>
            </a:r>
          </a:p>
          <a:p>
            <a:pPr lvl="1"/>
            <a:r>
              <a:rPr lang="cs-CZ" dirty="0"/>
              <a:t>„Kdo opisoval?“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/>
              <a:t>Dodatečný zdroj informací o </a:t>
            </a:r>
            <a:r>
              <a:rPr lang="cs-CZ" b="1" dirty="0"/>
              <a:t>objektivitě</a:t>
            </a:r>
            <a:r>
              <a:rPr lang="cs-CZ" dirty="0"/>
              <a:t> testování.</a:t>
            </a:r>
          </a:p>
          <a:p>
            <a:pPr lvl="1"/>
            <a:r>
              <a:rPr lang="cs-CZ" dirty="0"/>
              <a:t>Ovšem pozor... při velkém množství respondentů vždy někteří respondenti nebudou modelu vyhovovat (Studentovo t-rozdělení...).</a:t>
            </a:r>
          </a:p>
          <a:p>
            <a:pPr lvl="1"/>
            <a:r>
              <a:rPr lang="cs-CZ" dirty="0"/>
              <a:t>Velmi </a:t>
            </a:r>
            <a:r>
              <a:rPr lang="cs-CZ" dirty="0" err="1"/>
              <a:t>nereliabilní</a:t>
            </a:r>
            <a:r>
              <a:rPr lang="cs-CZ" dirty="0"/>
              <a:t> ukazatel.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78731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Fit u dalších modelů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2PL, 3PL modely mají řadu jiných ukazatelů </a:t>
            </a:r>
            <a:r>
              <a:rPr lang="cs-CZ" dirty="0" err="1"/>
              <a:t>fitu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Nedává smysl rozdělení na </a:t>
            </a:r>
            <a:r>
              <a:rPr lang="cs-CZ" dirty="0" err="1"/>
              <a:t>overfit</a:t>
            </a:r>
            <a:r>
              <a:rPr lang="cs-CZ" dirty="0"/>
              <a:t> a </a:t>
            </a:r>
            <a:r>
              <a:rPr lang="cs-CZ" dirty="0" err="1"/>
              <a:t>underfit</a:t>
            </a:r>
            <a:r>
              <a:rPr lang="cs-CZ" dirty="0"/>
              <a:t>, protože položka nemůže diferencovat „příliš dobře“.</a:t>
            </a:r>
          </a:p>
          <a:p>
            <a:r>
              <a:rPr lang="cs-CZ" dirty="0"/>
              <a:t>Velké množství koeficientů. </a:t>
            </a:r>
          </a:p>
          <a:p>
            <a:pPr lvl="1"/>
            <a:r>
              <a:rPr lang="cs-CZ" dirty="0"/>
              <a:t>Výsledkem je zpravidla p-hodnota toho, zda položka odpovídá modelu.</a:t>
            </a:r>
          </a:p>
          <a:p>
            <a:pPr lvl="1"/>
            <a:r>
              <a:rPr lang="cs-CZ" dirty="0"/>
              <a:t>Plus velikost účinku – u binárních položek např. </a:t>
            </a:r>
            <a:r>
              <a:rPr lang="cs-CZ" dirty="0" err="1"/>
              <a:t>Cramerovo</a:t>
            </a:r>
            <a:r>
              <a:rPr lang="cs-CZ" dirty="0"/>
              <a:t> V.</a:t>
            </a:r>
          </a:p>
          <a:p>
            <a:r>
              <a:rPr lang="cs-CZ" dirty="0"/>
              <a:t>Jen pro přehled nejčastější ukazatele:</a:t>
            </a:r>
          </a:p>
          <a:p>
            <a:pPr lvl="1"/>
            <a:r>
              <a:rPr lang="cs-CZ" dirty="0" err="1"/>
              <a:t>Signed</a:t>
            </a:r>
            <a:r>
              <a:rPr lang="cs-CZ" dirty="0"/>
              <a:t> </a:t>
            </a:r>
            <a:r>
              <a:rPr lang="el-GR" dirty="0">
                <a:cs typeface="Calibri" panose="020F0502020204030204" pitchFamily="34" charset="0"/>
              </a:rPr>
              <a:t>χ</a:t>
            </a:r>
            <a:r>
              <a:rPr 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(S_</a:t>
            </a:r>
            <a:r>
              <a:rPr lang="el-GR" dirty="0">
                <a:cs typeface="Calibri" panose="020F0502020204030204" pitchFamily="34" charset="0"/>
              </a:rPr>
              <a:t>χ</a:t>
            </a:r>
            <a:r>
              <a:rPr 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), případně jen </a:t>
            </a:r>
            <a:r>
              <a:rPr lang="el-GR" dirty="0">
                <a:cs typeface="Calibri" panose="020F0502020204030204" pitchFamily="34" charset="0"/>
              </a:rPr>
              <a:t>χ</a:t>
            </a:r>
            <a:r>
              <a:rPr 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(analogie 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outfitem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Raschova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modelu); G2; Q</a:t>
            </a:r>
            <a:r>
              <a:rPr lang="cs-CZ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plausible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Q</a:t>
            </a:r>
            <a:r>
              <a:rPr lang="cs-CZ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(PV_Q</a:t>
            </a:r>
            <a:r>
              <a:rPr lang="cs-CZ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Plus bootstrapové varianty výše uvedeného.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Není nutné znát, v případě potřeby lze snadno dohledat v příslušném SW, interpretace je obdobná.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3410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modely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>
            <a:normAutofit/>
          </a:bodyPr>
          <a:lstStyle/>
          <a:p>
            <a:r>
              <a:rPr lang="cs-CZ" sz="2800" dirty="0"/>
              <a:t>IRT </a:t>
            </a:r>
            <a:r>
              <a:rPr lang="cs-CZ" sz="2800" dirty="0" err="1"/>
              <a:t>framework</a:t>
            </a:r>
            <a:r>
              <a:rPr lang="cs-CZ" sz="2800" dirty="0"/>
              <a:t> je velmi otevřený a existuje řada specifických modelů:</a:t>
            </a:r>
          </a:p>
          <a:p>
            <a:pPr lvl="1"/>
            <a:r>
              <a:rPr lang="cs-CZ" sz="2400" b="1" dirty="0" err="1"/>
              <a:t>Neparametrické</a:t>
            </a:r>
            <a:r>
              <a:rPr lang="cs-CZ" sz="2400" b="1" dirty="0"/>
              <a:t> IRT modely </a:t>
            </a:r>
            <a:r>
              <a:rPr lang="cs-CZ" sz="2400" dirty="0"/>
              <a:t>(monotónní i nemonotónní ICC).</a:t>
            </a:r>
          </a:p>
          <a:p>
            <a:pPr lvl="1"/>
            <a:r>
              <a:rPr lang="cs-CZ" sz="2400" b="1" dirty="0"/>
              <a:t>Multidimenzionální modely</a:t>
            </a:r>
            <a:r>
              <a:rPr lang="cs-CZ" sz="2400" dirty="0"/>
              <a:t> (tzv. </a:t>
            </a:r>
            <a:r>
              <a:rPr lang="cs-CZ" sz="2400" dirty="0" err="1"/>
              <a:t>item-factor</a:t>
            </a:r>
            <a:r>
              <a:rPr lang="cs-CZ" sz="2400" dirty="0"/>
              <a:t> </a:t>
            </a:r>
            <a:r>
              <a:rPr lang="cs-CZ" sz="2400" dirty="0" err="1"/>
              <a:t>analysis</a:t>
            </a:r>
            <a:r>
              <a:rPr lang="cs-CZ" sz="2400" dirty="0"/>
              <a:t>).</a:t>
            </a:r>
          </a:p>
          <a:p>
            <a:pPr lvl="1"/>
            <a:r>
              <a:rPr lang="cs-CZ" sz="2400" b="1" dirty="0" err="1"/>
              <a:t>Item</a:t>
            </a:r>
            <a:r>
              <a:rPr lang="cs-CZ" sz="2400" b="1" dirty="0"/>
              <a:t> Response </a:t>
            </a:r>
            <a:r>
              <a:rPr lang="cs-CZ" sz="2400" b="1" dirty="0" err="1"/>
              <a:t>Time</a:t>
            </a:r>
            <a:r>
              <a:rPr lang="cs-CZ" sz="2400" b="1" dirty="0"/>
              <a:t> </a:t>
            </a:r>
            <a:r>
              <a:rPr lang="cs-CZ" sz="2400" b="1" dirty="0" err="1"/>
              <a:t>Models</a:t>
            </a:r>
            <a:r>
              <a:rPr lang="cs-CZ" sz="2400" b="1" dirty="0"/>
              <a:t> </a:t>
            </a:r>
            <a:r>
              <a:rPr lang="cs-CZ" sz="2400" dirty="0"/>
              <a:t>(např. van der </a:t>
            </a:r>
            <a:r>
              <a:rPr lang="cs-CZ" sz="2400" dirty="0" err="1"/>
              <a:t>Linden</a:t>
            </a:r>
            <a:r>
              <a:rPr lang="cs-CZ" sz="2400" dirty="0"/>
              <a:t>, různé modely)</a:t>
            </a:r>
          </a:p>
          <a:p>
            <a:pPr lvl="1"/>
            <a:r>
              <a:rPr lang="cs-CZ" sz="2400" b="1" dirty="0" err="1"/>
              <a:t>Ipsative</a:t>
            </a:r>
            <a:r>
              <a:rPr lang="cs-CZ" sz="2400" b="1" dirty="0"/>
              <a:t> </a:t>
            </a:r>
            <a:r>
              <a:rPr lang="cs-CZ" sz="2400" b="1" dirty="0" err="1"/>
              <a:t>Item</a:t>
            </a:r>
            <a:r>
              <a:rPr lang="cs-CZ" sz="2400" b="1" dirty="0"/>
              <a:t> Response </a:t>
            </a:r>
            <a:r>
              <a:rPr lang="cs-CZ" sz="2400" b="1" dirty="0" err="1"/>
              <a:t>Models</a:t>
            </a:r>
            <a:r>
              <a:rPr lang="cs-CZ" sz="2400" b="1" dirty="0"/>
              <a:t> </a:t>
            </a:r>
            <a:r>
              <a:rPr lang="cs-CZ" sz="2400" dirty="0"/>
              <a:t>(pro položky s nucenou volbou)</a:t>
            </a:r>
            <a:endParaRPr lang="cs-CZ" sz="2400" b="1" dirty="0"/>
          </a:p>
          <a:p>
            <a:pPr lvl="1"/>
            <a:r>
              <a:rPr lang="cs-CZ" sz="2400" b="1" dirty="0" err="1"/>
              <a:t>Multiple-choice</a:t>
            </a:r>
            <a:r>
              <a:rPr lang="cs-CZ" sz="2400" b="1" dirty="0"/>
              <a:t> modely </a:t>
            </a:r>
            <a:r>
              <a:rPr lang="cs-CZ" sz="2400" dirty="0"/>
              <a:t>(non-extrémní asymptoty pro všechny </a:t>
            </a:r>
            <a:r>
              <a:rPr lang="cs-CZ" sz="2400" dirty="0" err="1"/>
              <a:t>distraktory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Přesah do </a:t>
            </a:r>
            <a:r>
              <a:rPr lang="cs-CZ" sz="2400" b="1" dirty="0"/>
              <a:t>kognitivního modelování </a:t>
            </a:r>
            <a:r>
              <a:rPr lang="cs-CZ" sz="2400" dirty="0"/>
              <a:t>(IRT jsou jednoduché kognitivní modely).</a:t>
            </a:r>
          </a:p>
          <a:p>
            <a:pPr lvl="1"/>
            <a:r>
              <a:rPr lang="cs-CZ" sz="2400" b="1" dirty="0"/>
              <a:t>Explanační IRT modely </a:t>
            </a:r>
            <a:r>
              <a:rPr lang="cs-CZ" sz="2400" dirty="0"/>
              <a:t>(de </a:t>
            </a:r>
            <a:r>
              <a:rPr lang="cs-CZ" sz="2400" dirty="0" err="1"/>
              <a:t>Boeck</a:t>
            </a:r>
            <a:r>
              <a:rPr lang="cs-CZ" sz="2400" dirty="0"/>
              <a:t>), </a:t>
            </a:r>
            <a:r>
              <a:rPr lang="cs-CZ" sz="2400" dirty="0" err="1"/>
              <a:t>multilevel</a:t>
            </a:r>
            <a:r>
              <a:rPr lang="cs-CZ" sz="2400" dirty="0"/>
              <a:t> m. a m. s latentní regresí.</a:t>
            </a:r>
          </a:p>
          <a:p>
            <a:pPr lvl="2"/>
            <a:r>
              <a:rPr lang="cs-CZ" sz="1800" dirty="0"/>
              <a:t>Testují hypotézy o vlastnostech položek, nikoliv lidí.</a:t>
            </a:r>
          </a:p>
          <a:p>
            <a:pPr lvl="1"/>
            <a:r>
              <a:rPr lang="cs-CZ" sz="2400" dirty="0"/>
              <a:t>A mnoho dalších...</a:t>
            </a:r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640987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Vybrané aplikace IRT: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1600" dirty="0"/>
              <a:t>Počítačové adaptivní testování (CAT)</a:t>
            </a:r>
            <a:endParaRPr lang="en-US" sz="1800" dirty="0"/>
          </a:p>
          <a:p>
            <a:r>
              <a:rPr lang="cs-CZ" sz="1600" dirty="0" err="1"/>
              <a:t>Equating</a:t>
            </a:r>
            <a:r>
              <a:rPr lang="cs-CZ" sz="1600" dirty="0"/>
              <a:t>, </a:t>
            </a:r>
            <a:r>
              <a:rPr lang="cs-CZ" sz="1600" dirty="0" err="1"/>
              <a:t>linking</a:t>
            </a:r>
            <a:endParaRPr lang="cs-CZ" sz="1600" dirty="0"/>
          </a:p>
          <a:p>
            <a:endParaRPr lang="en-US" dirty="0"/>
          </a:p>
        </p:txBody>
      </p:sp>
      <p:pic>
        <p:nvPicPr>
          <p:cNvPr id="7" name="Content Placeholder 6" descr="https://www.frontiersin.org/files/Articles/153826/fpsyg-06-01956-HTML/image_m/fpsyg-06-01956-g0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4"/>
          <a:stretch/>
        </p:blipFill>
        <p:spPr bwMode="auto">
          <a:xfrm>
            <a:off x="4439816" y="548680"/>
            <a:ext cx="7416824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0719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Typická využití IRT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>
            <a:normAutofit/>
          </a:bodyPr>
          <a:lstStyle/>
          <a:p>
            <a:r>
              <a:rPr lang="cs-CZ" sz="2400" dirty="0"/>
              <a:t>Běžné ověření (konfirmační IRT) a explorace (explorační IRT) faktorové struktury.</a:t>
            </a:r>
          </a:p>
          <a:p>
            <a:pPr lvl="1"/>
            <a:r>
              <a:rPr lang="cs-CZ" sz="2000" dirty="0"/>
              <a:t>Test pak může být skórován klidně s využitím CTT.</a:t>
            </a:r>
          </a:p>
          <a:p>
            <a:r>
              <a:rPr lang="cs-CZ" sz="2400" dirty="0"/>
              <a:t>IRT jako nástroj pro </a:t>
            </a:r>
            <a:r>
              <a:rPr lang="cs-CZ" sz="2400" dirty="0" err="1"/>
              <a:t>škálování</a:t>
            </a:r>
            <a:r>
              <a:rPr lang="cs-CZ" sz="2400" dirty="0"/>
              <a:t>.</a:t>
            </a:r>
          </a:p>
          <a:p>
            <a:pPr lvl="1"/>
            <a:r>
              <a:rPr lang="cs-CZ" sz="2000" dirty="0"/>
              <a:t>Zajímají nás právě IRT odhady latentního rysu.</a:t>
            </a:r>
          </a:p>
          <a:p>
            <a:r>
              <a:rPr lang="cs-CZ" sz="2400" dirty="0"/>
              <a:t>IRT jako výzkumný nástroj (explanační modely).</a:t>
            </a:r>
          </a:p>
          <a:p>
            <a:r>
              <a:rPr lang="cs-CZ" sz="2400" dirty="0"/>
              <a:t>IRT jako model měření.</a:t>
            </a:r>
          </a:p>
          <a:p>
            <a:r>
              <a:rPr lang="cs-CZ" sz="2400" dirty="0"/>
              <a:t>DIF analýza a MG IRT (viz přednáška o férovosti).</a:t>
            </a:r>
          </a:p>
          <a:p>
            <a:r>
              <a:rPr lang="cs-CZ" sz="2400" b="1" dirty="0"/>
              <a:t>Další specifická využití:</a:t>
            </a:r>
          </a:p>
          <a:p>
            <a:pPr lvl="1"/>
            <a:r>
              <a:rPr lang="cs-CZ" sz="2000" b="1" dirty="0"/>
              <a:t>Počítačové adaptivní testování (CAT)</a:t>
            </a:r>
          </a:p>
          <a:p>
            <a:pPr lvl="1"/>
            <a:r>
              <a:rPr lang="cs-CZ" sz="2000" b="1" dirty="0"/>
              <a:t>Vyvažování paralelních forem testu (</a:t>
            </a:r>
            <a:r>
              <a:rPr lang="cs-CZ" sz="2000" b="1" dirty="0" err="1"/>
              <a:t>linking</a:t>
            </a:r>
            <a:r>
              <a:rPr lang="cs-CZ" sz="2000" b="1" dirty="0"/>
              <a:t>, </a:t>
            </a:r>
            <a:r>
              <a:rPr lang="cs-CZ" sz="2000" b="1" dirty="0" err="1"/>
              <a:t>equating</a:t>
            </a:r>
            <a:r>
              <a:rPr lang="cs-CZ" sz="2000" b="1" dirty="0"/>
              <a:t>)  - souvisí se </a:t>
            </a:r>
            <a:r>
              <a:rPr lang="cs-CZ" sz="2000" b="1" dirty="0" err="1"/>
              <a:t>škálováním</a:t>
            </a:r>
            <a:r>
              <a:rPr lang="cs-CZ" sz="2000" b="1" dirty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574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2727" r="10665"/>
          <a:stretch/>
        </p:blipFill>
        <p:spPr>
          <a:xfrm>
            <a:off x="335360" y="967172"/>
            <a:ext cx="4041775" cy="4227513"/>
          </a:xfrm>
          <a:prstGeom prst="rect">
            <a:avLst/>
          </a:prstGeom>
        </p:spPr>
      </p:pic>
      <p:pic>
        <p:nvPicPr>
          <p:cNvPr id="9" name="Zástupný symbol pro obsah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2760" r="10631"/>
          <a:stretch/>
        </p:blipFill>
        <p:spPr>
          <a:xfrm>
            <a:off x="4373283" y="967172"/>
            <a:ext cx="4041775" cy="42275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038" y="1196752"/>
            <a:ext cx="3831226" cy="1737064"/>
          </a:xfrm>
          <a:prstGeom prst="rect">
            <a:avLst/>
          </a:prstGeom>
        </p:spPr>
      </p:pic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0448"/>
              </p:ext>
            </p:extLst>
          </p:nvPr>
        </p:nvGraphicFramePr>
        <p:xfrm>
          <a:off x="8472264" y="3080928"/>
          <a:ext cx="3620677" cy="185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1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000">
                <a:tc gridSpan="4">
                  <a:txBody>
                    <a:bodyPr/>
                    <a:lstStyle/>
                    <a:p>
                      <a:r>
                        <a:rPr lang="cs-CZ" sz="1400" dirty="0" err="1"/>
                        <a:t>Kolmogorův</a:t>
                      </a:r>
                      <a:r>
                        <a:rPr lang="cs-CZ" sz="1400" dirty="0"/>
                        <a:t>-Smirnovův</a:t>
                      </a:r>
                      <a:r>
                        <a:rPr lang="cs-CZ" sz="1400" baseline="0" dirty="0"/>
                        <a:t> test </a:t>
                      </a:r>
                      <a:br>
                        <a:rPr lang="cs-CZ" sz="1400" baseline="0" dirty="0"/>
                      </a:br>
                      <a:r>
                        <a:rPr lang="cs-CZ" sz="1400" baseline="0" dirty="0"/>
                        <a:t>(MC, p-</a:t>
                      </a:r>
                      <a:r>
                        <a:rPr lang="cs-CZ" sz="1400" baseline="0" dirty="0" err="1"/>
                        <a:t>value</a:t>
                      </a:r>
                      <a:r>
                        <a:rPr lang="cs-CZ" sz="1400" baseline="0" dirty="0"/>
                        <a:t>)</a:t>
                      </a:r>
                      <a:endParaRPr lang="cs-CZ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cs-CZ" sz="1400" dirty="0"/>
                        <a:t>ročník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</a:t>
                      </a:r>
                      <a:r>
                        <a:rPr lang="cs-CZ" sz="1400" baseline="0" dirty="0"/>
                        <a:t> </a:t>
                      </a:r>
                      <a:br>
                        <a:rPr lang="cs-CZ" sz="1400" baseline="0" dirty="0"/>
                      </a:br>
                      <a:r>
                        <a:rPr lang="cs-CZ" sz="1400" dirty="0"/>
                        <a:t>(</a:t>
                      </a:r>
                      <a:r>
                        <a:rPr lang="cs-CZ" sz="1400" i="1" dirty="0"/>
                        <a:t>n </a:t>
                      </a:r>
                      <a:r>
                        <a:rPr lang="cs-CZ" sz="1400" dirty="0"/>
                        <a:t>= 243)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</a:t>
                      </a:r>
                      <a:br>
                        <a:rPr lang="cs-CZ" sz="1400" dirty="0"/>
                      </a:br>
                      <a:r>
                        <a:rPr lang="cs-CZ" sz="1400" dirty="0"/>
                        <a:t>(</a:t>
                      </a:r>
                      <a:r>
                        <a:rPr lang="cs-CZ" sz="1400" i="1" dirty="0"/>
                        <a:t>n</a:t>
                      </a:r>
                      <a:r>
                        <a:rPr lang="cs-CZ" sz="1400" i="0" dirty="0"/>
                        <a:t> </a:t>
                      </a:r>
                      <a:r>
                        <a:rPr lang="cs-CZ" sz="1400" dirty="0"/>
                        <a:t>= 276)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</a:t>
                      </a:r>
                      <a:br>
                        <a:rPr lang="cs-CZ" sz="1400" dirty="0"/>
                      </a:br>
                      <a:r>
                        <a:rPr lang="cs-CZ" sz="1400" dirty="0"/>
                        <a:t>(</a:t>
                      </a:r>
                      <a:r>
                        <a:rPr lang="cs-CZ" sz="1400" i="1" dirty="0"/>
                        <a:t>n</a:t>
                      </a:r>
                      <a:r>
                        <a:rPr lang="cs-CZ" sz="1400" dirty="0"/>
                        <a:t> = 278)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cs-CZ" sz="1400" dirty="0"/>
                        <a:t>hrubé</a:t>
                      </a:r>
                      <a:r>
                        <a:rPr lang="cs-CZ" sz="1400" baseline="0" dirty="0"/>
                        <a:t> </a:t>
                      </a:r>
                      <a:br>
                        <a:rPr lang="cs-CZ" sz="1400" baseline="0" dirty="0"/>
                      </a:br>
                      <a:r>
                        <a:rPr lang="cs-CZ" sz="1400" baseline="0" dirty="0"/>
                        <a:t>skóre</a:t>
                      </a:r>
                      <a:endParaRPr lang="cs-CZ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&lt;0,001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cs-CZ" sz="1400" dirty="0"/>
                        <a:t>W-skóre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&lt;0,001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Nadpis 1"/>
          <p:cNvSpPr txBox="1">
            <a:spLocks/>
          </p:cNvSpPr>
          <p:nvPr/>
        </p:nvSpPr>
        <p:spPr>
          <a:xfrm>
            <a:off x="695400" y="152760"/>
            <a:ext cx="10729192" cy="814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Příklad: Nezávislost měření na nástroji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8194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Počítačové adaptivní testování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Computerized</a:t>
            </a:r>
            <a:r>
              <a:rPr lang="cs-CZ" sz="2400" dirty="0"/>
              <a:t> </a:t>
            </a:r>
            <a:r>
              <a:rPr lang="cs-CZ" sz="2400" dirty="0" err="1"/>
              <a:t>Adaptive</a:t>
            </a:r>
            <a:r>
              <a:rPr lang="cs-CZ" sz="2400" dirty="0"/>
              <a:t> </a:t>
            </a:r>
            <a:r>
              <a:rPr lang="cs-CZ" sz="2400" dirty="0" err="1"/>
              <a:t>Testing</a:t>
            </a:r>
            <a:r>
              <a:rPr lang="cs-CZ" sz="2400" dirty="0"/>
              <a:t> (CAT)</a:t>
            </a:r>
          </a:p>
          <a:p>
            <a:r>
              <a:rPr lang="cs-CZ" sz="2400" dirty="0"/>
              <a:t>1. myšlenka: Nemá smysl administrovat respondentovi takové položky, které nezpřesní odhad jeho latentního rysu.</a:t>
            </a:r>
          </a:p>
          <a:p>
            <a:pPr lvl="1"/>
            <a:r>
              <a:rPr lang="cs-CZ" sz="2000" dirty="0"/>
              <a:t>Jsou pro něj příliš jednoduché (téměř jistě je odpoví správně)</a:t>
            </a:r>
          </a:p>
          <a:p>
            <a:pPr lvl="1"/>
            <a:r>
              <a:rPr lang="cs-CZ" sz="2000" dirty="0"/>
              <a:t>Případně příliš těžké (téměř jistě odpoví chybně).</a:t>
            </a:r>
          </a:p>
          <a:p>
            <a:pPr lvl="1"/>
            <a:r>
              <a:rPr lang="cs-CZ" sz="2200" dirty="0"/>
              <a:t>Takové položky nesou příliš málo informace (nízká hodnota informační funkce).</a:t>
            </a:r>
          </a:p>
          <a:p>
            <a:r>
              <a:rPr lang="cs-CZ" sz="2400" dirty="0"/>
              <a:t>2. myšlenka: IRT nevadí chybějící data. Pracuje s dílčími položkami, nikoliv celým testem.</a:t>
            </a:r>
          </a:p>
          <a:p>
            <a:r>
              <a:rPr lang="cs-CZ" sz="2400" b="1" dirty="0"/>
              <a:t>Použití: </a:t>
            </a:r>
            <a:r>
              <a:rPr lang="cs-CZ" sz="2400" dirty="0"/>
              <a:t>TOEFL, GRE, v ČR A3DW či ATAVT od </a:t>
            </a:r>
            <a:r>
              <a:rPr lang="cs-CZ" sz="2400" dirty="0" err="1"/>
              <a:t>Schufrieda</a:t>
            </a:r>
            <a:r>
              <a:rPr lang="cs-CZ" sz="2400" dirty="0"/>
              <a:t>, </a:t>
            </a:r>
            <a:r>
              <a:rPr lang="cs-CZ" sz="2400" dirty="0" err="1"/>
              <a:t>Invenio</a:t>
            </a:r>
            <a:r>
              <a:rPr lang="cs-CZ" sz="2400" dirty="0"/>
              <a:t> od INPSY (in </a:t>
            </a:r>
            <a:r>
              <a:rPr lang="cs-CZ" sz="2400" dirty="0" err="1"/>
              <a:t>progress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)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7740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FF49-3BC6-E596-671C-9D7849DD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CAT: Ilustrace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Z" dirty="0"/>
                  <a:t>Máme respondentku s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CZ" dirty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na</a:t>
                </a:r>
                <a:r>
                  <a:rPr lang="en-GB" dirty="0"/>
                  <a:t> </a:t>
                </a:r>
                <a:r>
                  <a:rPr lang="en-GB" dirty="0" err="1"/>
                  <a:t>výběr</a:t>
                </a:r>
                <a:r>
                  <a:rPr lang="en-GB" dirty="0"/>
                  <a:t> z </a:t>
                </a:r>
                <a:r>
                  <a:rPr lang="en-GB" dirty="0" err="1"/>
                  <a:t>následujících</a:t>
                </a:r>
                <a:r>
                  <a:rPr lang="en-GB" dirty="0"/>
                  <a:t> </a:t>
                </a:r>
                <a:r>
                  <a:rPr lang="en-GB" dirty="0" err="1"/>
                  <a:t>položek</a:t>
                </a:r>
                <a:r>
                  <a:rPr lang="en-GB" dirty="0"/>
                  <a:t> (z </a:t>
                </a:r>
                <a:r>
                  <a:rPr lang="en-GB" dirty="0" err="1"/>
                  <a:t>Raschova</a:t>
                </a:r>
                <a:r>
                  <a:rPr lang="en-GB" dirty="0"/>
                  <a:t> </a:t>
                </a:r>
                <a:r>
                  <a:rPr lang="en-GB" dirty="0" err="1"/>
                  <a:t>modelu</a:t>
                </a:r>
                <a:r>
                  <a:rPr lang="en-GB" dirty="0"/>
                  <a:t>):</a:t>
                </a:r>
              </a:p>
              <a:p>
                <a:endParaRPr lang="en-GB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r>
                  <a:rPr lang="en-CZ" b="1" dirty="0"/>
                  <a:t>Kterou položku administrujete jako první?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1887" b="-157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6909EE-51F6-5103-4167-F1D31651E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42981"/>
              </p:ext>
            </p:extLst>
          </p:nvPr>
        </p:nvGraphicFramePr>
        <p:xfrm>
          <a:off x="5015880" y="2420888"/>
          <a:ext cx="28093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384">
                  <a:extLst>
                    <a:ext uri="{9D8B030D-6E8A-4147-A177-3AD203B41FA5}">
                      <a16:colId xmlns:a16="http://schemas.microsoft.com/office/drawing/2014/main" val="2059787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10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3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11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64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58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79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865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27729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FF49-3BC6-E596-671C-9D7849DD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CAT: Ilustrace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Z" dirty="0"/>
                  <a:t>Máme respondentku s odhadnutou schopností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en-CZ" dirty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na</a:t>
                </a:r>
                <a:r>
                  <a:rPr lang="en-GB" dirty="0"/>
                  <a:t> </a:t>
                </a:r>
                <a:r>
                  <a:rPr lang="en-GB" dirty="0" err="1"/>
                  <a:t>výběr</a:t>
                </a:r>
                <a:r>
                  <a:rPr lang="en-GB" dirty="0"/>
                  <a:t> z </a:t>
                </a:r>
                <a:r>
                  <a:rPr lang="en-GB" dirty="0" err="1"/>
                  <a:t>následujících</a:t>
                </a:r>
                <a:r>
                  <a:rPr lang="en-GB" dirty="0"/>
                  <a:t> </a:t>
                </a:r>
                <a:r>
                  <a:rPr lang="en-GB" dirty="0" err="1"/>
                  <a:t>položek</a:t>
                </a:r>
                <a:r>
                  <a:rPr lang="en-GB" dirty="0"/>
                  <a:t> (z </a:t>
                </a:r>
                <a:r>
                  <a:rPr lang="en-GB" dirty="0" err="1"/>
                  <a:t>Raschova</a:t>
                </a:r>
                <a:r>
                  <a:rPr lang="en-GB" dirty="0"/>
                  <a:t> </a:t>
                </a:r>
                <a:r>
                  <a:rPr lang="en-GB" dirty="0" err="1"/>
                  <a:t>modelu</a:t>
                </a:r>
                <a:r>
                  <a:rPr lang="en-GB" dirty="0"/>
                  <a:t>):</a:t>
                </a:r>
              </a:p>
              <a:p>
                <a:endParaRPr lang="en-GB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r>
                  <a:rPr lang="en-CZ" b="1" dirty="0"/>
                  <a:t>Kterou položku administrujete jako další?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2516" b="-94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6909EE-51F6-5103-4167-F1D31651EF45}"/>
              </a:ext>
            </a:extLst>
          </p:cNvPr>
          <p:cNvGraphicFramePr>
            <a:graphicFrameLocks noGrp="1"/>
          </p:cNvGraphicFramePr>
          <p:nvPr/>
        </p:nvGraphicFramePr>
        <p:xfrm>
          <a:off x="5015880" y="2420888"/>
          <a:ext cx="28093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384">
                  <a:extLst>
                    <a:ext uri="{9D8B030D-6E8A-4147-A177-3AD203B41FA5}">
                      <a16:colId xmlns:a16="http://schemas.microsoft.com/office/drawing/2014/main" val="2059787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10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3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11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64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58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79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865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8189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FF49-3BC6-E596-671C-9D7849DD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CAT: Ilustrace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Z" dirty="0"/>
                  <a:t>Máme respondentku s odhadnutou schopností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en-CZ" dirty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na</a:t>
                </a:r>
                <a:r>
                  <a:rPr lang="en-GB" dirty="0"/>
                  <a:t> </a:t>
                </a:r>
                <a:r>
                  <a:rPr lang="en-GB" dirty="0" err="1"/>
                  <a:t>výběr</a:t>
                </a:r>
                <a:r>
                  <a:rPr lang="en-GB" dirty="0"/>
                  <a:t> z </a:t>
                </a:r>
                <a:r>
                  <a:rPr lang="en-GB" dirty="0" err="1"/>
                  <a:t>následujících</a:t>
                </a:r>
                <a:r>
                  <a:rPr lang="en-GB" dirty="0"/>
                  <a:t> </a:t>
                </a:r>
                <a:r>
                  <a:rPr lang="en-GB" dirty="0" err="1"/>
                  <a:t>položek</a:t>
                </a:r>
                <a:r>
                  <a:rPr lang="en-GB" dirty="0"/>
                  <a:t> (z 2PL </a:t>
                </a:r>
                <a:r>
                  <a:rPr lang="en-GB" dirty="0" err="1"/>
                  <a:t>modelu</a:t>
                </a:r>
                <a:r>
                  <a:rPr lang="en-GB" dirty="0"/>
                  <a:t>):</a:t>
                </a:r>
              </a:p>
              <a:p>
                <a:endParaRPr lang="en-GB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endParaRPr lang="en-CZ" dirty="0"/>
              </a:p>
              <a:p>
                <a:r>
                  <a:rPr lang="en-CZ" b="1" dirty="0"/>
                  <a:t>Kterou položku administrujete jako další?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B68C4-F952-D17E-6D4D-4F4133154A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2516" r="-1261" b="-94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F0F0B0-642B-9686-376C-C2CB63F3D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934276"/>
              </p:ext>
            </p:extLst>
          </p:nvPr>
        </p:nvGraphicFramePr>
        <p:xfrm>
          <a:off x="4380286" y="2559474"/>
          <a:ext cx="349238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1506293301"/>
                    </a:ext>
                  </a:extLst>
                </a:gridCol>
                <a:gridCol w="1746194">
                  <a:extLst>
                    <a:ext uri="{9D8B030D-6E8A-4147-A177-3AD203B41FA5}">
                      <a16:colId xmlns:a16="http://schemas.microsoft.com/office/drawing/2014/main" val="1975978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05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4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52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46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44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73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51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5240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Počítačové adaptivní testování: Postup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cs-CZ" sz="2400" dirty="0"/>
                  <a:t>1. Administruji úvodní set položek a odhadnu úroveň latentního rysu.</a:t>
                </a:r>
              </a:p>
              <a:p>
                <a:r>
                  <a:rPr lang="cs-CZ" sz="2400" dirty="0"/>
                  <a:t>2. Vyberu a administruji položku, která má pro danou úroveň rysu maximální </a:t>
                </a:r>
                <a:r>
                  <a:rPr lang="cs-CZ" sz="2400" dirty="0" err="1"/>
                  <a:t>odpověďovou</a:t>
                </a:r>
                <a:r>
                  <a:rPr lang="cs-CZ" sz="2400" dirty="0"/>
                  <a:t> funkci.</a:t>
                </a:r>
              </a:p>
              <a:p>
                <a:pPr lvl="1"/>
                <a:r>
                  <a:rPr lang="cs-CZ" sz="2000" dirty="0"/>
                  <a:t>Tedy (u 1PL), jejíž obtížnost je nejblíže úrovni odhadnuté schopnosti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000" b="0" i="1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r>
                  <a:rPr lang="cs-CZ" sz="2000" dirty="0"/>
                  <a:t>).</a:t>
                </a:r>
              </a:p>
              <a:p>
                <a:pPr lvl="1"/>
                <a:r>
                  <a:rPr lang="cs-CZ" sz="2000" dirty="0"/>
                  <a:t>Případně nepatrně lehčí (typicky 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latin typeface="Cambria Math" panose="02040503050406030204" pitchFamily="18" charset="0"/>
                      </a:rPr>
                      <m:t>0,5&lt;</m:t>
                    </m:r>
                    <m:r>
                      <m:rPr>
                        <m:sty m:val="p"/>
                      </m:rPr>
                      <a:rPr lang="cs-CZ" sz="2000" i="1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cs-CZ" sz="2000" i="1">
                        <a:latin typeface="Cambria Math" panose="02040503050406030204" pitchFamily="18" charset="0"/>
                      </a:rPr>
                      <m:t>0,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cs-CZ" sz="2000" dirty="0"/>
                  <a:t>), abych respondenta motivoval.</a:t>
                </a:r>
              </a:p>
              <a:p>
                <a:pPr lvl="1"/>
                <a:r>
                  <a:rPr lang="cs-CZ" sz="2000" dirty="0"/>
                  <a:t>Často ještě randomizace, aby se neopakovaly stále tytéž položky (s největším a-parametrem).</a:t>
                </a:r>
              </a:p>
              <a:p>
                <a:r>
                  <a:rPr lang="cs-CZ" sz="2400" dirty="0"/>
                  <a:t>3. Odhadnu znovu rys.</a:t>
                </a:r>
              </a:p>
              <a:p>
                <a:r>
                  <a:rPr lang="cs-CZ" sz="2400" dirty="0"/>
                  <a:t>4. Opakuji kroky 2 a 3, dokud nedosáhnu pravidla ukončení.</a:t>
                </a:r>
              </a:p>
              <a:p>
                <a:pPr lvl="1"/>
                <a:r>
                  <a:rPr lang="cs-CZ" sz="2000" dirty="0"/>
                  <a:t>Vyčerpám všechny položky nebo cílového počtu položek/času administrace.</a:t>
                </a:r>
              </a:p>
              <a:p>
                <a:pPr lvl="1"/>
                <a:r>
                  <a:rPr lang="cs-CZ" sz="2000" dirty="0"/>
                  <a:t>Standardní chyba odhadu se sníží pod stanovenou mez.</a:t>
                </a:r>
              </a:p>
              <a:p>
                <a:pPr lvl="1"/>
                <a:r>
                  <a:rPr lang="cs-CZ" sz="2000" dirty="0"/>
                  <a:t>Apod.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9" t="-1887" r="-504" b="-1069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27312" cy="1450757"/>
          </a:xfrm>
        </p:spPr>
        <p:txBody>
          <a:bodyPr/>
          <a:lstStyle/>
          <a:p>
            <a:r>
              <a:rPr lang="cs-CZ" dirty="0"/>
              <a:t>Počítačové adaptivní testování: Výhody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Efektivnější testování.</a:t>
            </a:r>
          </a:p>
          <a:p>
            <a:pPr lvl="1"/>
            <a:r>
              <a:rPr lang="cs-CZ" sz="2400" dirty="0"/>
              <a:t>Zkrácení testu při zachování reliability / zvýšení reliability při zachování délky.</a:t>
            </a:r>
          </a:p>
          <a:p>
            <a:r>
              <a:rPr lang="cs-CZ" sz="2800" dirty="0"/>
              <a:t>Větší množství položek, každý má trochu jiné položky.</a:t>
            </a:r>
          </a:p>
          <a:p>
            <a:pPr lvl="1"/>
            <a:r>
              <a:rPr lang="cs-CZ" sz="2400" dirty="0"/>
              <a:t>Redukce možnosti opisovat.</a:t>
            </a:r>
          </a:p>
          <a:p>
            <a:pPr lvl="1"/>
            <a:r>
              <a:rPr lang="cs-CZ" sz="2400" dirty="0"/>
              <a:t>Snížení rizika a hlavně důsledků případného úniku položek.</a:t>
            </a:r>
          </a:p>
          <a:p>
            <a:pPr lvl="1"/>
            <a:r>
              <a:rPr lang="cs-CZ" sz="2400" dirty="0"/>
              <a:t>Respondent nemusí odpovídat na neadekvátní položky (příjemnější testování).</a:t>
            </a:r>
          </a:p>
          <a:p>
            <a:r>
              <a:rPr lang="cs-CZ" sz="2800" dirty="0"/>
              <a:t>Lze využít i při individuální administraci.</a:t>
            </a:r>
          </a:p>
          <a:p>
            <a:pPr lvl="1"/>
            <a:r>
              <a:rPr lang="cs-CZ" sz="2400" dirty="0"/>
              <a:t>Např. s využitím administrace na tabletu.</a:t>
            </a:r>
          </a:p>
        </p:txBody>
      </p:sp>
    </p:spTree>
    <p:extLst>
      <p:ext uri="{BB962C8B-B14F-4D97-AF65-F5344CB8AC3E}">
        <p14:creationId xmlns:p14="http://schemas.microsoft.com/office/powerpoint/2010/main" val="141689649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11" name="Zástupný symbol pro obsah 10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028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2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teorií odpovědi na položku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086952" cy="4023360"/>
          </a:xfrm>
        </p:spPr>
        <p:txBody>
          <a:bodyPr>
            <a:noAutofit/>
          </a:bodyPr>
          <a:lstStyle/>
          <a:p>
            <a:r>
              <a:rPr lang="cs-CZ" sz="2400" dirty="0"/>
              <a:t>50. a 60. léta, další rozvoj v 80. letech (počítače).</a:t>
            </a:r>
          </a:p>
          <a:p>
            <a:r>
              <a:rPr lang="cs-CZ" sz="2400" dirty="0"/>
              <a:t>Nezávisle na sobě </a:t>
            </a:r>
            <a:r>
              <a:rPr lang="cs-CZ" sz="2400" b="1" dirty="0"/>
              <a:t>G. </a:t>
            </a:r>
            <a:r>
              <a:rPr lang="cs-CZ" sz="2400" b="1" dirty="0" err="1"/>
              <a:t>Rasch</a:t>
            </a:r>
            <a:r>
              <a:rPr lang="cs-CZ" sz="2400" b="1" dirty="0"/>
              <a:t> </a:t>
            </a:r>
            <a:r>
              <a:rPr lang="cs-CZ" sz="2400" dirty="0"/>
              <a:t>(matematik), </a:t>
            </a:r>
            <a:r>
              <a:rPr lang="cs-CZ" sz="2400" b="1" dirty="0"/>
              <a:t>F. M. Lord </a:t>
            </a:r>
            <a:r>
              <a:rPr lang="cs-CZ" sz="2400" dirty="0"/>
              <a:t>(psycholog, psychometrik) a </a:t>
            </a:r>
            <a:r>
              <a:rPr lang="cs-CZ" sz="2400" b="1" dirty="0"/>
              <a:t>P. F. </a:t>
            </a:r>
            <a:r>
              <a:rPr lang="cs-CZ" sz="2400" b="1" dirty="0" err="1"/>
              <a:t>Lazarsfeld</a:t>
            </a:r>
            <a:r>
              <a:rPr lang="cs-CZ" sz="2400" b="1" dirty="0"/>
              <a:t> </a:t>
            </a:r>
            <a:r>
              <a:rPr lang="cs-CZ" sz="2400" dirty="0"/>
              <a:t>(sociolog).</a:t>
            </a:r>
          </a:p>
          <a:p>
            <a:r>
              <a:rPr lang="cs-CZ" sz="2400" dirty="0"/>
              <a:t>Jde o stochastickou úpravu původně deterministického </a:t>
            </a:r>
            <a:r>
              <a:rPr lang="cs-CZ" sz="2400" dirty="0" err="1"/>
              <a:t>Guttmanova</a:t>
            </a:r>
            <a:r>
              <a:rPr lang="cs-CZ" sz="2400" dirty="0"/>
              <a:t> modelu.</a:t>
            </a:r>
          </a:p>
          <a:p>
            <a:r>
              <a:rPr lang="cs-CZ" sz="2400" dirty="0"/>
              <a:t>Tři hlavní stádia vývoje:</a:t>
            </a:r>
          </a:p>
          <a:p>
            <a:pPr lvl="1"/>
            <a:r>
              <a:rPr lang="cs-CZ" sz="2000" dirty="0"/>
              <a:t>Předchůdci, do 50. let (</a:t>
            </a:r>
            <a:r>
              <a:rPr lang="cs-CZ" sz="2000" dirty="0" err="1"/>
              <a:t>Binet</a:t>
            </a:r>
            <a:r>
              <a:rPr lang="cs-CZ" sz="2000" dirty="0"/>
              <a:t>, </a:t>
            </a:r>
            <a:r>
              <a:rPr lang="cs-CZ" sz="2000" dirty="0" err="1"/>
              <a:t>Guttman</a:t>
            </a:r>
            <a:r>
              <a:rPr lang="cs-CZ" sz="2000" dirty="0"/>
              <a:t>, </a:t>
            </a:r>
            <a:r>
              <a:rPr lang="cs-CZ" sz="2000" dirty="0" err="1"/>
              <a:t>Thurstone</a:t>
            </a:r>
            <a:r>
              <a:rPr lang="cs-CZ" sz="2000" dirty="0"/>
              <a:t>...)</a:t>
            </a:r>
          </a:p>
          <a:p>
            <a:pPr lvl="1"/>
            <a:r>
              <a:rPr lang="cs-CZ" sz="2000" dirty="0"/>
              <a:t>Raný vývoj, 50.–60. léta (</a:t>
            </a:r>
            <a:r>
              <a:rPr lang="cs-CZ" sz="2000" dirty="0" err="1"/>
              <a:t>Rasch</a:t>
            </a:r>
            <a:r>
              <a:rPr lang="cs-CZ" sz="2000" dirty="0"/>
              <a:t>, </a:t>
            </a:r>
            <a:r>
              <a:rPr lang="cs-CZ" sz="2000" dirty="0" err="1"/>
              <a:t>Novick</a:t>
            </a:r>
            <a:r>
              <a:rPr lang="cs-CZ" sz="2000" dirty="0"/>
              <a:t>, Lord...)</a:t>
            </a:r>
          </a:p>
          <a:p>
            <a:pPr lvl="1"/>
            <a:r>
              <a:rPr lang="cs-CZ" sz="2000" dirty="0"/>
              <a:t>Rozvoj, 70.–80./90. léta (</a:t>
            </a:r>
            <a:r>
              <a:rPr lang="cs-CZ" sz="2000" dirty="0" err="1"/>
              <a:t>Bock</a:t>
            </a:r>
            <a:r>
              <a:rPr lang="cs-CZ" sz="2000" dirty="0"/>
              <a:t>, </a:t>
            </a:r>
            <a:r>
              <a:rPr lang="cs-CZ" sz="2000" dirty="0" err="1"/>
              <a:t>Samejima</a:t>
            </a:r>
            <a:r>
              <a:rPr lang="cs-CZ" sz="2000" dirty="0"/>
              <a:t>...)</a:t>
            </a:r>
          </a:p>
          <a:p>
            <a:pPr lvl="1"/>
            <a:r>
              <a:rPr lang="cs-CZ" sz="2000" dirty="0"/>
              <a:t>Sjednocování a zobecňování (od 90. let)</a:t>
            </a:r>
          </a:p>
          <a:p>
            <a:pPr lvl="1"/>
            <a:endParaRPr lang="cs-CZ" sz="20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8472264" y="1879642"/>
            <a:ext cx="2957947" cy="4475033"/>
            <a:chOff x="7530542" y="2384471"/>
            <a:chExt cx="2957947" cy="4475033"/>
          </a:xfrm>
        </p:grpSpPr>
        <p:grpSp>
          <p:nvGrpSpPr>
            <p:cNvPr id="5" name="Skupina 4"/>
            <p:cNvGrpSpPr/>
            <p:nvPr/>
          </p:nvGrpSpPr>
          <p:grpSpPr>
            <a:xfrm>
              <a:off x="7530542" y="2384471"/>
              <a:ext cx="2930720" cy="2173138"/>
              <a:chOff x="5364088" y="2636912"/>
              <a:chExt cx="3639871" cy="269897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08304" y="2636912"/>
                <a:ext cx="1695655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Skupina 3"/>
              <p:cNvGrpSpPr/>
              <p:nvPr/>
            </p:nvGrpSpPr>
            <p:grpSpPr>
              <a:xfrm>
                <a:off x="5364088" y="2636912"/>
                <a:ext cx="2016224" cy="2698976"/>
                <a:chOff x="5364088" y="2636912"/>
                <a:chExt cx="2016224" cy="2698976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421072" y="2636912"/>
                  <a:ext cx="1766527" cy="2232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TextovéPole 6"/>
                <p:cNvSpPr txBox="1"/>
                <p:nvPr/>
              </p:nvSpPr>
              <p:spPr>
                <a:xfrm>
                  <a:off x="5364088" y="4838963"/>
                  <a:ext cx="2016224" cy="496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000" dirty="0"/>
                    <a:t>Paul Felix </a:t>
                  </a:r>
                  <a:r>
                    <a:rPr lang="cs-CZ" sz="1000" dirty="0" err="1"/>
                    <a:t>Lazarsfeld</a:t>
                  </a:r>
                  <a:r>
                    <a:rPr lang="cs-CZ" sz="1000" dirty="0"/>
                    <a:t> </a:t>
                  </a:r>
                  <a:br>
                    <a:rPr lang="cs-CZ" sz="1000" dirty="0"/>
                  </a:br>
                  <a:r>
                    <a:rPr lang="cs-CZ" sz="1000" dirty="0"/>
                    <a:t>(1901–1976)</a:t>
                  </a:r>
                </a:p>
              </p:txBody>
            </p:sp>
          </p:grpSp>
        </p:grpSp>
        <p:grpSp>
          <p:nvGrpSpPr>
            <p:cNvPr id="8" name="Skupina 7"/>
            <p:cNvGrpSpPr/>
            <p:nvPr/>
          </p:nvGrpSpPr>
          <p:grpSpPr>
            <a:xfrm>
              <a:off x="7687864" y="4624545"/>
              <a:ext cx="2800625" cy="2234959"/>
              <a:chOff x="7687864" y="4624545"/>
              <a:chExt cx="2800625" cy="2234959"/>
            </a:xfrm>
          </p:grpSpPr>
          <p:grpSp>
            <p:nvGrpSpPr>
              <p:cNvPr id="11" name="Skupina 10"/>
              <p:cNvGrpSpPr/>
              <p:nvPr/>
            </p:nvGrpSpPr>
            <p:grpSpPr>
              <a:xfrm>
                <a:off x="8995902" y="4624545"/>
                <a:ext cx="1492587" cy="2234959"/>
                <a:chOff x="5284511" y="2116286"/>
                <a:chExt cx="2016224" cy="3019039"/>
              </a:xfrm>
            </p:grpSpPr>
            <p:pic>
              <p:nvPicPr>
                <p:cNvPr id="6" name="Picture 2" descr="http://www.schonemann.de/Gutt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6298" y="2116286"/>
                  <a:ext cx="1707993" cy="24283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ovéPole 12"/>
                <p:cNvSpPr txBox="1"/>
                <p:nvPr/>
              </p:nvSpPr>
              <p:spPr>
                <a:xfrm>
                  <a:off x="5284511" y="4594846"/>
                  <a:ext cx="2016224" cy="5404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000" dirty="0"/>
                    <a:t>Louis </a:t>
                  </a:r>
                  <a:r>
                    <a:rPr lang="cs-CZ" sz="1000" dirty="0" err="1"/>
                    <a:t>Guttman</a:t>
                  </a:r>
                  <a:r>
                    <a:rPr lang="cs-CZ" sz="1000" dirty="0"/>
                    <a:t> </a:t>
                  </a:r>
                  <a:br>
                    <a:rPr lang="cs-CZ" sz="1000" dirty="0"/>
                  </a:br>
                  <a:r>
                    <a:rPr lang="cs-CZ" sz="1000" dirty="0"/>
                    <a:t>(1916–1987)</a:t>
                  </a:r>
                </a:p>
              </p:txBody>
            </p:sp>
          </p:grpSp>
          <p:grpSp>
            <p:nvGrpSpPr>
              <p:cNvPr id="14" name="Skupina 13"/>
              <p:cNvGrpSpPr/>
              <p:nvPr/>
            </p:nvGrpSpPr>
            <p:grpSpPr>
              <a:xfrm>
                <a:off x="7687864" y="4624545"/>
                <a:ext cx="1435210" cy="2228366"/>
                <a:chOff x="6446115" y="2492896"/>
                <a:chExt cx="1327468" cy="2061082"/>
              </a:xfrm>
            </p:grpSpPr>
            <p:sp>
              <p:nvSpPr>
                <p:cNvPr id="12" name="Obdélník 11"/>
                <p:cNvSpPr/>
                <p:nvPr/>
              </p:nvSpPr>
              <p:spPr>
                <a:xfrm>
                  <a:off x="6572210" y="4183904"/>
                  <a:ext cx="1201373" cy="3700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cs-CZ" sz="1000" dirty="0" err="1"/>
                    <a:t>Frederic</a:t>
                  </a:r>
                  <a:r>
                    <a:rPr lang="cs-CZ" sz="1000" dirty="0"/>
                    <a:t> M. Lord</a:t>
                  </a:r>
                  <a:br>
                    <a:rPr lang="cs-CZ" sz="1000" dirty="0"/>
                  </a:br>
                  <a:r>
                    <a:rPr lang="cs-CZ" sz="1000" dirty="0"/>
                    <a:t>(1912–2000)</a:t>
                  </a:r>
                </a:p>
              </p:txBody>
            </p:sp>
            <p:pic>
              <p:nvPicPr>
                <p:cNvPr id="1028" name="Picture 4" descr="Frederic_M_Lord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84" r="15797"/>
                <a:stretch/>
              </p:blipFill>
              <p:spPr bwMode="auto">
                <a:xfrm>
                  <a:off x="6446115" y="2492896"/>
                  <a:ext cx="1193929" cy="16624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0" name="TextovéPole 19"/>
          <p:cNvSpPr txBox="1"/>
          <p:nvPr/>
        </p:nvSpPr>
        <p:spPr>
          <a:xfrm>
            <a:off x="840443" y="6505418"/>
            <a:ext cx="10513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van der </a:t>
            </a:r>
            <a:r>
              <a:rPr lang="cs-CZ" sz="1200" dirty="0" err="1"/>
              <a:t>Linden</a:t>
            </a:r>
            <a:r>
              <a:rPr lang="cs-CZ" sz="1200" dirty="0"/>
              <a:t>, W. J. (2016). </a:t>
            </a:r>
            <a:r>
              <a:rPr lang="cs-CZ" sz="1200" dirty="0" err="1"/>
              <a:t>Introduction</a:t>
            </a:r>
            <a:r>
              <a:rPr lang="cs-CZ" sz="1200" dirty="0"/>
              <a:t>. In W. J. van der </a:t>
            </a:r>
            <a:r>
              <a:rPr lang="cs-CZ" sz="1200" dirty="0" err="1"/>
              <a:t>Linden</a:t>
            </a:r>
            <a:r>
              <a:rPr lang="cs-CZ" sz="1200" dirty="0"/>
              <a:t> (</a:t>
            </a:r>
            <a:r>
              <a:rPr lang="cs-CZ" sz="1200" dirty="0" err="1"/>
              <a:t>ed</a:t>
            </a:r>
            <a:r>
              <a:rPr lang="cs-CZ" sz="1200" dirty="0"/>
              <a:t>.), </a:t>
            </a:r>
            <a:r>
              <a:rPr lang="cs-CZ" sz="1200" i="1" dirty="0"/>
              <a:t>Handbook of </a:t>
            </a:r>
            <a:r>
              <a:rPr lang="cs-CZ" sz="1200" i="1" dirty="0" err="1"/>
              <a:t>Item</a:t>
            </a:r>
            <a:r>
              <a:rPr lang="cs-CZ" sz="1200" i="1" dirty="0"/>
              <a:t> Response </a:t>
            </a:r>
            <a:r>
              <a:rPr lang="cs-CZ" sz="1200" i="1" dirty="0" err="1"/>
              <a:t>Theory</a:t>
            </a:r>
            <a:r>
              <a:rPr lang="cs-CZ" sz="1200" i="1" dirty="0"/>
              <a:t>, vol. 1: </a:t>
            </a:r>
            <a:r>
              <a:rPr lang="cs-CZ" sz="1200" i="1" dirty="0" err="1"/>
              <a:t>Models</a:t>
            </a:r>
            <a:r>
              <a:rPr lang="cs-CZ" sz="1200" dirty="0"/>
              <a:t>, pp. 1–10. </a:t>
            </a:r>
            <a:r>
              <a:rPr lang="cs-CZ" sz="1200" dirty="0" err="1"/>
              <a:t>Boca</a:t>
            </a:r>
            <a:r>
              <a:rPr lang="cs-CZ" sz="1200" dirty="0"/>
              <a:t> </a:t>
            </a:r>
            <a:r>
              <a:rPr lang="cs-CZ" sz="1200" dirty="0" err="1"/>
              <a:t>Raton</a:t>
            </a:r>
            <a:r>
              <a:rPr lang="cs-CZ" sz="1200" dirty="0"/>
              <a:t>: CRC </a:t>
            </a:r>
            <a:r>
              <a:rPr lang="cs-CZ" sz="1200" dirty="0" err="1"/>
              <a:t>Press</a:t>
            </a:r>
            <a:r>
              <a:rPr lang="cs-CZ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536612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325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214745" cy="4023360"/>
          </a:xfrm>
        </p:spPr>
        <p:txBody>
          <a:bodyPr/>
          <a:lstStyle/>
          <a:p>
            <a:r>
              <a:rPr lang="cs-CZ" dirty="0"/>
              <a:t>Celý test: </a:t>
            </a:r>
            <a:r>
              <a:rPr lang="cs-CZ" dirty="0" err="1"/>
              <a:t>r</a:t>
            </a:r>
            <a:r>
              <a:rPr lang="cs-CZ" baseline="-25000" dirty="0" err="1"/>
              <a:t>xx</a:t>
            </a:r>
            <a:r>
              <a:rPr lang="cs-CZ" baseline="-25000" dirty="0"/>
              <a:t>‘</a:t>
            </a:r>
            <a:r>
              <a:rPr lang="cs-CZ" dirty="0"/>
              <a:t> = 0,895</a:t>
            </a:r>
          </a:p>
          <a:p>
            <a:pPr lvl="1"/>
            <a:r>
              <a:rPr lang="cs-CZ" dirty="0"/>
              <a:t>Celkem 58 položek, čas M = 6,6 min.</a:t>
            </a:r>
          </a:p>
          <a:p>
            <a:r>
              <a:rPr lang="cs-CZ" dirty="0"/>
              <a:t>Zkrácený test: </a:t>
            </a:r>
            <a:r>
              <a:rPr lang="cs-CZ" dirty="0" err="1"/>
              <a:t>r</a:t>
            </a:r>
            <a:r>
              <a:rPr lang="cs-CZ" baseline="-25000" dirty="0" err="1"/>
              <a:t>xx</a:t>
            </a:r>
            <a:r>
              <a:rPr lang="cs-CZ" baseline="-25000" dirty="0"/>
              <a:t>‘</a:t>
            </a:r>
            <a:r>
              <a:rPr lang="cs-CZ" dirty="0"/>
              <a:t> = 0,830</a:t>
            </a:r>
          </a:p>
          <a:p>
            <a:pPr lvl="1"/>
            <a:r>
              <a:rPr lang="cs-CZ" dirty="0"/>
              <a:t>Průměrně 15,7 položek, čas M = 2,0 min.</a:t>
            </a:r>
          </a:p>
          <a:p>
            <a:r>
              <a:rPr lang="cs-CZ" dirty="0"/>
              <a:t>Časová úspora: 70 % při nepatrném snížení reliability.</a:t>
            </a:r>
          </a:p>
          <a:p>
            <a:r>
              <a:rPr lang="cs-CZ" dirty="0"/>
              <a:t>IRT skóry z celého a adaptivního testu se neliší.</a:t>
            </a:r>
          </a:p>
          <a:p>
            <a:pPr lvl="1"/>
            <a:r>
              <a:rPr lang="cs-CZ" dirty="0"/>
              <a:t>r = 0,96, χ</a:t>
            </a:r>
            <a:r>
              <a:rPr lang="cs-CZ" baseline="30000" dirty="0"/>
              <a:t>2</a:t>
            </a:r>
            <a:r>
              <a:rPr lang="cs-CZ" dirty="0"/>
              <a:t>(</a:t>
            </a:r>
            <a:r>
              <a:rPr lang="cs-CZ" i="1" dirty="0" err="1"/>
              <a:t>df</a:t>
            </a:r>
            <a:r>
              <a:rPr lang="cs-CZ" dirty="0"/>
              <a:t> = 308) = 82,8, p = 1,00, </a:t>
            </a:r>
            <a:r>
              <a:rPr lang="cs-CZ" dirty="0" err="1"/>
              <a:t>p</a:t>
            </a:r>
            <a:r>
              <a:rPr lang="cs-CZ" baseline="-25000" dirty="0" err="1"/>
              <a:t>K</a:t>
            </a:r>
            <a:r>
              <a:rPr lang="cs-CZ" baseline="-25000" dirty="0"/>
              <a:t>-S</a:t>
            </a:r>
            <a:r>
              <a:rPr lang="cs-CZ" dirty="0"/>
              <a:t> = 0,91.</a:t>
            </a:r>
          </a:p>
          <a:p>
            <a:pPr lvl="1"/>
            <a:r>
              <a:rPr lang="cs-CZ" dirty="0"/>
              <a:t>Jen výjimečně skoková změna odhadu výkonu. 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523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 příklad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804" y="1846263"/>
            <a:ext cx="4473030" cy="40227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0285" y="1846263"/>
            <a:ext cx="44730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058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</a:t>
            </a:r>
            <a:r>
              <a:rPr lang="cs-CZ" dirty="0" err="1"/>
              <a:t>equating</a:t>
            </a:r>
            <a:r>
              <a:rPr lang="cs-CZ" dirty="0"/>
              <a:t> (vyvažování testů)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Vyvážení obtížnosti jednotlivých forem testu.</a:t>
            </a:r>
          </a:p>
          <a:p>
            <a:pPr lvl="1"/>
            <a:r>
              <a:rPr lang="cs-CZ" sz="2000" dirty="0"/>
              <a:t>V </a:t>
            </a:r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stakes</a:t>
            </a:r>
            <a:r>
              <a:rPr lang="cs-CZ" sz="2000" dirty="0"/>
              <a:t> testech jednorázové vyvážení – sjednocení obtížností a srovnání probandů napříč formami testu.</a:t>
            </a:r>
          </a:p>
          <a:p>
            <a:pPr lvl="1"/>
            <a:r>
              <a:rPr lang="cs-CZ" sz="2000" dirty="0"/>
              <a:t>V psychologických metodách vyvážení skóru paralelních forem a vyvinutí rovnocenných nástrojů.</a:t>
            </a:r>
          </a:p>
          <a:p>
            <a:pPr lvl="1"/>
            <a:r>
              <a:rPr lang="cs-CZ" sz="2000" b="1" dirty="0" err="1"/>
              <a:t>Linking</a:t>
            </a:r>
            <a:r>
              <a:rPr lang="cs-CZ" sz="2000" dirty="0"/>
              <a:t> (prosté srovnání měřítek) vs. </a:t>
            </a:r>
            <a:r>
              <a:rPr lang="cs-CZ" sz="2000" b="1" dirty="0" err="1"/>
              <a:t>equating</a:t>
            </a:r>
            <a:r>
              <a:rPr lang="cs-CZ" sz="2000" dirty="0"/>
              <a:t> (zajištění stejné škály).</a:t>
            </a:r>
          </a:p>
          <a:p>
            <a:r>
              <a:rPr lang="cs-CZ" sz="2400" dirty="0"/>
              <a:t>Předpoklad: Obě formy měří stejný konstrukt (otázka validity).</a:t>
            </a:r>
          </a:p>
          <a:p>
            <a:r>
              <a:rPr lang="cs-CZ" sz="2400" dirty="0"/>
              <a:t>GRE, SAT: od konce 80./začátku 90. let je (v USA) IRT vyvažování </a:t>
            </a:r>
            <a:r>
              <a:rPr lang="cs-CZ" sz="2400" dirty="0" err="1"/>
              <a:t>high-stakes</a:t>
            </a:r>
            <a:r>
              <a:rPr lang="cs-CZ" sz="2400" dirty="0"/>
              <a:t> testů normou.</a:t>
            </a:r>
          </a:p>
          <a:p>
            <a:r>
              <a:rPr lang="cs-CZ" sz="2400" dirty="0"/>
              <a:t>Typické kroky: volba designu, sběr dat, samotná transformace. </a:t>
            </a:r>
          </a:p>
        </p:txBody>
      </p:sp>
    </p:spTree>
    <p:extLst>
      <p:ext uri="{BB962C8B-B14F-4D97-AF65-F5344CB8AC3E}">
        <p14:creationId xmlns:p14="http://schemas.microsoft.com/office/powerpoint/2010/main" val="4889887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</a:t>
            </a:r>
            <a:r>
              <a:rPr lang="cs-CZ" dirty="0" err="1"/>
              <a:t>equating</a:t>
            </a:r>
            <a:r>
              <a:rPr lang="cs-CZ" dirty="0"/>
              <a:t> (vyvažování testů)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Tři tradiční způsoby založené na pozorovaném skóre:</a:t>
                </a:r>
              </a:p>
              <a:p>
                <a:pPr lvl="1"/>
                <a:r>
                  <a:rPr lang="cs-CZ" sz="2000" dirty="0"/>
                  <a:t>Vyvažování </a:t>
                </a:r>
                <a:r>
                  <a:rPr lang="cs-CZ" sz="2000" b="1" dirty="0"/>
                  <a:t>na základě průměru </a:t>
                </a:r>
                <a:r>
                  <a:rPr lang="cs-CZ" sz="2000" dirty="0"/>
                  <a:t>(M) – testy musí mít stejné rozptyly, data musí být normálně rozdělená.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+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cs-CZ" sz="2000" dirty="0"/>
              </a:p>
              <a:p>
                <a:pPr lvl="1"/>
                <a:r>
                  <a:rPr lang="cs-CZ" sz="2000" b="1" dirty="0"/>
                  <a:t>Lineární vyvažování </a:t>
                </a:r>
                <a:r>
                  <a:rPr lang="cs-CZ" sz="2000" dirty="0"/>
                  <a:t>(M, SD) – rozptyly se mohou lišit, data musí být normální.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latin typeface="Cambria Math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sz="2000" dirty="0"/>
                  <a:t> (transformace přes z-skór)</a:t>
                </a:r>
              </a:p>
              <a:p>
                <a:pPr lvl="1"/>
                <a:r>
                  <a:rPr lang="cs-CZ" sz="2000" b="1" dirty="0" err="1"/>
                  <a:t>Equipercentilové</a:t>
                </a:r>
                <a:r>
                  <a:rPr lang="cs-CZ" sz="2000" b="1" dirty="0"/>
                  <a:t> vyvažování </a:t>
                </a:r>
                <a:r>
                  <a:rPr lang="cs-CZ" sz="2000" dirty="0"/>
                  <a:t>– varianty jsou upraveny tak, aby tentýž skór měl v obou variantách stejný percentil. Výsledkem je stejné rozdělení dat, je silně závislé na vzorku (použitelné jen u velkých souborů).</a:t>
                </a:r>
              </a:p>
              <a:p>
                <a:pPr lvl="2"/>
                <a:r>
                  <a:rPr lang="cs-CZ" sz="1600" dirty="0"/>
                  <a:t>Používá se i pro standardizaci nenormálních skórů na normální.</a:t>
                </a:r>
              </a:p>
              <a:p>
                <a:pPr lvl="2"/>
                <a:r>
                  <a:rPr lang="cs-CZ" sz="1600" dirty="0"/>
                  <a:t>Percentilové vyvažování není vyvažování, percentil z principu ztrácí část informace. Žádné zvláštní požadavky na data.</a:t>
                </a:r>
              </a:p>
              <a:p>
                <a:r>
                  <a:rPr lang="cs-CZ" sz="2400" dirty="0">
                    <a:sym typeface="Wingdings" panose="05000000000000000000" pitchFamily="2" charset="2"/>
                  </a:rPr>
                  <a:t>IRT vyvažování bylo prvními hromadnými aplikacemi IRT do praxe.</a:t>
                </a:r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  <a:blipFill>
                <a:blip r:embed="rId2"/>
                <a:stretch>
                  <a:fillRect l="-1009" t="-1760" r="-100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1160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equating</a:t>
            </a:r>
            <a:r>
              <a:rPr lang="cs-CZ" dirty="0"/>
              <a:t>: Princip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IRT používá „full-</a:t>
            </a:r>
            <a:r>
              <a:rPr lang="cs-CZ" sz="2400" dirty="0" err="1"/>
              <a:t>information</a:t>
            </a:r>
            <a:r>
              <a:rPr lang="cs-CZ" sz="2400" dirty="0"/>
              <a:t>“ </a:t>
            </a:r>
            <a:r>
              <a:rPr lang="cs-CZ" sz="2400" dirty="0" err="1"/>
              <a:t>estimátor</a:t>
            </a:r>
            <a:r>
              <a:rPr lang="cs-CZ" sz="2400" dirty="0"/>
              <a:t>. </a:t>
            </a:r>
          </a:p>
          <a:p>
            <a:pPr lvl="1"/>
            <a:r>
              <a:rPr lang="cs-CZ" sz="2000" dirty="0"/>
              <a:t>Pokud chybí data náhodně (MAR), odhady parametrů položek nejsou ovlivněny.</a:t>
            </a:r>
          </a:p>
          <a:p>
            <a:r>
              <a:rPr lang="cs-CZ" sz="2400" dirty="0"/>
              <a:t>Pokud jsou parametry položek „na stejné škále“ (jsou vyvážené) a položky jsou lokálně nezávislé, latentní rys lze odhadnout pomocí jakýchkoli položek.</a:t>
            </a:r>
          </a:p>
          <a:p>
            <a:r>
              <a:rPr lang="cs-CZ" sz="2400" dirty="0"/>
              <a:t>Různé sety položek jsou vyváženy s pomocí společných prvků.</a:t>
            </a:r>
          </a:p>
          <a:p>
            <a:pPr lvl="1"/>
            <a:r>
              <a:rPr lang="cs-CZ" sz="2000" dirty="0" err="1"/>
              <a:t>Anchor</a:t>
            </a:r>
            <a:r>
              <a:rPr lang="cs-CZ" sz="2000" dirty="0"/>
              <a:t> </a:t>
            </a:r>
            <a:r>
              <a:rPr lang="cs-CZ" sz="2000" dirty="0" err="1"/>
              <a:t>items</a:t>
            </a:r>
            <a:r>
              <a:rPr lang="cs-CZ" sz="2000" dirty="0"/>
              <a:t> – několik položek administrovaných ve více setech.</a:t>
            </a:r>
          </a:p>
          <a:p>
            <a:pPr lvl="1"/>
            <a:r>
              <a:rPr lang="cs-CZ" sz="2000" dirty="0" err="1"/>
              <a:t>Anchor</a:t>
            </a:r>
            <a:r>
              <a:rPr lang="cs-CZ" sz="2000" dirty="0"/>
              <a:t> </a:t>
            </a:r>
            <a:r>
              <a:rPr lang="cs-CZ" sz="2000" dirty="0" err="1"/>
              <a:t>tests</a:t>
            </a:r>
            <a:r>
              <a:rPr lang="cs-CZ" sz="2000" dirty="0"/>
              <a:t> – celé soubory společných položek.</a:t>
            </a:r>
          </a:p>
          <a:p>
            <a:pPr lvl="1"/>
            <a:r>
              <a:rPr lang="cs-CZ" sz="2000" dirty="0" err="1"/>
              <a:t>Anchor</a:t>
            </a:r>
            <a:r>
              <a:rPr lang="cs-CZ" sz="2000" dirty="0"/>
              <a:t> </a:t>
            </a:r>
            <a:r>
              <a:rPr lang="cs-CZ" sz="2000" dirty="0" err="1"/>
              <a:t>persons</a:t>
            </a:r>
            <a:r>
              <a:rPr lang="cs-CZ" sz="2000" dirty="0"/>
              <a:t> – osoby, které absolvují oba test (za předpokladu stále shodné úrovně rysu).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690195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IRT </a:t>
            </a:r>
            <a:r>
              <a:rPr lang="cs-CZ" dirty="0" err="1"/>
              <a:t>equating</a:t>
            </a:r>
            <a:r>
              <a:rPr lang="cs-CZ" dirty="0"/>
              <a:t>: Sběr dat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Celá řada různých designů.</a:t>
            </a:r>
          </a:p>
          <a:p>
            <a:r>
              <a:rPr lang="cs-CZ" sz="2400" dirty="0"/>
              <a:t>Designy s jednou výzkumnou skupinou: </a:t>
            </a:r>
            <a:r>
              <a:rPr lang="cs-CZ" sz="2400" b="1" dirty="0"/>
              <a:t>single-</a:t>
            </a:r>
            <a:r>
              <a:rPr lang="cs-CZ" sz="2400" b="1" dirty="0" err="1"/>
              <a:t>group</a:t>
            </a:r>
            <a:r>
              <a:rPr lang="cs-CZ" sz="2400" b="1" dirty="0"/>
              <a:t> design.</a:t>
            </a:r>
          </a:p>
          <a:p>
            <a:pPr lvl="1"/>
            <a:r>
              <a:rPr lang="cs-CZ" sz="2200" dirty="0"/>
              <a:t>Každá osoba absolvuje oba testy (</a:t>
            </a:r>
            <a:r>
              <a:rPr lang="cs-CZ" sz="2200" dirty="0" err="1"/>
              <a:t>counterbalancing</a:t>
            </a:r>
            <a:r>
              <a:rPr lang="cs-CZ" sz="2200" dirty="0"/>
              <a:t> = střídání pořadí).</a:t>
            </a:r>
          </a:p>
          <a:p>
            <a:pPr lvl="1"/>
            <a:r>
              <a:rPr lang="cs-CZ" sz="2200" dirty="0"/>
              <a:t>Případně část respondentů absolvuje oba testy (</a:t>
            </a:r>
            <a:r>
              <a:rPr lang="cs-CZ" sz="2200" dirty="0" err="1"/>
              <a:t>common</a:t>
            </a:r>
            <a:r>
              <a:rPr lang="cs-CZ" sz="2200" dirty="0"/>
              <a:t>-person design).</a:t>
            </a:r>
          </a:p>
          <a:p>
            <a:r>
              <a:rPr lang="cs-CZ" sz="2400" dirty="0"/>
              <a:t>Designy s náhodnými skupinami: </a:t>
            </a:r>
            <a:r>
              <a:rPr lang="cs-CZ" sz="2400" b="1" dirty="0" err="1"/>
              <a:t>random-group</a:t>
            </a:r>
            <a:r>
              <a:rPr lang="cs-CZ" sz="2400" b="1" dirty="0"/>
              <a:t> design</a:t>
            </a:r>
            <a:r>
              <a:rPr lang="cs-CZ" sz="2400" dirty="0"/>
              <a:t>, </a:t>
            </a:r>
            <a:r>
              <a:rPr lang="cs-CZ" sz="2400" b="1" dirty="0" err="1"/>
              <a:t>random-equivalent-group</a:t>
            </a:r>
            <a:r>
              <a:rPr lang="cs-CZ" sz="2400" dirty="0"/>
              <a:t>.</a:t>
            </a:r>
            <a:endParaRPr lang="cs-CZ" sz="2400" b="1" dirty="0"/>
          </a:p>
          <a:p>
            <a:pPr lvl="1"/>
            <a:r>
              <a:rPr lang="cs-CZ" sz="2000" dirty="0"/>
              <a:t>Respondenty náhodně přiřadíme do výzkumných skupin. Předpokládáme, že jsou ekvivalentní.</a:t>
            </a:r>
          </a:p>
          <a:p>
            <a:r>
              <a:rPr lang="cs-CZ" sz="2400" dirty="0"/>
              <a:t>Designy se společnými položkami:</a:t>
            </a:r>
          </a:p>
          <a:p>
            <a:pPr lvl="1"/>
            <a:r>
              <a:rPr lang="cs-CZ" sz="2000" dirty="0"/>
              <a:t>Dvě nezávislé/nenáhodné skupiny, ale oba testy mají společné položky (tzv. „kotvu“ – </a:t>
            </a:r>
            <a:r>
              <a:rPr lang="cs-CZ" sz="2000" b="1" dirty="0" err="1"/>
              <a:t>anchor</a:t>
            </a:r>
            <a:r>
              <a:rPr lang="cs-CZ" sz="2000" b="1" dirty="0"/>
              <a:t> test</a:t>
            </a:r>
            <a:r>
              <a:rPr lang="cs-CZ" sz="2000" dirty="0"/>
              <a:t>), které slouží ke kalibraci. </a:t>
            </a:r>
            <a:r>
              <a:rPr lang="cs-CZ" sz="2000" b="1" dirty="0"/>
              <a:t>Největší spolehlivost a hlavní výhoda IRT.</a:t>
            </a:r>
          </a:p>
          <a:p>
            <a:pPr lvl="1"/>
            <a:r>
              <a:rPr lang="cs-CZ" sz="2000" dirty="0"/>
              <a:t>Ta může, ale nemusí být zahrnuta pro zjištění celkového skóru.</a:t>
            </a:r>
          </a:p>
          <a:p>
            <a:pPr lvl="1"/>
            <a:r>
              <a:rPr lang="cs-CZ" sz="2000" dirty="0"/>
              <a:t>Kotev může být více („</a:t>
            </a:r>
            <a:r>
              <a:rPr lang="cs-CZ" sz="2000" dirty="0" err="1"/>
              <a:t>planned</a:t>
            </a:r>
            <a:r>
              <a:rPr lang="cs-CZ" sz="2000" dirty="0"/>
              <a:t> </a:t>
            </a:r>
            <a:r>
              <a:rPr lang="cs-CZ" sz="2000" dirty="0" err="1"/>
              <a:t>missing</a:t>
            </a:r>
            <a:r>
              <a:rPr lang="cs-CZ" sz="2000" dirty="0"/>
              <a:t> data design“).</a:t>
            </a:r>
          </a:p>
        </p:txBody>
      </p:sp>
    </p:spTree>
    <p:extLst>
      <p:ext uri="{BB962C8B-B14F-4D97-AF65-F5344CB8AC3E}">
        <p14:creationId xmlns:p14="http://schemas.microsoft.com/office/powerpoint/2010/main" val="5584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frontiersin.org/files/Articles/153826/fpsyg-06-01956-HTML/image_m/fpsyg-06-01956-g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92696"/>
            <a:ext cx="11449272" cy="55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6505" y="63813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3"/>
              </a:rPr>
              <a:t>Bolsinova</a:t>
            </a:r>
            <a:r>
              <a:rPr lang="cs-CZ" dirty="0">
                <a:hlinkClick r:id="rId3"/>
              </a:rPr>
              <a:t>, M., &amp; Maris, G. (2016; </a:t>
            </a:r>
            <a:r>
              <a:rPr lang="cs-CZ" dirty="0" err="1">
                <a:hlinkClick r:id="rId3"/>
              </a:rPr>
              <a:t>suppl</a:t>
            </a:r>
            <a:r>
              <a:rPr lang="cs-CZ" dirty="0">
                <a:hlinkClick r:id="rId3"/>
              </a:rPr>
              <a:t>. mat)</a:t>
            </a:r>
            <a:endParaRPr lang="cs-CZ" dirty="0"/>
          </a:p>
        </p:txBody>
      </p:sp>
      <p:sp>
        <p:nvSpPr>
          <p:cNvPr id="5" name="Obousměrná vodorovná šipka 4"/>
          <p:cNvSpPr/>
          <p:nvPr/>
        </p:nvSpPr>
        <p:spPr>
          <a:xfrm>
            <a:off x="4897581" y="99756"/>
            <a:ext cx="3981013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položky</a:t>
            </a:r>
          </a:p>
        </p:txBody>
      </p:sp>
      <p:sp>
        <p:nvSpPr>
          <p:cNvPr id="9" name="Obousměrná vodorovná šipka 8"/>
          <p:cNvSpPr/>
          <p:nvPr/>
        </p:nvSpPr>
        <p:spPr>
          <a:xfrm rot="5400000">
            <a:off x="8547973" y="1265059"/>
            <a:ext cx="164878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dirty="0"/>
              <a:t>respondenti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6960096" y="266373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anchor-item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007768" y="565195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0024422" y="5513456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</a:t>
            </a:r>
            <a:b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</a:b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design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0" y="3140968"/>
            <a:ext cx="12000656" cy="309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frontiersin.org/files/Articles/153826/fpsyg-06-01956-HTML/image_m/fpsyg-06-01956-g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92696"/>
            <a:ext cx="11449272" cy="55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6505" y="63813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3"/>
              </a:rPr>
              <a:t>Bolsinova</a:t>
            </a:r>
            <a:r>
              <a:rPr lang="cs-CZ" dirty="0">
                <a:hlinkClick r:id="rId3"/>
              </a:rPr>
              <a:t>, M., &amp; Maris, G. (2016; </a:t>
            </a:r>
            <a:r>
              <a:rPr lang="cs-CZ" dirty="0" err="1">
                <a:hlinkClick r:id="rId3"/>
              </a:rPr>
              <a:t>suppl</a:t>
            </a:r>
            <a:r>
              <a:rPr lang="cs-CZ" dirty="0">
                <a:hlinkClick r:id="rId3"/>
              </a:rPr>
              <a:t>. mat)</a:t>
            </a:r>
            <a:endParaRPr lang="cs-CZ" dirty="0"/>
          </a:p>
        </p:txBody>
      </p:sp>
      <p:sp>
        <p:nvSpPr>
          <p:cNvPr id="5" name="Obousměrná vodorovná šipka 4"/>
          <p:cNvSpPr/>
          <p:nvPr/>
        </p:nvSpPr>
        <p:spPr>
          <a:xfrm>
            <a:off x="4897581" y="99756"/>
            <a:ext cx="3981013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položky</a:t>
            </a:r>
          </a:p>
        </p:txBody>
      </p:sp>
      <p:sp>
        <p:nvSpPr>
          <p:cNvPr id="9" name="Obousměrná vodorovná šipka 8"/>
          <p:cNvSpPr/>
          <p:nvPr/>
        </p:nvSpPr>
        <p:spPr>
          <a:xfrm rot="5400000">
            <a:off x="8547973" y="1265059"/>
            <a:ext cx="164878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dirty="0"/>
              <a:t>respondenti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6960096" y="266373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anchor-item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0024422" y="5513456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</a:t>
            </a:r>
            <a:b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</a:b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design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6023992" y="3140968"/>
            <a:ext cx="5976664" cy="309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4007768" y="565195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43015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frontiersin.org/files/Articles/153826/fpsyg-06-01956-HTML/image_m/fpsyg-06-01956-g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92696"/>
            <a:ext cx="11449272" cy="55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6505" y="63813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3"/>
              </a:rPr>
              <a:t>Bolsinova</a:t>
            </a:r>
            <a:r>
              <a:rPr lang="cs-CZ" dirty="0">
                <a:hlinkClick r:id="rId3"/>
              </a:rPr>
              <a:t>, M., &amp; Maris, G. (2016; </a:t>
            </a:r>
            <a:r>
              <a:rPr lang="cs-CZ" dirty="0" err="1">
                <a:hlinkClick r:id="rId3"/>
              </a:rPr>
              <a:t>suppl</a:t>
            </a:r>
            <a:r>
              <a:rPr lang="cs-CZ" dirty="0">
                <a:hlinkClick r:id="rId3"/>
              </a:rPr>
              <a:t>. mat)</a:t>
            </a:r>
            <a:endParaRPr lang="cs-CZ" dirty="0"/>
          </a:p>
        </p:txBody>
      </p:sp>
      <p:sp>
        <p:nvSpPr>
          <p:cNvPr id="5" name="Obousměrná vodorovná šipka 4"/>
          <p:cNvSpPr/>
          <p:nvPr/>
        </p:nvSpPr>
        <p:spPr>
          <a:xfrm>
            <a:off x="4897581" y="99756"/>
            <a:ext cx="3981013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položky</a:t>
            </a:r>
          </a:p>
        </p:txBody>
      </p:sp>
      <p:sp>
        <p:nvSpPr>
          <p:cNvPr id="9" name="Obousměrná vodorovná šipka 8"/>
          <p:cNvSpPr/>
          <p:nvPr/>
        </p:nvSpPr>
        <p:spPr>
          <a:xfrm rot="5400000">
            <a:off x="8547973" y="1265059"/>
            <a:ext cx="164878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dirty="0"/>
              <a:t>respondenti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6960096" y="266373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anchor-item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007768" y="565195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design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0024422" y="5513456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  post-</a:t>
            </a:r>
            <a:r>
              <a:rPr lang="cs-CZ" dirty="0" err="1">
                <a:solidFill>
                  <a:srgbClr val="3E3D40"/>
                </a:solidFill>
                <a:latin typeface="Georgia" panose="02040502050405020303" pitchFamily="18" charset="0"/>
              </a:rPr>
              <a:t>equating</a:t>
            </a: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 </a:t>
            </a:r>
            <a:b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</a:br>
            <a:r>
              <a:rPr lang="cs-CZ" dirty="0">
                <a:solidFill>
                  <a:srgbClr val="3E3D40"/>
                </a:solidFill>
                <a:latin typeface="Georgia" panose="02040502050405020303" pitchFamily="18" charset="0"/>
              </a:rPr>
              <a:t>: design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80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Extrémní příklad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9" y="1845734"/>
                <a:ext cx="3918601" cy="439157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Máme položku </a:t>
                </a:r>
                <a:br>
                  <a:rPr lang="cs-CZ" dirty="0"/>
                </a:br>
                <a:r>
                  <a:rPr lang="cs-CZ" dirty="0"/>
                  <a:t>ve faktorové analýze</a:t>
                </a:r>
              </a:p>
              <a:p>
                <a:pPr lvl="1"/>
                <a:r>
                  <a:rPr lang="cs-CZ" dirty="0"/>
                  <a:t>Skórovaná ne=0, </a:t>
                </a:r>
                <a:br>
                  <a:rPr lang="cs-CZ" dirty="0"/>
                </a:br>
                <a:r>
                  <a:rPr lang="cs-CZ" dirty="0"/>
                  <a:t>tak napůl=1, ano=2.</a:t>
                </a:r>
              </a:p>
              <a:p>
                <a:pPr lvl="1"/>
                <a:r>
                  <a:rPr lang="cs-CZ" dirty="0"/>
                  <a:t>Průsečík (</a:t>
                </a:r>
                <a:r>
                  <a:rPr lang="cs-CZ" dirty="0" err="1"/>
                  <a:t>intercept</a:t>
                </a:r>
                <a:r>
                  <a:rPr lang="cs-CZ" dirty="0"/>
                  <a:t>):   b = 1.</a:t>
                </a:r>
              </a:p>
              <a:p>
                <a:pPr lvl="1"/>
                <a:r>
                  <a:rPr lang="cs-CZ" dirty="0"/>
                  <a:t>Faktorový náboj:          </a:t>
                </a:r>
                <a:r>
                  <a:rPr lang="el-GR" dirty="0"/>
                  <a:t>λ</a:t>
                </a:r>
                <a:r>
                  <a:rPr lang="cs-CZ" dirty="0"/>
                  <a:t> = 0,5.</a:t>
                </a:r>
              </a:p>
              <a:p>
                <a:r>
                  <a:rPr lang="cs-CZ" dirty="0"/>
                  <a:t>Faktor má průměr 0 (SD=1).</a:t>
                </a:r>
              </a:p>
              <a:p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b>
                          </m:sSub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/>
                  <a:t>Jaká je očekávaná odpověď, E(</a:t>
                </a:r>
                <a:r>
                  <a:rPr lang="cs-CZ" dirty="0" err="1"/>
                  <a:t>x</a:t>
                </a:r>
                <a:r>
                  <a:rPr lang="cs-CZ" baseline="-25000" dirty="0" err="1"/>
                  <a:t>i</a:t>
                </a:r>
                <a:r>
                  <a:rPr lang="cs-CZ" dirty="0"/>
                  <a:t>), respondenta s hodnotou faktoru...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9" y="1845734"/>
                <a:ext cx="3918601" cy="4391578"/>
              </a:xfrm>
              <a:blipFill>
                <a:blip r:embed="rId2"/>
                <a:stretch>
                  <a:fillRect l="-1613" t="-172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7848" y="1845735"/>
            <a:ext cx="2232248" cy="4023360"/>
          </a:xfrm>
        </p:spPr>
        <p:txBody>
          <a:bodyPr>
            <a:normAutofit/>
          </a:bodyPr>
          <a:lstStyle/>
          <a:p>
            <a:r>
              <a:rPr lang="cs-CZ" dirty="0"/>
              <a:t>... </a:t>
            </a:r>
            <a:r>
              <a:rPr lang="el-GR" dirty="0"/>
              <a:t>θ</a:t>
            </a:r>
            <a:r>
              <a:rPr lang="cs-CZ" dirty="0"/>
              <a:t> = 0 ?</a:t>
            </a:r>
          </a:p>
          <a:p>
            <a:pPr lvl="1"/>
            <a:r>
              <a:rPr lang="cs-CZ" dirty="0"/>
              <a:t>E(</a:t>
            </a:r>
            <a:r>
              <a:rPr lang="cs-CZ" dirty="0" err="1"/>
              <a:t>x</a:t>
            </a:r>
            <a:r>
              <a:rPr lang="cs-CZ" baseline="-25000" dirty="0" err="1"/>
              <a:t>i</a:t>
            </a:r>
            <a:r>
              <a:rPr lang="cs-CZ" dirty="0"/>
              <a:t>) = 1</a:t>
            </a:r>
          </a:p>
          <a:p>
            <a:r>
              <a:rPr lang="cs-CZ" dirty="0"/>
              <a:t>... </a:t>
            </a:r>
            <a:r>
              <a:rPr lang="el-GR" dirty="0"/>
              <a:t>θ</a:t>
            </a:r>
            <a:r>
              <a:rPr lang="cs-CZ" dirty="0"/>
              <a:t> = 1 ?</a:t>
            </a:r>
          </a:p>
          <a:p>
            <a:pPr lvl="1"/>
            <a:r>
              <a:rPr lang="cs-CZ" dirty="0"/>
              <a:t>E(</a:t>
            </a:r>
            <a:r>
              <a:rPr lang="cs-CZ" dirty="0" err="1"/>
              <a:t>x</a:t>
            </a:r>
            <a:r>
              <a:rPr lang="cs-CZ" baseline="-25000" dirty="0" err="1"/>
              <a:t>i</a:t>
            </a:r>
            <a:r>
              <a:rPr lang="cs-CZ" dirty="0"/>
              <a:t>) = 1,5</a:t>
            </a:r>
          </a:p>
          <a:p>
            <a:r>
              <a:rPr lang="cs-CZ" dirty="0"/>
              <a:t>... </a:t>
            </a:r>
            <a:r>
              <a:rPr lang="el-GR" dirty="0"/>
              <a:t>θ</a:t>
            </a:r>
            <a:r>
              <a:rPr lang="cs-CZ" dirty="0"/>
              <a:t> = -1 ?</a:t>
            </a:r>
          </a:p>
          <a:p>
            <a:pPr lvl="1"/>
            <a:r>
              <a:rPr lang="cs-CZ" dirty="0"/>
              <a:t>E(</a:t>
            </a:r>
            <a:r>
              <a:rPr lang="cs-CZ" dirty="0" err="1"/>
              <a:t>x</a:t>
            </a:r>
            <a:r>
              <a:rPr lang="cs-CZ" baseline="-25000" dirty="0" err="1"/>
              <a:t>i</a:t>
            </a:r>
            <a:r>
              <a:rPr lang="cs-CZ" dirty="0"/>
              <a:t>) = 0,5</a:t>
            </a:r>
            <a:endParaRPr lang="en-US" dirty="0"/>
          </a:p>
          <a:p>
            <a:r>
              <a:rPr lang="cs-CZ" dirty="0"/>
              <a:t>... </a:t>
            </a:r>
            <a:r>
              <a:rPr lang="el-GR" dirty="0"/>
              <a:t>θ</a:t>
            </a:r>
            <a:r>
              <a:rPr lang="cs-CZ" dirty="0"/>
              <a:t> = 2 ?</a:t>
            </a:r>
          </a:p>
          <a:p>
            <a:pPr lvl="1"/>
            <a:r>
              <a:rPr lang="cs-CZ" dirty="0"/>
              <a:t>E(</a:t>
            </a:r>
            <a:r>
              <a:rPr lang="cs-CZ" dirty="0" err="1"/>
              <a:t>x</a:t>
            </a:r>
            <a:r>
              <a:rPr lang="cs-CZ" baseline="-25000" dirty="0" err="1"/>
              <a:t>i</a:t>
            </a:r>
            <a:r>
              <a:rPr lang="cs-CZ" dirty="0"/>
              <a:t>) = 2</a:t>
            </a:r>
            <a:endParaRPr lang="en-US" dirty="0"/>
          </a:p>
          <a:p>
            <a:r>
              <a:rPr lang="cs-CZ" dirty="0"/>
              <a:t>... a konečně </a:t>
            </a:r>
            <a:r>
              <a:rPr lang="el-GR" dirty="0"/>
              <a:t>θ</a:t>
            </a:r>
            <a:r>
              <a:rPr lang="cs-CZ" dirty="0"/>
              <a:t> = 3 ?</a:t>
            </a:r>
          </a:p>
          <a:p>
            <a:pPr lvl="1"/>
            <a:r>
              <a:rPr lang="cs-CZ" dirty="0"/>
              <a:t>E(</a:t>
            </a:r>
            <a:r>
              <a:rPr lang="cs-CZ" dirty="0" err="1"/>
              <a:t>x</a:t>
            </a:r>
            <a:r>
              <a:rPr lang="cs-CZ" baseline="-25000" dirty="0" err="1"/>
              <a:t>i</a:t>
            </a:r>
            <a:r>
              <a:rPr lang="cs-CZ" dirty="0"/>
              <a:t>) = 2,5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2671" r="4524"/>
          <a:stretch/>
        </p:blipFill>
        <p:spPr>
          <a:xfrm>
            <a:off x="7262555" y="1845734"/>
            <a:ext cx="3893126" cy="40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 bldLvl="2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researchgate.net/profile/Gunter_Maris/publication/289367648/figure/fig6/AS:314538864148484@1452003317267/Equating-design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88640"/>
            <a:ext cx="10081120" cy="57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76505" y="63813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3"/>
              </a:rPr>
              <a:t>Bolsinova</a:t>
            </a:r>
            <a:r>
              <a:rPr lang="cs-CZ" dirty="0">
                <a:hlinkClick r:id="rId3"/>
              </a:rPr>
              <a:t>, M., &amp; Maris, G. (2016; </a:t>
            </a:r>
            <a:r>
              <a:rPr lang="cs-CZ" dirty="0" err="1">
                <a:hlinkClick r:id="rId3"/>
              </a:rPr>
              <a:t>suppl</a:t>
            </a:r>
            <a:r>
              <a:rPr lang="cs-CZ" dirty="0">
                <a:hlinkClick r:id="rId3"/>
              </a:rPr>
              <a:t>. mat)</a:t>
            </a:r>
            <a:endParaRPr lang="cs-CZ" dirty="0"/>
          </a:p>
        </p:txBody>
      </p:sp>
      <p:sp>
        <p:nvSpPr>
          <p:cNvPr id="4" name="Obousměrná vodorovná šipka 3"/>
          <p:cNvSpPr/>
          <p:nvPr/>
        </p:nvSpPr>
        <p:spPr>
          <a:xfrm>
            <a:off x="6456041" y="1052736"/>
            <a:ext cx="432048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položky</a:t>
            </a:r>
          </a:p>
        </p:txBody>
      </p:sp>
      <p:sp>
        <p:nvSpPr>
          <p:cNvPr id="5" name="Obousměrná vodorovná šipka 4"/>
          <p:cNvSpPr/>
          <p:nvPr/>
        </p:nvSpPr>
        <p:spPr>
          <a:xfrm rot="5400000">
            <a:off x="8836005" y="2870141"/>
            <a:ext cx="5537214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dirty="0"/>
              <a:t>respondenti</a:t>
            </a:r>
          </a:p>
        </p:txBody>
      </p:sp>
    </p:spTree>
    <p:extLst>
      <p:ext uri="{BB962C8B-B14F-4D97-AF65-F5344CB8AC3E}">
        <p14:creationId xmlns:p14="http://schemas.microsoft.com/office/powerpoint/2010/main" val="42324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41512" y="5867980"/>
            <a:ext cx="1115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Design použitý v </a:t>
            </a:r>
            <a:r>
              <a:rPr lang="en-US" dirty="0"/>
              <a:t>Caribbean Secondary Education Certificate (Stancel-Piątak</a:t>
            </a:r>
            <a:r>
              <a:rPr lang="cs-CZ" dirty="0"/>
              <a:t>, Cígler, Wild, 2018</a:t>
            </a:r>
            <a:r>
              <a:rPr lang="en-US" dirty="0"/>
              <a:t>)</a:t>
            </a:r>
            <a:r>
              <a:rPr lang="cs-CZ" dirty="0"/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06" y="179229"/>
            <a:ext cx="11121900" cy="56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8864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IRT modely</a:t>
            </a:r>
            <a:endParaRPr lang="en-US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565" y="842109"/>
            <a:ext cx="5364945" cy="5037257"/>
          </a:xfrm>
          <a:prstGeom prst="rect">
            <a:avLst/>
          </a:prstGeom>
        </p:spPr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Neparametrické</a:t>
            </a:r>
            <a:r>
              <a:rPr lang="cs-CZ" dirty="0"/>
              <a:t> IRT modely</a:t>
            </a:r>
          </a:p>
          <a:p>
            <a:r>
              <a:rPr lang="cs-CZ" dirty="0"/>
              <a:t>Diskrétní IRT modely, LCA.</a:t>
            </a:r>
          </a:p>
          <a:p>
            <a:r>
              <a:rPr lang="cs-CZ" dirty="0" err="1"/>
              <a:t>Unfolding</a:t>
            </a:r>
            <a:r>
              <a:rPr lang="cs-CZ" dirty="0"/>
              <a:t>/</a:t>
            </a:r>
            <a:r>
              <a:rPr lang="cs-CZ" dirty="0" err="1"/>
              <a:t>ideal</a:t>
            </a:r>
            <a:r>
              <a:rPr lang="cs-CZ" dirty="0"/>
              <a:t> point modely</a:t>
            </a:r>
          </a:p>
          <a:p>
            <a:r>
              <a:rPr lang="cs-CZ" dirty="0" err="1"/>
              <a:t>Kompenzatorní</a:t>
            </a:r>
            <a:r>
              <a:rPr lang="cs-CZ" dirty="0"/>
              <a:t> a </a:t>
            </a:r>
            <a:r>
              <a:rPr lang="cs-CZ" dirty="0" err="1"/>
              <a:t>nonkompenzatorní</a:t>
            </a:r>
            <a:r>
              <a:rPr lang="cs-CZ" dirty="0"/>
              <a:t> multidimenzionální modely.</a:t>
            </a:r>
          </a:p>
          <a:p>
            <a:r>
              <a:rPr lang="cs-CZ" dirty="0"/>
              <a:t>Explanační modely, LLTM modely.</a:t>
            </a:r>
          </a:p>
          <a:p>
            <a:r>
              <a:rPr lang="cs-CZ" dirty="0" err="1"/>
              <a:t>IRTree</a:t>
            </a:r>
            <a:r>
              <a:rPr lang="cs-CZ" dirty="0"/>
              <a:t> modely</a:t>
            </a:r>
          </a:p>
          <a:p>
            <a:r>
              <a:rPr lang="cs-CZ" dirty="0"/>
              <a:t>IRT modelování odpovědního času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3275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Neparametrické</a:t>
            </a:r>
            <a:r>
              <a:rPr lang="cs-CZ" dirty="0"/>
              <a:t> IRT modely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Dosud jsme mluvili o parametrických modelech.</a:t>
            </a:r>
          </a:p>
          <a:p>
            <a:pPr lvl="1"/>
            <a:r>
              <a:rPr lang="cs-CZ" dirty="0"/>
              <a:t>ICC je definována několika málo parametry, předpokládá se její určitý tvar.</a:t>
            </a:r>
          </a:p>
          <a:p>
            <a:r>
              <a:rPr lang="cs-CZ" dirty="0"/>
              <a:t>Existují ale i </a:t>
            </a:r>
            <a:r>
              <a:rPr lang="cs-CZ" dirty="0" err="1"/>
              <a:t>neparametrické</a:t>
            </a:r>
            <a:r>
              <a:rPr lang="cs-CZ" dirty="0"/>
              <a:t> modely.</a:t>
            </a:r>
          </a:p>
          <a:p>
            <a:pPr lvl="1"/>
            <a:r>
              <a:rPr lang="cs-CZ" dirty="0"/>
              <a:t>Nepředpokládají konkrétní průběh ICC.</a:t>
            </a:r>
          </a:p>
          <a:p>
            <a:r>
              <a:rPr lang="cs-CZ" dirty="0" err="1"/>
              <a:t>Mokkenova</a:t>
            </a:r>
            <a:r>
              <a:rPr lang="cs-CZ" dirty="0"/>
              <a:t> škála.</a:t>
            </a:r>
          </a:p>
          <a:p>
            <a:pPr lvl="1"/>
            <a:r>
              <a:rPr lang="cs-CZ" dirty="0"/>
              <a:t>Esenciálně jednodimenzionální položky, monotónní průběh ICC. </a:t>
            </a:r>
          </a:p>
          <a:p>
            <a:pPr lvl="1"/>
            <a:r>
              <a:rPr lang="cs-CZ" dirty="0"/>
              <a:t>Značně oblíbená. Nikdy jsem nepochopil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/>
              <a:t>Další </a:t>
            </a:r>
            <a:r>
              <a:rPr lang="cs-CZ" dirty="0" err="1"/>
              <a:t>neparametrické</a:t>
            </a:r>
            <a:r>
              <a:rPr lang="cs-CZ" dirty="0"/>
              <a:t> IRT modely.</a:t>
            </a:r>
          </a:p>
          <a:p>
            <a:pPr lvl="1"/>
            <a:r>
              <a:rPr lang="cs-CZ" dirty="0"/>
              <a:t>Mohou být monotónní i nemonotónní, binární i ordinální.</a:t>
            </a:r>
          </a:p>
          <a:p>
            <a:pPr lvl="1"/>
            <a:r>
              <a:rPr lang="cs-CZ" dirty="0"/>
              <a:t>Zpravidla nějaká polynomická funkce.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8997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Nespojitý latentní rys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Všechny modely předpokládaly, že latentní proměnná je spojitá intervalová (a zpravidla normálně rozložená). To není nezbytně nutné.</a:t>
            </a:r>
          </a:p>
          <a:p>
            <a:r>
              <a:rPr lang="cs-CZ" b="1" dirty="0"/>
              <a:t>Diskrétní IRT:</a:t>
            </a:r>
            <a:r>
              <a:rPr lang="cs-CZ" dirty="0"/>
              <a:t> Latentní rys je intervalový, ale nabývá jen určitého počtu možných hodnot.</a:t>
            </a:r>
          </a:p>
          <a:p>
            <a:pPr lvl="1"/>
            <a:r>
              <a:rPr lang="cs-CZ" dirty="0"/>
              <a:t>Např. „v pořádku“, „suspektně problematický“, „problematický“.</a:t>
            </a:r>
          </a:p>
          <a:p>
            <a:pPr lvl="1"/>
            <a:r>
              <a:rPr lang="cs-CZ" dirty="0"/>
              <a:t>Modely jsou ale parametrizovány zcela shodně s tradičním IRT.</a:t>
            </a:r>
          </a:p>
          <a:p>
            <a:r>
              <a:rPr lang="cs-CZ" b="1" dirty="0"/>
              <a:t>Analýza latentních tříd </a:t>
            </a:r>
            <a:r>
              <a:rPr lang="cs-CZ" dirty="0"/>
              <a:t>(</a:t>
            </a:r>
            <a:r>
              <a:rPr lang="cs-CZ" dirty="0" err="1"/>
              <a:t>Latent</a:t>
            </a:r>
            <a:r>
              <a:rPr lang="cs-CZ" dirty="0"/>
              <a:t> </a:t>
            </a:r>
            <a:r>
              <a:rPr lang="cs-CZ" dirty="0" err="1"/>
              <a:t>Class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, LCA).</a:t>
            </a:r>
          </a:p>
          <a:p>
            <a:pPr lvl="1"/>
            <a:r>
              <a:rPr lang="cs-CZ" dirty="0"/>
              <a:t>Latentní rys je nominální. </a:t>
            </a:r>
          </a:p>
          <a:p>
            <a:pPr lvl="1"/>
            <a:r>
              <a:rPr lang="cs-CZ" dirty="0"/>
              <a:t>Pro různé třídy platí různé parametry položek (a, b...).</a:t>
            </a:r>
          </a:p>
          <a:p>
            <a:pPr lvl="1"/>
            <a:r>
              <a:rPr lang="cs-CZ" dirty="0"/>
              <a:t>Model může odhadnout pravděpodobnost, s jakou proband patří do té které třídy.</a:t>
            </a:r>
          </a:p>
          <a:p>
            <a:pPr lvl="1"/>
            <a:r>
              <a:rPr lang="cs-CZ" dirty="0"/>
              <a:t>Příbuzné tzv. </a:t>
            </a:r>
            <a:r>
              <a:rPr lang="cs-CZ" dirty="0" err="1"/>
              <a:t>mixture</a:t>
            </a:r>
            <a:r>
              <a:rPr lang="cs-CZ" dirty="0"/>
              <a:t> modelům (modelům směsi).</a:t>
            </a:r>
          </a:p>
          <a:p>
            <a:r>
              <a:rPr lang="cs-CZ" dirty="0"/>
              <a:t>Kombinace LCA a tradičního přístupu je velmi silný nástroj.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283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Ideal</a:t>
            </a:r>
            <a:r>
              <a:rPr lang="cs-CZ" dirty="0"/>
              <a:t>-point modely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392" y="1845734"/>
            <a:ext cx="10873208" cy="4391578"/>
          </a:xfrm>
        </p:spPr>
        <p:txBody>
          <a:bodyPr/>
          <a:lstStyle/>
          <a:p>
            <a:r>
              <a:rPr lang="cs-CZ" dirty="0"/>
              <a:t>Všechny dosud prezentované modely předpokládaly, že čím vyšší míra rysu, tím vyšší (nebo naopak nižší) pravděpodobnost určité odpovědi.</a:t>
            </a:r>
          </a:p>
          <a:p>
            <a:pPr lvl="1"/>
            <a:r>
              <a:rPr lang="cs-CZ" dirty="0"/>
              <a:t>Výjimkou byly non-monotónní </a:t>
            </a:r>
            <a:r>
              <a:rPr lang="cs-CZ" dirty="0" err="1"/>
              <a:t>neparametrické</a:t>
            </a:r>
            <a:r>
              <a:rPr lang="cs-CZ" dirty="0"/>
              <a:t> modely.</a:t>
            </a:r>
          </a:p>
          <a:p>
            <a:r>
              <a:rPr lang="cs-CZ" dirty="0"/>
              <a:t>To není vždy realistický předpoklad. Např. položka: </a:t>
            </a:r>
            <a:r>
              <a:rPr lang="cs-CZ" i="1" dirty="0"/>
              <a:t>„Nemám rád poklidné </a:t>
            </a:r>
            <a:r>
              <a:rPr lang="cs-CZ" i="1" dirty="0" err="1"/>
              <a:t>párty</a:t>
            </a:r>
            <a:r>
              <a:rPr lang="cs-CZ" i="1" dirty="0"/>
              <a:t>.“</a:t>
            </a:r>
          </a:p>
          <a:p>
            <a:pPr lvl="1"/>
            <a:r>
              <a:rPr lang="cs-CZ" dirty="0"/>
              <a:t>Co když nemám rád </a:t>
            </a:r>
            <a:r>
              <a:rPr lang="cs-CZ" dirty="0" err="1"/>
              <a:t>párty</a:t>
            </a:r>
            <a:r>
              <a:rPr lang="cs-CZ" dirty="0"/>
              <a:t> vůbec, protože jsem příliš introvertní?</a:t>
            </a:r>
          </a:p>
          <a:p>
            <a:pPr lvl="1"/>
            <a:r>
              <a:rPr lang="cs-CZ" dirty="0"/>
              <a:t>Co když mám rád jenom party-hard, protože jsem party-(</a:t>
            </a:r>
            <a:r>
              <a:rPr lang="cs-CZ" dirty="0" err="1"/>
              <a:t>wo</a:t>
            </a:r>
            <a:r>
              <a:rPr lang="cs-CZ" dirty="0"/>
              <a:t>)man?</a:t>
            </a:r>
          </a:p>
          <a:p>
            <a:r>
              <a:rPr lang="cs-CZ" dirty="0"/>
              <a:t>To řeší právě </a:t>
            </a:r>
            <a:r>
              <a:rPr lang="cs-CZ" dirty="0" err="1"/>
              <a:t>ideal</a:t>
            </a:r>
            <a:r>
              <a:rPr lang="cs-CZ" dirty="0"/>
              <a:t>-point/</a:t>
            </a:r>
            <a:r>
              <a:rPr lang="cs-CZ" dirty="0" err="1"/>
              <a:t>unfolding</a:t>
            </a:r>
            <a:r>
              <a:rPr lang="cs-CZ" dirty="0"/>
              <a:t> modely.</a:t>
            </a:r>
          </a:p>
          <a:p>
            <a:pPr lvl="1"/>
            <a:r>
              <a:rPr lang="cs-CZ" dirty="0"/>
              <a:t>Existují optimální úroveň (</a:t>
            </a:r>
            <a:r>
              <a:rPr lang="cs-CZ" dirty="0" err="1"/>
              <a:t>ideal</a:t>
            </a:r>
            <a:r>
              <a:rPr lang="cs-CZ" dirty="0"/>
              <a:t>-point) latentního rysu, která maximalizuje pravděpodobnost určité odpovědi.</a:t>
            </a:r>
          </a:p>
          <a:p>
            <a:pPr lvl="1"/>
            <a:r>
              <a:rPr lang="cs-CZ" dirty="0"/>
              <a:t>Na obě strany od tohoto bodu pravděpodobnost klesá.</a:t>
            </a:r>
          </a:p>
          <a:p>
            <a:pPr lvl="1"/>
            <a:r>
              <a:rPr lang="cs-CZ" dirty="0"/>
              <a:t>Ordinální položky – zejm.: </a:t>
            </a:r>
            <a:r>
              <a:rPr lang="cs-CZ" i="1" dirty="0" err="1"/>
              <a:t>generalized</a:t>
            </a:r>
            <a:r>
              <a:rPr lang="cs-CZ" i="1" dirty="0"/>
              <a:t> </a:t>
            </a:r>
            <a:r>
              <a:rPr lang="cs-CZ" i="1" dirty="0" err="1"/>
              <a:t>graded</a:t>
            </a:r>
            <a:r>
              <a:rPr lang="cs-CZ" i="1" dirty="0"/>
              <a:t> </a:t>
            </a:r>
            <a:r>
              <a:rPr lang="cs-CZ" b="1" i="1" dirty="0" err="1"/>
              <a:t>unfolding</a:t>
            </a:r>
            <a:r>
              <a:rPr lang="cs-CZ" i="1" dirty="0"/>
              <a:t> model</a:t>
            </a:r>
            <a:endParaRPr lang="cs-CZ" dirty="0"/>
          </a:p>
          <a:p>
            <a:pPr lvl="1"/>
            <a:r>
              <a:rPr lang="cs-CZ" dirty="0"/>
              <a:t>Binární položky – </a:t>
            </a:r>
            <a:r>
              <a:rPr lang="cs-CZ" b="1" dirty="0" err="1"/>
              <a:t>ideal</a:t>
            </a:r>
            <a:r>
              <a:rPr lang="cs-CZ" b="1" dirty="0"/>
              <a:t>-point</a:t>
            </a:r>
            <a:r>
              <a:rPr lang="cs-CZ" dirty="0"/>
              <a:t>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4712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Ideal</a:t>
            </a:r>
            <a:r>
              <a:rPr lang="cs-CZ" dirty="0"/>
              <a:t>-point modely</a:t>
            </a:r>
            <a:endParaRPr lang="en-US" dirty="0"/>
          </a:p>
        </p:txBody>
      </p:sp>
      <p:pic>
        <p:nvPicPr>
          <p:cNvPr id="5122" name="Picture 2" descr="https://image.slideserve.com/730096/example-ideal-point-irt-order-scale-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b="21025"/>
          <a:stretch/>
        </p:blipFill>
        <p:spPr bwMode="auto">
          <a:xfrm>
            <a:off x="1097280" y="1843699"/>
            <a:ext cx="10058400" cy="36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97280" y="5877272"/>
            <a:ext cx="1005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https://www.slideserve.com/content/applying-ideal-point-irt-models-to-score-single-stimulus-and-pairwise-preference-personality-items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894004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Nonkompenzatorní</a:t>
            </a:r>
            <a:r>
              <a:rPr lang="cs-CZ" dirty="0"/>
              <a:t> IRT modely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911424" y="1845734"/>
                <a:ext cx="10585176" cy="4391578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V případě multidimenzionálních IRT modelů jsme pracovali s předpokladem, že nízká míra jednoho rysu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dirty="0"/>
                  <a:t> může být kompenzována vysokou mírou jiného rysu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/>
                  <a:t>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sz="2400" dirty="0"/>
              </a:p>
              <a:p>
                <a:pPr lvl="1"/>
                <a:r>
                  <a:rPr lang="cs-CZ" sz="2200" dirty="0"/>
                  <a:t>Snížení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200" dirty="0"/>
                  <a:t> o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2200" dirty="0"/>
                  <a:t> lze kompenzovat zvýšením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200" dirty="0"/>
                  <a:t>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2200" dirty="0"/>
                  <a:t> , protože </a:t>
                </a:r>
                <a:br>
                  <a:rPr lang="cs-CZ" sz="2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cs-CZ" sz="1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cs-CZ" sz="1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cs-CZ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f>
                          <m:fPr>
                            <m:ctrlPr>
                              <a:rPr lang="cs-CZ" sz="1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1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1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sz="15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cs-CZ" sz="1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cs-CZ" sz="2200" dirty="0"/>
              </a:p>
              <a:p>
                <a:r>
                  <a:rPr lang="cs-CZ" sz="2400" dirty="0"/>
                  <a:t>Co když ale správné zvládnutí položky vyžaduje více schopností; a selhání v kterékoli z nich znamená selhání?</a:t>
                </a:r>
              </a:p>
              <a:p>
                <a:r>
                  <a:rPr lang="cs-CZ" sz="2400" dirty="0"/>
                  <a:t>Např.: „Derivujte ICC 2PL IRT modelu“.</a:t>
                </a:r>
              </a:p>
              <a:p>
                <a:pPr lvl="1"/>
                <a:r>
                  <a:rPr lang="cs-CZ" sz="2000" dirty="0"/>
                  <a:t>Musím znát ICC 2PL IRT modelu, jinak nemám co derivovat.</a:t>
                </a:r>
              </a:p>
              <a:p>
                <a:pPr lvl="1"/>
                <a:r>
                  <a:rPr lang="cs-CZ" sz="2000" dirty="0"/>
                  <a:t>Musím být schopen derivovat logistickou funkci.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1424" y="1845734"/>
                <a:ext cx="10585176" cy="4391578"/>
              </a:xfrm>
              <a:blipFill>
                <a:blip r:embed="rId2"/>
                <a:stretch>
                  <a:fillRect l="-959" t="-1729" r="-1679" b="-115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5597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Nonkompenzatorní</a:t>
            </a:r>
            <a:r>
              <a:rPr lang="cs-CZ" dirty="0"/>
              <a:t> IRT modely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247562"/>
              </a:xfrm>
            </p:spPr>
            <p:txBody>
              <a:bodyPr>
                <a:noAutofit/>
              </a:bodyPr>
              <a:lstStyle/>
              <a:p>
                <a:r>
                  <a:rPr lang="cs-CZ" sz="2400" dirty="0"/>
                  <a:t>Čistě non-</a:t>
                </a:r>
                <a:r>
                  <a:rPr lang="cs-CZ" sz="2400" dirty="0" err="1"/>
                  <a:t>kompenzatorní</a:t>
                </a:r>
                <a:r>
                  <a:rPr lang="cs-CZ" sz="2400" dirty="0"/>
                  <a:t> modely jsou velmi řídké.</a:t>
                </a:r>
              </a:p>
              <a:p>
                <a:r>
                  <a:rPr lang="cs-CZ" sz="2400" dirty="0"/>
                  <a:t>Typicky se používají parciálně-</a:t>
                </a:r>
                <a:r>
                  <a:rPr lang="cs-CZ" sz="2400" dirty="0" err="1"/>
                  <a:t>kompenzatorní</a:t>
                </a:r>
                <a:r>
                  <a:rPr lang="cs-CZ" sz="2400" dirty="0"/>
                  <a:t> modely, např. (dvoudimenzionální model):</a:t>
                </a:r>
                <a:endParaRPr lang="cs-CZ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sz="2400" dirty="0"/>
              </a:p>
              <a:p>
                <a:pPr lvl="1"/>
                <a:endParaRPr lang="cs-CZ" sz="2000" dirty="0"/>
              </a:p>
              <a:p>
                <a:pPr lvl="1"/>
                <a:r>
                  <a:rPr lang="cs-CZ" sz="2000" dirty="0"/>
                  <a:t>kde P</a:t>
                </a:r>
                <a:r>
                  <a:rPr lang="cs-CZ" sz="2000" baseline="-25000" dirty="0"/>
                  <a:t>1</a:t>
                </a:r>
                <a:r>
                  <a:rPr lang="cs-CZ" sz="2000" dirty="0"/>
                  <a:t>, P</a:t>
                </a:r>
                <a:r>
                  <a:rPr lang="cs-CZ" sz="2000" baseline="-25000" dirty="0"/>
                  <a:t>2</a:t>
                </a:r>
                <a:r>
                  <a:rPr lang="cs-CZ" sz="2000" dirty="0"/>
                  <a:t> jsou typicky 2PL IRT modely, a tedy: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sz="2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cs-CZ" sz="2400" dirty="0"/>
              </a:p>
              <a:p>
                <a:r>
                  <a:rPr lang="cs-CZ" sz="2400" dirty="0"/>
                  <a:t>Výhoda je, že </a:t>
                </a:r>
                <a:r>
                  <a:rPr lang="cs-CZ" sz="2400" i="1" dirty="0"/>
                  <a:t>P</a:t>
                </a:r>
                <a:r>
                  <a:rPr lang="cs-CZ" sz="2400" i="1" baseline="-25000" dirty="0"/>
                  <a:t>1</a:t>
                </a:r>
                <a:r>
                  <a:rPr lang="cs-CZ" sz="2400" dirty="0"/>
                  <a:t> může být běžný </a:t>
                </a:r>
                <a:r>
                  <a:rPr lang="cs-CZ" sz="2400" dirty="0" err="1"/>
                  <a:t>kompenzatorní</a:t>
                </a:r>
                <a:r>
                  <a:rPr lang="cs-CZ" sz="2400" dirty="0"/>
                  <a:t> vícedimenzionální model.</a:t>
                </a:r>
              </a:p>
              <a:p>
                <a:pPr lvl="1"/>
                <a:r>
                  <a:rPr lang="cs-CZ" sz="2000" dirty="0"/>
                  <a:t>V případě </a:t>
                </a:r>
                <a:r>
                  <a:rPr lang="cs-CZ" sz="2000" dirty="0" err="1"/>
                  <a:t>polytomické</a:t>
                </a:r>
                <a:r>
                  <a:rPr lang="cs-CZ" sz="2000" dirty="0"/>
                  <a:t> odpovědi lze snadno rozšířit do GRM.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247562"/>
              </a:xfrm>
              <a:blipFill>
                <a:blip r:embed="rId2"/>
                <a:stretch>
                  <a:fillRect l="-1009" t="-1786" r="-113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6232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Explanační a LLTM modely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Běžné IRT modely slouží k „vysvětlení“ pozorovaných odpovědí.</a:t>
            </a:r>
          </a:p>
          <a:p>
            <a:r>
              <a:rPr lang="cs-CZ" sz="2400" dirty="0"/>
              <a:t>Explanační modely se snaží „vysvětlit“ parametry položek (typicky obtížnost).</a:t>
            </a:r>
          </a:p>
          <a:p>
            <a:pPr lvl="1"/>
            <a:r>
              <a:rPr lang="cs-CZ" sz="2000" dirty="0"/>
              <a:t>Obtížnost položky je parcelována na různé složky podle charakteristik položek.</a:t>
            </a:r>
          </a:p>
          <a:p>
            <a:pPr lvl="1"/>
            <a:r>
              <a:rPr lang="cs-CZ" sz="2000" dirty="0"/>
              <a:t>Využívá se v experimentálním designu.</a:t>
            </a:r>
          </a:p>
          <a:p>
            <a:r>
              <a:rPr lang="cs-CZ" sz="2400" dirty="0"/>
              <a:t>Explanační modely jsou konkrétním využitím LLTM modelu </a:t>
            </a:r>
          </a:p>
          <a:p>
            <a:pPr lvl="1"/>
            <a:r>
              <a:rPr lang="cs-CZ" sz="2200" dirty="0" err="1"/>
              <a:t>Linear</a:t>
            </a:r>
            <a:r>
              <a:rPr lang="cs-CZ" sz="2200" dirty="0"/>
              <a:t> </a:t>
            </a:r>
            <a:r>
              <a:rPr lang="cs-CZ" sz="2200" dirty="0" err="1"/>
              <a:t>Logistic</a:t>
            </a:r>
            <a:r>
              <a:rPr lang="cs-CZ" sz="2200" dirty="0"/>
              <a:t> Test Model.</a:t>
            </a:r>
          </a:p>
          <a:p>
            <a:pPr lvl="1"/>
            <a:r>
              <a:rPr lang="cs-CZ" sz="2000" dirty="0"/>
              <a:t>ICC (zpravidla 1PL model) je parametrizovaná jako běžný generalizovaný smíšený lineární model (GLMM), což umožňuje její odhad v rámci běžného statistického softwaru.</a:t>
            </a:r>
          </a:p>
          <a:p>
            <a:pPr lvl="1"/>
            <a:r>
              <a:rPr lang="cs-CZ" sz="2000" dirty="0"/>
              <a:t>Parametry obtížnosti položek a schopnosti lidí jsou parcelovány mezi náhodné a pevné efekty.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032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 idx="4294967295"/>
          </p:nvPr>
        </p:nvSpPr>
        <p:spPr>
          <a:xfrm>
            <a:off x="0" y="908720"/>
            <a:ext cx="12192000" cy="3168352"/>
          </a:xfrm>
        </p:spPr>
        <p:txBody>
          <a:bodyPr>
            <a:normAutofit/>
          </a:bodyPr>
          <a:lstStyle/>
          <a:p>
            <a:pPr algn="ctr"/>
            <a:r>
              <a:rPr lang="cs-CZ" sz="7200" dirty="0"/>
              <a:t>Jaký je vztah měřeného rysu </a:t>
            </a:r>
            <a:br>
              <a:rPr lang="cs-CZ" sz="7200" dirty="0"/>
            </a:br>
            <a:r>
              <a:rPr lang="cs-CZ" sz="7200" dirty="0"/>
              <a:t>a odpovědi na binární položku </a:t>
            </a:r>
            <a:br>
              <a:rPr lang="cs-CZ" sz="7200" dirty="0"/>
            </a:br>
            <a:r>
              <a:rPr lang="cs-CZ" sz="7200" dirty="0"/>
              <a:t>(správně/špatně)?</a:t>
            </a:r>
            <a:endParaRPr lang="en-US" sz="7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46531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Například vztah „fluidní inteligence“ a správné/špatné odpovědi </a:t>
            </a:r>
            <a:br>
              <a:rPr lang="cs-CZ" sz="2400" dirty="0"/>
            </a:br>
            <a:r>
              <a:rPr lang="cs-CZ" sz="2400" dirty="0"/>
              <a:t>na jednu úlohu v </a:t>
            </a:r>
            <a:r>
              <a:rPr lang="cs-CZ" sz="2400" dirty="0" err="1"/>
              <a:t>Ravenových</a:t>
            </a:r>
            <a:r>
              <a:rPr lang="cs-CZ" sz="2400" dirty="0"/>
              <a:t> progresivních matricích.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60456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explanačního LLTM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4380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Aproximate </a:t>
                </a:r>
                <a:r>
                  <a:rPr lang="cs-CZ" dirty="0" err="1"/>
                  <a:t>Number</a:t>
                </a:r>
                <a:r>
                  <a:rPr lang="cs-CZ" dirty="0"/>
                  <a:t> </a:t>
                </a:r>
                <a:r>
                  <a:rPr lang="cs-CZ" dirty="0" err="1"/>
                  <a:t>System</a:t>
                </a:r>
                <a:r>
                  <a:rPr lang="cs-CZ" dirty="0"/>
                  <a:t> (ANS): diskriminace velkého množství objektů.</a:t>
                </a:r>
              </a:p>
              <a:p>
                <a:pPr lvl="1"/>
                <a:r>
                  <a:rPr lang="cs-CZ" dirty="0"/>
                  <a:t>Respondenti měli po 300ms expozici za úkol zvolit, zda bylo vlevo více než vpravo.</a:t>
                </a:r>
              </a:p>
              <a:p>
                <a:pPr lvl="1"/>
                <a:r>
                  <a:rPr lang="cs-CZ" dirty="0"/>
                  <a:t>Schopnost diskriminace se řídí Weber-</a:t>
                </a:r>
                <a:r>
                  <a:rPr lang="cs-CZ" dirty="0" err="1"/>
                  <a:t>Fechnerovým</a:t>
                </a:r>
                <a:r>
                  <a:rPr lang="cs-CZ" dirty="0"/>
                  <a:t> zákonem. Obtížnost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položky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 by měla být logaritmickou funkcí podílu obou množství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cs-CZ" dirty="0"/>
                  <a:t>:</a:t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lang="cs-CZ" dirty="0"/>
              </a:p>
              <a:p>
                <a:r>
                  <a:rPr lang="cs-CZ" dirty="0"/>
                  <a:t>Jedna z možných definicí LLTM modelu byla: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dirty="0"/>
                  <a:t>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cs-CZ" dirty="0"/>
                  <a:t> byly odhadované pevné efekty modelu a interakce.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cs-CZ" dirty="0"/>
                  <a:t> – je vpravo více nebo méně než vlevo? Plus interakce s obtížností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dirty="0"/>
                  <a:t> – absolutní počet prvků. Plus interakce s obtížností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 – náhodný efekt; obtížnost položky nevysvětlitelná ostatními explanačními proměnnými.</a:t>
                </a:r>
              </a:p>
              <a:p>
                <a:pPr lvl="1"/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43808"/>
              </a:xfrm>
              <a:blipFill>
                <a:blip r:embed="rId2"/>
                <a:stretch>
                  <a:fillRect l="-631" t="-1709" b="-28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délník 6"/>
          <p:cNvSpPr/>
          <p:nvPr/>
        </p:nvSpPr>
        <p:spPr>
          <a:xfrm>
            <a:off x="7104112" y="6453336"/>
            <a:ext cx="453650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Šamajová &amp; Cígler (</a:t>
            </a: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  <a:hlinkClick r:id="rId3"/>
              </a:rPr>
              <a:t>2020</a:t>
            </a: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), Cígler &amp; Šamajová (</a:t>
            </a: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  <a:hlinkClick r:id="rId4"/>
              </a:rPr>
              <a:t>2020</a:t>
            </a: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</a:t>
            </a:r>
            <a:endParaRPr lang="en-US" sz="16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1" name="Zástupný symbol pro obsa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872" y="93607"/>
            <a:ext cx="3134792" cy="19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IRTree</a:t>
            </a:r>
            <a:r>
              <a:rPr lang="cs-CZ" dirty="0"/>
              <a:t> modely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Zobecněný </a:t>
            </a:r>
            <a:r>
              <a:rPr lang="cs-CZ" dirty="0" err="1"/>
              <a:t>Tutzův</a:t>
            </a:r>
            <a:r>
              <a:rPr lang="cs-CZ" dirty="0"/>
              <a:t> sekvenční model.</a:t>
            </a:r>
          </a:p>
          <a:p>
            <a:r>
              <a:rPr lang="cs-CZ" dirty="0"/>
              <a:t>„Průchod“ položkou nemusí být sekvenční, ale libovolně se větví. Každý uzel navíc může být sycen jinými faktory.</a:t>
            </a:r>
          </a:p>
          <a:p>
            <a:r>
              <a:rPr lang="cs-CZ" dirty="0"/>
              <a:t>Užitečné v kombinaci s LLTM modely.</a:t>
            </a:r>
          </a:p>
          <a:p>
            <a:r>
              <a:rPr lang="cs-CZ" dirty="0"/>
              <a:t>1PL/</a:t>
            </a:r>
            <a:r>
              <a:rPr lang="cs-CZ" dirty="0" err="1"/>
              <a:t>raschovská</a:t>
            </a:r>
            <a:r>
              <a:rPr lang="cs-CZ" dirty="0"/>
              <a:t> verze modelu lze odhadnout v běžném statistickém programu jako GLMM.</a:t>
            </a:r>
          </a:p>
          <a:p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555" y="1845734"/>
            <a:ext cx="4937125" cy="2268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6218555" y="4797152"/>
                <a:ext cx="5854109" cy="1202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0" indent="-304800"/>
                <a:r>
                  <a:rPr lang="cs-CZ" dirty="0"/>
                  <a:t>Uzel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cs-CZ" dirty="0"/>
                  <a:t> je sycený úrovní měřeného rysu</a:t>
                </a:r>
              </a:p>
              <a:p>
                <a:pPr marL="304800" indent="-304800"/>
                <a:r>
                  <a:rPr lang="cs-CZ" dirty="0"/>
                  <a:t>Uzly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š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cs-CZ" dirty="0"/>
                  <a:t> jsou syceny „tendencí k extrémním odpovědím“.</a:t>
                </a:r>
              </a:p>
              <a:p>
                <a:pPr marL="304800" indent="-304800"/>
                <a:r>
                  <a:rPr lang="en-US" sz="1200" dirty="0" err="1"/>
                  <a:t>Boeck</a:t>
                </a:r>
                <a:r>
                  <a:rPr lang="en-US" sz="1200" dirty="0"/>
                  <a:t>, P. De, &amp; </a:t>
                </a:r>
                <a:r>
                  <a:rPr lang="en-US" sz="1200" dirty="0" err="1"/>
                  <a:t>Partchev</a:t>
                </a:r>
                <a:r>
                  <a:rPr lang="en-US" sz="1200" dirty="0"/>
                  <a:t>, I. (2012). </a:t>
                </a:r>
                <a:r>
                  <a:rPr lang="en-US" sz="1200" dirty="0" err="1"/>
                  <a:t>IRTrees</a:t>
                </a:r>
                <a:r>
                  <a:rPr lang="en-US" sz="1200" dirty="0"/>
                  <a:t>: Tree-Based Item Response Models of the GLMM Family. Journal of Statistical Software, 48(Code Snippet 1), 1–18. </a:t>
                </a:r>
                <a:r>
                  <a:rPr lang="en-US" sz="1200" dirty="0">
                    <a:hlinkClick r:id="rId3"/>
                  </a:rPr>
                  <a:t>https://doi.org/10.18637/jss.v048.c01</a:t>
                </a:r>
                <a:r>
                  <a:rPr lang="cs-CZ" sz="12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555" y="4797152"/>
                <a:ext cx="5854109" cy="1202124"/>
              </a:xfrm>
              <a:prstGeom prst="rect">
                <a:avLst/>
              </a:prstGeom>
              <a:blipFill>
                <a:blip r:embed="rId4"/>
                <a:stretch>
                  <a:fillRect l="-866" t="-2083" r="-433" b="-208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44" y="2996952"/>
            <a:ext cx="152413" cy="1905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084" y="2996952"/>
            <a:ext cx="137172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  <a:r>
              <a:rPr lang="cs-CZ" dirty="0" err="1"/>
              <a:t>IRTree</a:t>
            </a:r>
            <a:r>
              <a:rPr lang="cs-CZ" dirty="0"/>
              <a:t> modelu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391578"/>
          </a:xfrm>
        </p:spPr>
        <p:txBody>
          <a:bodyPr/>
          <a:lstStyle/>
          <a:p>
            <a:r>
              <a:rPr lang="cs-CZ" dirty="0"/>
              <a:t>Test TIM</a:t>
            </a:r>
            <a:r>
              <a:rPr lang="cs-CZ" baseline="30000" dirty="0"/>
              <a:t>3–5</a:t>
            </a:r>
            <a:r>
              <a:rPr lang="cs-CZ" dirty="0"/>
              <a:t>: správné odpovědi se řídily PCM modelem s jedním či dvěma body.</a:t>
            </a:r>
          </a:p>
          <a:p>
            <a:r>
              <a:rPr lang="cs-CZ" dirty="0"/>
              <a:t>Chybné odpovědi byly skórované 0=chybné řešení, nebo N=nepokusil/a se o řešení.</a:t>
            </a:r>
          </a:p>
          <a:p>
            <a:r>
              <a:rPr lang="cs-CZ" b="1" dirty="0"/>
              <a:t>Výsledky:</a:t>
            </a:r>
          </a:p>
          <a:p>
            <a:pPr lvl="1"/>
            <a:r>
              <a:rPr lang="cs-CZ" dirty="0"/>
              <a:t>Latentní rys „styl práce“ byl relativně </a:t>
            </a:r>
            <a:r>
              <a:rPr lang="cs-CZ" dirty="0" err="1"/>
              <a:t>reliabilní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Jen slabě koreloval se schopností matematického usuzování.</a:t>
            </a:r>
          </a:p>
          <a:p>
            <a:pPr lvl="1"/>
            <a:r>
              <a:rPr lang="cs-CZ" dirty="0"/>
              <a:t>Zdá se, že učitel má vyšší vliv na styl práce než na samotné usuzovaní.</a:t>
            </a:r>
          </a:p>
          <a:p>
            <a:pPr lvl="1"/>
            <a:r>
              <a:rPr lang="cs-CZ" dirty="0"/>
              <a:t>Pokud je styl práce zanedbán, podílí se na celkové úrovni latentního rysu, nadhodnocuje reliabilitu a snižuje validitu měření.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6040" y="1988840"/>
            <a:ext cx="4937125" cy="23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Multidimenzionální IRT (MIRT)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Předpoklad lokální nezávislosti zachován, ale rozptyl je vysvětlován více faktory.</a:t>
                </a:r>
              </a:p>
              <a:p>
                <a:pPr lvl="1"/>
                <a:r>
                  <a:rPr lang="cs-CZ" sz="2000" dirty="0"/>
                  <a:t>Má tedy méně předpokladů než klasické IRT.</a:t>
                </a:r>
              </a:p>
              <a:p>
                <a:pPr lvl="2"/>
                <a:r>
                  <a:rPr lang="cs-CZ" sz="1600" dirty="0"/>
                  <a:t>Na rozdíl od CFA/SEM neumožňuje reziduální korelace, ty jsou proto řešeny specifickými faktory.</a:t>
                </a:r>
              </a:p>
              <a:p>
                <a:r>
                  <a:rPr lang="cs-CZ" sz="2400" dirty="0"/>
                  <a:t>Dva hlavní typy:</a:t>
                </a:r>
              </a:p>
              <a:p>
                <a:pPr lvl="1"/>
                <a:r>
                  <a:rPr lang="cs-CZ" sz="2000" dirty="0" err="1"/>
                  <a:t>Kompenzatorní</a:t>
                </a:r>
                <a:r>
                  <a:rPr lang="cs-CZ" sz="2000" dirty="0"/>
                  <a:t> – vysoká úroveň jednoho rysu může kompenzovat nízký druhý rys.</a:t>
                </a:r>
              </a:p>
              <a:p>
                <a:pPr lvl="2"/>
                <a:r>
                  <a:rPr lang="cs-CZ" sz="1600" dirty="0" err="1"/>
                  <a:t>Thety</a:t>
                </a:r>
                <a:r>
                  <a:rPr lang="cs-CZ" sz="1600" dirty="0"/>
                  <a:t> jsou aditivní (na stejné škále):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cs-CZ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cs-CZ" sz="1600" dirty="0"/>
                  <a:t>.</a:t>
                </a:r>
              </a:p>
              <a:p>
                <a:pPr lvl="2"/>
                <a:r>
                  <a:rPr lang="cs-CZ" sz="1600" dirty="0"/>
                  <a:t>Běžnější, jednodušší</a:t>
                </a:r>
              </a:p>
              <a:p>
                <a:pPr lvl="1"/>
                <a:r>
                  <a:rPr lang="cs-CZ" sz="2000" dirty="0"/>
                  <a:t>Non-</a:t>
                </a:r>
                <a:r>
                  <a:rPr lang="cs-CZ" sz="2000" dirty="0" err="1"/>
                  <a:t>kompenzatorní</a:t>
                </a:r>
                <a:r>
                  <a:rPr lang="cs-CZ" sz="2000" dirty="0"/>
                  <a:t> – pro správnou odpověď je nutné mít vysokou úroveň všech rysů.</a:t>
                </a:r>
              </a:p>
              <a:p>
                <a:pPr lvl="2"/>
                <a:r>
                  <a:rPr lang="cs-CZ" sz="1600" dirty="0"/>
                  <a:t>Lineární rysy nejsou aditivní (vznikají např. součinem):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cs-CZ" sz="1600" dirty="0"/>
              </a:p>
              <a:p>
                <a:pPr lvl="2"/>
                <a:r>
                  <a:rPr lang="cs-CZ" sz="1600" dirty="0"/>
                  <a:t>Málo používané, řada komplikací. </a:t>
                </a:r>
              </a:p>
              <a:p>
                <a:pPr lvl="2"/>
                <a:r>
                  <a:rPr lang="cs-CZ" sz="1600" dirty="0"/>
                  <a:t>Lze použít např. pro parametrizaci teorie vědomostních prostorů.</a:t>
                </a:r>
              </a:p>
              <a:p>
                <a:pPr lvl="2"/>
                <a:endParaRPr lang="cs-CZ" sz="16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  <a:blipFill>
                <a:blip r:embed="rId2"/>
                <a:stretch>
                  <a:fillRect l="-1009" t="-1760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02274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Multidimenzionální IRT (MIRT)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McDonaldův</a:t>
            </a:r>
            <a:r>
              <a:rPr lang="cs-CZ" sz="2800" dirty="0"/>
              <a:t> MIRT založený na normální </a:t>
            </a:r>
            <a:r>
              <a:rPr lang="cs-CZ" sz="2800" dirty="0" err="1"/>
              <a:t>ogivě</a:t>
            </a:r>
            <a:endParaRPr lang="cs-CZ" sz="2800" dirty="0"/>
          </a:p>
          <a:p>
            <a:pPr lvl="1"/>
            <a:r>
              <a:rPr lang="cs-CZ" sz="2400" dirty="0"/>
              <a:t>Technicky vzato faktorová analýza s nelineární parametrizací.</a:t>
            </a:r>
          </a:p>
          <a:p>
            <a:pPr lvl="1"/>
            <a:r>
              <a:rPr lang="cs-CZ" sz="2400" dirty="0"/>
              <a:t>GRM = kategorická FA.</a:t>
            </a:r>
          </a:p>
          <a:p>
            <a:r>
              <a:rPr lang="cs-CZ" sz="2800" dirty="0"/>
              <a:t>vs. </a:t>
            </a:r>
            <a:r>
              <a:rPr lang="cs-CZ" sz="2800" dirty="0" err="1"/>
              <a:t>Reckaseho</a:t>
            </a:r>
            <a:r>
              <a:rPr lang="cs-CZ" sz="2800" dirty="0"/>
              <a:t> logistický model.</a:t>
            </a:r>
          </a:p>
          <a:p>
            <a:pPr lvl="1"/>
            <a:r>
              <a:rPr lang="cs-CZ" sz="2400" dirty="0"/>
              <a:t>Protože normální </a:t>
            </a:r>
            <a:r>
              <a:rPr lang="cs-CZ" sz="2400" dirty="0" err="1"/>
              <a:t>ogiva</a:t>
            </a:r>
            <a:r>
              <a:rPr lang="cs-CZ" sz="2400" dirty="0"/>
              <a:t> je blízká logistické funkci, výsledky jsou v praxi velmi podobné.</a:t>
            </a:r>
          </a:p>
          <a:p>
            <a:pPr lvl="1"/>
            <a:r>
              <a:rPr lang="cs-CZ" sz="2400" dirty="0"/>
              <a:t>Výpočetně výrazně jednodušší.</a:t>
            </a:r>
          </a:p>
          <a:p>
            <a:pPr lvl="1"/>
            <a:r>
              <a:rPr lang="cs-CZ" sz="2400" dirty="0"/>
              <a:t>Logistický model dnes jednoznačně vede (</a:t>
            </a:r>
            <a:r>
              <a:rPr lang="cs-CZ" sz="2400" dirty="0" err="1"/>
              <a:t>McDonaldův</a:t>
            </a:r>
            <a:r>
              <a:rPr lang="cs-CZ" sz="2400" dirty="0"/>
              <a:t> model se zpravidla odhaduje prostřednictvím ordinální CFA).</a:t>
            </a:r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7073656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MIRT: Latentní rysy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Model může být </a:t>
            </a:r>
            <a:r>
              <a:rPr lang="cs-CZ" dirty="0" err="1"/>
              <a:t>exploratorní</a:t>
            </a:r>
            <a:r>
              <a:rPr lang="cs-CZ" dirty="0"/>
              <a:t> (EFA MIRT) nebo konfirmační (CFA MIRT).</a:t>
            </a:r>
          </a:p>
          <a:p>
            <a:pPr lvl="1"/>
            <a:r>
              <a:rPr lang="cs-CZ" dirty="0"/>
              <a:t>Rotace u exploračních modelů stejně jako v EFA.</a:t>
            </a:r>
          </a:p>
          <a:p>
            <a:r>
              <a:rPr lang="cs-CZ" dirty="0"/>
              <a:t>Každé osobě je přiřazen vektor latentních rysů, pro každou dimenzi jeden.</a:t>
            </a:r>
          </a:p>
          <a:p>
            <a:pPr lvl="1"/>
            <a:r>
              <a:rPr lang="cs-CZ" dirty="0"/>
              <a:t>Mohou být korelované nebo nekorelované.</a:t>
            </a:r>
          </a:p>
          <a:p>
            <a:r>
              <a:rPr lang="cs-CZ" dirty="0"/>
              <a:t>Namísto hierarchických </a:t>
            </a:r>
            <a:br>
              <a:rPr lang="cs-CZ" dirty="0"/>
            </a:br>
            <a:r>
              <a:rPr lang="cs-CZ" dirty="0"/>
              <a:t>modelů jako v CFA se </a:t>
            </a:r>
            <a:br>
              <a:rPr lang="cs-CZ" dirty="0"/>
            </a:br>
            <a:r>
              <a:rPr lang="cs-CZ" dirty="0"/>
              <a:t>používá </a:t>
            </a:r>
            <a:r>
              <a:rPr lang="cs-CZ" dirty="0" err="1"/>
              <a:t>bifaktorový</a:t>
            </a:r>
            <a:r>
              <a:rPr lang="cs-CZ" dirty="0"/>
              <a:t> model.</a:t>
            </a:r>
          </a:p>
        </p:txBody>
      </p:sp>
      <p:pic>
        <p:nvPicPr>
          <p:cNvPr id="1026" name="Picture 2" descr="Hierarchical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220847"/>
            <a:ext cx="2790913" cy="26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factor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89" y="3068960"/>
            <a:ext cx="2790312" cy="31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MIRT: diskriminace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dirty="0"/>
                  <a:t>Pro kombinaci každého rysu (1-a položky (</a:t>
                </a:r>
                <a:r>
                  <a:rPr lang="cs-CZ" i="1" dirty="0"/>
                  <a:t>i</a:t>
                </a:r>
                <a:r>
                  <a:rPr lang="cs-CZ" dirty="0"/>
                  <a:t>) je vlastní diskriminační parametr </a:t>
                </a:r>
                <a:r>
                  <a:rPr lang="cs-CZ" i="1" dirty="0" err="1"/>
                  <a:t>a</a:t>
                </a:r>
                <a:r>
                  <a:rPr lang="cs-CZ" i="1" baseline="-25000" dirty="0" err="1"/>
                  <a:t>ki</a:t>
                </a:r>
                <a:r>
                  <a:rPr lang="cs-CZ" dirty="0"/>
                  <a:t>. </a:t>
                </a:r>
              </a:p>
              <a:p>
                <a:r>
                  <a:rPr lang="cs-CZ" dirty="0"/>
                  <a:t>Diskriminační „síla“ položky je zpravidla součtem diskriminačních parametrů: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cs-CZ" dirty="0"/>
              </a:p>
              <a:p>
                <a:r>
                  <a:rPr lang="cs-CZ" dirty="0">
                    <a:solidFill>
                      <a:prstClr val="black"/>
                    </a:solidFill>
                  </a:rPr>
                  <a:t>Typicky se používá 2PL MIRT model.</a:t>
                </a:r>
              </a:p>
              <a:p>
                <a:pPr lvl="1"/>
                <a:r>
                  <a:rPr lang="cs-CZ" dirty="0"/>
                  <a:t>V případě </a:t>
                </a:r>
                <a:r>
                  <a:rPr lang="cs-CZ" dirty="0" err="1"/>
                  <a:t>Raschova</a:t>
                </a:r>
                <a:r>
                  <a:rPr lang="cs-CZ" dirty="0"/>
                  <a:t> MIRT modelu </a:t>
                </a:r>
                <a:r>
                  <a:rPr lang="cs-CZ" i="1" dirty="0" err="1"/>
                  <a:t>a</a:t>
                </a:r>
                <a:r>
                  <a:rPr lang="cs-CZ" i="1" baseline="-25000" dirty="0" err="1"/>
                  <a:t>ki</a:t>
                </a:r>
                <a:r>
                  <a:rPr lang="cs-CZ" dirty="0"/>
                  <a:t>=1, a tedy každou položku sytí právě jeden faktor (a všechny stejně). Jde tedy vlastně jen o souběžný odhad více </a:t>
                </a:r>
                <a:r>
                  <a:rPr lang="cs-CZ" dirty="0" err="1"/>
                  <a:t>Raschových</a:t>
                </a:r>
                <a:r>
                  <a:rPr lang="cs-CZ" dirty="0"/>
                  <a:t> modelů najednou.</a:t>
                </a:r>
              </a:p>
              <a:p>
                <a:pPr lvl="1"/>
                <a:r>
                  <a:rPr lang="cs-CZ" dirty="0"/>
                  <a:t>Stejný výsledek, jako separátní odhad a následný součet chí-testů, jen korelace faktorů je odhadnuta na úrovni latentní úrovni.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2516" r="-88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57636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MIRT: 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Namísto charakteristické křivky testu je definovaná „charakteristická plocha testu“.</a:t>
            </a:r>
          </a:p>
          <a:p>
            <a:pPr lvl="1"/>
            <a:r>
              <a:rPr lang="cs-CZ" sz="2000" dirty="0"/>
              <a:t>Ale její výpočet je analogický.</a:t>
            </a:r>
          </a:p>
          <a:p>
            <a:r>
              <a:rPr lang="cs-CZ" sz="2400" dirty="0"/>
              <a:t>Obdobně pak „informační plocha“ testu...</a:t>
            </a:r>
          </a:p>
          <a:p>
            <a:pPr lvl="1"/>
            <a:r>
              <a:rPr lang="cs-CZ" sz="2000" dirty="0"/>
              <a:t>... vzniká součtem informačních ploch položek.</a:t>
            </a:r>
          </a:p>
          <a:p>
            <a:pPr lvl="1"/>
            <a:r>
              <a:rPr lang="cs-CZ" sz="2000" dirty="0"/>
              <a:t>Zajímá nás rovněž, ve směru které dimenze chceme diskriminovat, podle toho se může odhad informační funkce lišit.</a:t>
            </a:r>
          </a:p>
        </p:txBody>
      </p:sp>
    </p:spTree>
    <p:extLst>
      <p:ext uri="{BB962C8B-B14F-4D97-AF65-F5344CB8AC3E}">
        <p14:creationId xmlns:p14="http://schemas.microsoft.com/office/powerpoint/2010/main" val="77259433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MIRT: Ostatní</a:t>
            </a:r>
          </a:p>
        </p:txBody>
      </p:sp>
      <p:pic>
        <p:nvPicPr>
          <p:cNvPr id="1026" name="Picture 2" descr="http://image.slidesharecdn.com/albertmaydeu-olivares-contemporarypsychometricsafestschriftforroderickp-150808141615-lva1-app6892/95/albert-maydeu-olivarescontemporary-psychometrics-32-638.jpg?cb=144579607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 r="4370" b="18779"/>
          <a:stretch/>
        </p:blipFill>
        <p:spPr bwMode="auto">
          <a:xfrm>
            <a:off x="1481119" y="1340768"/>
            <a:ext cx="9079377" cy="49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07568" y="6366698"/>
            <a:ext cx="7355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http://www.slideshare.net/guns12380/albert-maydeu-olivarescontemporary-psychometrics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00673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aplikace IRT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DIF analýza</a:t>
            </a:r>
          </a:p>
          <a:p>
            <a:pPr lvl="1"/>
            <a:r>
              <a:rPr lang="cs-CZ" sz="2000" dirty="0" err="1"/>
              <a:t>Differential</a:t>
            </a:r>
            <a:r>
              <a:rPr lang="cs-CZ" sz="2000" dirty="0"/>
              <a:t> </a:t>
            </a:r>
            <a:r>
              <a:rPr lang="cs-CZ" sz="2000" dirty="0" err="1"/>
              <a:t>item</a:t>
            </a:r>
            <a:r>
              <a:rPr lang="cs-CZ" sz="2000" dirty="0"/>
              <a:t> </a:t>
            </a:r>
            <a:r>
              <a:rPr lang="cs-CZ" sz="2000" dirty="0" err="1"/>
              <a:t>functioning</a:t>
            </a:r>
            <a:r>
              <a:rPr lang="cs-CZ" sz="2000" dirty="0"/>
              <a:t> – zjišťujeme, zda položka měří pro všechny respondenty shodně.</a:t>
            </a:r>
          </a:p>
          <a:p>
            <a:pPr lvl="1"/>
            <a:r>
              <a:rPr lang="cs-CZ" sz="2000" dirty="0"/>
              <a:t>Otázka konstruktové validity a férovosti testu.</a:t>
            </a:r>
          </a:p>
          <a:p>
            <a:pPr lvl="1"/>
            <a:r>
              <a:rPr lang="cs-CZ" sz="2000" dirty="0"/>
              <a:t>Ukážeme si podrobněji na příslušném setkání.</a:t>
            </a:r>
          </a:p>
          <a:p>
            <a:r>
              <a:rPr lang="cs-CZ" sz="2400" dirty="0" err="1"/>
              <a:t>Multifasetový</a:t>
            </a:r>
            <a:r>
              <a:rPr lang="cs-CZ" sz="2400" dirty="0"/>
              <a:t> design, </a:t>
            </a:r>
            <a:r>
              <a:rPr lang="cs-CZ" sz="2400" dirty="0" err="1"/>
              <a:t>explanatorní</a:t>
            </a:r>
            <a:r>
              <a:rPr lang="cs-CZ" sz="2400" dirty="0"/>
              <a:t> IRT modely, modely s </a:t>
            </a:r>
            <a:r>
              <a:rPr lang="cs-CZ" sz="2400" dirty="0" err="1"/>
              <a:t>odpověďovými</a:t>
            </a:r>
            <a:r>
              <a:rPr lang="cs-CZ" sz="2400" dirty="0"/>
              <a:t> </a:t>
            </a:r>
            <a:r>
              <a:rPr lang="cs-CZ" sz="2400" dirty="0" err="1"/>
              <a:t>kovariáty</a:t>
            </a:r>
            <a:r>
              <a:rPr lang="cs-CZ" sz="2400" dirty="0"/>
              <a:t> atd.</a:t>
            </a:r>
          </a:p>
          <a:p>
            <a:pPr lvl="1"/>
            <a:r>
              <a:rPr lang="cs-CZ" sz="2000" dirty="0"/>
              <a:t>Odpověď je predikována dalšími pozorovanými proměnnými; například příslušností ke skupině, „přísností“ posuzovatele atp.</a:t>
            </a:r>
          </a:p>
          <a:p>
            <a:pPr lvl="1"/>
            <a:r>
              <a:rPr lang="cs-CZ" sz="2000" dirty="0"/>
              <a:t>Podobné jako teorie zobecnitelnosti.</a:t>
            </a:r>
          </a:p>
        </p:txBody>
      </p:sp>
    </p:spTree>
    <p:extLst>
      <p:ext uri="{BB962C8B-B14F-4D97-AF65-F5344CB8AC3E}">
        <p14:creationId xmlns:p14="http://schemas.microsoft.com/office/powerpoint/2010/main" val="2657450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Základy IRT: </a:t>
            </a:r>
            <a:br>
              <a:rPr lang="cs-CZ" dirty="0"/>
            </a:br>
            <a:r>
              <a:rPr lang="cs-CZ" dirty="0"/>
              <a:t>Charakteristická funkce položky (ICC)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9416" y="1845734"/>
            <a:ext cx="6120680" cy="4292508"/>
          </a:xfrm>
        </p:spPr>
        <p:txBody>
          <a:bodyPr>
            <a:noAutofit/>
          </a:bodyPr>
          <a:lstStyle/>
          <a:p>
            <a:r>
              <a:rPr lang="cs-CZ" sz="2400" dirty="0"/>
              <a:t>Výkon probanda v položce lze odhadnout pomocí množiny latentních rysů.</a:t>
            </a:r>
          </a:p>
          <a:p>
            <a:pPr lvl="1"/>
            <a:r>
              <a:rPr lang="cs-CZ" sz="2000" dirty="0"/>
              <a:t>Schopnosti respondenta.</a:t>
            </a:r>
          </a:p>
          <a:p>
            <a:pPr lvl="1"/>
            <a:r>
              <a:rPr lang="cs-CZ" sz="2000" dirty="0"/>
              <a:t>Parametry položek.</a:t>
            </a:r>
          </a:p>
          <a:p>
            <a:r>
              <a:rPr lang="cs-CZ" sz="2400" b="1" dirty="0" err="1"/>
              <a:t>Item</a:t>
            </a:r>
            <a:r>
              <a:rPr lang="cs-CZ" sz="2400" b="1" dirty="0"/>
              <a:t> </a:t>
            </a:r>
            <a:r>
              <a:rPr lang="cs-CZ" sz="2400" b="1" dirty="0" err="1"/>
              <a:t>Characteristic</a:t>
            </a:r>
            <a:r>
              <a:rPr lang="cs-CZ" sz="2400" b="1" dirty="0"/>
              <a:t> </a:t>
            </a:r>
            <a:r>
              <a:rPr lang="cs-CZ" sz="2400" b="1" dirty="0" err="1"/>
              <a:t>Curve</a:t>
            </a:r>
            <a:r>
              <a:rPr lang="cs-CZ" sz="2400" b="1" dirty="0"/>
              <a:t> </a:t>
            </a:r>
            <a:r>
              <a:rPr lang="cs-CZ" sz="2400" dirty="0"/>
              <a:t>(ICC):</a:t>
            </a:r>
          </a:p>
          <a:p>
            <a:pPr lvl="1"/>
            <a:r>
              <a:rPr lang="cs-CZ" sz="2000" dirty="0"/>
              <a:t>Má (zpravidla) přibližně tvar kumulativního normálního rozdělení.</a:t>
            </a:r>
          </a:p>
          <a:p>
            <a:pPr lvl="1"/>
            <a:r>
              <a:rPr lang="cs-CZ" sz="2000" dirty="0"/>
              <a:t>Popisuje vztah mezi schopností probandů a očekávaným výkonem v dané položce.</a:t>
            </a:r>
          </a:p>
          <a:p>
            <a:pPr lvl="1"/>
            <a:r>
              <a:rPr lang="cs-CZ" sz="2000" dirty="0"/>
              <a:t>Pravděpodobnost správné odpovědi podle parametrů položky a probanda.</a:t>
            </a:r>
          </a:p>
          <a:p>
            <a:pPr lvl="1"/>
            <a:r>
              <a:rPr lang="cs-CZ" sz="2000" dirty="0"/>
              <a:t>Tvar ale může být prakticky libovolný (různé modely).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124"/>
          <a:stretch/>
        </p:blipFill>
        <p:spPr>
          <a:xfrm>
            <a:off x="7032104" y="1818672"/>
            <a:ext cx="4794934" cy="44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C7AEF-99DA-4559-9E2D-8CA8B085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vyřešení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C1352-9F89-4CBD-8755-D41AFD1D3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Časový limit u </a:t>
            </a:r>
            <a:r>
              <a:rPr lang="cs-CZ" sz="2800" b="1" dirty="0" err="1"/>
              <a:t>odpovědníku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b="1" dirty="0"/>
              <a:t>Termín zkoušky (2 ze 3):</a:t>
            </a:r>
          </a:p>
          <a:p>
            <a:pPr lvl="1"/>
            <a:r>
              <a:rPr lang="cs-CZ" sz="2400" dirty="0"/>
              <a:t>Úterý 7. ledna od 16:00</a:t>
            </a:r>
          </a:p>
          <a:p>
            <a:pPr lvl="1"/>
            <a:r>
              <a:rPr lang="cs-CZ" sz="2400" dirty="0"/>
              <a:t>Středa 15. ledna od 16:00</a:t>
            </a:r>
          </a:p>
          <a:p>
            <a:pPr lvl="1"/>
            <a:r>
              <a:rPr lang="cs-CZ" sz="2400" dirty="0"/>
              <a:t>Středa 22. ledna od 14:00</a:t>
            </a:r>
            <a:endParaRPr lang="cs-CZ" sz="2600" dirty="0"/>
          </a:p>
          <a:p>
            <a:pPr lvl="1"/>
            <a:r>
              <a:rPr lang="cs-CZ" sz="2600" dirty="0"/>
              <a:t>(Zkouškové období je 2. 1. – 14. 2. 2025.)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503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modelů měření </a:t>
            </a:r>
            <a:r>
              <a:rPr lang="cs-CZ" sz="3600" dirty="0"/>
              <a:t>(</a:t>
            </a:r>
            <a:r>
              <a:rPr lang="cs-CZ" sz="3600" dirty="0" err="1"/>
              <a:t>Borsboom</a:t>
            </a:r>
            <a:r>
              <a:rPr lang="cs-CZ" sz="3600" dirty="0"/>
              <a:t>, 2005)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Klasická testová teorie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Měřený atribut: </a:t>
            </a:r>
            <a:r>
              <a:rPr lang="cs-CZ" sz="2400" b="1" dirty="0"/>
              <a:t>Pravý skór daného člověka v daném testu</a:t>
            </a:r>
            <a:r>
              <a:rPr lang="cs-CZ" sz="2400" dirty="0"/>
              <a:t>.</a:t>
            </a:r>
          </a:p>
          <a:p>
            <a:r>
              <a:rPr lang="cs-CZ" sz="2400" b="1" dirty="0"/>
              <a:t>Lineární vztah </a:t>
            </a:r>
            <a:r>
              <a:rPr lang="cs-CZ" sz="2400" dirty="0"/>
              <a:t>pravého a pozorovaného skóre.</a:t>
            </a:r>
          </a:p>
          <a:p>
            <a:r>
              <a:rPr lang="cs-CZ" sz="2400" b="1" dirty="0" err="1"/>
              <a:t>Homoskedasticita</a:t>
            </a:r>
            <a:endParaRPr lang="cs-CZ" sz="2400" b="1" dirty="0"/>
          </a:p>
          <a:p>
            <a:pPr lvl="1"/>
            <a:r>
              <a:rPr lang="cs-CZ" sz="2000" dirty="0"/>
              <a:t>Stejný chybový rozptyl pro všechny respondenty a všechny úrovně pravého skóre</a:t>
            </a:r>
          </a:p>
          <a:p>
            <a:endParaRPr lang="cs-CZ" sz="24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Modely s latentními proměnnými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sz="2400" dirty="0"/>
              <a:t>Měřený atribut: </a:t>
            </a:r>
            <a:r>
              <a:rPr lang="cs-CZ" sz="2400" b="1" dirty="0"/>
              <a:t>Předpokládaný latentní rys</a:t>
            </a:r>
            <a:r>
              <a:rPr lang="cs-CZ" sz="2400" dirty="0"/>
              <a:t>.</a:t>
            </a:r>
          </a:p>
          <a:p>
            <a:r>
              <a:rPr lang="cs-CZ" sz="2400" b="1" dirty="0"/>
              <a:t>Faktorová analýza</a:t>
            </a:r>
          </a:p>
          <a:p>
            <a:pPr lvl="1"/>
            <a:r>
              <a:rPr lang="cs-CZ" sz="2000" b="1" dirty="0"/>
              <a:t>Lineární vztah </a:t>
            </a:r>
            <a:r>
              <a:rPr lang="cs-CZ" sz="2000" dirty="0"/>
              <a:t>pozorované odpovědi a latentního rysu. </a:t>
            </a:r>
          </a:p>
          <a:p>
            <a:pPr lvl="1"/>
            <a:r>
              <a:rPr lang="cs-CZ" sz="2000" dirty="0" err="1"/>
              <a:t>Homoskedasticita</a:t>
            </a:r>
            <a:r>
              <a:rPr lang="cs-CZ" sz="2000" dirty="0"/>
              <a:t> reziduí.</a:t>
            </a:r>
          </a:p>
          <a:p>
            <a:r>
              <a:rPr lang="cs-CZ" sz="2400" b="1" dirty="0"/>
              <a:t>Teorie odpovědi na položku</a:t>
            </a:r>
            <a:endParaRPr lang="cs-CZ" sz="2400" dirty="0"/>
          </a:p>
          <a:p>
            <a:pPr lvl="1"/>
            <a:r>
              <a:rPr lang="cs-CZ" sz="2000" b="1" dirty="0"/>
              <a:t>Nelineární</a:t>
            </a:r>
            <a:r>
              <a:rPr lang="cs-CZ" sz="2000" dirty="0"/>
              <a:t> (zpravidla logistický) </a:t>
            </a:r>
            <a:r>
              <a:rPr lang="cs-CZ" sz="2000" b="1" dirty="0"/>
              <a:t>vztah</a:t>
            </a:r>
            <a:r>
              <a:rPr lang="cs-CZ" sz="2000" dirty="0"/>
              <a:t> pozorované odpovědi a latentního rysu.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75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 jako specifický příklad IRT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>
            <a:normAutofit/>
          </a:bodyPr>
          <a:lstStyle/>
          <a:p>
            <a:r>
              <a:rPr lang="cs-CZ" dirty="0"/>
              <a:t>FA lze chápat jako specifický případ IRT.</a:t>
            </a:r>
          </a:p>
          <a:p>
            <a:pPr lvl="1"/>
            <a:r>
              <a:rPr lang="cs-CZ" dirty="0"/>
              <a:t>Charakteristická funkce (vztah odpovědi a rysu) je lineární. </a:t>
            </a:r>
          </a:p>
          <a:p>
            <a:pPr lvl="2"/>
            <a:r>
              <a:rPr lang="cs-CZ" sz="1050" dirty="0" err="1"/>
              <a:t>Mellenbergh</a:t>
            </a:r>
            <a:r>
              <a:rPr lang="cs-CZ" sz="1050" dirty="0"/>
              <a:t>, G.J. (2016). </a:t>
            </a:r>
            <a:r>
              <a:rPr lang="cs-CZ" sz="1050" dirty="0" err="1"/>
              <a:t>Models</a:t>
            </a:r>
            <a:r>
              <a:rPr lang="cs-CZ" sz="1050" dirty="0"/>
              <a:t>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Continuous</a:t>
            </a:r>
            <a:r>
              <a:rPr lang="cs-CZ" sz="1050" dirty="0"/>
              <a:t> </a:t>
            </a:r>
            <a:r>
              <a:rPr lang="cs-CZ" sz="1050" dirty="0" err="1"/>
              <a:t>Responses</a:t>
            </a:r>
            <a:r>
              <a:rPr lang="cs-CZ" sz="1050" dirty="0"/>
              <a:t>. In W.J. van der </a:t>
            </a:r>
            <a:r>
              <a:rPr lang="cs-CZ" sz="1050" dirty="0" err="1"/>
              <a:t>Linden</a:t>
            </a:r>
            <a:r>
              <a:rPr lang="cs-CZ" sz="1050" dirty="0"/>
              <a:t> (</a:t>
            </a:r>
            <a:r>
              <a:rPr lang="cs-CZ" sz="1050" dirty="0" err="1"/>
              <a:t>ed</a:t>
            </a:r>
            <a:r>
              <a:rPr lang="cs-CZ" sz="1050" dirty="0"/>
              <a:t>.), </a:t>
            </a:r>
            <a:r>
              <a:rPr lang="en-US" sz="1050" i="1" dirty="0"/>
              <a:t>Handbook of Item Response Theory</a:t>
            </a:r>
            <a:r>
              <a:rPr lang="cs-CZ" sz="1050" i="1" dirty="0"/>
              <a:t> </a:t>
            </a:r>
            <a:r>
              <a:rPr lang="cs-CZ" sz="1050" dirty="0"/>
              <a:t>(vol. 1), 181-192. </a:t>
            </a:r>
            <a:r>
              <a:rPr lang="cs-CZ" sz="1050" dirty="0" err="1"/>
              <a:t>Chapman</a:t>
            </a:r>
            <a:r>
              <a:rPr lang="cs-CZ" sz="1050" dirty="0"/>
              <a:t> and </a:t>
            </a:r>
            <a:r>
              <a:rPr lang="cs-CZ" sz="1050" dirty="0" err="1"/>
              <a:t>Hall</a:t>
            </a:r>
            <a:r>
              <a:rPr lang="cs-CZ" sz="1050" dirty="0"/>
              <a:t>/CRC </a:t>
            </a:r>
            <a:r>
              <a:rPr lang="cs-CZ" sz="1050" dirty="0" err="1"/>
              <a:t>Press</a:t>
            </a:r>
            <a:r>
              <a:rPr lang="cs-CZ" sz="1050" dirty="0"/>
              <a:t>.</a:t>
            </a:r>
            <a:r>
              <a:rPr lang="cs-CZ" dirty="0"/>
              <a:t> </a:t>
            </a:r>
          </a:p>
          <a:p>
            <a:r>
              <a:rPr lang="cs-CZ" dirty="0"/>
              <a:t>FA „váží“ odpovědi.</a:t>
            </a:r>
          </a:p>
          <a:p>
            <a:pPr lvl="1"/>
            <a:r>
              <a:rPr lang="cs-CZ" dirty="0"/>
              <a:t>V předchozím příkladu s anorexií by obě dívky měly odlišný odhad faktorového skóru.</a:t>
            </a:r>
          </a:p>
          <a:p>
            <a:r>
              <a:rPr lang="cs-CZ" dirty="0"/>
              <a:t>Někdy totiž lze lineární vztah předpokládat.</a:t>
            </a:r>
          </a:p>
          <a:p>
            <a:pPr lvl="1"/>
            <a:r>
              <a:rPr lang="cs-CZ" dirty="0"/>
              <a:t>Např. hierarchická struktura v CHC, kdy „položkou“ je celý „subtest“.</a:t>
            </a:r>
          </a:p>
          <a:p>
            <a:pPr lvl="1"/>
            <a:r>
              <a:rPr lang="cs-CZ" dirty="0"/>
              <a:t>Např. reakční časy (jsou-li dostatečně dlouhé a normálně rozložené – nebo </a:t>
            </a:r>
            <a:r>
              <a:rPr lang="cs-CZ" dirty="0" err="1"/>
              <a:t>logaritmizované</a:t>
            </a:r>
            <a:r>
              <a:rPr lang="cs-CZ" dirty="0"/>
              <a:t>).</a:t>
            </a:r>
          </a:p>
          <a:p>
            <a:pPr lvl="1"/>
            <a:r>
              <a:rPr lang="cs-CZ" dirty="0"/>
              <a:t>Jiné dostatečně „jemné“ položky (jsou-li normálně rozložené).</a:t>
            </a:r>
          </a:p>
          <a:p>
            <a:r>
              <a:rPr lang="cs-CZ" dirty="0"/>
              <a:t>Nedodržení předpokladu linearity ale působí řadu obtíží.</a:t>
            </a:r>
          </a:p>
          <a:p>
            <a:pPr lvl="1"/>
            <a:r>
              <a:rPr lang="cs-CZ" dirty="0" err="1"/>
              <a:t>Vícedimenzionalita</a:t>
            </a:r>
            <a:r>
              <a:rPr lang="cs-CZ" dirty="0"/>
              <a:t>, zejm. tzv. „</a:t>
            </a:r>
            <a:r>
              <a:rPr lang="cs-CZ" b="1" dirty="0" err="1"/>
              <a:t>difficulty</a:t>
            </a:r>
            <a:r>
              <a:rPr lang="cs-CZ" b="1" dirty="0"/>
              <a:t> </a:t>
            </a:r>
            <a:r>
              <a:rPr lang="cs-CZ" b="1" dirty="0" err="1"/>
              <a:t>factor</a:t>
            </a:r>
            <a:r>
              <a:rPr lang="cs-CZ" dirty="0"/>
              <a:t>“ v inteligenčních testech </a:t>
            </a:r>
            <a:r>
              <a:rPr lang="cs-CZ" sz="1050" dirty="0"/>
              <a:t>(McDonald, </a:t>
            </a:r>
            <a:r>
              <a:rPr lang="cs-CZ" sz="1050" dirty="0">
                <a:hlinkClick r:id="rId2"/>
              </a:rPr>
              <a:t>1965</a:t>
            </a:r>
            <a:r>
              <a:rPr lang="cs-CZ" sz="1050" dirty="0"/>
              <a:t>; ten </a:t>
            </a:r>
            <a:r>
              <a:rPr lang="cs-CZ" sz="1050" dirty="0" err="1"/>
              <a:t>Berge</a:t>
            </a:r>
            <a:r>
              <a:rPr lang="cs-CZ" sz="1050" dirty="0"/>
              <a:t>, </a:t>
            </a:r>
            <a:r>
              <a:rPr lang="cs-CZ" sz="1050" dirty="0">
                <a:hlinkClick r:id="rId3"/>
              </a:rPr>
              <a:t>1972</a:t>
            </a:r>
            <a:r>
              <a:rPr lang="cs-CZ" sz="1050" dirty="0"/>
              <a:t>)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02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 jako specifický příklad IRT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Faktorová analýza je „limited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estimator</a:t>
            </a:r>
            <a:r>
              <a:rPr lang="cs-CZ" dirty="0"/>
              <a:t>“.</a:t>
            </a:r>
          </a:p>
          <a:p>
            <a:pPr lvl="1"/>
            <a:r>
              <a:rPr lang="cs-CZ" dirty="0"/>
              <a:t>Pro odhad využívá </a:t>
            </a:r>
            <a:r>
              <a:rPr lang="cs-CZ" dirty="0" err="1"/>
              <a:t>kovarianční</a:t>
            </a:r>
            <a:r>
              <a:rPr lang="cs-CZ" dirty="0"/>
              <a:t> (korelační) matici – má tedy informaci pouze o </a:t>
            </a:r>
            <a:r>
              <a:rPr lang="cs-CZ" dirty="0" err="1"/>
              <a:t>bivariačních</a:t>
            </a:r>
            <a:r>
              <a:rPr lang="cs-CZ" dirty="0"/>
              <a:t> vztazích položek, nikoli originální data.</a:t>
            </a:r>
          </a:p>
          <a:p>
            <a:pPr lvl="1"/>
            <a:r>
              <a:rPr lang="cs-CZ" dirty="0"/>
              <a:t>V případě ordinální FA </a:t>
            </a:r>
            <a:r>
              <a:rPr lang="cs-CZ" dirty="0" err="1"/>
              <a:t>bivariační</a:t>
            </a:r>
            <a:r>
              <a:rPr lang="cs-CZ" dirty="0"/>
              <a:t> frekvenční tabulky. </a:t>
            </a:r>
          </a:p>
          <a:p>
            <a:pPr lvl="1"/>
            <a:r>
              <a:rPr lang="cs-CZ" dirty="0"/>
              <a:t>Chybějící informace o </a:t>
            </a:r>
            <a:r>
              <a:rPr lang="cs-CZ" dirty="0" err="1"/>
              <a:t>bivariačních</a:t>
            </a:r>
            <a:r>
              <a:rPr lang="cs-CZ" dirty="0"/>
              <a:t> vztazích je zásadní překážka.</a:t>
            </a:r>
          </a:p>
          <a:p>
            <a:pPr lvl="1"/>
            <a:r>
              <a:rPr lang="cs-CZ" dirty="0"/>
              <a:t>Výhoda: lze snadno </a:t>
            </a:r>
            <a:r>
              <a:rPr lang="cs-CZ" dirty="0" err="1"/>
              <a:t>estimovat</a:t>
            </a:r>
            <a:r>
              <a:rPr lang="cs-CZ" dirty="0"/>
              <a:t> velké množství faktorů. </a:t>
            </a:r>
          </a:p>
          <a:p>
            <a:r>
              <a:rPr lang="cs-CZ" dirty="0"/>
              <a:t>IRT je „full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“.</a:t>
            </a:r>
          </a:p>
          <a:p>
            <a:pPr lvl="1"/>
            <a:r>
              <a:rPr lang="cs-CZ" dirty="0" err="1"/>
              <a:t>Estimace</a:t>
            </a:r>
            <a:r>
              <a:rPr lang="cs-CZ" dirty="0"/>
              <a:t> probíhá přímo nad zdrojovými daty.</a:t>
            </a:r>
          </a:p>
          <a:p>
            <a:pPr lvl="1"/>
            <a:r>
              <a:rPr lang="cs-CZ" dirty="0"/>
              <a:t>Chybějící </a:t>
            </a:r>
            <a:r>
              <a:rPr lang="cs-CZ" dirty="0" err="1"/>
              <a:t>bivariační</a:t>
            </a:r>
            <a:r>
              <a:rPr lang="cs-CZ" dirty="0"/>
              <a:t> informace není problém a nezkresluje odhady parametrů modelu.</a:t>
            </a:r>
          </a:p>
          <a:p>
            <a:pPr lvl="1"/>
            <a:r>
              <a:rPr lang="cs-CZ" dirty="0"/>
              <a:t>Nevýhoda: Výpočetní náročnost exponenciálně roste s počtem faktorů, velký počet dimenzí je problém.</a:t>
            </a:r>
          </a:p>
          <a:p>
            <a:r>
              <a:rPr lang="cs-CZ" dirty="0"/>
              <a:t>Někdy se proto pro IRT používá termín „</a:t>
            </a:r>
            <a:r>
              <a:rPr lang="cs-CZ" dirty="0" err="1"/>
              <a:t>item-factor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“. </a:t>
            </a:r>
          </a:p>
        </p:txBody>
      </p:sp>
    </p:spTree>
    <p:extLst>
      <p:ext uri="{BB962C8B-B14F-4D97-AF65-F5344CB8AC3E}">
        <p14:creationId xmlns:p14="http://schemas.microsoft.com/office/powerpoint/2010/main" val="362545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AC7E31E-6F24-4E86-8DB9-989E9549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logistické IRT modely pro binární položky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FA3A52A-9A7E-4CEE-A416-FA2D34D776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6921" b="2767"/>
          <a:stretch/>
        </p:blipFill>
        <p:spPr>
          <a:xfrm>
            <a:off x="15" y="0"/>
            <a:ext cx="12191985" cy="4915076"/>
          </a:xfr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2D863814-921B-4374-AA35-176369DCF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Raschův</a:t>
            </a:r>
            <a:r>
              <a:rPr lang="cs-CZ" dirty="0"/>
              <a:t> model, 1PL–4PL, charakteristická funkce položky.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25D7020-BC79-4603-8C98-15743359BA4A}"/>
              </a:ext>
            </a:extLst>
          </p:cNvPr>
          <p:cNvSpPr txBox="1"/>
          <p:nvPr/>
        </p:nvSpPr>
        <p:spPr>
          <a:xfrm>
            <a:off x="5231904" y="4608412"/>
            <a:ext cx="6960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b="1" i="0" dirty="0" err="1">
                <a:ln w="3175">
                  <a:solidFill>
                    <a:schemeClr val="bg1"/>
                  </a:solidFill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Copilot</a:t>
            </a:r>
            <a:r>
              <a:rPr lang="cs-CZ" sz="1200" b="1" i="0" dirty="0">
                <a:ln w="3175">
                  <a:solidFill>
                    <a:schemeClr val="bg1"/>
                  </a:solidFill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Olejomalba charakteristické funkce položky pro psychometrickou prezentaci. </a:t>
            </a:r>
          </a:p>
        </p:txBody>
      </p:sp>
    </p:spTree>
    <p:extLst>
      <p:ext uri="{BB962C8B-B14F-4D97-AF65-F5344CB8AC3E}">
        <p14:creationId xmlns:p14="http://schemas.microsoft.com/office/powerpoint/2010/main" val="3672172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81D2299-414F-4368-9E57-A6D5728B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A teď mě vyrob tento obrázek. Neměň prosím slovní zadání příkazu:</a:t>
            </a:r>
            <a:br>
              <a:rPr lang="cs-CZ" sz="2800" dirty="0"/>
            </a:br>
            <a:r>
              <a:rPr lang="cs-CZ" sz="2800" dirty="0"/>
              <a:t>"An </a:t>
            </a:r>
            <a:r>
              <a:rPr lang="cs-CZ" sz="2800" dirty="0" err="1"/>
              <a:t>item</a:t>
            </a:r>
            <a:r>
              <a:rPr lang="cs-CZ" sz="2800" dirty="0"/>
              <a:t> </a:t>
            </a:r>
            <a:r>
              <a:rPr lang="cs-CZ" sz="2800" dirty="0" err="1"/>
              <a:t>characteristic</a:t>
            </a:r>
            <a:r>
              <a:rPr lang="cs-CZ" sz="2800" dirty="0"/>
              <a:t> </a:t>
            </a:r>
            <a:r>
              <a:rPr lang="cs-CZ" sz="2800" dirty="0" err="1"/>
              <a:t>function</a:t>
            </a:r>
            <a:r>
              <a:rPr lang="cs-CZ" sz="2800" dirty="0"/>
              <a:t> (as </a:t>
            </a:r>
            <a:r>
              <a:rPr lang="cs-CZ" sz="2800" dirty="0" err="1"/>
              <a:t>understood</a:t>
            </a:r>
            <a:r>
              <a:rPr lang="cs-CZ" sz="2800" dirty="0"/>
              <a:t> in </a:t>
            </a:r>
            <a:r>
              <a:rPr lang="cs-CZ" sz="2800" dirty="0" err="1"/>
              <a:t>item</a:t>
            </a:r>
            <a:r>
              <a:rPr lang="cs-CZ" sz="2800" dirty="0"/>
              <a:t> response </a:t>
            </a:r>
            <a:r>
              <a:rPr lang="cs-CZ" sz="2800" dirty="0" err="1"/>
              <a:t>theory</a:t>
            </a:r>
            <a:r>
              <a:rPr lang="cs-CZ" sz="2800" dirty="0"/>
              <a:t>) in a </a:t>
            </a:r>
            <a:r>
              <a:rPr lang="cs-CZ" sz="2800" dirty="0" err="1"/>
              <a:t>cubist</a:t>
            </a:r>
            <a:r>
              <a:rPr lang="cs-CZ" sz="2800" dirty="0"/>
              <a:t> style".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79535B6-0472-4A9E-9724-70BE899D0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4956" y="1846263"/>
            <a:ext cx="4022725" cy="4022725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78FF39E9-66D0-4454-8F51-F404810BF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5438" y="1846263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435515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Jednoparametrový </a:t>
            </a:r>
            <a:r>
              <a:rPr lang="cs-CZ" dirty="0" err="1"/>
              <a:t>Raschův</a:t>
            </a:r>
            <a:r>
              <a:rPr lang="cs-CZ" dirty="0"/>
              <a:t> model (1PL)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319570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Logistický vztah rysu a odpovědi: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sz="28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/>
                  <a:t>Analogicky po úpravě: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𝑖𝑝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pPr lvl="1"/>
                <a:r>
                  <a:rPr lang="cs-CZ" dirty="0"/>
                  <a:t>e = Eulerova konstanta</a:t>
                </a:r>
              </a:p>
              <a:p>
                <a:pPr lvl="1"/>
                <a:r>
                  <a:rPr lang="cs-CZ" dirty="0" err="1"/>
                  <a:t>ln</a:t>
                </a:r>
                <a:r>
                  <a:rPr lang="cs-CZ" dirty="0"/>
                  <a:t> = přirozený logaritmus (se základem e)</a:t>
                </a:r>
              </a:p>
              <a:p>
                <a:pPr lvl="1"/>
                <a:r>
                  <a:rPr lang="cs-CZ" dirty="0"/>
                  <a:t>Pro zjednodušení zápisu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𝑖𝑝</m:t>
                        </m:r>
                      </m:sub>
                    </m:sSub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319570"/>
              </a:xfrm>
              <a:blipFill>
                <a:blip r:embed="rId2"/>
                <a:stretch>
                  <a:fillRect l="-1282" t="-1760" b="-880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17920" y="1845734"/>
                <a:ext cx="5350688" cy="446358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dirty="0"/>
                  <a:t> je pravděpodobnost správné odpovědi na položku i při schopnosti </a:t>
                </a:r>
                <a:r>
                  <a:rPr lang="cs-CZ" dirty="0">
                    <a:sym typeface="Symbol"/>
                  </a:rPr>
                  <a:t>.</a:t>
                </a:r>
              </a:p>
              <a:p>
                <a:pPr lvl="1"/>
                <a:r>
                  <a:rPr lang="cs-CZ" dirty="0"/>
                  <a:t>Tato pravděpodobnost se někdy nazývá také „odhad pravého skóre“ respondenta v dané položce (u binárních položek), analogie 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.</a:t>
                </a:r>
              </a:p>
              <a:p>
                <a:r>
                  <a:rPr lang="cs-CZ" dirty="0" err="1"/>
                  <a:t>Theta</a:t>
                </a:r>
                <a:r>
                  <a:rPr lang="cs-CZ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cs-CZ" dirty="0">
                    <a:sym typeface="Symbol"/>
                  </a:rPr>
                  <a:t>) </a:t>
                </a:r>
                <a:r>
                  <a:rPr lang="cs-CZ" dirty="0"/>
                  <a:t>je úroveň schopnosti respondenta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cs-CZ" dirty="0"/>
                  <a:t>.</a:t>
                </a:r>
              </a:p>
              <a:p>
                <a:pPr lvl="1"/>
                <a:r>
                  <a:rPr lang="cs-CZ" dirty="0" err="1"/>
                  <a:t>Subskript</a:t>
                </a:r>
                <a:r>
                  <a:rPr lang="cs-CZ" dirty="0"/>
                  <a:t> </a:t>
                </a:r>
                <a:r>
                  <a:rPr lang="cs-CZ" i="1" dirty="0"/>
                  <a:t>p</a:t>
                </a:r>
                <a:r>
                  <a:rPr lang="cs-CZ" dirty="0"/>
                  <a:t> se zpravidla vynechává.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je parametr obtížnosti položky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.</a:t>
                </a:r>
              </a:p>
              <a:p>
                <a:pPr lvl="1"/>
                <a:r>
                  <a:rPr lang="cs-CZ" dirty="0"/>
                  <a:t>Parametr obtížnosti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položky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 je bod na škále schopnosti, v němž je pravděpodobnost správné odpovědi respondenta j se stejnou mírou schopnosti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) na danou položku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b="0" i="0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r>
                  <a:rPr lang="cs-CZ" dirty="0"/>
                  <a:t>.</a:t>
                </a:r>
              </a:p>
              <a:p>
                <a:r>
                  <a:rPr lang="cs-CZ" dirty="0">
                    <a:hlinkClick r:id="rId3"/>
                  </a:rPr>
                  <a:t>http://fssvm6.fss.muni.cz/ICC/</a:t>
                </a:r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17920" y="1845734"/>
                <a:ext cx="5350688" cy="4463585"/>
              </a:xfrm>
              <a:blipFill>
                <a:blip r:embed="rId4"/>
                <a:stretch>
                  <a:fillRect l="-2837" t="-1705" r="-165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524001" y="1034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524001" y="1167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3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620688"/>
            <a:ext cx="9432242" cy="556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2423592" y="4581128"/>
            <a:ext cx="7416824" cy="692502"/>
            <a:chOff x="4499992" y="4176658"/>
            <a:chExt cx="4536504" cy="692502"/>
          </a:xfrm>
        </p:grpSpPr>
        <p:sp>
          <p:nvSpPr>
            <p:cNvPr id="6" name="Obousměrná vodorovná šipka 5"/>
            <p:cNvSpPr/>
            <p:nvPr/>
          </p:nvSpPr>
          <p:spPr>
            <a:xfrm>
              <a:off x="4499992" y="4618628"/>
              <a:ext cx="4536504" cy="250532"/>
            </a:xfrm>
            <a:prstGeom prst="leftRightArrow">
              <a:avLst>
                <a:gd name="adj1" fmla="val 29209"/>
                <a:gd name="adj2" fmla="val 1289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24028" y="4176658"/>
              <a:ext cx="3888432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096000" algn="r"/>
                </a:tabLst>
              </a:pPr>
              <a:r>
                <a:rPr lang="cs-CZ" sz="1400" dirty="0">
                  <a:effectLst>
                    <a:glow rad="317500">
                      <a:schemeClr val="bg1"/>
                    </a:glow>
                  </a:effectLst>
                </a:rPr>
                <a:t>snadnější položka /	obtížnější položka /</a:t>
              </a:r>
            </a:p>
            <a:p>
              <a:pPr>
                <a:tabLst>
                  <a:tab pos="6096000" algn="r"/>
                </a:tabLst>
              </a:pPr>
              <a:r>
                <a:rPr lang="cs-CZ" sz="1400" dirty="0">
                  <a:effectLst>
                    <a:glow rad="317500">
                      <a:schemeClr val="bg1"/>
                    </a:glow>
                  </a:effectLst>
                </a:rPr>
                <a:t>nižší úroveň rysu	vyšší úroveň rysu</a:t>
              </a:r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5663952" y="6481872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Urbánek, T., </a:t>
            </a:r>
            <a:r>
              <a:rPr lang="cs-CZ" sz="1400" dirty="0" err="1"/>
              <a:t>Denglerová</a:t>
            </a:r>
            <a:r>
              <a:rPr lang="cs-CZ" sz="1400" dirty="0"/>
              <a:t>, D., &amp; Širůček, J. </a:t>
            </a:r>
            <a:r>
              <a:rPr lang="cs-CZ" sz="1400" i="1" dirty="0"/>
              <a:t>Psychometrika</a:t>
            </a:r>
            <a:r>
              <a:rPr lang="cs-CZ" sz="1400" dirty="0"/>
              <a:t>. Praha: Portál.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75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Raschův</a:t>
            </a:r>
            <a:r>
              <a:rPr lang="cs-CZ" dirty="0"/>
              <a:t> model (jednoparametrový)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240016" y="1845735"/>
            <a:ext cx="4915664" cy="4023360"/>
          </a:xfrm>
        </p:spPr>
        <p:txBody>
          <a:bodyPr>
            <a:normAutofit/>
          </a:bodyPr>
          <a:lstStyle/>
          <a:p>
            <a:r>
              <a:rPr lang="cs-CZ" sz="2400" dirty="0"/>
              <a:t>Položka s obtížností </a:t>
            </a:r>
            <a:r>
              <a:rPr lang="cs-CZ" sz="2400" dirty="0" err="1"/>
              <a:t>b</a:t>
            </a:r>
            <a:r>
              <a:rPr lang="cs-CZ" sz="2400" baseline="-25000" dirty="0" err="1"/>
              <a:t>i</a:t>
            </a:r>
            <a:r>
              <a:rPr lang="cs-CZ" sz="2400" dirty="0"/>
              <a:t> = −2.</a:t>
            </a:r>
          </a:p>
          <a:p>
            <a:r>
              <a:rPr lang="cs-CZ" sz="2400" dirty="0"/>
              <a:t>Respondent se schopností </a:t>
            </a:r>
            <a:r>
              <a:rPr lang="el-GR" sz="2400" dirty="0"/>
              <a:t>θ</a:t>
            </a:r>
            <a:r>
              <a:rPr lang="cs-CZ" sz="2400" dirty="0"/>
              <a:t> = </a:t>
            </a:r>
            <a:r>
              <a:rPr lang="cs-CZ" sz="2400" dirty="0" err="1"/>
              <a:t>b</a:t>
            </a:r>
            <a:r>
              <a:rPr lang="cs-CZ" sz="2400" baseline="-25000" dirty="0" err="1"/>
              <a:t>i</a:t>
            </a:r>
            <a:r>
              <a:rPr lang="cs-CZ" sz="2400" dirty="0"/>
              <a:t> = -2 má 50 % pravděpodobnost správné odpovědi.</a:t>
            </a:r>
          </a:p>
          <a:p>
            <a:endParaRPr lang="en-US" sz="24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9611"/>
          <a:stretch/>
        </p:blipFill>
        <p:spPr>
          <a:xfrm>
            <a:off x="551384" y="1783442"/>
            <a:ext cx="5026297" cy="45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0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Raschův</a:t>
            </a:r>
            <a:r>
              <a:rPr lang="cs-CZ" dirty="0"/>
              <a:t> model (jednoparametrový)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6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40016" y="1845735"/>
                <a:ext cx="4915664" cy="4023360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Položka s obtížností </a:t>
                </a:r>
                <a:r>
                  <a:rPr lang="cs-CZ" sz="2400" dirty="0" err="1"/>
                  <a:t>b</a:t>
                </a:r>
                <a:r>
                  <a:rPr lang="cs-CZ" sz="2400" baseline="-25000" dirty="0" err="1"/>
                  <a:t>i</a:t>
                </a:r>
                <a:r>
                  <a:rPr lang="cs-CZ" sz="2400" dirty="0"/>
                  <a:t> = −2.</a:t>
                </a:r>
              </a:p>
              <a:p>
                <a:r>
                  <a:rPr lang="cs-CZ" sz="2400" dirty="0"/>
                  <a:t>Respondent se schopností </a:t>
                </a:r>
                <a:r>
                  <a:rPr lang="el-GR" sz="2400" dirty="0"/>
                  <a:t>θ</a:t>
                </a:r>
                <a:r>
                  <a:rPr lang="cs-CZ" sz="2400" dirty="0"/>
                  <a:t> = </a:t>
                </a:r>
                <a:r>
                  <a:rPr lang="cs-CZ" sz="2400" dirty="0" err="1"/>
                  <a:t>b</a:t>
                </a:r>
                <a:r>
                  <a:rPr lang="cs-CZ" sz="2400" baseline="-25000" dirty="0" err="1"/>
                  <a:t>i</a:t>
                </a:r>
                <a:r>
                  <a:rPr lang="cs-CZ" sz="2400" dirty="0"/>
                  <a:t> = -2 má 50 % pravděpodobnost správné odpovědi.</a:t>
                </a:r>
              </a:p>
              <a:p>
                <a:pPr lvl="1"/>
                <a:r>
                  <a:rPr lang="cs-CZ" sz="2200" dirty="0"/>
                  <a:t>Analogicky respondent s </a:t>
                </a:r>
                <a:r>
                  <a:rPr lang="el-GR" sz="2200" dirty="0"/>
                  <a:t>θ</a:t>
                </a:r>
                <a:r>
                  <a:rPr lang="cs-CZ" sz="2200" dirty="0"/>
                  <a:t> = 0 odpoví správně s 88% pravděpodobností: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/>
                          </a:rPr>
                          <m:t>𝜃</m:t>
                        </m:r>
                      </m:e>
                    </m:d>
                    <m:r>
                      <a:rPr lang="cs-CZ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i="1">
                                    <a:latin typeface="Cambria Math"/>
                                  </a:rPr>
                                  <m:t>0+2</m:t>
                                </m:r>
                                <m:r>
                                  <a:rPr lang="cs-CZ" sz="160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1600" i="1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i="1">
                                    <a:latin typeface="Cambria Math"/>
                                  </a:rPr>
                                  <m:t>0+2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cs-CZ" sz="1600" i="1">
                        <a:latin typeface="Cambria Math"/>
                      </a:rPr>
                      <m:t>=0,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88</m:t>
                    </m:r>
                  </m:oMath>
                </a14:m>
                <a:r>
                  <a:rPr lang="cs-CZ" sz="1600" dirty="0"/>
                  <a:t>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Zástupný symbol pro obsah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40016" y="1845735"/>
                <a:ext cx="4915664" cy="4023360"/>
              </a:xfrm>
              <a:blipFill>
                <a:blip r:embed="rId3"/>
                <a:stretch>
                  <a:fillRect l="-2062" t="-188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8914"/>
          <a:stretch/>
        </p:blipFill>
        <p:spPr>
          <a:xfrm>
            <a:off x="551384" y="1744823"/>
            <a:ext cx="5011216" cy="45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0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Raschův</a:t>
            </a:r>
            <a:r>
              <a:rPr lang="cs-CZ" dirty="0"/>
              <a:t> model (jednoparametrový)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6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40016" y="1845735"/>
                <a:ext cx="4915664" cy="4023360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Položka s obtížností </a:t>
                </a:r>
                <a:r>
                  <a:rPr lang="cs-CZ" sz="2400" dirty="0" err="1"/>
                  <a:t>b</a:t>
                </a:r>
                <a:r>
                  <a:rPr lang="cs-CZ" sz="2400" baseline="-25000" dirty="0" err="1"/>
                  <a:t>i</a:t>
                </a:r>
                <a:r>
                  <a:rPr lang="cs-CZ" sz="2400" dirty="0"/>
                  <a:t> = −2.</a:t>
                </a:r>
              </a:p>
              <a:p>
                <a:r>
                  <a:rPr lang="cs-CZ" sz="2400" dirty="0"/>
                  <a:t>Respondent se schopností </a:t>
                </a:r>
                <a:r>
                  <a:rPr lang="el-GR" sz="2400" dirty="0"/>
                  <a:t>θ</a:t>
                </a:r>
                <a:r>
                  <a:rPr lang="cs-CZ" sz="2400" dirty="0"/>
                  <a:t> = </a:t>
                </a:r>
                <a:r>
                  <a:rPr lang="cs-CZ" sz="2400" dirty="0" err="1"/>
                  <a:t>b</a:t>
                </a:r>
                <a:r>
                  <a:rPr lang="cs-CZ" sz="2400" baseline="-25000" dirty="0" err="1"/>
                  <a:t>i</a:t>
                </a:r>
                <a:r>
                  <a:rPr lang="cs-CZ" sz="2400" dirty="0"/>
                  <a:t> = -2 má 50 % pravděpodobnost správné odpovědi.</a:t>
                </a:r>
              </a:p>
              <a:p>
                <a:pPr lvl="1"/>
                <a:r>
                  <a:rPr lang="cs-CZ" sz="2200" dirty="0"/>
                  <a:t>Analogicky respondent s </a:t>
                </a:r>
                <a:r>
                  <a:rPr lang="el-GR" sz="2200" dirty="0"/>
                  <a:t>θ</a:t>
                </a:r>
                <a:r>
                  <a:rPr lang="cs-CZ" sz="2200" dirty="0"/>
                  <a:t> = 0 odpoví správně s 88% pravděpodobností: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/>
                          </a:rPr>
                          <m:t>𝜃</m:t>
                        </m:r>
                      </m:e>
                    </m:d>
                    <m:r>
                      <a:rPr lang="cs-CZ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i="1">
                                    <a:latin typeface="Cambria Math"/>
                                  </a:rPr>
                                  <m:t>0+2</m:t>
                                </m:r>
                                <m:r>
                                  <a:rPr lang="cs-CZ" sz="160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1600" i="1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i="1">
                                    <a:latin typeface="Cambria Math"/>
                                  </a:rPr>
                                  <m:t>0+2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cs-CZ" sz="1600" i="1">
                        <a:latin typeface="Cambria Math"/>
                      </a:rPr>
                      <m:t>=0,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88</m:t>
                    </m:r>
                  </m:oMath>
                </a14:m>
                <a:r>
                  <a:rPr lang="cs-CZ" sz="1600" dirty="0"/>
                  <a:t>.</a:t>
                </a:r>
              </a:p>
              <a:p>
                <a:pPr lvl="1"/>
                <a:r>
                  <a:rPr lang="cs-CZ" sz="2200" dirty="0"/>
                  <a:t>A respondent s </a:t>
                </a:r>
                <a:r>
                  <a:rPr lang="el-GR" sz="2200" dirty="0"/>
                  <a:t>θ</a:t>
                </a:r>
                <a:r>
                  <a:rPr lang="cs-CZ" sz="2200" dirty="0"/>
                  <a:t> = 2 → 95 %.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/>
                          </a:rPr>
                          <m:t>𝜃</m:t>
                        </m:r>
                      </m:e>
                    </m:d>
                    <m:r>
                      <a:rPr lang="cs-CZ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s-CZ" sz="16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cs-CZ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s-CZ" sz="1600" i="1">
                                    <a:latin typeface="Cambria Math"/>
                                  </a:rPr>
                                  <m:t> 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1600" i="1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cs-CZ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s-CZ" sz="16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cs-CZ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cs-CZ" sz="1600" i="1">
                        <a:latin typeface="Cambria Math"/>
                      </a:rPr>
                      <m:t>=0,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cs-CZ" sz="1600" dirty="0"/>
                  <a:t>.</a:t>
                </a:r>
              </a:p>
            </p:txBody>
          </p:sp>
        </mc:Choice>
        <mc:Fallback xmlns="">
          <p:sp>
            <p:nvSpPr>
              <p:cNvPr id="7" name="Zástupný symbol pro obsah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40016" y="1845735"/>
                <a:ext cx="4915664" cy="4023360"/>
              </a:xfrm>
              <a:blipFill>
                <a:blip r:embed="rId3"/>
                <a:stretch>
                  <a:fillRect l="-2062" t="-188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8914"/>
          <a:stretch/>
        </p:blipFill>
        <p:spPr>
          <a:xfrm>
            <a:off x="551384" y="1753731"/>
            <a:ext cx="4963829" cy="45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3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AACE3D-9342-4476-A14B-6E13DD300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Přednáška 9–10: </a:t>
            </a:r>
            <a:br>
              <a:rPr lang="cs-CZ" dirty="0"/>
            </a:br>
            <a:r>
              <a:rPr lang="cs-CZ" sz="6600" dirty="0"/>
              <a:t>Teorie odpovědi na položku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9DC48-3F33-406B-9F1C-769553E11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 fontScale="92500" lnSpcReduction="10000"/>
          </a:bodyPr>
          <a:lstStyle/>
          <a:p>
            <a:r>
              <a:rPr lang="cs-CZ" cap="none" dirty="0"/>
              <a:t>19. a 26. 11. 2024 | PSYn4790 | </a:t>
            </a:r>
            <a:r>
              <a:rPr lang="cs-CZ" b="1" cap="none" dirty="0"/>
              <a:t>Psychometrika: Měření v psychologii</a:t>
            </a:r>
            <a:br>
              <a:rPr lang="cs-CZ" cap="none" dirty="0"/>
            </a:br>
            <a:r>
              <a:rPr lang="cs-CZ" cap="none" dirty="0"/>
              <a:t>Katedra psychologie, Fakulta sociálních studií MU</a:t>
            </a:r>
          </a:p>
          <a:p>
            <a:r>
              <a:rPr lang="cs-CZ" cap="none" dirty="0"/>
              <a:t>Hynek Cígler &amp; Petr Palíšek | cigler@fss.muni.cz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8" y="254462"/>
            <a:ext cx="3888650" cy="16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8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Dvouparametrový model (2PL)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2800" b="1" dirty="0"/>
                  <a:t>Diskriminační parametr</a:t>
                </a:r>
                <a:r>
                  <a:rPr lang="cs-CZ" sz="2800" dirty="0"/>
                  <a:t> je rozlišovací schopnost položky: ukazuje, jak moc se liší „dobří“ a „špatní“ respondenti v očekávané pravděpodobnosti správné odpovědi. </a:t>
                </a:r>
                <a:br>
                  <a:rPr lang="cs-CZ" sz="2800" dirty="0"/>
                </a:br>
                <a:br>
                  <a:rPr lang="cs-CZ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cs-CZ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cs-CZ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den>
                    </m:f>
                  </m:oMath>
                </a14:m>
                <a:endParaRPr lang="cs-CZ" sz="2800" dirty="0"/>
              </a:p>
              <a:p>
                <a:pPr lvl="1"/>
                <a:endParaRPr lang="cs-CZ" sz="2400" dirty="0"/>
              </a:p>
              <a:p>
                <a:pPr marL="0" indent="0">
                  <a:buNone/>
                </a:pPr>
                <a:endParaRPr lang="cs-CZ" sz="2800" dirty="0"/>
              </a:p>
              <a:p>
                <a:pPr marL="0" indent="0">
                  <a:buNone/>
                </a:pPr>
                <a:endParaRPr lang="cs-CZ" sz="2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564" t="-2516" r="-2051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i="1" dirty="0" err="1"/>
              <a:t>a</a:t>
            </a:r>
            <a:r>
              <a:rPr lang="cs-CZ" sz="2800" i="1" baseline="-25000" dirty="0" err="1"/>
              <a:t>i</a:t>
            </a:r>
            <a:r>
              <a:rPr lang="cs-CZ" sz="2800" dirty="0"/>
              <a:t> je diskriminační parametr pol. </a:t>
            </a:r>
            <a:r>
              <a:rPr lang="cs-CZ" sz="2800" i="1" dirty="0"/>
              <a:t>i</a:t>
            </a:r>
            <a:r>
              <a:rPr lang="cs-CZ" sz="2800" dirty="0"/>
              <a:t> – naklonění ICC v bodě b.</a:t>
            </a:r>
          </a:p>
          <a:p>
            <a:pPr lvl="1"/>
            <a:r>
              <a:rPr lang="cs-CZ" sz="2400" dirty="0"/>
              <a:t>čím je křivka „plošší“, tím méně rozlišuje</a:t>
            </a:r>
          </a:p>
          <a:p>
            <a:r>
              <a:rPr lang="cs-CZ" sz="2800" dirty="0"/>
              <a:t>Analogií </a:t>
            </a:r>
            <a:r>
              <a:rPr lang="cs-CZ" sz="2800" i="1" dirty="0" err="1"/>
              <a:t>a</a:t>
            </a:r>
            <a:r>
              <a:rPr lang="cs-CZ" sz="2800" i="1" baseline="-25000" dirty="0" err="1"/>
              <a:t>i</a:t>
            </a:r>
            <a:r>
              <a:rPr lang="cs-CZ" sz="2800" dirty="0"/>
              <a:t> je ve faktorové analýze faktorový náboj.</a:t>
            </a:r>
            <a:endParaRPr lang="en-US" sz="28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07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887341"/>
            <a:ext cx="7632848" cy="438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Charakteristická křivka položky 2PL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1" y="7202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173"/>
          <a:stretch/>
        </p:blipFill>
        <p:spPr>
          <a:xfrm>
            <a:off x="6384032" y="4653136"/>
            <a:ext cx="2616216" cy="688908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5720" y="2348880"/>
            <a:ext cx="1400175" cy="4476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55840" y="6436235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Urbánek, T., </a:t>
            </a:r>
            <a:r>
              <a:rPr lang="cs-CZ" sz="1400" dirty="0" err="1"/>
              <a:t>Denglerová</a:t>
            </a:r>
            <a:r>
              <a:rPr lang="cs-CZ" sz="1400" dirty="0"/>
              <a:t>, D., &amp; Širůček, J. </a:t>
            </a:r>
            <a:r>
              <a:rPr lang="cs-CZ" sz="1400" i="1" dirty="0"/>
              <a:t>Psychometrika</a:t>
            </a:r>
            <a:r>
              <a:rPr lang="cs-CZ" sz="1400" dirty="0"/>
              <a:t>. Praha: Portál.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3406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Charakteristická křivka položky 2PL</a:t>
            </a:r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 bwMode="auto">
          <a:xfrm>
            <a:off x="1991544" y="1840648"/>
            <a:ext cx="8136904" cy="440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4173"/>
          <a:stretch/>
        </p:blipFill>
        <p:spPr>
          <a:xfrm>
            <a:off x="2711624" y="3861048"/>
            <a:ext cx="2616216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6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Tříparametrový model (3PL)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dirty="0"/>
                  <a:t>Zavádí parametr </a:t>
                </a:r>
                <a:r>
                  <a:rPr lang="cs-CZ" dirty="0" err="1"/>
                  <a:t>pseudouhádnutelnosti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pro položky vícenásobné volby (</a:t>
                </a:r>
                <a:r>
                  <a:rPr lang="cs-CZ" dirty="0" err="1"/>
                  <a:t>multiple-choice</a:t>
                </a:r>
                <a:r>
                  <a:rPr lang="cs-CZ" dirty="0"/>
                  <a:t>):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pPr lvl="1"/>
                <a:r>
                  <a:rPr lang="cs-CZ" b="1" i="1" dirty="0" err="1"/>
                  <a:t>c</a:t>
                </a:r>
                <a:r>
                  <a:rPr lang="cs-CZ" b="1" i="1" baseline="-25000" dirty="0" err="1"/>
                  <a:t>i</a:t>
                </a:r>
                <a:r>
                  <a:rPr lang="cs-CZ" dirty="0"/>
                  <a:t> je parametr (</a:t>
                </a:r>
                <a:r>
                  <a:rPr lang="cs-CZ" dirty="0" err="1"/>
                  <a:t>pseudo</a:t>
                </a:r>
                <a:r>
                  <a:rPr lang="cs-CZ" dirty="0"/>
                  <a:t>)</a:t>
                </a:r>
                <a:r>
                  <a:rPr lang="cs-CZ" dirty="0" err="1"/>
                  <a:t>uhádnutelnosti</a:t>
                </a:r>
                <a:r>
                  <a:rPr lang="cs-CZ" dirty="0"/>
                  <a:t> pro položku </a:t>
                </a:r>
                <a:r>
                  <a:rPr lang="cs-CZ" i="1" dirty="0"/>
                  <a:t>i</a:t>
                </a:r>
                <a:r>
                  <a:rPr lang="cs-CZ" dirty="0"/>
                  <a:t>.</a:t>
                </a:r>
              </a:p>
              <a:p>
                <a:endParaRPr lang="cs-CZ" dirty="0"/>
              </a:p>
              <a:p>
                <a:r>
                  <a:rPr lang="cs-CZ" dirty="0"/>
                  <a:t>V </a:t>
                </a:r>
                <a:r>
                  <a:rPr lang="cs-CZ" dirty="0" err="1"/>
                  <a:t>multiple-choice</a:t>
                </a:r>
                <a:r>
                  <a:rPr lang="cs-CZ" dirty="0"/>
                  <a:t> testech lze nahradit </a:t>
                </a:r>
                <a:r>
                  <a:rPr lang="cs-CZ" dirty="0" err="1"/>
                  <a:t>Bockovým</a:t>
                </a:r>
                <a:r>
                  <a:rPr lang="cs-CZ" dirty="0"/>
                  <a:t> NRM nebo MC modelem.</a:t>
                </a:r>
              </a:p>
              <a:p>
                <a:pPr lvl="1"/>
                <a:r>
                  <a:rPr lang="cs-CZ" dirty="0"/>
                  <a:t>Modeluje přímo jednotlivé </a:t>
                </a:r>
                <a:r>
                  <a:rPr lang="cs-CZ" dirty="0" err="1"/>
                  <a:t>odpověďové</a:t>
                </a:r>
                <a:r>
                  <a:rPr lang="cs-CZ" dirty="0"/>
                  <a:t> možnosti (</a:t>
                </a:r>
                <a:r>
                  <a:rPr lang="cs-CZ" dirty="0" err="1"/>
                  <a:t>distraktory</a:t>
                </a:r>
                <a:r>
                  <a:rPr lang="cs-CZ" dirty="0"/>
                  <a:t>).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82" t="-1887" r="-179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319569"/>
          </a:xfrm>
        </p:spPr>
        <p:txBody>
          <a:bodyPr>
            <a:normAutofit/>
          </a:bodyPr>
          <a:lstStyle/>
          <a:p>
            <a:r>
              <a:rPr lang="cs-CZ" dirty="0"/>
              <a:t>Při prostém tipování je pravděpodobnost „náhodně správné“ odpovědi teoreticky </a:t>
            </a:r>
            <a:r>
              <a:rPr lang="cs-CZ" b="1" i="1" dirty="0"/>
              <a:t>1/n</a:t>
            </a:r>
            <a:r>
              <a:rPr lang="cs-CZ" dirty="0"/>
              <a:t>, kde </a:t>
            </a:r>
            <a:r>
              <a:rPr lang="cs-CZ" i="1" dirty="0"/>
              <a:t>n</a:t>
            </a:r>
            <a:r>
              <a:rPr lang="cs-CZ" dirty="0"/>
              <a:t> je počet možných odpovědí.</a:t>
            </a:r>
          </a:p>
          <a:p>
            <a:pPr lvl="1"/>
            <a:r>
              <a:rPr lang="cs-CZ" dirty="0"/>
              <a:t>Tedy </a:t>
            </a:r>
            <a:r>
              <a:rPr lang="cs-CZ" i="1" dirty="0"/>
              <a:t>n-1</a:t>
            </a:r>
            <a:r>
              <a:rPr lang="cs-CZ" dirty="0"/>
              <a:t> </a:t>
            </a:r>
            <a:r>
              <a:rPr lang="cs-CZ" dirty="0" err="1"/>
              <a:t>distraktorů</a:t>
            </a:r>
            <a:r>
              <a:rPr lang="cs-CZ" dirty="0"/>
              <a:t> a právě </a:t>
            </a:r>
            <a:r>
              <a:rPr lang="cs-CZ" i="1" dirty="0"/>
              <a:t>1</a:t>
            </a:r>
            <a:r>
              <a:rPr lang="cs-CZ" dirty="0"/>
              <a:t> správné odpovědi.</a:t>
            </a:r>
          </a:p>
          <a:p>
            <a:r>
              <a:rPr lang="cs-CZ" dirty="0"/>
              <a:t>Tento předpoklad je příliš silný, proto je lepší pro každou položku tuto pravděpodobnost odhadnout zvlášť.</a:t>
            </a:r>
          </a:p>
          <a:p>
            <a:pPr lvl="1"/>
            <a:r>
              <a:rPr lang="cs-CZ" dirty="0"/>
              <a:t>Některé </a:t>
            </a:r>
            <a:r>
              <a:rPr lang="cs-CZ" dirty="0" err="1"/>
              <a:t>distraktory</a:t>
            </a:r>
            <a:r>
              <a:rPr lang="cs-CZ" dirty="0"/>
              <a:t> mohou být evidentně chybné a respondent je vyloučí.</a:t>
            </a:r>
          </a:p>
          <a:p>
            <a:pPr lvl="1"/>
            <a:r>
              <a:rPr lang="cs-CZ" dirty="0"/>
              <a:t>Ideálně by se takové </a:t>
            </a:r>
            <a:r>
              <a:rPr lang="cs-CZ" dirty="0" err="1"/>
              <a:t>distraktory</a:t>
            </a:r>
            <a:r>
              <a:rPr lang="cs-CZ" dirty="0"/>
              <a:t> samozřejmě neměly vyskytovat... chytáky nefungují.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1" y="1167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196752"/>
            <a:ext cx="6590556" cy="52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Charakteristické křivky položek 3PL</a:t>
            </a:r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1140254"/>
              </p:ext>
            </p:extLst>
          </p:nvPr>
        </p:nvGraphicFramePr>
        <p:xfrm>
          <a:off x="1337424" y="2727102"/>
          <a:ext cx="2386608" cy="148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P(</a:t>
                      </a:r>
                      <a:r>
                        <a:rPr lang="el-GR" dirty="0">
                          <a:latin typeface="Calibri"/>
                        </a:rPr>
                        <a:t>θ</a:t>
                      </a:r>
                      <a:r>
                        <a:rPr lang="cs-CZ" dirty="0">
                          <a:latin typeface="Calibri"/>
                        </a:rPr>
                        <a:t>=0)</a:t>
                      </a:r>
                      <a:endParaRPr lang="cs-CZ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P(</a:t>
                      </a:r>
                      <a:r>
                        <a:rPr lang="el-GR" dirty="0">
                          <a:latin typeface="+mn-lt"/>
                        </a:rPr>
                        <a:t>θ</a:t>
                      </a:r>
                      <a:r>
                        <a:rPr lang="cs-CZ" dirty="0">
                          <a:latin typeface="Calibri"/>
                        </a:rPr>
                        <a:t>=1)</a:t>
                      </a:r>
                      <a:endParaRPr lang="cs-CZ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573" y="1828973"/>
            <a:ext cx="3536818" cy="64807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60336" y="5023775"/>
                <a:ext cx="4536504" cy="96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dirty="0"/>
                  <a:t>Pozor – přestává platit poučka ze 2PL modelu: </a:t>
                </a:r>
                <a:br>
                  <a:rPr lang="cs-CZ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=0,5</m:t>
                        </m:r>
                      </m:e>
                    </m:d>
                  </m:oMath>
                </a14:m>
                <a:r>
                  <a:rPr lang="cs-CZ" dirty="0"/>
                  <a:t>!  </a:t>
                </a:r>
              </a:p>
              <a:p>
                <a:r>
                  <a:rPr lang="cs-CZ" dirty="0"/>
                  <a:t>V bodě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je ale ICC nejstrmější.</a:t>
                </a:r>
                <a:endParaRPr lang="en-US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36" y="5023775"/>
                <a:ext cx="4536504" cy="965392"/>
              </a:xfrm>
              <a:prstGeom prst="rect">
                <a:avLst/>
              </a:prstGeom>
              <a:blipFill>
                <a:blip r:embed="rId4"/>
                <a:stretch>
                  <a:fillRect l="-1117" t="-2597" b="-9091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1349181" y="4529302"/>
                <a:ext cx="316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s-CZ" dirty="0"/>
                  <a:t> pro všechny položky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81" y="4529302"/>
                <a:ext cx="3163602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184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Čtyřparametrový model (4PL)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7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sz="2400" dirty="0"/>
                  <a:t>Použití spíše výjimečně pro specifické účely.</a:t>
                </a:r>
              </a:p>
              <a:p>
                <a:r>
                  <a:rPr lang="cs-CZ" sz="2200" dirty="0"/>
                  <a:t>Zpravidla malé výhody, zahrnutím dalších parametrů se naopak významně zhoršují vlastnosti modelu.</a:t>
                </a:r>
              </a:p>
              <a:p>
                <a:pPr lvl="1"/>
                <a:r>
                  <a:rPr lang="cs-CZ" sz="2000" dirty="0"/>
                  <a:t>Někdy je ale výhodné pracovat s horní namísto spodní asymptotou.</a:t>
                </a:r>
              </a:p>
              <a:p>
                <a:r>
                  <a:rPr lang="cs-CZ" sz="2400" dirty="0"/>
                  <a:t>4PL: </a:t>
                </a:r>
                <a:r>
                  <a:rPr lang="cs-CZ" sz="2400" b="1" dirty="0"/>
                  <a:t>parametr „ledabylosti“</a:t>
                </a:r>
                <a:r>
                  <a:rPr lang="cs-CZ" sz="2400" dirty="0"/>
                  <a:t> – ani nejlepší respondent nemá pravděpodobnost správné odpovědi rovnu 100 %.</a:t>
                </a:r>
                <a:br>
                  <a:rPr lang="cs-CZ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cs-CZ" sz="24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/>
                          </a:rPr>
                          <m:t>𝜃</m:t>
                        </m:r>
                      </m:e>
                    </m:d>
                    <m:r>
                      <a:rPr lang="cs-CZ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cs-CZ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cs-CZ" sz="2400" i="1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cs-CZ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cs-CZ" sz="24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cs-CZ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400" i="1">
                                    <a:latin typeface="Cambria Math"/>
                                  </a:rPr>
                                  <m:t>𝜃</m:t>
                                </m:r>
                                <m:r>
                                  <a:rPr lang="cs-CZ" sz="24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2400" i="1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400" i="1">
                                    <a:latin typeface="Cambria Math"/>
                                  </a:rPr>
                                  <m:t>𝜃</m:t>
                                </m:r>
                                <m:r>
                                  <a:rPr lang="cs-CZ" sz="24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den>
                    </m:f>
                  </m:oMath>
                </a14:m>
                <a:endParaRPr lang="cs-CZ" sz="2400" dirty="0"/>
              </a:p>
              <a:p>
                <a:pPr lvl="1"/>
                <a:r>
                  <a:rPr lang="cs-CZ" sz="2000" dirty="0"/>
                  <a:t>d</a:t>
                </a:r>
                <a:r>
                  <a:rPr lang="cs-CZ" sz="2000" baseline="-25000" dirty="0"/>
                  <a:t>i</a:t>
                </a:r>
                <a:r>
                  <a:rPr lang="cs-CZ" sz="2000" dirty="0"/>
                  <a:t> je parametr ledabylosti; zpravidla bývá blízký 1.</a:t>
                </a:r>
              </a:p>
              <a:p>
                <a:r>
                  <a:rPr lang="cs-CZ" sz="2200" dirty="0">
                    <a:solidFill>
                      <a:schemeClr val="bg1">
                        <a:lumMod val="75000"/>
                      </a:schemeClr>
                    </a:solidFill>
                  </a:rPr>
                  <a:t>Technicky vzato existuje ještě 5PL model s asymetrickou </a:t>
                </a:r>
                <a:r>
                  <a:rPr lang="cs-CZ" sz="2200" dirty="0" err="1">
                    <a:solidFill>
                      <a:schemeClr val="bg1">
                        <a:lumMod val="75000"/>
                      </a:schemeClr>
                    </a:solidFill>
                  </a:rPr>
                  <a:t>odpověďovou</a:t>
                </a:r>
                <a:r>
                  <a:rPr lang="cs-CZ" sz="2200" dirty="0">
                    <a:solidFill>
                      <a:schemeClr val="bg1">
                        <a:lumMod val="75000"/>
                      </a:schemeClr>
                    </a:solidFill>
                  </a:rPr>
                  <a:t> funkcí.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cs-CZ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cs-CZ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cs-CZ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cs-CZ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  <m:r>
                                            <a:rPr lang="cs-CZ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cs-CZ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cs-CZ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sup>
                          </m:sSup>
                        </m:den>
                      </m:f>
                    </m:oMath>
                  </m:oMathPara>
                </a14:m>
                <a:endParaRPr lang="cs-CZ" sz="2200" dirty="0"/>
              </a:p>
            </p:txBody>
          </p:sp>
        </mc:Choice>
        <mc:Fallback xmlns="">
          <p:sp>
            <p:nvSpPr>
              <p:cNvPr id="8" name="Zástupný symbol pro obsah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  <a:blipFill>
                <a:blip r:embed="rId2"/>
                <a:stretch>
                  <a:fillRect l="-1009" t="-255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7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Charakteristická křivka 4PL modelu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454984"/>
            <a:ext cx="6130966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1916832"/>
            <a:ext cx="3198520" cy="42401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Parametry:</a:t>
            </a:r>
          </a:p>
          <a:p>
            <a:pPr lvl="1"/>
            <a:r>
              <a:rPr lang="cs-CZ" dirty="0"/>
              <a:t>a = 1</a:t>
            </a:r>
          </a:p>
          <a:p>
            <a:pPr lvl="1"/>
            <a:r>
              <a:rPr lang="cs-CZ" dirty="0"/>
              <a:t>b = 0</a:t>
            </a:r>
          </a:p>
          <a:p>
            <a:pPr lvl="1"/>
            <a:r>
              <a:rPr lang="cs-CZ" dirty="0"/>
              <a:t>c = 0,25</a:t>
            </a:r>
          </a:p>
          <a:p>
            <a:pPr lvl="1"/>
            <a:r>
              <a:rPr lang="cs-CZ" dirty="0"/>
              <a:t>d = 0,95</a:t>
            </a:r>
          </a:p>
          <a:p>
            <a:r>
              <a:rPr lang="cs-CZ" dirty="0" err="1"/>
              <a:t>Pravěpodobnost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</a:t>
            </a:r>
            <a:r>
              <a:rPr lang="cs-CZ" baseline="-25000" dirty="0" err="1"/>
              <a:t>i</a:t>
            </a:r>
            <a:r>
              <a:rPr lang="cs-CZ" dirty="0"/>
              <a:t>(</a:t>
            </a:r>
            <a:r>
              <a:rPr lang="el-GR" dirty="0">
                <a:latin typeface="Calibri"/>
              </a:rPr>
              <a:t>θ</a:t>
            </a:r>
            <a:r>
              <a:rPr lang="cs-CZ" dirty="0">
                <a:latin typeface="Calibri"/>
              </a:rPr>
              <a:t>=0)=0,61</a:t>
            </a:r>
          </a:p>
          <a:p>
            <a:pPr lvl="1"/>
            <a:r>
              <a:rPr lang="cs-CZ" dirty="0" err="1"/>
              <a:t>P</a:t>
            </a:r>
            <a:r>
              <a:rPr lang="cs-CZ" baseline="-25000" dirty="0" err="1"/>
              <a:t>i</a:t>
            </a:r>
            <a:r>
              <a:rPr lang="cs-CZ" dirty="0"/>
              <a:t>(</a:t>
            </a:r>
            <a:r>
              <a:rPr lang="el-GR" dirty="0"/>
              <a:t>θ</a:t>
            </a:r>
            <a:r>
              <a:rPr lang="cs-CZ" dirty="0">
                <a:latin typeface="Calibri"/>
              </a:rPr>
              <a:t>=1)=0,77</a:t>
            </a:r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1387088" y="5484822"/>
                <a:ext cx="3771032" cy="683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cs-CZ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88" y="5484822"/>
                <a:ext cx="3771032" cy="6839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685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Srovnání 1PL–3PL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 err="1"/>
              <a:t>jednoparametrový</a:t>
            </a:r>
            <a:r>
              <a:rPr lang="cs-CZ" sz="2400" dirty="0"/>
              <a:t> model</a:t>
            </a:r>
          </a:p>
          <a:p>
            <a:pPr lvl="1"/>
            <a:r>
              <a:rPr lang="cs-CZ" sz="2000" dirty="0"/>
              <a:t>pouze parametr obtížnosti položky </a:t>
            </a:r>
            <a:r>
              <a:rPr lang="cs-CZ" sz="2000" dirty="0" err="1"/>
              <a:t>b</a:t>
            </a:r>
            <a:r>
              <a:rPr lang="cs-CZ" sz="2000" baseline="-25000" dirty="0" err="1"/>
              <a:t>i</a:t>
            </a:r>
            <a:endParaRPr lang="cs-CZ" sz="2000" dirty="0"/>
          </a:p>
          <a:p>
            <a:r>
              <a:rPr lang="cs-CZ" sz="2400" dirty="0"/>
              <a:t>dvouparametrový model </a:t>
            </a:r>
          </a:p>
          <a:p>
            <a:pPr lvl="1"/>
            <a:r>
              <a:rPr lang="cs-CZ" sz="2000" dirty="0"/>
              <a:t>přidává diskriminační parametr </a:t>
            </a:r>
            <a:r>
              <a:rPr lang="cs-CZ" sz="2000" dirty="0" err="1"/>
              <a:t>a</a:t>
            </a:r>
            <a:r>
              <a:rPr lang="cs-CZ" sz="2000" baseline="-25000" dirty="0" err="1"/>
              <a:t>i</a:t>
            </a:r>
            <a:endParaRPr lang="cs-CZ" sz="2000" dirty="0"/>
          </a:p>
          <a:p>
            <a:r>
              <a:rPr lang="cs-CZ" sz="2400" dirty="0" err="1"/>
              <a:t>tříparametrový</a:t>
            </a:r>
            <a:r>
              <a:rPr lang="cs-CZ" sz="2400" dirty="0"/>
              <a:t> model</a:t>
            </a:r>
          </a:p>
          <a:p>
            <a:pPr lvl="1"/>
            <a:r>
              <a:rPr lang="cs-CZ" sz="2000" dirty="0"/>
              <a:t>přidává parametr </a:t>
            </a:r>
            <a:r>
              <a:rPr lang="cs-CZ" sz="2000" dirty="0" err="1"/>
              <a:t>pseudo-uhádnutelnosti</a:t>
            </a:r>
            <a:r>
              <a:rPr lang="cs-CZ" sz="2000" dirty="0"/>
              <a:t> </a:t>
            </a:r>
            <a:r>
              <a:rPr lang="cs-CZ" sz="2000" dirty="0" err="1"/>
              <a:t>c</a:t>
            </a:r>
            <a:r>
              <a:rPr lang="cs-CZ" sz="2000" baseline="-25000" dirty="0" err="1"/>
              <a:t>i</a:t>
            </a:r>
            <a:endParaRPr lang="cs-CZ" sz="2000" dirty="0"/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Ostatní symboly:</a:t>
            </a:r>
          </a:p>
          <a:p>
            <a:pPr lvl="2"/>
            <a:r>
              <a:rPr lang="cs-CZ" sz="1600" dirty="0">
                <a:latin typeface="Calibri"/>
              </a:rPr>
              <a:t>schopnost respondenta: θ</a:t>
            </a:r>
          </a:p>
          <a:p>
            <a:pPr lvl="2"/>
            <a:r>
              <a:rPr lang="cs-CZ" sz="1600" dirty="0">
                <a:latin typeface="Calibri"/>
              </a:rPr>
              <a:t>pravděpodobnost správné odp.: </a:t>
            </a:r>
            <a:r>
              <a:rPr lang="cs-CZ" sz="1600" dirty="0" err="1">
                <a:latin typeface="Calibri"/>
              </a:rPr>
              <a:t>P</a:t>
            </a:r>
            <a:r>
              <a:rPr lang="cs-CZ" sz="1600" baseline="-25000" dirty="0" err="1">
                <a:latin typeface="Calibri"/>
              </a:rPr>
              <a:t>i</a:t>
            </a:r>
            <a:endParaRPr lang="cs-CZ" sz="1600" baseline="-25000" dirty="0">
              <a:latin typeface="Calibri"/>
            </a:endParaRPr>
          </a:p>
          <a:p>
            <a:pPr lvl="2"/>
            <a:r>
              <a:rPr lang="cs-CZ" sz="1600" dirty="0">
                <a:latin typeface="Calibri"/>
              </a:rPr>
              <a:t>i – číslo položky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/>
          <a:stretch/>
        </p:blipFill>
        <p:spPr bwMode="auto">
          <a:xfrm>
            <a:off x="6348552" y="1840331"/>
            <a:ext cx="2520280" cy="72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619"/>
          <a:stretch/>
        </p:blipFill>
        <p:spPr>
          <a:xfrm>
            <a:off x="6348552" y="2716799"/>
            <a:ext cx="2962672" cy="7842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9463"/>
          <a:stretch/>
        </p:blipFill>
        <p:spPr>
          <a:xfrm>
            <a:off x="6348552" y="3626008"/>
            <a:ext cx="4788008" cy="739096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911271" y="5013176"/>
            <a:ext cx="4211944" cy="12493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tabLst>
                <a:tab pos="3044825" algn="l"/>
              </a:tabLst>
            </a:pPr>
            <a:r>
              <a:rPr lang="cs-CZ" sz="2200" dirty="0"/>
              <a:t>4PL: d</a:t>
            </a:r>
            <a:r>
              <a:rPr lang="cs-CZ" sz="2200" baseline="-25000" dirty="0"/>
              <a:t>i</a:t>
            </a:r>
            <a:r>
              <a:rPr lang="cs-CZ" sz="2200" dirty="0"/>
              <a:t> = 1 	→ 3PL</a:t>
            </a:r>
          </a:p>
          <a:p>
            <a:pPr lvl="1">
              <a:tabLst>
                <a:tab pos="3044825" algn="l"/>
              </a:tabLst>
            </a:pPr>
            <a:r>
              <a:rPr lang="cs-CZ" sz="2200" dirty="0"/>
              <a:t>3PL: </a:t>
            </a:r>
            <a:r>
              <a:rPr lang="cs-CZ" sz="2200" dirty="0" err="1"/>
              <a:t>c</a:t>
            </a:r>
            <a:r>
              <a:rPr lang="cs-CZ" sz="2200" baseline="-25000" dirty="0" err="1"/>
              <a:t>i</a:t>
            </a:r>
            <a:r>
              <a:rPr lang="cs-CZ" sz="2200" dirty="0"/>
              <a:t> = 0 	→ 2PL</a:t>
            </a:r>
          </a:p>
          <a:p>
            <a:pPr lvl="1">
              <a:tabLst>
                <a:tab pos="3044825" algn="l"/>
              </a:tabLst>
            </a:pPr>
            <a:r>
              <a:rPr lang="cs-CZ" sz="2200" dirty="0"/>
              <a:t>2PL: </a:t>
            </a:r>
            <a:r>
              <a:rPr lang="cs-CZ" sz="2200" dirty="0" err="1"/>
              <a:t>a</a:t>
            </a:r>
            <a:r>
              <a:rPr lang="cs-CZ" sz="2200" baseline="-25000" dirty="0" err="1"/>
              <a:t>i</a:t>
            </a:r>
            <a:r>
              <a:rPr lang="cs-CZ" sz="2200" dirty="0"/>
              <a:t> = 1 (nebo </a:t>
            </a:r>
            <a:r>
              <a:rPr lang="cs-CZ" sz="2200" dirty="0" err="1"/>
              <a:t>a</a:t>
            </a:r>
            <a:r>
              <a:rPr lang="cs-CZ" sz="2200" baseline="-25000" dirty="0" err="1"/>
              <a:t>i</a:t>
            </a:r>
            <a:r>
              <a:rPr lang="cs-CZ" sz="2200" dirty="0"/>
              <a:t> = a) 	→ 1PL</a:t>
            </a:r>
          </a:p>
        </p:txBody>
      </p:sp>
    </p:spTree>
    <p:extLst>
      <p:ext uri="{BB962C8B-B14F-4D97-AF65-F5344CB8AC3E}">
        <p14:creationId xmlns:p14="http://schemas.microsoft.com/office/powerpoint/2010/main" val="7131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On-line ilustrace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hlinkClick r:id="rId2"/>
              </a:rPr>
              <a:t>http://fssvm6.fss.muni.cz/ICC/</a:t>
            </a:r>
            <a:endParaRPr lang="cs-CZ" sz="3200" dirty="0"/>
          </a:p>
          <a:p>
            <a:pPr algn="ctr"/>
            <a:endParaRPr lang="cs-CZ" sz="3200" dirty="0"/>
          </a:p>
          <a:p>
            <a:pPr algn="ctr"/>
            <a:r>
              <a:rPr lang="en-US" sz="3200" dirty="0">
                <a:hlinkClick r:id="rId3"/>
              </a:rPr>
              <a:t>https://shiny.cs.cas.cz/ShinyItemAnalysis/</a:t>
            </a:r>
            <a:r>
              <a:rPr lang="cs-CZ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1251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Různé formáty parametrizace a zápisu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3915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dirty="0"/>
                  <a:t>Rozdílné zápisy modelované pravděpodobnosti: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Rozdílné možnosti zápisu (zde 1PL) modelu: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Exponenciální vs. logistický zápis: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𝑖𝑝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Zástupný symbol pro obsah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391578"/>
              </a:xfrm>
              <a:blipFill>
                <a:blip r:embed="rId2"/>
                <a:stretch>
                  <a:fillRect l="-1282" t="-230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8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cs-CZ" dirty="0"/>
                  <a:t>Tradiční IRT parametrizace (2PL modelu):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r>
                  <a:rPr lang="cs-CZ" dirty="0" err="1"/>
                  <a:t>Intercept-slope</a:t>
                </a:r>
                <a:r>
                  <a:rPr lang="cs-CZ" dirty="0"/>
                  <a:t> parametrizace: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Zástupný symbol pro obsah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282" t="-251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09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a nepřímé měření: </a:t>
            </a:r>
            <a:br>
              <a:rPr lang="cs-CZ" dirty="0"/>
            </a:br>
            <a:r>
              <a:rPr lang="cs-CZ" b="1" dirty="0"/>
              <a:t>Extenzivní vs. intenzivní veličiny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5974"/>
          </a:xfrm>
        </p:spPr>
        <p:txBody>
          <a:bodyPr>
            <a:normAutofit/>
          </a:bodyPr>
          <a:lstStyle/>
          <a:p>
            <a:r>
              <a:rPr lang="cs-CZ" sz="2400" b="1" dirty="0"/>
              <a:t>Extenzivní veličina: </a:t>
            </a:r>
            <a:r>
              <a:rPr lang="cs-CZ" sz="2400" dirty="0"/>
              <a:t>samotný atribut je aditivní.</a:t>
            </a:r>
          </a:p>
          <a:p>
            <a:pPr lvl="1"/>
            <a:r>
              <a:rPr lang="cs-CZ" sz="2000" dirty="0"/>
              <a:t>3 cm + 5 cm = 8 cm.</a:t>
            </a:r>
          </a:p>
          <a:p>
            <a:pPr lvl="1"/>
            <a:r>
              <a:rPr lang="cs-CZ" sz="2000" dirty="0"/>
              <a:t>Rozdělením celku vzniknou části. Součet míry jejich atributů je roven původnímu celku.</a:t>
            </a:r>
          </a:p>
          <a:p>
            <a:pPr lvl="1"/>
            <a:r>
              <a:rPr lang="cs-CZ" sz="2000" dirty="0"/>
              <a:t>Umožňuje </a:t>
            </a:r>
            <a:r>
              <a:rPr lang="cs-CZ" sz="2000" b="1" dirty="0"/>
              <a:t>přímé měření </a:t>
            </a:r>
            <a:r>
              <a:rPr lang="cs-CZ" sz="2000" dirty="0"/>
              <a:t>srovnáním s etalonem, např. přiložením pravítka.</a:t>
            </a:r>
          </a:p>
          <a:p>
            <a:pPr lvl="1"/>
            <a:r>
              <a:rPr lang="cs-CZ" sz="2000" dirty="0"/>
              <a:t>Délka, hmotnost, objem, elektrický odpor, </a:t>
            </a:r>
            <a:r>
              <a:rPr lang="el-GR" sz="2000" dirty="0"/>
              <a:t>Δ</a:t>
            </a:r>
            <a:r>
              <a:rPr lang="cs-CZ" sz="2000" dirty="0"/>
              <a:t>t.</a:t>
            </a:r>
          </a:p>
          <a:p>
            <a:r>
              <a:rPr lang="cs-CZ" sz="2400" b="1" dirty="0"/>
              <a:t>Intenzivní veličina: </a:t>
            </a:r>
            <a:r>
              <a:rPr lang="cs-CZ" sz="2400" dirty="0"/>
              <a:t>atribut aditivní není, ale má kvantitativní povahu.</a:t>
            </a:r>
          </a:p>
          <a:p>
            <a:pPr lvl="1"/>
            <a:r>
              <a:rPr lang="cs-CZ" sz="2000" dirty="0"/>
              <a:t> 200 K + 50 K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≠ 250 K. 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Každá část rozděleného celku bude mít stejnou míru atributu jako původní celek.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Nelze „přiložit“ měřicí nástroj; umožňuje pouze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nepřímé měření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2"/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Campbel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(1940): kvalita, nikoli kvantita předmětu.</a:t>
            </a:r>
          </a:p>
          <a:p>
            <a:pPr lvl="1"/>
            <a:r>
              <a:rPr lang="cs-CZ" sz="2000" dirty="0"/>
              <a:t>Hustota, teplota, tlak.</a:t>
            </a:r>
          </a:p>
        </p:txBody>
      </p:sp>
    </p:spTree>
    <p:extLst>
      <p:ext uri="{BB962C8B-B14F-4D97-AF65-F5344CB8AC3E}">
        <p14:creationId xmlns:p14="http://schemas.microsoft.com/office/powerpoint/2010/main" val="40157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</a:t>
            </a:r>
            <a:r>
              <a:rPr lang="cs-CZ" dirty="0" err="1"/>
              <a:t>intercept-slope</a:t>
            </a:r>
            <a:r>
              <a:rPr lang="cs-CZ" dirty="0"/>
              <a:t> parametrizace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4824"/>
                <a:ext cx="10058400" cy="4464496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Výhoda 1: multidimenzionální (</a:t>
                </a:r>
                <a:r>
                  <a:rPr lang="cs-CZ" dirty="0" err="1"/>
                  <a:t>Reckaseho</a:t>
                </a:r>
                <a:r>
                  <a:rPr lang="cs-CZ" dirty="0"/>
                  <a:t>, </a:t>
                </a:r>
                <a:r>
                  <a:rPr lang="cs-CZ" dirty="0" err="1"/>
                  <a:t>kompenzatorní</a:t>
                </a:r>
                <a:r>
                  <a:rPr lang="cs-CZ" dirty="0"/>
                  <a:t>) model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 … 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 … 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Výhoda 2: srovnání s faktorovou analýzou</a:t>
                </a:r>
              </a:p>
              <a:p>
                <a:pPr>
                  <a:tabLst>
                    <a:tab pos="3048000" algn="l"/>
                  </a:tabLst>
                </a:pPr>
                <a:r>
                  <a:rPr lang="cs-CZ" dirty="0"/>
                  <a:t>Faktorová analýza: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𝑖𝑝</m:t>
                            </m:r>
                          </m:sub>
                        </m:sSub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+ … +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𝑝𝑛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cs-CZ" dirty="0"/>
              </a:p>
              <a:p>
                <a:pPr lvl="1">
                  <a:tabLst>
                    <a:tab pos="3048000" algn="l"/>
                  </a:tabLst>
                </a:pPr>
                <a:r>
                  <a:rPr lang="cs-CZ" dirty="0"/>
                  <a:t>S reziduálním rozptylem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/>
                  <a:t> shodným pro všechny odpovědi na danou položku.</a:t>
                </a:r>
              </a:p>
              <a:p>
                <a:pPr lvl="1">
                  <a:tabLst>
                    <a:tab pos="3048000" algn="l"/>
                  </a:tabLst>
                </a:pPr>
                <a:r>
                  <a:rPr lang="cs-CZ" dirty="0"/>
                  <a:t>faktorový náboj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se zpravidla značí jako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cs-CZ" dirty="0"/>
              </a:p>
              <a:p>
                <a:pPr>
                  <a:tabLst>
                    <a:tab pos="3048000" algn="l"/>
                  </a:tabLst>
                </a:pPr>
                <a:r>
                  <a:rPr lang="cs-CZ" dirty="0"/>
                  <a:t>IRT: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𝑖𝑝</m:t>
                                </m:r>
                              </m:sub>
                            </m:sSub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𝑖𝑝</m:t>
                                </m:r>
                              </m:sub>
                            </m:sSub>
                          </m:den>
                        </m:f>
                      </m:e>
                    </m:fun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+ … +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𝑝𝑛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cs-CZ" dirty="0"/>
              </a:p>
              <a:p>
                <a:pPr>
                  <a:tabLst>
                    <a:tab pos="3048000" algn="l"/>
                  </a:tabLst>
                </a:pPr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𝑖𝑝</m:t>
                            </m:r>
                          </m:sub>
                        </m:sSub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𝑖𝑝</m:t>
                        </m:r>
                      </m:sub>
                    </m:sSub>
                  </m:oMath>
                </a14:m>
                <a:endParaRPr lang="cs-CZ" dirty="0"/>
              </a:p>
              <a:p>
                <a:pPr lvl="1">
                  <a:tabLst>
                    <a:tab pos="3048000" algn="l"/>
                  </a:tabLst>
                </a:pPr>
                <a:r>
                  <a:rPr lang="cs-CZ" dirty="0"/>
                  <a:t>S reziduálním rozptylem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𝑖𝑝</m:t>
                        </m:r>
                      </m:sub>
                    </m:sSub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𝑖𝑝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dirty="0"/>
                  <a:t> (rozptyl binární proměnné) různým napříč respondenty.</a:t>
                </a:r>
              </a:p>
              <a:p>
                <a:pPr lvl="1">
                  <a:tabLst>
                    <a:tab pos="3048000" algn="l"/>
                  </a:tabLst>
                </a:pPr>
                <a:endParaRPr lang="en-US" dirty="0"/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4824"/>
                <a:ext cx="10058400" cy="4464496"/>
              </a:xfrm>
              <a:blipFill>
                <a:blip r:embed="rId2"/>
                <a:stretch>
                  <a:fillRect l="-631" t="-170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2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F1032-A438-4273-9990-F0A37713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Probitové</a:t>
            </a:r>
            <a:r>
              <a:rPr lang="cs-CZ" dirty="0"/>
              <a:t> modely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AF142D7-B47D-48BA-9FFA-5E75429199E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100788" y="1845734"/>
                <a:ext cx="5931316" cy="439157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Někdy též „</a:t>
                </a:r>
                <a:r>
                  <a:rPr lang="cs-CZ" dirty="0" err="1"/>
                  <a:t>normal-ogive</a:t>
                </a:r>
                <a:r>
                  <a:rPr lang="cs-CZ" dirty="0"/>
                  <a:t> </a:t>
                </a:r>
                <a:r>
                  <a:rPr lang="cs-CZ" dirty="0" err="1"/>
                  <a:t>models</a:t>
                </a:r>
                <a:r>
                  <a:rPr lang="cs-CZ" dirty="0"/>
                  <a:t>“.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– kumulativní distribuční funkce standardního normálního rozložení.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dirty="0"/>
                  <a:t> – směrodatná odchylka </a:t>
                </a:r>
                <a:br>
                  <a:rPr lang="cs-CZ" dirty="0"/>
                </a:br>
                <a:r>
                  <a:rPr lang="cs-CZ" dirty="0"/>
                  <a:t>(analogie diskriminačního parametru).</a:t>
                </a:r>
              </a:p>
              <a:p>
                <a:r>
                  <a:rPr lang="cs-CZ" dirty="0" err="1"/>
                  <a:t>Škálovací</a:t>
                </a:r>
                <a:r>
                  <a:rPr lang="cs-CZ" dirty="0"/>
                  <a:t> konstanta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=1,7</m:t>
                    </m:r>
                  </m:oMath>
                </a14:m>
                <a:r>
                  <a:rPr lang="cs-CZ" dirty="0"/>
                  <a:t> zajistí, aby oba modely měly podobný průběh ICC.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AF142D7-B47D-48BA-9FFA-5E75429199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00788" y="1845734"/>
                <a:ext cx="5931316" cy="4391578"/>
              </a:xfrm>
              <a:blipFill>
                <a:blip r:embed="rId2"/>
                <a:stretch>
                  <a:fillRect l="-1068" t="-172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6111698-CD7D-429C-95FB-16EE2072BA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8088" y="1845734"/>
            <a:ext cx="4454773" cy="4454773"/>
          </a:xfrm>
        </p:spPr>
      </p:pic>
    </p:spTree>
    <p:extLst>
      <p:ext uri="{BB962C8B-B14F-4D97-AF65-F5344CB8AC3E}">
        <p14:creationId xmlns:p14="http://schemas.microsoft.com/office/powerpoint/2010/main" val="772020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Předpoklady IRT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19570"/>
          </a:xfrm>
        </p:spPr>
        <p:txBody>
          <a:bodyPr>
            <a:noAutofit/>
          </a:bodyPr>
          <a:lstStyle/>
          <a:p>
            <a:r>
              <a:rPr lang="cs-CZ" sz="2400" dirty="0"/>
              <a:t>Realismus: latentní rys existuje a jde o spojitou intervalovou proměnnou.</a:t>
            </a:r>
          </a:p>
          <a:p>
            <a:pPr lvl="1"/>
            <a:r>
              <a:rPr lang="cs-CZ" sz="2000" dirty="0"/>
              <a:t>Zpravidla navíc i normálně rozloženou.</a:t>
            </a:r>
          </a:p>
          <a:p>
            <a:pPr lvl="1"/>
            <a:r>
              <a:rPr lang="cs-CZ" sz="2000" dirty="0"/>
              <a:t>Ale... diskrétní IRT modely, LCA, </a:t>
            </a:r>
            <a:r>
              <a:rPr lang="cs-CZ" sz="2000" dirty="0" err="1"/>
              <a:t>estimátory</a:t>
            </a:r>
            <a:r>
              <a:rPr lang="cs-CZ" sz="2000" dirty="0"/>
              <a:t> pro nenormálně rozložený latentní rys.</a:t>
            </a:r>
          </a:p>
          <a:p>
            <a:r>
              <a:rPr lang="cs-CZ" sz="2400" dirty="0"/>
              <a:t>Lokální nezávislost položek.</a:t>
            </a:r>
          </a:p>
          <a:p>
            <a:pPr lvl="1"/>
            <a:r>
              <a:rPr lang="cs-CZ" sz="2000" dirty="0"/>
              <a:t>Veškeré vzájemné vztahy položek lze vysvětlit působeným modelovaných latentních rysů.</a:t>
            </a:r>
          </a:p>
          <a:p>
            <a:pPr lvl="2"/>
            <a:r>
              <a:rPr lang="cs-CZ" sz="1600" dirty="0"/>
              <a:t>Tzn. </a:t>
            </a:r>
            <a:r>
              <a:rPr lang="cs-CZ" sz="1600" dirty="0" err="1"/>
              <a:t>parciání</a:t>
            </a:r>
            <a:r>
              <a:rPr lang="cs-CZ" sz="1600" dirty="0"/>
              <a:t> vztah položek po kontrole úrovně latentního rysu je nulový.</a:t>
            </a:r>
          </a:p>
          <a:p>
            <a:pPr lvl="1"/>
            <a:r>
              <a:rPr lang="cs-CZ" sz="2000" dirty="0"/>
              <a:t>V případě jediného rysu: </a:t>
            </a:r>
            <a:r>
              <a:rPr lang="cs-CZ" sz="2000" dirty="0" err="1"/>
              <a:t>jednodimenzionalita</a:t>
            </a:r>
            <a:r>
              <a:rPr lang="cs-CZ" sz="2000" dirty="0"/>
              <a:t>.</a:t>
            </a:r>
          </a:p>
          <a:p>
            <a:r>
              <a:rPr lang="cs-CZ" sz="2400" dirty="0"/>
              <a:t>Odpovědi lidí na položku lze modelovat prostřednictvím ICF.</a:t>
            </a:r>
          </a:p>
          <a:p>
            <a:pPr lvl="1"/>
            <a:r>
              <a:rPr lang="cs-CZ" sz="2000" dirty="0"/>
              <a:t>Charakteristická funkce položky (ICF = </a:t>
            </a:r>
            <a:r>
              <a:rPr lang="cs-CZ" sz="2000" dirty="0" err="1"/>
              <a:t>Item</a:t>
            </a:r>
            <a:r>
              <a:rPr lang="cs-CZ" sz="2000" dirty="0"/>
              <a:t> </a:t>
            </a:r>
            <a:r>
              <a:rPr lang="cs-CZ" sz="2000" dirty="0" err="1"/>
              <a:t>Characteristic</a:t>
            </a:r>
            <a:r>
              <a:rPr lang="cs-CZ" sz="2000" dirty="0"/>
              <a:t> </a:t>
            </a:r>
            <a:r>
              <a:rPr lang="cs-CZ" sz="2000" dirty="0" err="1"/>
              <a:t>Function</a:t>
            </a:r>
            <a:r>
              <a:rPr lang="cs-CZ" sz="2000" dirty="0"/>
              <a:t>)</a:t>
            </a:r>
            <a:endParaRPr lang="cs-CZ" sz="2200" dirty="0"/>
          </a:p>
          <a:p>
            <a:pPr lvl="1"/>
            <a:r>
              <a:rPr lang="cs-CZ" sz="2000" dirty="0"/>
              <a:t>Někdy též </a:t>
            </a:r>
            <a:r>
              <a:rPr lang="cs-CZ" sz="2000" dirty="0" err="1"/>
              <a:t>Item</a:t>
            </a:r>
            <a:r>
              <a:rPr lang="cs-CZ" sz="2000" dirty="0"/>
              <a:t> Response </a:t>
            </a:r>
            <a:r>
              <a:rPr lang="cs-CZ" sz="2000" dirty="0" err="1"/>
              <a:t>Function</a:t>
            </a:r>
            <a:r>
              <a:rPr lang="cs-CZ" sz="2000" dirty="0"/>
              <a:t> (IRF), </a:t>
            </a:r>
            <a:r>
              <a:rPr lang="cs-CZ" sz="2000" dirty="0" err="1"/>
              <a:t>Item</a:t>
            </a:r>
            <a:r>
              <a:rPr lang="cs-CZ" sz="2000" dirty="0"/>
              <a:t> </a:t>
            </a:r>
            <a:r>
              <a:rPr lang="cs-CZ" sz="2000" dirty="0" err="1"/>
              <a:t>Characteristic</a:t>
            </a:r>
            <a:r>
              <a:rPr lang="cs-CZ" sz="2000" dirty="0"/>
              <a:t> </a:t>
            </a:r>
            <a:r>
              <a:rPr lang="cs-CZ" sz="2000" dirty="0" err="1"/>
              <a:t>Curve</a:t>
            </a:r>
            <a:r>
              <a:rPr lang="cs-CZ" sz="2000" dirty="0"/>
              <a:t> (ICC) atd.</a:t>
            </a:r>
          </a:p>
          <a:p>
            <a:pPr lvl="1"/>
            <a:r>
              <a:rPr lang="cs-CZ" sz="2000" dirty="0"/>
              <a:t>Ale... </a:t>
            </a:r>
            <a:r>
              <a:rPr lang="cs-CZ" sz="2000" dirty="0" err="1"/>
              <a:t>Mokkenovo</a:t>
            </a:r>
            <a:r>
              <a:rPr lang="cs-CZ" sz="2000" dirty="0"/>
              <a:t> škálování a neparametrické IRT. </a:t>
            </a:r>
          </a:p>
        </p:txBody>
      </p:sp>
    </p:spTree>
    <p:extLst>
      <p:ext uri="{BB962C8B-B14F-4D97-AF65-F5344CB8AC3E}">
        <p14:creationId xmlns:p14="http://schemas.microsoft.com/office/powerpoint/2010/main" val="1744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Přednáška 9–10: </a:t>
            </a:r>
            <a:br>
              <a:rPr lang="cs-CZ" sz="6000" dirty="0"/>
            </a:br>
            <a:r>
              <a:rPr lang="cs-CZ" sz="6600" dirty="0"/>
              <a:t>Teorie odpovědi na položku</a:t>
            </a:r>
            <a:endParaRPr lang="en-US" sz="6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2. část přednášky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8" y="254462"/>
            <a:ext cx="3888650" cy="16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11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první části přednášky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Koordinační funkce, předchůdci IRT a počátky měřicích škál.</a:t>
            </a:r>
          </a:p>
          <a:p>
            <a:r>
              <a:rPr lang="cs-CZ" dirty="0"/>
              <a:t>Teorie odpovědi na položku (IRT): realistický model měření.</a:t>
            </a:r>
          </a:p>
          <a:p>
            <a:r>
              <a:rPr lang="cs-CZ" dirty="0"/>
              <a:t>Klíčové téma IRT: vztah latentního rysu a manifestních odpovědí na položky.</a:t>
            </a:r>
          </a:p>
          <a:p>
            <a:r>
              <a:rPr lang="cs-CZ" dirty="0"/>
              <a:t>Faktorová analýza jako specifický případ IRT.</a:t>
            </a:r>
          </a:p>
          <a:p>
            <a:r>
              <a:rPr lang="cs-CZ" dirty="0"/>
              <a:t>Charakteristická funkce položky (ICC).</a:t>
            </a:r>
          </a:p>
          <a:p>
            <a:r>
              <a:rPr lang="cs-CZ" dirty="0"/>
              <a:t>Různé IRT modely mají různé ICC: 1PL, 2PL, 3PL.</a:t>
            </a:r>
          </a:p>
          <a:p>
            <a:r>
              <a:rPr lang="cs-CZ" dirty="0"/>
              <a:t>Parametr obtížnosti, diskriminace, </a:t>
            </a:r>
            <a:r>
              <a:rPr lang="cs-CZ" dirty="0" err="1"/>
              <a:t>pseudouhádnutelnosti</a:t>
            </a:r>
            <a:r>
              <a:rPr lang="cs-CZ" dirty="0"/>
              <a:t>. </a:t>
            </a:r>
          </a:p>
          <a:p>
            <a:r>
              <a:rPr lang="cs-CZ" dirty="0"/>
              <a:t>Různé zápisy a parametrizace.</a:t>
            </a:r>
          </a:p>
        </p:txBody>
      </p:sp>
    </p:spTree>
    <p:extLst>
      <p:ext uri="{BB962C8B-B14F-4D97-AF65-F5344CB8AC3E}">
        <p14:creationId xmlns:p14="http://schemas.microsoft.com/office/powerpoint/2010/main" val="3805390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druhé části přednášky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/>
          <a:lstStyle/>
          <a:p>
            <a:r>
              <a:rPr lang="cs-CZ" dirty="0"/>
              <a:t>Další IRT modely</a:t>
            </a:r>
          </a:p>
          <a:p>
            <a:r>
              <a:rPr lang="cs-CZ" dirty="0"/>
              <a:t>Charakteristická funkce testu.</a:t>
            </a:r>
          </a:p>
          <a:p>
            <a:r>
              <a:rPr lang="cs-CZ" dirty="0"/>
              <a:t>Odhad míry latentního rysu, IRT </a:t>
            </a:r>
            <a:r>
              <a:rPr lang="cs-CZ" dirty="0" err="1"/>
              <a:t>škálování</a:t>
            </a:r>
            <a:r>
              <a:rPr lang="cs-CZ" dirty="0"/>
              <a:t>, IRT skóry.</a:t>
            </a:r>
          </a:p>
          <a:p>
            <a:r>
              <a:rPr lang="cs-CZ" dirty="0"/>
              <a:t>Práce s chybou: Informační funkce položky, testu, chyba měření.</a:t>
            </a:r>
          </a:p>
          <a:p>
            <a:r>
              <a:rPr lang="cs-CZ" dirty="0"/>
              <a:t>Shoda modelu s daty.</a:t>
            </a:r>
          </a:p>
          <a:p>
            <a:r>
              <a:rPr lang="cs-CZ" dirty="0"/>
              <a:t>IRT modely pro </a:t>
            </a:r>
            <a:r>
              <a:rPr lang="cs-CZ" dirty="0" err="1"/>
              <a:t>polytomní</a:t>
            </a:r>
            <a:r>
              <a:rPr lang="cs-CZ" dirty="0"/>
              <a:t> data.</a:t>
            </a:r>
          </a:p>
          <a:p>
            <a:r>
              <a:rPr lang="cs-CZ" dirty="0"/>
              <a:t>Ordinální faktorová analýza (</a:t>
            </a:r>
            <a:r>
              <a:rPr lang="cs-CZ" dirty="0" err="1"/>
              <a:t>item-factor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).</a:t>
            </a:r>
          </a:p>
          <a:p>
            <a:r>
              <a:rPr lang="cs-CZ" dirty="0"/>
              <a:t>Klíčové oblasti využití IRT.</a:t>
            </a:r>
          </a:p>
          <a:p>
            <a:pPr lvl="1"/>
            <a:r>
              <a:rPr lang="cs-CZ" dirty="0"/>
              <a:t>Počítačově adaptivní testování.</a:t>
            </a:r>
          </a:p>
          <a:p>
            <a:pPr lvl="1"/>
            <a:r>
              <a:rPr lang="cs-CZ" dirty="0"/>
              <a:t>Vyvažování paralelních forem testu.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  <p:pic>
        <p:nvPicPr>
          <p:cNvPr id="9" name="Content Placeholder 8" descr="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CA2E1E3A-7508-BED4-152E-E6F26802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" b="7810"/>
          <a:stretch/>
        </p:blipFill>
        <p:spPr>
          <a:xfrm>
            <a:off x="1613930" y="908720"/>
            <a:ext cx="896099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4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A1DC-136D-80B9-EB00-92D59F05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E6FD-68AF-8114-25ED-E26F6682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Z" dirty="0"/>
          </a:p>
        </p:txBody>
      </p:sp>
      <p:pic>
        <p:nvPicPr>
          <p:cNvPr id="4" name="Picture 3" descr="A diagram of a red line&#10;&#10;Description automatically generated">
            <a:extLst>
              <a:ext uri="{FF2B5EF4-FFF2-40B4-BE49-F238E27FC236}">
                <a16:creationId xmlns:a16="http://schemas.microsoft.com/office/drawing/2014/main" id="{1025849F-8673-88D2-C79B-B7157902C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14" y="795102"/>
            <a:ext cx="8454172" cy="5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8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IRT modely</a:t>
            </a:r>
            <a:endParaRPr lang="en-US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Graded</a:t>
            </a:r>
            <a:r>
              <a:rPr lang="cs-CZ" dirty="0"/>
              <a:t> Response Model</a:t>
            </a:r>
          </a:p>
          <a:p>
            <a:r>
              <a:rPr lang="cs-CZ" dirty="0" err="1"/>
              <a:t>Generalized</a:t>
            </a:r>
            <a:r>
              <a:rPr lang="cs-CZ" dirty="0"/>
              <a:t> </a:t>
            </a:r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Credit</a:t>
            </a:r>
            <a:r>
              <a:rPr lang="cs-CZ" dirty="0"/>
              <a:t> </a:t>
            </a:r>
            <a:r>
              <a:rPr lang="cs-CZ" dirty="0" err="1"/>
              <a:t>Models</a:t>
            </a:r>
            <a:endParaRPr lang="cs-CZ" dirty="0"/>
          </a:p>
          <a:p>
            <a:r>
              <a:rPr lang="cs-CZ" dirty="0" err="1"/>
              <a:t>Tutzův</a:t>
            </a:r>
            <a:r>
              <a:rPr lang="cs-CZ" dirty="0"/>
              <a:t> sekvenční model</a:t>
            </a:r>
          </a:p>
          <a:p>
            <a:r>
              <a:rPr lang="cs-CZ" dirty="0" err="1"/>
              <a:t>Bockův</a:t>
            </a:r>
            <a:r>
              <a:rPr lang="cs-CZ" dirty="0"/>
              <a:t> </a:t>
            </a:r>
            <a:r>
              <a:rPr lang="cs-CZ" dirty="0" err="1"/>
              <a:t>Nominal</a:t>
            </a:r>
            <a:r>
              <a:rPr lang="cs-CZ" dirty="0"/>
              <a:t> Response Model</a:t>
            </a:r>
          </a:p>
          <a:p>
            <a:r>
              <a:rPr lang="cs-CZ" dirty="0"/>
              <a:t>Ordinální faktorová analýza</a:t>
            </a:r>
          </a:p>
          <a:p>
            <a:r>
              <a:rPr lang="cs-CZ" dirty="0"/>
              <a:t>…</a:t>
            </a:r>
            <a:endParaRPr lang="en-US" dirty="0"/>
          </a:p>
        </p:txBody>
      </p:sp>
      <p:pic>
        <p:nvPicPr>
          <p:cNvPr id="10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4" t="626" b="-1"/>
          <a:stretch/>
        </p:blipFill>
        <p:spPr>
          <a:xfrm>
            <a:off x="4799856" y="332656"/>
            <a:ext cx="6552728" cy="61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91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C5D5-BA4C-9D18-C874-FA8E43CF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E243A-3684-8685-8A60-03E8A05B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Zadání: “Teor-e zobecnitelnost- je jednoduchá a –rozumitelná.”</a:t>
            </a:r>
          </a:p>
          <a:p>
            <a:endParaRPr lang="en-CZ" dirty="0"/>
          </a:p>
          <a:p>
            <a:r>
              <a:rPr lang="en-CZ" dirty="0"/>
              <a:t>Odpověď 1: “Teor</a:t>
            </a:r>
            <a:r>
              <a:rPr lang="en-CZ" b="1" dirty="0"/>
              <a:t>y</a:t>
            </a:r>
            <a:r>
              <a:rPr lang="en-CZ" dirty="0"/>
              <a:t>e zobecnitelnosti je jednoduchá a srozumitelná.”</a:t>
            </a:r>
          </a:p>
          <a:p>
            <a:r>
              <a:rPr lang="en-CZ" dirty="0"/>
              <a:t>Odpověď 2: “Teor</a:t>
            </a:r>
            <a:r>
              <a:rPr lang="en-CZ" b="1" dirty="0"/>
              <a:t>i</a:t>
            </a:r>
            <a:r>
              <a:rPr lang="en-CZ" dirty="0"/>
              <a:t>e zobecnitelnosti je jednoduchá a srozumitelná.”</a:t>
            </a:r>
          </a:p>
          <a:p>
            <a:endParaRPr lang="en-CZ" dirty="0"/>
          </a:p>
          <a:p>
            <a:pPr marL="0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87155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a nepřímé měření: </a:t>
            </a:r>
            <a:br>
              <a:rPr lang="cs-CZ" dirty="0"/>
            </a:br>
            <a:r>
              <a:rPr lang="cs-CZ" b="1" dirty="0"/>
              <a:t>Koordinační funkce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350671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Funkce, která prováže pozorování s atributem.</a:t>
                </a:r>
              </a:p>
              <a:p>
                <a:r>
                  <a:rPr lang="cs-CZ" sz="2400" b="1" dirty="0"/>
                  <a:t>Přímé měření: </a:t>
                </a:r>
                <a:r>
                  <a:rPr lang="cs-CZ" sz="2400" dirty="0"/>
                  <a:t>zpravidla jednoduchá lineární funkce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cs-CZ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sz="2000" dirty="0"/>
                  <a:t> – naměřená hodnota; 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cs-C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cs-CZ" sz="2000" dirty="0"/>
                  <a:t> – jednotka;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000" dirty="0"/>
                  <a:t> – referenční bod</a:t>
                </a:r>
              </a:p>
              <a:p>
                <a:r>
                  <a:rPr lang="cs-CZ" sz="2400" b="1" dirty="0"/>
                  <a:t>Nepřímé měření: </a:t>
                </a:r>
                <a:r>
                  <a:rPr lang="cs-CZ" sz="2400" dirty="0"/>
                  <a:t>funkce využívající zpravidla více přímých a nepřímých veličin.</a:t>
                </a:r>
              </a:p>
              <a:p>
                <a:pPr lvl="1"/>
                <a:r>
                  <a:rPr lang="cs-CZ" sz="2000" dirty="0"/>
                  <a:t>Jen zřídka je lineární.</a:t>
                </a:r>
              </a:p>
              <a:p>
                <a:pPr lvl="1"/>
                <a:r>
                  <a:rPr lang="cs-CZ" sz="2000" dirty="0"/>
                  <a:t>Např. hustota: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cs-CZ" sz="2000" dirty="0"/>
                  <a:t> </a:t>
                </a:r>
              </a:p>
              <a:p>
                <a:r>
                  <a:rPr lang="cs-CZ" sz="2600" dirty="0"/>
                  <a:t>Dva hlavní cíle při vývoji exaktního měření v psychologii na přelomu 19./20. století:</a:t>
                </a:r>
              </a:p>
              <a:p>
                <a:pPr lvl="1"/>
                <a:r>
                  <a:rPr lang="cs-CZ" sz="2000" dirty="0"/>
                  <a:t>1. Vytvořit koordinační funkci.</a:t>
                </a:r>
              </a:p>
              <a:p>
                <a:pPr lvl="1"/>
                <a:r>
                  <a:rPr lang="cs-CZ" sz="2000" dirty="0"/>
                  <a:t>2. Stanovit dostatečně spolehlivou jednotku, resp. referenční bod (kalibrace).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350671"/>
              </a:xfrm>
              <a:blipFill>
                <a:blip r:embed="rId2"/>
                <a:stretch>
                  <a:fillRect l="-1135" t="-174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3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C5D5-BA4C-9D18-C874-FA8E43CF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E243A-3684-8685-8A60-03E8A05B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Zadání: “Teor-e zobecnitelnost- je jednoduchá a –rozumitelná.”</a:t>
            </a:r>
          </a:p>
          <a:p>
            <a:endParaRPr lang="en-CZ" dirty="0"/>
          </a:p>
          <a:p>
            <a:r>
              <a:rPr lang="en-CZ" dirty="0"/>
              <a:t>Odpověď 1: “Teor</a:t>
            </a:r>
            <a:r>
              <a:rPr lang="en-CZ" b="1" dirty="0"/>
              <a:t>y</a:t>
            </a:r>
            <a:r>
              <a:rPr lang="en-CZ" dirty="0"/>
              <a:t>e zobecnitelnosti je jednoduchá a srozumitelná.”</a:t>
            </a:r>
          </a:p>
          <a:p>
            <a:r>
              <a:rPr lang="en-CZ" dirty="0"/>
              <a:t>Odpověď 2: “Teor</a:t>
            </a:r>
            <a:r>
              <a:rPr lang="en-CZ" b="1" dirty="0"/>
              <a:t>i</a:t>
            </a:r>
            <a:r>
              <a:rPr lang="en-CZ" dirty="0"/>
              <a:t>e zobecnitelnosti je jednoduchá a srozumitelná.”</a:t>
            </a:r>
          </a:p>
          <a:p>
            <a:endParaRPr lang="en-CZ" dirty="0"/>
          </a:p>
          <a:p>
            <a:r>
              <a:rPr lang="en-CZ" dirty="0"/>
              <a:t>Rádi bychom 2 hodnotili jako lepší než 1.</a:t>
            </a:r>
          </a:p>
          <a:p>
            <a:pPr marL="0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45071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C5D5-BA4C-9D18-C874-FA8E43CF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E243A-3684-8685-8A60-03E8A05B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Zadání: “Teor-e zobecnitelnost- je jednoduchá a –rozumitelná.”</a:t>
            </a:r>
          </a:p>
          <a:p>
            <a:endParaRPr lang="en-CZ" dirty="0"/>
          </a:p>
          <a:p>
            <a:r>
              <a:rPr lang="en-CZ" dirty="0"/>
              <a:t>Odpověď 1: “Teor</a:t>
            </a:r>
            <a:r>
              <a:rPr lang="en-CZ" b="1" dirty="0"/>
              <a:t>y</a:t>
            </a:r>
            <a:r>
              <a:rPr lang="en-CZ" dirty="0"/>
              <a:t>e zobecnitelnosti je jednoduchá a srozumitelná.”</a:t>
            </a:r>
          </a:p>
          <a:p>
            <a:r>
              <a:rPr lang="en-CZ" dirty="0"/>
              <a:t>Odpověď 2: “Teor</a:t>
            </a:r>
            <a:r>
              <a:rPr lang="en-CZ" b="1" dirty="0"/>
              <a:t>i</a:t>
            </a:r>
            <a:r>
              <a:rPr lang="en-CZ" dirty="0"/>
              <a:t>e zobecnitelnosti je jednoduchá a srozumitelná.”</a:t>
            </a:r>
          </a:p>
          <a:p>
            <a:endParaRPr lang="en-CZ" dirty="0"/>
          </a:p>
          <a:p>
            <a:r>
              <a:rPr lang="en-CZ" dirty="0"/>
              <a:t>Rádi bychom 2 hodnotili jako lepší než 1.</a:t>
            </a:r>
          </a:p>
          <a:p>
            <a:endParaRPr lang="en-CZ" dirty="0"/>
          </a:p>
          <a:p>
            <a:pPr marL="201168" lvl="1" indent="0" algn="ctr">
              <a:buNone/>
            </a:pPr>
            <a:r>
              <a:rPr lang="en-CZ" sz="2400" b="1" dirty="0"/>
              <a:t>Partial Credit Model (analogie 1PL)</a:t>
            </a:r>
          </a:p>
          <a:p>
            <a:pPr marL="201168" lvl="1" indent="0" algn="ctr">
              <a:buNone/>
            </a:pPr>
            <a:r>
              <a:rPr lang="en-CZ" sz="2400" b="1" dirty="0"/>
              <a:t>Graded Response Model (analogie 2PL)</a:t>
            </a:r>
          </a:p>
          <a:p>
            <a:pPr marL="0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008674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Graded</a:t>
            </a:r>
            <a:r>
              <a:rPr lang="cs-CZ" dirty="0"/>
              <a:t> Response Model (GRM)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4428"/>
            <a:ext cx="4938712" cy="2469355"/>
          </a:xfrm>
        </p:spPr>
      </p:pic>
      <p:sp>
        <p:nvSpPr>
          <p:cNvPr id="9" name="Zástupný symbol pro obsah 7"/>
          <p:cNvSpPr txBox="1">
            <a:spLocks/>
          </p:cNvSpPr>
          <p:nvPr/>
        </p:nvSpPr>
        <p:spPr>
          <a:xfrm>
            <a:off x="6218554" y="4492858"/>
            <a:ext cx="4937126" cy="167244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/>
              <p:cNvSpPr/>
              <p:nvPr/>
            </p:nvSpPr>
            <p:spPr>
              <a:xfrm>
                <a:off x="1595006" y="2132856"/>
                <a:ext cx="2229072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  <m:sup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  <m:t>𝑖𝑥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1600" i="1">
                                          <a:latin typeface="Cambria Math" panose="02040503050406030204" pitchFamily="18" charset="0"/>
                                        </a:rPr>
                                        <m:t>𝑖𝑥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Obdélní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06" y="2132856"/>
                <a:ext cx="2229072" cy="618439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844428"/>
            <a:ext cx="4937125" cy="246856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délník 12"/>
              <p:cNvSpPr/>
              <p:nvPr/>
            </p:nvSpPr>
            <p:spPr>
              <a:xfrm>
                <a:off x="7176120" y="2132856"/>
                <a:ext cx="3036216" cy="402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b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bdélní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120" y="2132856"/>
                <a:ext cx="3036216" cy="402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312990"/>
            <a:ext cx="4638680" cy="2319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1487488" y="4670886"/>
                <a:ext cx="2108141" cy="90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Sup>
                            <m:sSub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4670886"/>
                <a:ext cx="2108141" cy="904158"/>
              </a:xfrm>
              <a:prstGeom prst="rect">
                <a:avLst/>
              </a:prstGeom>
              <a:blipFill>
                <a:blip r:embed="rId7"/>
                <a:stretch>
                  <a:fillRect t="-90411" b="-13835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/>
          <p:cNvSpPr/>
          <p:nvPr/>
        </p:nvSpPr>
        <p:spPr>
          <a:xfrm>
            <a:off x="5951984" y="591428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Martinkova P., &amp; </a:t>
            </a:r>
            <a:r>
              <a:rPr lang="en-US" sz="1100" dirty="0" err="1"/>
              <a:t>Drabinova</a:t>
            </a:r>
            <a:r>
              <a:rPr lang="en-US" sz="1100" dirty="0"/>
              <a:t> A. (2018).</a:t>
            </a:r>
            <a:r>
              <a:rPr lang="cs-CZ" sz="1100" dirty="0"/>
              <a:t> </a:t>
            </a:r>
            <a:r>
              <a:rPr lang="en-US" sz="1100" dirty="0" err="1"/>
              <a:t>ShinyItemAnalysis</a:t>
            </a:r>
            <a:r>
              <a:rPr lang="en-US" sz="1100" dirty="0"/>
              <a:t> for teaching psychometrics and to enforce routine analysis of educational tests.</a:t>
            </a:r>
            <a:r>
              <a:rPr lang="cs-CZ" sz="1100" dirty="0"/>
              <a:t> </a:t>
            </a:r>
            <a:r>
              <a:rPr lang="en-US" sz="1100" i="1" dirty="0"/>
              <a:t>The R Journal, 10</a:t>
            </a:r>
            <a:r>
              <a:rPr lang="en-US" sz="1100" dirty="0"/>
              <a:t>(2), 503-515. </a:t>
            </a:r>
            <a:r>
              <a:rPr lang="en-US" sz="1100" dirty="0" err="1"/>
              <a:t>doi</a:t>
            </a:r>
            <a:r>
              <a:rPr lang="en-US" sz="1100" dirty="0"/>
              <a:t>: 10.32614/RJ-2018-074</a:t>
            </a:r>
          </a:p>
        </p:txBody>
      </p:sp>
    </p:spTree>
    <p:extLst>
      <p:ext uri="{BB962C8B-B14F-4D97-AF65-F5344CB8AC3E}">
        <p14:creationId xmlns:p14="http://schemas.microsoft.com/office/powerpoint/2010/main" val="3723428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Graded</a:t>
            </a:r>
            <a:r>
              <a:rPr lang="cs-CZ" dirty="0"/>
              <a:t> Response Model (GRM)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391578"/>
              </a:xfrm>
            </p:spPr>
            <p:txBody>
              <a:bodyPr>
                <a:noAutofit/>
              </a:bodyPr>
              <a:lstStyle/>
              <a:p>
                <a:r>
                  <a:rPr lang="cs-CZ" sz="2400" dirty="0"/>
                  <a:t>Zobecnění 2PL modelu (</a:t>
                </a:r>
                <a:r>
                  <a:rPr lang="cs-CZ" sz="2400" dirty="0" err="1"/>
                  <a:t>Samejima</a:t>
                </a:r>
                <a:r>
                  <a:rPr lang="cs-CZ" sz="2400" dirty="0"/>
                  <a:t>, 1969): série 2PL modelů: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cs-CZ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cs-CZ" sz="2000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cs-CZ" sz="2000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b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cs-CZ" sz="2000" dirty="0"/>
              </a:p>
              <a:p>
                <a:r>
                  <a:rPr lang="cs-CZ" sz="2200" dirty="0" err="1"/>
                  <a:t>Dvoukrokový</a:t>
                </a:r>
                <a:r>
                  <a:rPr lang="cs-CZ" sz="2200" dirty="0"/>
                  <a:t> odhad pravděpodobnosti:</a:t>
                </a:r>
              </a:p>
              <a:p>
                <a:pPr lvl="2"/>
                <a:r>
                  <a:rPr lang="cs-CZ" sz="1600" dirty="0"/>
                  <a:t>Pro každou odpověď </a:t>
                </a: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sz="1600" dirty="0"/>
                  <a:t> je odhadnuta pravděpodobnost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  <m: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1600" dirty="0"/>
                  <a:t>, že respondent odpoví touto nebo vyšší odpovědí (vs. nižší).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</m:oMath>
                </a14:m>
                <a:r>
                  <a:rPr lang="cs-CZ" sz="1600" dirty="0"/>
                  <a:t> - obtížnost kategorie </a:t>
                </a: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sz="1600" dirty="0"/>
                  <a:t> na položce </a:t>
                </a:r>
                <a14:m>
                  <m:oMath xmlns:m="http://schemas.openxmlformats.org/officeDocument/2006/math"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sz="1600" dirty="0"/>
                  <a:t>. Pro účely výpočtu je nejnižší kategorie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sub>
                      <m: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cs-CZ" sz="1600" dirty="0"/>
              </a:p>
              <a:p>
                <a:pPr lvl="2"/>
                <a:r>
                  <a:rPr lang="cs-CZ" sz="1600" dirty="0"/>
                  <a:t>Výsledná pravděpodobnost konkrétní odpovědi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1600" dirty="0"/>
                  <a:t> je rozdílem odhadnuté pravděpodobnosti a pravděpodobnosti o jedna „vyšší/těžší“ odpovědi.</a:t>
                </a:r>
              </a:p>
              <a:p>
                <a:r>
                  <a:rPr lang="cs-CZ" sz="2400" dirty="0" err="1"/>
                  <a:t>Modified</a:t>
                </a:r>
                <a:r>
                  <a:rPr lang="cs-CZ" sz="2400" dirty="0"/>
                  <a:t> </a:t>
                </a:r>
                <a:r>
                  <a:rPr lang="cs-CZ" sz="2400" dirty="0" err="1"/>
                  <a:t>Graded</a:t>
                </a:r>
                <a:r>
                  <a:rPr lang="cs-CZ" sz="2400" dirty="0"/>
                  <a:t> Response Model (MGRM, </a:t>
                </a:r>
                <a:r>
                  <a:rPr lang="cs-CZ" sz="2400" dirty="0" err="1"/>
                  <a:t>Muraki</a:t>
                </a:r>
                <a:r>
                  <a:rPr lang="cs-CZ" sz="2400" dirty="0"/>
                  <a:t>, 1990); někdy též GRSM.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  <m:sup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sup>
                        </m:sSup>
                      </m:num>
                      <m:den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cs-CZ" sz="20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cs-CZ" sz="2000" dirty="0"/>
                  <a:t> , kde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cs-CZ" sz="2000" dirty="0"/>
                  <a:t> jsou parametry jednotlivých prahů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sz="2000" dirty="0"/>
                  <a:t>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sz="2000" dirty="0"/>
                  <a:t> obtížnost položky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sz="2000" dirty="0"/>
                  <a:t>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391578"/>
              </a:xfrm>
              <a:blipFill>
                <a:blip r:embed="rId2"/>
                <a:stretch>
                  <a:fillRect l="-1009" t="-1729" r="-126" b="-2594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1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C366-F1B0-477E-32E5-2EBDFC3F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6E3B-1047-16A8-43C2-70852408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sz="3200" dirty="0"/>
              <a:t>(-3)</a:t>
            </a:r>
            <a:r>
              <a:rPr lang="en-CZ" sz="3200" baseline="30000" dirty="0"/>
              <a:t>2 </a:t>
            </a:r>
            <a:r>
              <a:rPr lang="en-CZ" sz="3200" dirty="0"/>
              <a:t>= ?</a:t>
            </a:r>
          </a:p>
          <a:p>
            <a:endParaRPr lang="en-CZ" baseline="30000" dirty="0"/>
          </a:p>
          <a:p>
            <a:pPr marL="0" indent="0" algn="ctr">
              <a:buNone/>
            </a:pPr>
            <a:r>
              <a:rPr lang="en-CZ" sz="2800" baseline="30000" dirty="0"/>
              <a:t>a) 5</a:t>
            </a:r>
          </a:p>
          <a:p>
            <a:pPr marL="0" indent="0" algn="ctr">
              <a:buNone/>
            </a:pPr>
            <a:r>
              <a:rPr lang="en-CZ" sz="2800" baseline="30000" dirty="0"/>
              <a:t>b) 9</a:t>
            </a:r>
          </a:p>
          <a:p>
            <a:pPr marL="0" indent="0" algn="ctr">
              <a:buNone/>
            </a:pPr>
            <a:r>
              <a:rPr lang="en-CZ" sz="2800" baseline="30000" dirty="0"/>
              <a:t>c) -9</a:t>
            </a:r>
          </a:p>
          <a:p>
            <a:pPr marL="0" indent="0" algn="ctr">
              <a:buNone/>
            </a:pPr>
            <a:r>
              <a:rPr lang="en-CZ" sz="2800" baseline="30000" dirty="0"/>
              <a:t>d) 6 </a:t>
            </a:r>
            <a:endParaRPr lang="en-CZ" sz="2800" dirty="0"/>
          </a:p>
        </p:txBody>
      </p:sp>
    </p:spTree>
    <p:extLst>
      <p:ext uri="{BB962C8B-B14F-4D97-AF65-F5344CB8AC3E}">
        <p14:creationId xmlns:p14="http://schemas.microsoft.com/office/powerpoint/2010/main" val="2932495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C366-F1B0-477E-32E5-2EBDFC3F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6E3B-1047-16A8-43C2-70852408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sz="3200" dirty="0"/>
              <a:t>(-3)</a:t>
            </a:r>
            <a:r>
              <a:rPr lang="en-CZ" sz="3200" baseline="30000" dirty="0"/>
              <a:t>2 </a:t>
            </a:r>
            <a:r>
              <a:rPr lang="en-CZ" sz="3200" dirty="0"/>
              <a:t>= ?</a:t>
            </a:r>
          </a:p>
          <a:p>
            <a:endParaRPr lang="en-CZ" baseline="30000" dirty="0"/>
          </a:p>
          <a:p>
            <a:pPr marL="0" indent="0" algn="ctr">
              <a:buNone/>
            </a:pPr>
            <a:r>
              <a:rPr lang="en-CZ" sz="2800" baseline="30000" dirty="0"/>
              <a:t>a) 5 (strašná)</a:t>
            </a:r>
          </a:p>
          <a:p>
            <a:pPr marL="0" indent="0" algn="ctr">
              <a:buNone/>
            </a:pPr>
            <a:r>
              <a:rPr lang="en-CZ" sz="2800" b="1" baseline="30000" dirty="0"/>
              <a:t>b) 9 (správná)</a:t>
            </a:r>
          </a:p>
          <a:p>
            <a:pPr marL="0" indent="0" algn="ctr">
              <a:buNone/>
            </a:pPr>
            <a:r>
              <a:rPr lang="en-CZ" sz="2800" b="1" baseline="30000" dirty="0"/>
              <a:t>c) -9 (něco mezi)</a:t>
            </a:r>
          </a:p>
          <a:p>
            <a:pPr marL="0" indent="0" algn="ctr">
              <a:buNone/>
            </a:pPr>
            <a:r>
              <a:rPr lang="en-CZ" sz="2800" baseline="30000" dirty="0"/>
              <a:t>d) 6 (strašná)</a:t>
            </a:r>
          </a:p>
          <a:p>
            <a:pPr marL="0" indent="0" algn="ctr">
              <a:buNone/>
            </a:pPr>
            <a:endParaRPr lang="en-CZ" sz="2800" baseline="30000" dirty="0"/>
          </a:p>
          <a:p>
            <a:pPr marL="0" indent="0" algn="just">
              <a:buNone/>
            </a:pPr>
            <a:r>
              <a:rPr lang="en-CZ" sz="2800" baseline="30000" dirty="0"/>
              <a:t>Co když chceme rozlišovat mezi špatnými a strašnými odpověďmi?</a:t>
            </a:r>
          </a:p>
        </p:txBody>
      </p:sp>
    </p:spTree>
    <p:extLst>
      <p:ext uri="{BB962C8B-B14F-4D97-AF65-F5344CB8AC3E}">
        <p14:creationId xmlns:p14="http://schemas.microsoft.com/office/powerpoint/2010/main" val="3209078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C366-F1B0-477E-32E5-2EBDFC3F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6E3B-1047-16A8-43C2-70852408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Z" sz="3200" dirty="0"/>
              <a:t>(-3)</a:t>
            </a:r>
            <a:r>
              <a:rPr lang="en-CZ" sz="3200" baseline="30000" dirty="0"/>
              <a:t>2 </a:t>
            </a:r>
            <a:r>
              <a:rPr lang="en-CZ" sz="3200" dirty="0"/>
              <a:t>= ?</a:t>
            </a:r>
          </a:p>
          <a:p>
            <a:endParaRPr lang="en-CZ" baseline="30000" dirty="0"/>
          </a:p>
          <a:p>
            <a:pPr marL="0" indent="0" algn="ctr">
              <a:buNone/>
            </a:pPr>
            <a:r>
              <a:rPr lang="en-CZ" sz="2800" baseline="30000" dirty="0"/>
              <a:t>a) 5 (strašná)</a:t>
            </a:r>
          </a:p>
          <a:p>
            <a:pPr marL="0" indent="0" algn="ctr">
              <a:buNone/>
            </a:pPr>
            <a:r>
              <a:rPr lang="en-CZ" sz="2800" b="1" baseline="30000" dirty="0"/>
              <a:t>b) 9 (správná)</a:t>
            </a:r>
          </a:p>
          <a:p>
            <a:pPr marL="0" indent="0" algn="ctr">
              <a:buNone/>
            </a:pPr>
            <a:r>
              <a:rPr lang="en-CZ" sz="2800" b="1" baseline="30000" dirty="0"/>
              <a:t>c) -9 (něco mezi)</a:t>
            </a:r>
          </a:p>
          <a:p>
            <a:pPr marL="0" indent="0" algn="ctr">
              <a:buNone/>
            </a:pPr>
            <a:r>
              <a:rPr lang="en-CZ" sz="2800" baseline="30000" dirty="0"/>
              <a:t>d) 6 (strašná)</a:t>
            </a:r>
          </a:p>
          <a:p>
            <a:pPr marL="0" indent="0" algn="just">
              <a:buNone/>
            </a:pPr>
            <a:r>
              <a:rPr lang="en-CZ" sz="2800" baseline="30000" dirty="0"/>
              <a:t>Co když chceme rozlišovat mezi špatnými a strašnými odpověďmi?</a:t>
            </a:r>
          </a:p>
          <a:p>
            <a:pPr marL="0" indent="0" algn="just">
              <a:buNone/>
            </a:pPr>
            <a:endParaRPr lang="en-CZ" sz="2800" baseline="30000" dirty="0"/>
          </a:p>
          <a:p>
            <a:pPr marL="0" indent="0" algn="ctr">
              <a:buNone/>
            </a:pPr>
            <a:r>
              <a:rPr lang="en-CZ" sz="3000" b="1" baseline="30000" dirty="0"/>
              <a:t>Nominal Response Model</a:t>
            </a:r>
          </a:p>
          <a:p>
            <a:pPr marL="0" indent="0" algn="ctr">
              <a:buNone/>
            </a:pPr>
            <a:r>
              <a:rPr lang="en-CZ" sz="3000" b="1" baseline="30000" dirty="0"/>
              <a:t>Nested Logit Model</a:t>
            </a:r>
          </a:p>
          <a:p>
            <a:pPr marL="0" indent="0" algn="ctr">
              <a:buNone/>
            </a:pPr>
            <a:r>
              <a:rPr lang="en-CZ" sz="3000" b="1" baseline="30000" dirty="0"/>
              <a:t>Multiple-Choice Model</a:t>
            </a:r>
          </a:p>
        </p:txBody>
      </p:sp>
    </p:spTree>
    <p:extLst>
      <p:ext uri="{BB962C8B-B14F-4D97-AF65-F5344CB8AC3E}">
        <p14:creationId xmlns:p14="http://schemas.microsoft.com/office/powerpoint/2010/main" val="1114346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Nominal</a:t>
            </a:r>
            <a:r>
              <a:rPr lang="cs-CZ" dirty="0"/>
              <a:t> Response Model</a:t>
            </a:r>
            <a:endParaRPr lang="en-US" dirty="0"/>
          </a:p>
        </p:txBody>
      </p:sp>
      <p:pic>
        <p:nvPicPr>
          <p:cNvPr id="1026" name="Picture 2" descr="Figure 1. Example 2PL and Nominal Response Model Ite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846263"/>
            <a:ext cx="8107249" cy="434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935416" y="6453336"/>
            <a:ext cx="5256584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Using the Distractor Categories of Multiple-Choice Items to Improve IRT Linking</a:t>
            </a:r>
            <a:r>
              <a:rPr lang="cs-CZ" sz="1200" dirty="0">
                <a:hlinkClick r:id="rId3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4080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Nominal</a:t>
            </a:r>
            <a:r>
              <a:rPr lang="cs-CZ" dirty="0"/>
              <a:t> Response Model (NRM)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7069" y="1844824"/>
            <a:ext cx="8378821" cy="433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87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Nominal</a:t>
            </a:r>
            <a:r>
              <a:rPr lang="cs-CZ" dirty="0"/>
              <a:t> Response Model (NRM)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1235" y="1844824"/>
            <a:ext cx="8450489" cy="437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07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měřicích škál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97279" y="1845733"/>
            <a:ext cx="10535277" cy="4393701"/>
          </a:xfrm>
        </p:spPr>
        <p:txBody>
          <a:bodyPr>
            <a:normAutofit/>
          </a:bodyPr>
          <a:lstStyle/>
          <a:p>
            <a:r>
              <a:rPr lang="cs-CZ" dirty="0"/>
              <a:t>Kategorické či ordinální pozorování bylo nutné provázat s domnělým kvantitativním, spojitým, intervalovým rysem.</a:t>
            </a:r>
          </a:p>
          <a:p>
            <a:r>
              <a:rPr lang="cs-CZ" b="1" dirty="0"/>
              <a:t>Vizuální analogová škála </a:t>
            </a:r>
            <a:r>
              <a:rPr lang="cs-CZ" dirty="0"/>
              <a:t>(</a:t>
            </a:r>
            <a:r>
              <a:rPr lang="en-US" dirty="0"/>
              <a:t>Hayes a Patterson</a:t>
            </a:r>
            <a:r>
              <a:rPr lang="cs-CZ" dirty="0"/>
              <a:t>, </a:t>
            </a:r>
            <a:r>
              <a:rPr lang="en-US" dirty="0"/>
              <a:t>1921)</a:t>
            </a:r>
            <a:r>
              <a:rPr lang="cs-CZ" dirty="0"/>
              <a:t>.</a:t>
            </a:r>
          </a:p>
          <a:p>
            <a:pPr lvl="1"/>
            <a:r>
              <a:rPr lang="cs-CZ" dirty="0" err="1"/>
              <a:t>Apriori</a:t>
            </a:r>
            <a:r>
              <a:rPr lang="cs-CZ" dirty="0"/>
              <a:t> předpokládaná lineární koordinační funkce neobstála.</a:t>
            </a:r>
          </a:p>
          <a:p>
            <a:r>
              <a:rPr lang="cs-CZ" b="1" dirty="0"/>
              <a:t>Metoda stejně se jevících intervalů </a:t>
            </a:r>
            <a:r>
              <a:rPr lang="cs-CZ" dirty="0"/>
              <a:t>(</a:t>
            </a:r>
            <a:r>
              <a:rPr lang="cs-CZ" dirty="0" err="1"/>
              <a:t>Thurstone</a:t>
            </a:r>
            <a:r>
              <a:rPr lang="cs-CZ" dirty="0"/>
              <a:t>, 1928).</a:t>
            </a:r>
          </a:p>
          <a:p>
            <a:pPr lvl="1"/>
            <a:r>
              <a:rPr lang="cs-CZ" dirty="0"/>
              <a:t>Namísto volby vhodné koordinační funkce využil předběžnou kalibraci podnětového materiálu tak, aby mohl výslednou funkci považovat za lineární.</a:t>
            </a:r>
          </a:p>
          <a:p>
            <a:pPr lvl="1"/>
            <a:r>
              <a:rPr lang="cs-CZ" dirty="0"/>
              <a:t>Pět různých modelů měření.</a:t>
            </a:r>
          </a:p>
          <a:p>
            <a:pPr lvl="1"/>
            <a:r>
              <a:rPr lang="cs-CZ" dirty="0" err="1"/>
              <a:t>Law</a:t>
            </a:r>
            <a:r>
              <a:rPr lang="cs-CZ" dirty="0"/>
              <a:t> of </a:t>
            </a:r>
            <a:r>
              <a:rPr lang="cs-CZ" dirty="0" err="1"/>
              <a:t>Comparative</a:t>
            </a:r>
            <a:r>
              <a:rPr lang="cs-CZ" dirty="0"/>
              <a:t> </a:t>
            </a:r>
            <a:r>
              <a:rPr lang="cs-CZ" dirty="0" err="1"/>
              <a:t>Judgement</a:t>
            </a:r>
            <a:r>
              <a:rPr lang="cs-CZ" dirty="0"/>
              <a:t> – vychází z Weberova-</a:t>
            </a:r>
            <a:r>
              <a:rPr lang="cs-CZ" dirty="0" err="1"/>
              <a:t>Fechnerova</a:t>
            </a:r>
            <a:r>
              <a:rPr lang="cs-CZ" dirty="0"/>
              <a:t> zákona.</a:t>
            </a:r>
          </a:p>
          <a:p>
            <a:r>
              <a:rPr lang="cs-CZ" b="1" dirty="0" err="1"/>
              <a:t>Likertova</a:t>
            </a:r>
            <a:r>
              <a:rPr lang="cs-CZ" b="1" dirty="0"/>
              <a:t> škála </a:t>
            </a:r>
            <a:r>
              <a:rPr lang="cs-CZ" dirty="0"/>
              <a:t>(1932). Pragmatický přístup:</a:t>
            </a:r>
          </a:p>
          <a:p>
            <a:pPr lvl="1"/>
            <a:r>
              <a:rPr lang="cs-CZ" b="1" dirty="0"/>
              <a:t>Metoda sigma: </a:t>
            </a:r>
            <a:r>
              <a:rPr lang="cs-CZ" dirty="0"/>
              <a:t>Kalibraci na základě předpokladu normálního rozložení ve výzkumném souboru.</a:t>
            </a:r>
          </a:p>
          <a:p>
            <a:pPr lvl="1"/>
            <a:r>
              <a:rPr lang="cs-CZ" b="1" dirty="0"/>
              <a:t>„Jednodušší“ metoda:</a:t>
            </a:r>
            <a:r>
              <a:rPr lang="cs-CZ" dirty="0"/>
              <a:t> Z důvodu prakticky perfektní korelace začala být preferovaná.</a:t>
            </a:r>
          </a:p>
        </p:txBody>
      </p:sp>
    </p:spTree>
    <p:extLst>
      <p:ext uri="{BB962C8B-B14F-4D97-AF65-F5344CB8AC3E}">
        <p14:creationId xmlns:p14="http://schemas.microsoft.com/office/powerpoint/2010/main" val="21190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Polytomní</a:t>
            </a:r>
            <a:r>
              <a:rPr lang="cs-CZ" dirty="0"/>
              <a:t> IRT modely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Určeny pro práci s položkami s více odpověďmi.</a:t>
            </a:r>
          </a:p>
          <a:p>
            <a:pPr lvl="1"/>
            <a:r>
              <a:rPr lang="cs-CZ" sz="2000" dirty="0"/>
              <a:t>Např. </a:t>
            </a:r>
            <a:r>
              <a:rPr lang="cs-CZ" sz="2000" dirty="0" err="1"/>
              <a:t>Likertova</a:t>
            </a:r>
            <a:r>
              <a:rPr lang="cs-CZ" sz="2000" dirty="0"/>
              <a:t> škála 1-7, částečně správné odpovědi ve výkonovém testu nebo </a:t>
            </a:r>
            <a:r>
              <a:rPr lang="cs-CZ" sz="2000" dirty="0" err="1"/>
              <a:t>multiple-choice</a:t>
            </a:r>
            <a:r>
              <a:rPr lang="cs-CZ" sz="2000" dirty="0"/>
              <a:t> položky.</a:t>
            </a:r>
          </a:p>
          <a:p>
            <a:pPr lvl="1"/>
            <a:r>
              <a:rPr lang="cs-CZ" sz="2000" dirty="0"/>
              <a:t>Na rozdíl od CTT mohou vést k doporučení zvýšit či snížit počet kategorií položek.</a:t>
            </a:r>
          </a:p>
          <a:p>
            <a:pPr lvl="1"/>
            <a:r>
              <a:rPr lang="cs-CZ" sz="2000" dirty="0"/>
              <a:t>Zpravidla 1PL či 2PL.</a:t>
            </a:r>
          </a:p>
          <a:p>
            <a:r>
              <a:rPr lang="cs-CZ" sz="2200" dirty="0"/>
              <a:t>Modely pro nominální či ordinální kategorie.</a:t>
            </a:r>
          </a:p>
          <a:p>
            <a:r>
              <a:rPr lang="cs-CZ" sz="2400" dirty="0"/>
              <a:t>3 hlavní kategorie </a:t>
            </a:r>
            <a:r>
              <a:rPr lang="cs-CZ" sz="2400" dirty="0" err="1"/>
              <a:t>polytomních</a:t>
            </a:r>
            <a:r>
              <a:rPr lang="cs-CZ" sz="2400" dirty="0"/>
              <a:t> modelů</a:t>
            </a:r>
            <a:r>
              <a:rPr lang="cs-CZ" sz="2400" baseline="30000" dirty="0"/>
              <a:t>1</a:t>
            </a:r>
            <a:r>
              <a:rPr lang="cs-CZ" sz="2400" dirty="0"/>
              <a:t>:</a:t>
            </a:r>
          </a:p>
          <a:p>
            <a:pPr lvl="1"/>
            <a:r>
              <a:rPr lang="cs-CZ" sz="2000" dirty="0" err="1"/>
              <a:t>difference</a:t>
            </a:r>
            <a:r>
              <a:rPr lang="cs-CZ" sz="2000" dirty="0"/>
              <a:t> </a:t>
            </a:r>
            <a:r>
              <a:rPr lang="cs-CZ" sz="2000" dirty="0" err="1"/>
              <a:t>models</a:t>
            </a:r>
            <a:r>
              <a:rPr lang="cs-CZ" sz="2000" dirty="0"/>
              <a:t> (GRM, MGRM) – výhradně ordinální kategorie</a:t>
            </a:r>
          </a:p>
          <a:p>
            <a:pPr lvl="1"/>
            <a:r>
              <a:rPr lang="cs-CZ" sz="2000" dirty="0" err="1"/>
              <a:t>divide</a:t>
            </a:r>
            <a:r>
              <a:rPr lang="cs-CZ" sz="2000" dirty="0"/>
              <a:t>-by-</a:t>
            </a:r>
            <a:r>
              <a:rPr lang="cs-CZ" sz="2000" dirty="0" err="1"/>
              <a:t>totals</a:t>
            </a:r>
            <a:r>
              <a:rPr lang="cs-CZ" sz="2000" dirty="0"/>
              <a:t> (PCM, GPCM, NRM)</a:t>
            </a:r>
          </a:p>
          <a:p>
            <a:pPr lvl="1"/>
            <a:r>
              <a:rPr lang="cs-CZ" sz="2000" dirty="0"/>
              <a:t>sekvenční modely (</a:t>
            </a:r>
            <a:r>
              <a:rPr lang="cs-CZ" sz="2000" dirty="0" err="1"/>
              <a:t>Tutzův</a:t>
            </a:r>
            <a:r>
              <a:rPr lang="cs-CZ" sz="2000" dirty="0"/>
              <a:t> sekvenční model)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52424" y="6396335"/>
            <a:ext cx="894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aseline="30000" dirty="0"/>
              <a:t>1</a:t>
            </a:r>
            <a:r>
              <a:rPr lang="cs-CZ" sz="1200" dirty="0"/>
              <a:t> </a:t>
            </a:r>
            <a:r>
              <a:rPr lang="en-US" sz="1200" dirty="0" err="1"/>
              <a:t>Sijtsma</a:t>
            </a:r>
            <a:r>
              <a:rPr lang="en-US" sz="1200" dirty="0"/>
              <a:t>, K., &amp; </a:t>
            </a:r>
            <a:r>
              <a:rPr lang="en-US" sz="1200" dirty="0" err="1"/>
              <a:t>Hemker</a:t>
            </a:r>
            <a:r>
              <a:rPr lang="en-US" sz="1200" dirty="0"/>
              <a:t>, B. (2000). A Taxonomy of IRT Models for Ordering Persons and Items Using Simple Sum Scores. </a:t>
            </a:r>
            <a:r>
              <a:rPr lang="en-US" sz="1200" i="1" dirty="0"/>
              <a:t>Journal of Educational and Behavioral Statistics, 25</a:t>
            </a:r>
            <a:r>
              <a:rPr lang="en-US" sz="1200" dirty="0"/>
              <a:t>(4), 391-415. </a:t>
            </a:r>
            <a:r>
              <a:rPr lang="en-US" sz="1200" dirty="0">
                <a:hlinkClick r:id="rId2"/>
              </a:rPr>
              <a:t>http://www.</a:t>
            </a:r>
            <a:r>
              <a:rPr lang="cs-CZ" sz="1200" dirty="0">
                <a:hlinkClick r:id="rId2"/>
              </a:rPr>
              <a:t>doi.org/10.2307/1165222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8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Polytomní</a:t>
            </a:r>
            <a:r>
              <a:rPr lang="cs-CZ" dirty="0"/>
              <a:t> modely (z rychlíku)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Ordinální data</a:t>
            </a:r>
          </a:p>
          <a:p>
            <a:pPr lvl="1"/>
            <a:r>
              <a:rPr lang="cs-CZ" sz="2000" dirty="0"/>
              <a:t>(</a:t>
            </a:r>
            <a:r>
              <a:rPr lang="cs-CZ" sz="2000" dirty="0" err="1"/>
              <a:t>Generalized</a:t>
            </a:r>
            <a:r>
              <a:rPr lang="cs-CZ" sz="2000" dirty="0"/>
              <a:t>) </a:t>
            </a:r>
            <a:r>
              <a:rPr lang="cs-CZ" sz="2000" dirty="0" err="1"/>
              <a:t>Partial</a:t>
            </a:r>
            <a:r>
              <a:rPr lang="cs-CZ" sz="2000" dirty="0"/>
              <a:t> </a:t>
            </a:r>
            <a:r>
              <a:rPr lang="cs-CZ" sz="2000" dirty="0" err="1"/>
              <a:t>Credit</a:t>
            </a:r>
            <a:r>
              <a:rPr lang="cs-CZ" sz="2000" dirty="0"/>
              <a:t> Model (GPCM, PCM) – původně určený pro výkonová data, kde se skóre položky sestává z dílčích samostatně skórovaných kategorií.</a:t>
            </a:r>
          </a:p>
          <a:p>
            <a:pPr lvl="1"/>
            <a:r>
              <a:rPr lang="cs-CZ" sz="2000" dirty="0" err="1"/>
              <a:t>Graded</a:t>
            </a:r>
            <a:r>
              <a:rPr lang="cs-CZ" sz="2000" dirty="0"/>
              <a:t> Response Model (GRM) – původně určený pro dotazníky, kde respondent zaznamenává spojitou, kontinuální míru „souhlasu“ na ordinální škále. </a:t>
            </a:r>
          </a:p>
          <a:p>
            <a:r>
              <a:rPr lang="cs-CZ" sz="2400" dirty="0"/>
              <a:t>Nominální data</a:t>
            </a:r>
          </a:p>
          <a:p>
            <a:pPr lvl="1"/>
            <a:r>
              <a:rPr lang="cs-CZ" sz="2000" dirty="0" err="1"/>
              <a:t>Nominal</a:t>
            </a:r>
            <a:r>
              <a:rPr lang="cs-CZ" sz="2000" dirty="0"/>
              <a:t> Response Model (NRM) – každá </a:t>
            </a:r>
            <a:r>
              <a:rPr lang="cs-CZ" sz="2000" dirty="0" err="1"/>
              <a:t>odpověďová</a:t>
            </a:r>
            <a:r>
              <a:rPr lang="cs-CZ" sz="2000" dirty="0"/>
              <a:t> kategorie je modelovaná zvlášť.</a:t>
            </a:r>
          </a:p>
          <a:p>
            <a:pPr lvl="1"/>
            <a:r>
              <a:rPr lang="cs-CZ" sz="2000" dirty="0" err="1"/>
              <a:t>Multiple-choice</a:t>
            </a:r>
            <a:r>
              <a:rPr lang="cs-CZ" sz="2000" dirty="0"/>
              <a:t> Model (MCM) – dílčí úprava NRM vhodné pro MC data.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6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1742-CA0F-3D7B-4B3E-8557BEF0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C7833-6962-405D-8330-4E705A716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“Můj pokoj je poměrně uklizen.” ANO / NE</a:t>
            </a:r>
          </a:p>
          <a:p>
            <a:r>
              <a:rPr lang="en-CZ" dirty="0"/>
              <a:t>“Myslím, že jsem úzkostná asi tolik jako jiní lidé.” ANO / NE</a:t>
            </a:r>
          </a:p>
          <a:p>
            <a:r>
              <a:rPr lang="en-CZ" dirty="0"/>
              <a:t>“Čas od času mne trápí myšlenky na budoucnost.” ANO / NE</a:t>
            </a:r>
          </a:p>
          <a:p>
            <a:endParaRPr lang="en-CZ" dirty="0"/>
          </a:p>
          <a:p>
            <a:endParaRPr lang="en-CZ" dirty="0"/>
          </a:p>
          <a:p>
            <a:pPr algn="ctr"/>
            <a:r>
              <a:rPr lang="en-CZ" dirty="0"/>
              <a:t>Jak by vypadala charakteristická funkce?</a:t>
            </a:r>
          </a:p>
        </p:txBody>
      </p:sp>
    </p:spTree>
    <p:extLst>
      <p:ext uri="{BB962C8B-B14F-4D97-AF65-F5344CB8AC3E}">
        <p14:creationId xmlns:p14="http://schemas.microsoft.com/office/powerpoint/2010/main" val="674311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1742-CA0F-3D7B-4B3E-8557BEF0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C7833-6962-405D-8330-4E705A716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“Můj pokoj je poměrně uklizen.” ANO / NE</a:t>
            </a:r>
          </a:p>
          <a:p>
            <a:r>
              <a:rPr lang="en-CZ" dirty="0"/>
              <a:t>“Myslím, že jsem úzkostná asi tolik jako jiní lidé.” ANO / NE</a:t>
            </a:r>
          </a:p>
          <a:p>
            <a:r>
              <a:rPr lang="en-CZ" dirty="0"/>
              <a:t>“Čas od času mne trápí myšlenky na budoucnost.” ANO / NE</a:t>
            </a:r>
          </a:p>
          <a:p>
            <a:endParaRPr lang="en-CZ" dirty="0"/>
          </a:p>
          <a:p>
            <a:endParaRPr lang="en-CZ" dirty="0"/>
          </a:p>
          <a:p>
            <a:pPr algn="ctr"/>
            <a:r>
              <a:rPr lang="en-CZ" dirty="0"/>
              <a:t>Jak by vypadala charakteristická funkce?</a:t>
            </a:r>
          </a:p>
          <a:p>
            <a:pPr algn="ctr"/>
            <a:endParaRPr lang="en-CZ" dirty="0"/>
          </a:p>
          <a:p>
            <a:pPr algn="ctr"/>
            <a:r>
              <a:rPr lang="en-CZ" b="1" dirty="0"/>
              <a:t>Ideal-Point Model</a:t>
            </a:r>
          </a:p>
        </p:txBody>
      </p:sp>
    </p:spTree>
    <p:extLst>
      <p:ext uri="{BB962C8B-B14F-4D97-AF65-F5344CB8AC3E}">
        <p14:creationId xmlns:p14="http://schemas.microsoft.com/office/powerpoint/2010/main" val="421358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</a:t>
            </a:r>
            <a:r>
              <a:rPr lang="cs-CZ" dirty="0" err="1"/>
              <a:t>ideal</a:t>
            </a:r>
            <a:r>
              <a:rPr lang="cs-CZ" dirty="0"/>
              <a:t>-point modelu</a:t>
            </a:r>
            <a:endParaRPr lang="en-US" dirty="0"/>
          </a:p>
        </p:txBody>
      </p:sp>
      <p:pic>
        <p:nvPicPr>
          <p:cNvPr id="5122" name="Picture 2" descr="https://image.slideserve.com/730096/example-ideal-point-irt-order-scale-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b="21025"/>
          <a:stretch/>
        </p:blipFill>
        <p:spPr bwMode="auto">
          <a:xfrm>
            <a:off x="1097280" y="1843699"/>
            <a:ext cx="10058400" cy="36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97280" y="5877272"/>
            <a:ext cx="1005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https://www.slideserve.com/content/applying-ideal-point-irt-models-to-score-single-stimulus-and-pairwise-preference-personality-items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557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IIF, ICF: Obecné vlastnosti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10058400" cy="464396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Očekávaný skór na položce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(očekávaný hrubý skór položky) je vážený součet charakteristických funkcí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 err="1"/>
                  <a:t>odpověďových</a:t>
                </a:r>
                <a:r>
                  <a:rPr lang="cs-CZ" dirty="0"/>
                  <a:t> kategorií:</a:t>
                </a:r>
              </a:p>
              <a:p>
                <a:pPr lvl="1"/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cs-CZ" dirty="0"/>
              </a:p>
              <a:p>
                <a:pPr lvl="1"/>
                <a:endParaRPr lang="cs-CZ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cs-CZ" dirty="0"/>
                  <a:t> – skórovací funkce (jakou bodovou hodnotu má </a:t>
                </a:r>
                <a:r>
                  <a:rPr lang="cs-CZ" dirty="0" err="1"/>
                  <a:t>odpověďová</a:t>
                </a:r>
                <a:r>
                  <a:rPr lang="cs-CZ" dirty="0"/>
                  <a:t> kategorie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dirty="0"/>
                  <a:t> – charakteristická funkce kategorie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dirty="0"/>
                  <a:t> (s jakou pravděpodobností bude pozorovaná odpověď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na položce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 rovna kategorii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dirty="0"/>
                  <a:t>? Podoba této funkce záleží na zvoleném modelu.</a:t>
                </a:r>
              </a:p>
              <a:p>
                <a:r>
                  <a:rPr lang="cs-CZ" dirty="0"/>
                  <a:t>Analogicky </a:t>
                </a:r>
                <a:r>
                  <a:rPr lang="cs-CZ" b="1" dirty="0"/>
                  <a:t>informační funkce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dirty="0"/>
                  <a:t> je součtem informačních funkcí kategorií: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10058400" cy="4643968"/>
              </a:xfrm>
              <a:blipFill>
                <a:blip r:embed="rId2"/>
                <a:stretch>
                  <a:fillRect l="-631" t="-2452" r="-1513" b="-30790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433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Credit</a:t>
            </a:r>
            <a:r>
              <a:rPr lang="cs-CZ" dirty="0"/>
              <a:t> Model (PCM) a RSM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24313" y="1845733"/>
                <a:ext cx="5843695" cy="4391577"/>
              </a:xfrm>
            </p:spPr>
            <p:txBody>
              <a:bodyPr>
                <a:normAutofit/>
              </a:bodyPr>
              <a:lstStyle/>
              <a:p>
                <a:r>
                  <a:rPr lang="cs-CZ" sz="2400" b="1" dirty="0"/>
                  <a:t>Partial </a:t>
                </a:r>
                <a:r>
                  <a:rPr lang="cs-CZ" sz="2400" b="1" dirty="0" err="1"/>
                  <a:t>Credit</a:t>
                </a:r>
                <a:r>
                  <a:rPr lang="cs-CZ" sz="2400" b="1" dirty="0"/>
                  <a:t> Model </a:t>
                </a:r>
                <a:r>
                  <a:rPr lang="cs-CZ" sz="2400" dirty="0"/>
                  <a:t>(PCM; </a:t>
                </a:r>
                <a:r>
                  <a:rPr lang="cs-CZ" sz="2400" dirty="0" err="1"/>
                  <a:t>Masters</a:t>
                </a:r>
                <a:r>
                  <a:rPr lang="cs-CZ" sz="2400" dirty="0"/>
                  <a:t>, 1982): vyvinut v rámci </a:t>
                </a:r>
                <a:r>
                  <a:rPr lang="cs-CZ" sz="2400" dirty="0" err="1"/>
                  <a:t>Raschova</a:t>
                </a:r>
                <a:r>
                  <a:rPr lang="cs-CZ" sz="2400" dirty="0"/>
                  <a:t> modelu pro účely položek, kde je nutné provést sérii kroků vedoucích ke správnému řešení</a:t>
                </a:r>
                <a:br>
                  <a:rPr lang="cs-CZ" sz="2400" dirty="0"/>
                </a:br>
                <a:endParaRPr lang="cs-CZ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/>
                                </a:rPr>
                                <m:t>𝑛𝑖</m:t>
                              </m:r>
                            </m:sub>
                          </m:sSub>
                          <m:r>
                            <a:rPr lang="cs-CZ" sz="2400" i="1">
                              <a:latin typeface="Cambria Math"/>
                            </a:rPr>
                            <m:t>=</m:t>
                          </m:r>
                          <m:r>
                            <a:rPr lang="cs-CZ" sz="2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cs-CZ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nary>
                                <m:naryPr>
                                  <m:chr m:val="∑"/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cs-CZ" sz="2400" i="1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cs-CZ" sz="2400" i="1">
                                      <a:latin typeface="Cambria Math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cs-CZ" sz="2400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cs-CZ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cs-CZ" sz="2400" i="1">
                                          <a:latin typeface="Cambria Math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cs-CZ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cs-CZ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cs-CZ" sz="2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cs-CZ" sz="2400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cs-CZ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cs-CZ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cs-CZ" sz="2400" i="1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cs-CZ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sz="24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cs-CZ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cs-CZ" sz="2400" i="1">
                                  <a:latin typeface="Cambria Math"/>
                                </a:rPr>
                                <m:t>𝑚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nary>
                                    <m:naryPr>
                                      <m:chr m:val="∑"/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cs-CZ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cs-CZ" sz="2400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cs-CZ" sz="2400" i="1">
                                          <a:latin typeface="Cambria Math"/>
                                        </a:rPr>
                                        <m:t>𝑥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cs-CZ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cs-CZ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cs-CZ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cs-CZ" sz="2400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cs-CZ" sz="2400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d>
                                            <m:dPr>
                                              <m:ctrlPr>
                                                <a:rPr lang="cs-CZ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cs-CZ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cs-CZ" sz="24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cs-CZ" sz="2400" i="1">
                                                      <a:latin typeface="Cambria Math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cs-CZ" sz="24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cs-CZ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cs-CZ" sz="24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cs-CZ" sz="2400" i="1">
                                                      <a:latin typeface="Cambria Math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cs-CZ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cs-CZ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cs-CZ" sz="2000" i="1">
                        <a:latin typeface="Cambria Math"/>
                      </a:rPr>
                      <m:t>𝑥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0, 1, 2, …, </m:t>
                        </m:r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cs-CZ" sz="2000" dirty="0"/>
              </a:p>
              <a:p>
                <a:pPr lvl="1"/>
                <a:r>
                  <a:rPr lang="cs-CZ" sz="2000" dirty="0"/>
                  <a:t>plus dílčí specifikace kvůli identifikaci modelu.</a:t>
                </a:r>
              </a:p>
              <a:p>
                <a:pPr lvl="1"/>
                <a:r>
                  <a:rPr lang="cs-CZ" sz="2000" dirty="0"/>
                  <a:t>Použitelný pro jakékoliv položky s více odpověďmi.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cs-CZ" sz="20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2000" dirty="0"/>
                  <a:t> „obtížnosti“ jednotlivých „prahů“ (zbytek viz dříve)</a:t>
                </a:r>
              </a:p>
              <a:p>
                <a:pPr lvl="1"/>
                <a:endParaRPr lang="cs-CZ" sz="2000" dirty="0"/>
              </a:p>
              <a:p>
                <a:pPr lvl="1"/>
                <a:endParaRPr lang="cs-CZ" sz="20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4313" y="1845733"/>
                <a:ext cx="5843695" cy="4391577"/>
              </a:xfrm>
              <a:blipFill>
                <a:blip r:embed="rId2"/>
                <a:stretch>
                  <a:fillRect l="-1735" t="-172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0" y="1845734"/>
                <a:ext cx="5854744" cy="4391577"/>
              </a:xfrm>
            </p:spPr>
            <p:txBody>
              <a:bodyPr>
                <a:normAutofit/>
              </a:bodyPr>
              <a:lstStyle/>
              <a:p>
                <a:r>
                  <a:rPr lang="cs-CZ" sz="2400" b="1" dirty="0"/>
                  <a:t>Rating </a:t>
                </a:r>
                <a:r>
                  <a:rPr lang="cs-CZ" sz="2400" b="1" dirty="0" err="1"/>
                  <a:t>Scale</a:t>
                </a:r>
                <a:r>
                  <a:rPr lang="cs-CZ" sz="2400" b="1" dirty="0"/>
                  <a:t> Model </a:t>
                </a:r>
                <a:r>
                  <a:rPr lang="cs-CZ" sz="2400" dirty="0"/>
                  <a:t>(RSM; </a:t>
                </a:r>
                <a:r>
                  <a:rPr lang="cs-CZ" sz="2400" dirty="0" err="1"/>
                  <a:t>Andrich</a:t>
                </a:r>
                <a:r>
                  <a:rPr lang="cs-CZ" sz="2400" dirty="0"/>
                  <a:t>, 1978): prahy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cs-CZ" sz="24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2400" dirty="0"/>
                  <a:t> napříč položkami jsou stejné</a:t>
                </a:r>
              </a:p>
              <a:p>
                <a:pPr lvl="1"/>
                <a:r>
                  <a:rPr lang="cs-CZ" sz="2000" dirty="0"/>
                  <a:t>méně parametrů, menší počet respondentů</a:t>
                </a:r>
              </a:p>
              <a:p>
                <a:pPr lvl="1"/>
                <a:r>
                  <a:rPr lang="cs-CZ" sz="2000" dirty="0"/>
                  <a:t>vhodné pro </a:t>
                </a:r>
                <a:r>
                  <a:rPr lang="cs-CZ" sz="2000" dirty="0" err="1"/>
                  <a:t>Likertovské</a:t>
                </a:r>
                <a:r>
                  <a:rPr lang="cs-CZ" sz="2000" dirty="0"/>
                  <a:t> škály s podobnými položkami</a:t>
                </a:r>
              </a:p>
              <a:p>
                <a:r>
                  <a:rPr lang="cs-CZ" sz="2400" b="1" dirty="0" err="1"/>
                  <a:t>Generalized</a:t>
                </a:r>
                <a:r>
                  <a:rPr lang="cs-CZ" sz="2400" b="1" dirty="0"/>
                  <a:t> </a:t>
                </a:r>
                <a:r>
                  <a:rPr lang="cs-CZ" sz="2400" b="1" dirty="0" err="1"/>
                  <a:t>Partial</a:t>
                </a:r>
                <a:r>
                  <a:rPr lang="cs-CZ" sz="2400" b="1" dirty="0"/>
                  <a:t> </a:t>
                </a:r>
                <a:r>
                  <a:rPr lang="cs-CZ" sz="2400" b="1" dirty="0" err="1"/>
                  <a:t>Credit</a:t>
                </a:r>
                <a:r>
                  <a:rPr lang="cs-CZ" sz="2400" b="1" dirty="0"/>
                  <a:t> Model (2PL PCM)</a:t>
                </a:r>
                <a:br>
                  <a:rPr lang="cs-CZ" sz="2400" b="1" dirty="0"/>
                </a:br>
                <a:r>
                  <a:rPr lang="cs-CZ" sz="2400" dirty="0"/>
                  <a:t>(GPCM; </a:t>
                </a:r>
                <a:r>
                  <a:rPr lang="cs-CZ" sz="2400" dirty="0" err="1"/>
                  <a:t>Muraki</a:t>
                </a:r>
                <a:r>
                  <a:rPr lang="cs-CZ" sz="2400" dirty="0"/>
                  <a:t>, 1992)</a:t>
                </a:r>
                <a:br>
                  <a:rPr lang="cs-CZ" sz="2400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cs-CZ" sz="24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cs-CZ" sz="2400" i="1">
                                <a:latin typeface="Cambria Math"/>
                              </a:rPr>
                              <m:t>𝑛𝑖</m:t>
                            </m:r>
                          </m:sub>
                        </m:sSub>
                        <m:r>
                          <a:rPr lang="cs-CZ" sz="2400" i="1">
                            <a:latin typeface="Cambria Math"/>
                          </a:rPr>
                          <m:t>=</m:t>
                        </m:r>
                        <m:r>
                          <a:rPr lang="cs-CZ" sz="24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cs-CZ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nary>
                              <m:naryPr>
                                <m:chr m:val="∑"/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cs-CZ" sz="2400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cs-CZ" sz="2400" i="1">
                                    <a:latin typeface="Cambria Math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cs-CZ" sz="2400" i="1">
                                    <a:latin typeface="Cambria Math"/>
                                  </a:rPr>
                                  <m:t>𝑥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cs-CZ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400" i="1">
                                            <a:latin typeface="Cambria Math"/>
                                            <a:ea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cs-CZ" sz="2400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cs-CZ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sz="24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cs-CZ" sz="2400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cs-CZ" sz="2400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cs-CZ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sz="24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𝜏</m:t>
                                            </m:r>
                                          </m:e>
                                          <m:sub>
                                            <m:r>
                                              <a:rPr lang="cs-CZ" sz="2400" i="1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cs-CZ" sz="2400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cs-CZ" sz="2400" i="1">
                                <a:latin typeface="Cambria Math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nary>
                                  <m:naryPr>
                                    <m:chr m:val="∑"/>
                                    <m:ctrlPr>
                                      <a:rPr lang="cs-CZ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z="24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cs-CZ" sz="2400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cs-CZ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cs-CZ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cs-CZ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sz="24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cs-CZ" sz="2400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cs-CZ" sz="2400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d>
                                          <m:dPr>
                                            <m:ctrlPr>
                                              <a:rPr lang="cs-CZ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cs-CZ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cs-CZ" sz="2400" i="1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cs-CZ" sz="2400" i="1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cs-CZ" sz="2400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cs-CZ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cs-CZ" sz="2400" i="1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cs-CZ" sz="2400" i="1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cs-CZ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cs-CZ" sz="2000" i="1">
                        <a:latin typeface="Cambria Math"/>
                      </a:rPr>
                      <m:t>𝑥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0, 1, 2, …, </m:t>
                        </m:r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cs-CZ" sz="2000" dirty="0"/>
              </a:p>
              <a:p>
                <a:pPr lvl="1"/>
                <a:r>
                  <a:rPr lang="cs-CZ" sz="2000" dirty="0"/>
                  <a:t>plus dílčí specifikace kvůli identifikaci modelu.</a:t>
                </a:r>
              </a:p>
              <a:p>
                <a:pPr lvl="1"/>
                <a:r>
                  <a:rPr lang="cs-CZ" sz="2000" dirty="0"/>
                  <a:t>Položky se liší z hlediska své diskriminace (</a:t>
                </a:r>
                <a:r>
                  <a:rPr lang="cs-CZ" sz="2000" dirty="0" err="1"/>
                  <a:t>a</a:t>
                </a:r>
                <a:r>
                  <a:rPr lang="cs-CZ" sz="2000" baseline="-25000" dirty="0" err="1"/>
                  <a:t>i</a:t>
                </a:r>
                <a:r>
                  <a:rPr lang="cs-CZ" sz="2000" dirty="0"/>
                  <a:t>)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0" y="1845734"/>
                <a:ext cx="5854744" cy="4391577"/>
              </a:xfrm>
              <a:blipFill>
                <a:blip r:embed="rId3"/>
                <a:stretch>
                  <a:fillRect l="-1735" t="-1729" r="-238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40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PCM (5steps </a:t>
            </a:r>
            <a:r>
              <a:rPr lang="cs-CZ" dirty="0" err="1"/>
              <a:t>Likert</a:t>
            </a:r>
            <a:r>
              <a:rPr lang="cs-CZ" dirty="0"/>
              <a:t>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8481" y="1846263"/>
            <a:ext cx="4335676" cy="4022725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8962" y="1846263"/>
            <a:ext cx="433567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00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RSM vs. PCM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2868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Rating </a:t>
            </a:r>
            <a:r>
              <a:rPr lang="cs-CZ" dirty="0" err="1"/>
              <a:t>scale</a:t>
            </a:r>
            <a:r>
              <a:rPr lang="cs-CZ" dirty="0"/>
              <a:t> model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0" y="2142752"/>
            <a:ext cx="4442743" cy="4122064"/>
          </a:xfrm>
          <a:prstGeom prst="rect">
            <a:avLst/>
          </a:prstGeo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286804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credit</a:t>
            </a:r>
            <a:r>
              <a:rPr lang="cs-CZ" dirty="0"/>
              <a:t> model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7920" y="2198926"/>
            <a:ext cx="4321653" cy="40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7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GRM vs. PCM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615344" cy="4463586"/>
          </a:xfrm>
        </p:spPr>
        <p:txBody>
          <a:bodyPr>
            <a:normAutofit/>
          </a:bodyPr>
          <a:lstStyle/>
          <a:p>
            <a:r>
              <a:rPr lang="cs-CZ" sz="2800" dirty="0"/>
              <a:t>Výsledky obou modelů jsou velmi podobné.</a:t>
            </a:r>
          </a:p>
          <a:p>
            <a:r>
              <a:rPr lang="cs-CZ" sz="2800" dirty="0"/>
              <a:t>Přestože predikované pravděpodobnosti a výsledky jsou velmi podobné, logika je diametrálně odlišná.</a:t>
            </a:r>
          </a:p>
          <a:p>
            <a:pPr lvl="1"/>
            <a:r>
              <a:rPr lang="cs-CZ" sz="2400" dirty="0"/>
              <a:t>PCM: Série navazujících kroků/znalostí nutných pro získání vyššího „skóre“. </a:t>
            </a:r>
          </a:p>
          <a:p>
            <a:pPr lvl="2"/>
            <a:r>
              <a:rPr lang="cs-CZ" sz="1800" dirty="0"/>
              <a:t>Musím získat 1 bod, abych mohl získat 2 body; musím získat 2 body, abych mohl získat 3 body...</a:t>
            </a:r>
          </a:p>
          <a:p>
            <a:pPr lvl="2"/>
            <a:r>
              <a:rPr lang="cs-CZ" sz="1800" dirty="0"/>
              <a:t>Pokud bych odpověděl správně možnost K, jaká je pravděpodobnost, že zodpovím správně i K+1?</a:t>
            </a:r>
          </a:p>
          <a:p>
            <a:pPr lvl="2"/>
            <a:r>
              <a:rPr lang="cs-CZ" sz="1800" dirty="0"/>
              <a:t>Typicky výkonové testy (parciální kredit, dílčí míra znalosti).</a:t>
            </a:r>
          </a:p>
          <a:p>
            <a:pPr lvl="1"/>
            <a:r>
              <a:rPr lang="cs-CZ" sz="2400" dirty="0"/>
              <a:t>GRM: latentní kontinuum je rozčleněné na dílčí binární 2PL modely.</a:t>
            </a:r>
          </a:p>
          <a:p>
            <a:pPr lvl="2"/>
            <a:r>
              <a:rPr lang="cs-CZ" sz="1800" dirty="0"/>
              <a:t>Určí se pravděpodobnost překročení každého ze „stupňů“ separátně a ty se pak „složí“ dohromady</a:t>
            </a:r>
          </a:p>
          <a:p>
            <a:pPr lvl="2"/>
            <a:r>
              <a:rPr lang="cs-CZ" sz="1800" dirty="0"/>
              <a:t>Jaká je pravděpodobnost, že odpovím K vs. K+1? Jaká, že odpovím K+1 vs. K+2? K+2 vs. K+3? ... ?</a:t>
            </a:r>
          </a:p>
          <a:p>
            <a:pPr lvl="2"/>
            <a:r>
              <a:rPr lang="cs-CZ" sz="1800" dirty="0"/>
              <a:t>Typicky osobnostní dotazníky (překročila míra souhlasu míru nutnou pro skórování určitým způsobem)?</a:t>
            </a:r>
          </a:p>
        </p:txBody>
      </p:sp>
    </p:spTree>
    <p:extLst>
      <p:ext uri="{BB962C8B-B14F-4D97-AF65-F5344CB8AC3E}">
        <p14:creationId xmlns:p14="http://schemas.microsoft.com/office/powerpoint/2010/main" val="8804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měřicích škál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350649" cy="4023360"/>
          </a:xfrm>
        </p:spPr>
        <p:txBody>
          <a:bodyPr>
            <a:normAutofit/>
          </a:bodyPr>
          <a:lstStyle/>
          <a:p>
            <a:r>
              <a:rPr lang="cs-CZ" b="1" dirty="0" err="1"/>
              <a:t>Guttmanova</a:t>
            </a:r>
            <a:r>
              <a:rPr lang="cs-CZ" b="1" dirty="0"/>
              <a:t> škála </a:t>
            </a:r>
            <a:r>
              <a:rPr lang="cs-CZ" dirty="0"/>
              <a:t>(1944, 1950</a:t>
            </a:r>
            <a:r>
              <a:rPr lang="en-US" dirty="0"/>
              <a:t>)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Úzce vychází z </a:t>
            </a:r>
            <a:r>
              <a:rPr lang="cs-CZ" dirty="0" err="1"/>
              <a:t>Boggardovy</a:t>
            </a:r>
            <a:r>
              <a:rPr lang="cs-CZ" dirty="0"/>
              <a:t> škály sociální distance (1924). </a:t>
            </a:r>
          </a:p>
          <a:p>
            <a:pPr lvl="1"/>
            <a:r>
              <a:rPr lang="cs-CZ" dirty="0"/>
              <a:t>Seřazená série jednodimenzionálních úkolů.</a:t>
            </a:r>
          </a:p>
          <a:p>
            <a:pPr lvl="1"/>
            <a:r>
              <a:rPr lang="cs-CZ" dirty="0"/>
              <a:t>Za dodržení předpokladů je ale výsledek stále ordinální, nikoli intervalový. </a:t>
            </a:r>
          </a:p>
          <a:p>
            <a:pPr lvl="1"/>
            <a:r>
              <a:rPr lang="cs-CZ" dirty="0"/>
              <a:t>Předpoklad: Zachování tranzitivity výroků napříč populací respondentů.</a:t>
            </a:r>
          </a:p>
          <a:p>
            <a:r>
              <a:rPr lang="cs-CZ" b="1" dirty="0"/>
              <a:t>Další postupy.</a:t>
            </a:r>
          </a:p>
          <a:p>
            <a:pPr lvl="1"/>
            <a:r>
              <a:rPr lang="cs-CZ" dirty="0"/>
              <a:t>Např. Q-sort a Q-řazení a další. </a:t>
            </a:r>
          </a:p>
        </p:txBody>
      </p:sp>
      <p:graphicFrame>
        <p:nvGraphicFramePr>
          <p:cNvPr id="3" name="Zástupný symbol pro obsah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7744902"/>
              </p:ext>
            </p:extLst>
          </p:nvPr>
        </p:nvGraphicFramePr>
        <p:xfrm>
          <a:off x="5447928" y="1846260"/>
          <a:ext cx="5707434" cy="4131207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951239">
                  <a:extLst>
                    <a:ext uri="{9D8B030D-6E8A-4147-A177-3AD203B41FA5}">
                      <a16:colId xmlns:a16="http://schemas.microsoft.com/office/drawing/2014/main" val="1008387729"/>
                    </a:ext>
                  </a:extLst>
                </a:gridCol>
                <a:gridCol w="951239">
                  <a:extLst>
                    <a:ext uri="{9D8B030D-6E8A-4147-A177-3AD203B41FA5}">
                      <a16:colId xmlns:a16="http://schemas.microsoft.com/office/drawing/2014/main" val="644908292"/>
                    </a:ext>
                  </a:extLst>
                </a:gridCol>
                <a:gridCol w="951239">
                  <a:extLst>
                    <a:ext uri="{9D8B030D-6E8A-4147-A177-3AD203B41FA5}">
                      <a16:colId xmlns:a16="http://schemas.microsoft.com/office/drawing/2014/main" val="700574228"/>
                    </a:ext>
                  </a:extLst>
                </a:gridCol>
                <a:gridCol w="951239">
                  <a:extLst>
                    <a:ext uri="{9D8B030D-6E8A-4147-A177-3AD203B41FA5}">
                      <a16:colId xmlns:a16="http://schemas.microsoft.com/office/drawing/2014/main" val="966888568"/>
                    </a:ext>
                  </a:extLst>
                </a:gridCol>
                <a:gridCol w="951239">
                  <a:extLst>
                    <a:ext uri="{9D8B030D-6E8A-4147-A177-3AD203B41FA5}">
                      <a16:colId xmlns:a16="http://schemas.microsoft.com/office/drawing/2014/main" val="3704443651"/>
                    </a:ext>
                  </a:extLst>
                </a:gridCol>
                <a:gridCol w="951239">
                  <a:extLst>
                    <a:ext uri="{9D8B030D-6E8A-4147-A177-3AD203B41FA5}">
                      <a16:colId xmlns:a16="http://schemas.microsoft.com/office/drawing/2014/main" val="3836733964"/>
                    </a:ext>
                  </a:extLst>
                </a:gridCol>
              </a:tblGrid>
              <a:tr h="15313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Accepts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Immig</a:t>
                      </a:r>
                      <a:r>
                        <a:rPr lang="cs-CZ" sz="1800" baseline="0" dirty="0"/>
                        <a:t>. in Country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Accepts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Immig</a:t>
                      </a:r>
                      <a:r>
                        <a:rPr lang="cs-CZ" sz="1800" dirty="0"/>
                        <a:t>. in </a:t>
                      </a:r>
                      <a:r>
                        <a:rPr lang="cs-CZ" sz="1800" dirty="0" err="1"/>
                        <a:t>Town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Accepts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immig</a:t>
                      </a:r>
                      <a:r>
                        <a:rPr lang="cs-CZ" sz="1800" dirty="0"/>
                        <a:t>. </a:t>
                      </a:r>
                      <a:r>
                        <a:rPr lang="cs-CZ" sz="1800" baseline="0" dirty="0"/>
                        <a:t>in </a:t>
                      </a:r>
                      <a:r>
                        <a:rPr lang="cs-CZ" sz="1800" baseline="0" dirty="0" err="1"/>
                        <a:t>Neigborhood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Accepts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Immig</a:t>
                      </a:r>
                      <a:r>
                        <a:rPr lang="cs-CZ" sz="1800" baseline="0" dirty="0"/>
                        <a:t>. </a:t>
                      </a:r>
                      <a:r>
                        <a:rPr lang="cs-CZ" sz="1800" baseline="0" dirty="0" err="1"/>
                        <a:t>Next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Door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Accepts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Immig</a:t>
                      </a:r>
                      <a:r>
                        <a:rPr lang="cs-CZ" sz="1800" baseline="0" dirty="0"/>
                        <a:t>. as </a:t>
                      </a:r>
                      <a:r>
                        <a:rPr lang="cs-CZ" sz="1800" baseline="0" dirty="0" err="1"/>
                        <a:t>Spouse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Celkové skóre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149739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17320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221027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178616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326679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0848560"/>
                  </a:ext>
                </a:extLst>
              </a:tr>
              <a:tr h="43330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788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0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Nominal</a:t>
            </a:r>
            <a:r>
              <a:rPr lang="cs-CZ" dirty="0"/>
              <a:t> Response Model (NRM)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</p:spPr>
            <p:txBody>
              <a:bodyPr>
                <a:noAutofit/>
              </a:bodyPr>
              <a:lstStyle/>
              <a:p>
                <a:r>
                  <a:rPr lang="cs-CZ" sz="2400" dirty="0" err="1"/>
                  <a:t>Bock</a:t>
                </a:r>
                <a:r>
                  <a:rPr lang="cs-CZ" sz="2400" dirty="0"/>
                  <a:t> (1972): Obecný model pro položky s více odpověďmi, které nejsou (nemusí být) ordinálně seřazené.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𝑖𝑥</m:t>
                                  </m:r>
                                </m:sub>
                              </m:s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𝑖𝑥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𝑖𝑥</m:t>
                                      </m:r>
                                    </m:sub>
                                  </m:s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𝑖𝑥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cs-CZ" sz="2400" dirty="0"/>
              </a:p>
              <a:p>
                <a:pPr lvl="1"/>
                <a:endParaRPr lang="cs-CZ" sz="2000" dirty="0"/>
              </a:p>
              <a:p>
                <a:pPr lvl="1"/>
                <a:r>
                  <a:rPr lang="cs-CZ" sz="2000" dirty="0"/>
                  <a:t>kde pro každou položku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𝑖𝑥</m:t>
                            </m:r>
                          </m:sub>
                        </m:s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bHide m:val="on"/>
                            <m:supHide m:val="on"/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𝑖𝑥</m:t>
                                </m:r>
                              </m:sub>
                            </m:sSub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nary>
                      </m:e>
                    </m:nary>
                  </m:oMath>
                </a14:m>
                <a:r>
                  <a:rPr lang="cs-CZ" sz="2000" dirty="0"/>
                  <a:t>.</a:t>
                </a:r>
              </a:p>
              <a:p>
                <a:pPr lvl="1"/>
                <a:r>
                  <a:rPr lang="cs-CZ" sz="2000" dirty="0"/>
                  <a:t>Každý práh x položky i má tedy vlastní diskriminační koeficient </a:t>
                </a:r>
                <a:r>
                  <a:rPr lang="cs-CZ" sz="2000" dirty="0" err="1"/>
                  <a:t>a</a:t>
                </a:r>
                <a:r>
                  <a:rPr lang="cs-CZ" sz="2000" baseline="-25000" dirty="0" err="1"/>
                  <a:t>ix</a:t>
                </a:r>
                <a:r>
                  <a:rPr lang="cs-CZ" sz="2000" dirty="0"/>
                  <a:t> a vlastní obtížnost </a:t>
                </a:r>
                <a:r>
                  <a:rPr lang="cs-CZ" sz="2000" dirty="0" err="1"/>
                  <a:t>c</a:t>
                </a:r>
                <a:r>
                  <a:rPr lang="cs-CZ" sz="2000" baseline="-25000" dirty="0" err="1"/>
                  <a:t>ix</a:t>
                </a:r>
                <a:r>
                  <a:rPr lang="cs-CZ" sz="2000" dirty="0"/>
                  <a:t>. </a:t>
                </a:r>
              </a:p>
              <a:p>
                <a:pPr lvl="1"/>
                <a:r>
                  <a:rPr lang="cs-CZ" sz="2000" dirty="0"/>
                  <a:t>Vhodný pro </a:t>
                </a:r>
                <a:r>
                  <a:rPr lang="cs-CZ" sz="2000" dirty="0" err="1"/>
                  <a:t>multiple-choice</a:t>
                </a:r>
                <a:r>
                  <a:rPr lang="cs-CZ" sz="2000" dirty="0"/>
                  <a:t> testy (s jednou správnou) či výběr z odpovědí, kdy každá má jiný vztah s latentním rysem (rysy), ale i </a:t>
                </a:r>
                <a:r>
                  <a:rPr lang="cs-CZ" sz="2000" dirty="0" err="1"/>
                  <a:t>Likertovy</a:t>
                </a:r>
                <a:r>
                  <a:rPr lang="cs-CZ" sz="2000" dirty="0"/>
                  <a:t> škály (při velkém N).</a:t>
                </a:r>
              </a:p>
              <a:p>
                <a:pPr lvl="2"/>
                <a:r>
                  <a:rPr lang="cs-CZ" sz="1600" dirty="0"/>
                  <a:t>Výhodou je, že jsou pro odhad latentního rysu využity i chybné odpovědi (ale zase více parametrů...).</a:t>
                </a:r>
              </a:p>
              <a:p>
                <a:r>
                  <a:rPr lang="cs-CZ" sz="2400" dirty="0"/>
                  <a:t>Lze ale použít i pro dotazníková data.</a:t>
                </a:r>
              </a:p>
              <a:p>
                <a:pPr lvl="1"/>
                <a:r>
                  <a:rPr lang="cs-CZ" sz="2000" dirty="0"/>
                  <a:t>Obecný model, většina ostatních je specifikací NRM; zvláště silné multidimenzionální verze.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319570"/>
              </a:xfrm>
              <a:blipFill>
                <a:blip r:embed="rId2"/>
                <a:stretch>
                  <a:fillRect l="-1009" t="-1760" r="-1639" b="-293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6246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en-US" dirty="0" err="1"/>
              <a:t>ultiple</a:t>
            </a:r>
            <a:r>
              <a:rPr lang="en-US" dirty="0"/>
              <a:t>-choice </a:t>
            </a:r>
            <a:r>
              <a:rPr lang="cs-CZ" dirty="0" err="1"/>
              <a:t>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767408" y="1845734"/>
                <a:ext cx="11017224" cy="439157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NRM má tu nevýhodu, že pro nízké hodnoty </a:t>
                </a:r>
                <a:r>
                  <a:rPr lang="el-GR" dirty="0">
                    <a:ea typeface="Cambria" panose="02040503050406030204" pitchFamily="18" charset="0"/>
                  </a:rPr>
                  <a:t>θ</a:t>
                </a:r>
                <a:r>
                  <a:rPr lang="cs-CZ" dirty="0">
                    <a:ea typeface="Cambria" panose="02040503050406030204" pitchFamily="18" charset="0"/>
                  </a:rPr>
                  <a:t> preferuje jednu z možností.</a:t>
                </a:r>
              </a:p>
              <a:p>
                <a:pPr lvl="1"/>
                <a:r>
                  <a:rPr lang="cs-CZ" dirty="0">
                    <a:ea typeface="Cambria" panose="02040503050406030204" pitchFamily="18" charset="0"/>
                  </a:rPr>
                  <a:t>Pro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𝜃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cs-CZ" dirty="0">
                    <a:ea typeface="Cambria" panose="02040503050406030204" pitchFamily="18" charset="0"/>
                  </a:rPr>
                  <a:t> by měly být průběhy všech CCF monotónní.</a:t>
                </a:r>
              </a:p>
              <a:p>
                <a:r>
                  <a:rPr lang="cs-CZ" dirty="0"/>
                  <a:t>Proto vzniklo několik </a:t>
                </a:r>
                <a:r>
                  <a:rPr lang="cs-CZ" dirty="0" err="1"/>
                  <a:t>multiple-choice</a:t>
                </a:r>
                <a:r>
                  <a:rPr lang="cs-CZ" dirty="0"/>
                  <a:t> modelů. </a:t>
                </a:r>
                <a:r>
                  <a:rPr lang="cs-CZ" dirty="0" err="1"/>
                  <a:t>Thissen-Steinberg</a:t>
                </a:r>
                <a:r>
                  <a:rPr lang="cs-CZ" dirty="0"/>
                  <a:t> (1984) MC model: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fNam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cs-CZ" dirty="0"/>
              </a:p>
              <a:p>
                <a:pPr lvl="1"/>
                <a:endParaRPr lang="cs-CZ" dirty="0"/>
              </a:p>
              <a:p>
                <a:pPr lvl="1"/>
                <a:r>
                  <a:rPr lang="cs-CZ" dirty="0"/>
                  <a:t>Pro účely identifikace: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cs-CZ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dirty="0"/>
                  <a:t> ,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cs-CZ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dirty="0"/>
                  <a:t> ,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cs-CZ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. </a:t>
                </a:r>
                <a:r>
                  <a:rPr lang="cs-CZ" dirty="0"/>
                  <a:t>Počet kategorií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dirty="0"/>
                  <a:t> je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cs-CZ" dirty="0"/>
                  <a:t>.</a:t>
                </a:r>
                <a:endParaRPr lang="cs-CZ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cs-CZ" dirty="0"/>
                  <a:t>Pravděpodobnost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, že pozorovaná odpověď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dirty="0"/>
                  <a:t> na položku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 odpovídá kategorii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dirty="0"/>
                  <a:t>. </a:t>
                </a:r>
              </a:p>
              <a:p>
                <a:pPr lvl="2"/>
                <a:r>
                  <a:rPr lang="cs-CZ" dirty="0"/>
                  <a:t>Volba kategorie je směsí těch, co si myslí, že jde o správnou možnost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cs-CZ" dirty="0"/>
                  <a:t>) a těch, kteří tipují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func>
                      <m:func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cs-CZ" dirty="0"/>
                  <a:t>).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 - diskriminace a obtížnost kategorie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</m:oMath>
                </a14:m>
                <a:r>
                  <a:rPr lang="cs-CZ" dirty="0"/>
                  <a:t> - pravděpodobnost náhodné volby při tipování, propojená s pravděpodobností tipování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- diskriminace a obtížnost latentní odpovědi „vůbec nevím a tipuji náhodně s </a:t>
                </a:r>
                <a:r>
                  <a:rPr lang="cs-CZ" dirty="0" err="1"/>
                  <a:t>pravděpodovností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1845734"/>
                <a:ext cx="11017224" cy="4391578"/>
              </a:xfrm>
              <a:blipFill>
                <a:blip r:embed="rId2"/>
                <a:stretch>
                  <a:fillRect l="-576" t="-1729" b="-86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1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Divided</a:t>
            </a:r>
            <a:r>
              <a:rPr lang="cs-CZ" dirty="0"/>
              <a:t>-by-</a:t>
            </a:r>
            <a:r>
              <a:rPr lang="cs-CZ" dirty="0" err="1"/>
              <a:t>total</a:t>
            </a:r>
            <a:r>
              <a:rPr lang="cs-CZ" dirty="0"/>
              <a:t> modely obecně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7" y="1845734"/>
                <a:ext cx="8415727" cy="4535594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PCM, RSM, GPCM, NRM: všechny modelují „díl pozorování dané kategorie“ ze „všech dílů“ (proto to </a:t>
                </a:r>
                <a:r>
                  <a:rPr lang="cs-CZ" dirty="0" err="1"/>
                  <a:t>divided</a:t>
                </a:r>
                <a:r>
                  <a:rPr lang="cs-CZ" dirty="0"/>
                  <a:t>-by-</a:t>
                </a:r>
                <a:r>
                  <a:rPr lang="cs-CZ" dirty="0" err="1"/>
                  <a:t>total</a:t>
                </a:r>
                <a:r>
                  <a:rPr lang="cs-CZ" dirty="0"/>
                  <a:t>).</a:t>
                </a:r>
              </a:p>
              <a:p>
                <a:r>
                  <a:rPr lang="cs-CZ" dirty="0"/>
                  <a:t>Možná přehlednější je </a:t>
                </a:r>
                <a:r>
                  <a:rPr lang="cs-CZ" dirty="0" err="1"/>
                  <a:t>intercept-slope</a:t>
                </a:r>
                <a:r>
                  <a:rPr lang="cs-CZ" dirty="0"/>
                  <a:t> zápis (</a:t>
                </a:r>
                <a:r>
                  <a:rPr lang="cs-CZ" dirty="0" err="1"/>
                  <a:t>Chalmers</a:t>
                </a:r>
                <a:r>
                  <a:rPr lang="cs-CZ" dirty="0"/>
                  <a:t>, 2012), v tomto případě GPCM: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cs-CZ" dirty="0"/>
              </a:p>
              <a:p>
                <a:pPr lvl="1"/>
                <a:endParaRPr lang="cs-CZ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cs-CZ" dirty="0"/>
                  <a:t> = počet možných kategorií skórovaných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= diskriminační parametr položky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cs-CZ" dirty="0"/>
                  <a:t> = tzv. práh položky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dirty="0"/>
                  <a:t> = skórovací funkce („bodová hodnota“ dané odpovědi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dirty="0"/>
                  <a:t> na položce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).</a:t>
                </a:r>
              </a:p>
              <a:p>
                <a:pPr lvl="2"/>
                <a:r>
                  <a:rPr lang="cs-CZ" dirty="0"/>
                  <a:t>Např. u čtyřbodové </a:t>
                </a:r>
                <a:r>
                  <a:rPr lang="cs-CZ" dirty="0" err="1"/>
                  <a:t>Likertovy</a:t>
                </a:r>
                <a:r>
                  <a:rPr lang="cs-CZ" dirty="0"/>
                  <a:t> škály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0,1,2,3</m:t>
                        </m:r>
                      </m:e>
                    </m:d>
                  </m:oMath>
                </a14:m>
                <a:r>
                  <a:rPr lang="cs-CZ" dirty="0"/>
                  <a:t>. V NRM odhadováno.</a:t>
                </a:r>
              </a:p>
              <a:p>
                <a:r>
                  <a:rPr lang="cs-CZ" dirty="0"/>
                  <a:t>Tuto parametrizaci lze využít pro všechny </a:t>
                </a:r>
                <a:r>
                  <a:rPr lang="cs-CZ" dirty="0" err="1"/>
                  <a:t>divided</a:t>
                </a:r>
                <a:r>
                  <a:rPr lang="cs-CZ" dirty="0"/>
                  <a:t>-by-</a:t>
                </a:r>
                <a:r>
                  <a:rPr lang="cs-CZ" dirty="0" err="1"/>
                  <a:t>total</a:t>
                </a:r>
                <a:r>
                  <a:rPr lang="cs-CZ" dirty="0"/>
                  <a:t> modely (kromě MC).</a:t>
                </a:r>
              </a:p>
            </p:txBody>
          </p:sp>
        </mc:Choice>
        <mc:Fallback xmlns="">
          <p:sp>
            <p:nvSpPr>
              <p:cNvPr id="8" name="Zástupný symbol pro obsah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7" y="1845734"/>
                <a:ext cx="8415727" cy="4535594"/>
              </a:xfrm>
              <a:blipFill>
                <a:blip r:embed="rId2"/>
                <a:stretch>
                  <a:fillRect l="-753" t="-167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9607599" y="1850323"/>
            <a:ext cx="2105025" cy="4032447"/>
          </a:xfrm>
        </p:spPr>
        <p:txBody>
          <a:bodyPr>
            <a:normAutofit/>
          </a:bodyPr>
          <a:lstStyle/>
          <a:p>
            <a:r>
              <a:rPr lang="cs-CZ" b="1" dirty="0"/>
              <a:t>Hierarchie modelů</a:t>
            </a:r>
            <a:endParaRPr lang="en-US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92" y="2204864"/>
            <a:ext cx="1915837" cy="40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25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360" y="594359"/>
            <a:ext cx="3600400" cy="2286000"/>
          </a:xfrm>
        </p:spPr>
        <p:txBody>
          <a:bodyPr/>
          <a:lstStyle/>
          <a:p>
            <a:r>
              <a:rPr lang="cs-CZ" dirty="0"/>
              <a:t>Srovnání modelů</a:t>
            </a:r>
          </a:p>
        </p:txBody>
      </p:sp>
      <p:pic>
        <p:nvPicPr>
          <p:cNvPr id="2050" name="Picture 2" descr="G:\doc01752020151006113342_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1" t="45377" r="7752" b="1304"/>
          <a:stretch/>
        </p:blipFill>
        <p:spPr bwMode="auto">
          <a:xfrm rot="10800000">
            <a:off x="4439816" y="260648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Běžné modely: </a:t>
            </a:r>
            <a:br>
              <a:rPr lang="cs-CZ" dirty="0"/>
            </a:br>
            <a:r>
              <a:rPr lang="cs-CZ" dirty="0" err="1"/>
              <a:t>divided</a:t>
            </a:r>
            <a:r>
              <a:rPr lang="cs-CZ" dirty="0"/>
              <a:t>-by-</a:t>
            </a:r>
            <a:r>
              <a:rPr lang="cs-CZ" dirty="0" err="1"/>
              <a:t>total</a:t>
            </a:r>
            <a:r>
              <a:rPr lang="cs-CZ" dirty="0"/>
              <a:t> a </a:t>
            </a:r>
            <a:r>
              <a:rPr lang="cs-CZ" dirty="0" err="1"/>
              <a:t>graded</a:t>
            </a:r>
            <a:r>
              <a:rPr lang="cs-CZ" dirty="0"/>
              <a:t> modely.</a:t>
            </a:r>
          </a:p>
          <a:p>
            <a:r>
              <a:rPr lang="cs-CZ" dirty="0" err="1"/>
              <a:t>Embretson</a:t>
            </a:r>
            <a:r>
              <a:rPr lang="cs-CZ" dirty="0"/>
              <a:t> a </a:t>
            </a:r>
            <a:r>
              <a:rPr lang="cs-CZ" dirty="0" err="1"/>
              <a:t>Reise</a:t>
            </a:r>
            <a:r>
              <a:rPr lang="cs-CZ" dirty="0"/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4019407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70A4-4629-9684-A5B1-850EE86F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IRT model s normativním prvkem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F5595-C1AE-C4F6-0E08-4CB0D3039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Typické využití IRT směřuje k dobrému popisu dat (odpověďových procesů). Data jsou “fixed”, ovlivnit můžeme jen podobu modelu.</a:t>
            </a:r>
          </a:p>
          <a:p>
            <a:endParaRPr lang="en-CZ" dirty="0"/>
          </a:p>
          <a:p>
            <a:r>
              <a:rPr lang="en-CZ" dirty="0"/>
              <a:t>Co když ale chceme vytvořit </a:t>
            </a:r>
            <a:r>
              <a:rPr lang="en-CZ" b="1" dirty="0"/>
              <a:t>ideální test</a:t>
            </a:r>
            <a:r>
              <a:rPr lang="en-CZ" dirty="0"/>
              <a:t>? Jaké by měl vlastnosti?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5257970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70A4-4629-9684-A5B1-850EE86F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IRT model s normativním prvkem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F5595-C1AE-C4F6-0E08-4CB0D3039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Typické využití IRT směřuje k dobrému popisu dat (odpověďových procesů). Data jsou “fixed”, ovlivnit můžeme jen podobu modelu.</a:t>
            </a:r>
          </a:p>
          <a:p>
            <a:endParaRPr lang="en-CZ" dirty="0"/>
          </a:p>
          <a:p>
            <a:r>
              <a:rPr lang="en-CZ" dirty="0"/>
              <a:t>Co když ale chceme vytvořit </a:t>
            </a:r>
            <a:r>
              <a:rPr lang="en-CZ" b="1" dirty="0"/>
              <a:t>ideální test</a:t>
            </a:r>
            <a:r>
              <a:rPr lang="en-CZ" dirty="0"/>
              <a:t>? Jaké by měl vlastnosti?</a:t>
            </a:r>
          </a:p>
          <a:p>
            <a:endParaRPr lang="en-CZ" dirty="0"/>
          </a:p>
          <a:p>
            <a:pPr algn="ctr"/>
            <a:r>
              <a:rPr lang="en-CZ" dirty="0"/>
              <a:t>Součtový skór by byl </a:t>
            </a:r>
            <a:r>
              <a:rPr lang="en-CZ" b="1" dirty="0"/>
              <a:t>dostatečnou statistikou </a:t>
            </a:r>
            <a:r>
              <a:rPr lang="en-CZ" dirty="0"/>
              <a:t>pro odhad latentní schopnosti.</a:t>
            </a:r>
          </a:p>
          <a:p>
            <a:pPr algn="ctr"/>
            <a:r>
              <a:rPr lang="en-CZ" dirty="0"/>
              <a:t>Položky by byly </a:t>
            </a:r>
            <a:r>
              <a:rPr lang="en-CZ" b="1" dirty="0"/>
              <a:t>stejně obtížné </a:t>
            </a:r>
            <a:r>
              <a:rPr lang="en-CZ" dirty="0"/>
              <a:t>bez ohledu na testované osoby a ostatní položky v testu.</a:t>
            </a:r>
          </a:p>
          <a:p>
            <a:pPr algn="ctr"/>
            <a:r>
              <a:rPr lang="en-CZ" b="1" dirty="0"/>
              <a:t>Aditivita</a:t>
            </a:r>
            <a:r>
              <a:rPr lang="en-CZ" dirty="0"/>
              <a:t>.</a:t>
            </a:r>
          </a:p>
          <a:p>
            <a:pPr algn="ctr"/>
            <a:endParaRPr lang="en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171579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83B4-F0FD-8F47-2ABB-61BB7FDB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Raschův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AA62D-E613-0ECC-D83B-FEABD9DF5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Z" dirty="0"/>
                  <a:t>Osoby a položky jsou na </a:t>
                </a:r>
                <a:r>
                  <a:rPr lang="en-CZ" b="1" dirty="0"/>
                  <a:t>společné škále</a:t>
                </a:r>
                <a:r>
                  <a:rPr lang="en-CZ" dirty="0"/>
                  <a:t>.</a:t>
                </a:r>
              </a:p>
              <a:p>
                <a:r>
                  <a:rPr lang="en-CZ" dirty="0"/>
                  <a:t>Veškeré informace, které jsou podstatné pro šanci na úspěch při řešení položky, jsou obsažené v </a:t>
                </a:r>
                <a:r>
                  <a:rPr lang="en-CZ" b="1" dirty="0"/>
                  <a:t>obtížnosti položky </a:t>
                </a:r>
                <a:r>
                  <a:rPr lang="en-CZ" dirty="0"/>
                  <a:t>a </a:t>
                </a:r>
                <a:r>
                  <a:rPr lang="en-CZ" b="1" dirty="0"/>
                  <a:t>schopnosti člověka. </a:t>
                </a:r>
                <a:endParaRPr lang="en-CZ" dirty="0"/>
              </a:p>
              <a:p>
                <a:r>
                  <a:rPr lang="en-CZ" dirty="0"/>
                  <a:t>Chceme dosáhnout situace, kde je p. správné odpovědi závislá jen na </a:t>
                </a:r>
                <a:r>
                  <a:rPr lang="en-CZ" b="1" dirty="0"/>
                  <a:t>vzdálenosti mezi obtížností a schopností:</a:t>
                </a:r>
                <a:endParaRPr lang="en-CZ" dirty="0"/>
              </a:p>
              <a:p>
                <a:endParaRPr lang="en-CZ" dirty="0"/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=1 |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  <a:p>
                <a:pPr marL="201168" lvl="1" indent="0">
                  <a:buNone/>
                </a:pPr>
                <a:r>
                  <a:rPr lang="en-CZ" sz="2000" dirty="0"/>
                  <a:t>Což platí pro: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=1 |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num>
                            <m:den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=0 |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AA62D-E613-0ECC-D83B-FEABD9DF5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1887" r="-88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4948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83B4-F0FD-8F47-2ABB-61BB7FDB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Raschův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AA62D-E613-0ECC-D83B-FEABD9DF5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CZ" dirty="0"/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=1 |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num>
                            <m:den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=0 |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  <a:p>
                <a:pPr marL="201168" lvl="1" indent="0">
                  <a:buNone/>
                </a:pPr>
                <a:r>
                  <a:rPr lang="en-CZ" sz="2000" dirty="0"/>
                  <a:t>Což po úpravě odpovídá:</a:t>
                </a:r>
              </a:p>
              <a:p>
                <a:pPr marL="201168" lvl="1" indent="0">
                  <a:buNone/>
                </a:pPr>
                <a:endParaRPr lang="en-CZ" sz="2000" dirty="0"/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  <a:p>
                <a:pPr marL="201168" lvl="1" indent="0">
                  <a:buNone/>
                </a:pPr>
                <a:endParaRPr lang="en-CZ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AA62D-E613-0ECC-D83B-FEABD9DF5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B06D2F-39FF-FD37-B118-2DAB9CEF9CDF}"/>
              </a:ext>
            </a:extLst>
          </p:cNvPr>
          <p:cNvSpPr txBox="1"/>
          <p:nvPr/>
        </p:nvSpPr>
        <p:spPr>
          <a:xfrm>
            <a:off x="-1513490" y="2711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824528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D1BC-A915-55DC-6407-24B6526B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E0D59-7DD2-8CD9-88E6-6C347AB22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https://youtu.be/FdtpgMVP1EI</a:t>
            </a:r>
            <a:endParaRPr lang="en-GB" dirty="0"/>
          </a:p>
          <a:p>
            <a:endParaRPr lang="en-GB" dirty="0"/>
          </a:p>
          <a:p>
            <a:r>
              <a:rPr lang="en-GB" dirty="0"/>
              <a:t>Ben Wright </a:t>
            </a:r>
            <a:r>
              <a:rPr lang="en-GB" dirty="0" err="1"/>
              <a:t>odvozuje</a:t>
            </a:r>
            <a:r>
              <a:rPr lang="en-GB" dirty="0"/>
              <a:t> </a:t>
            </a:r>
            <a:r>
              <a:rPr lang="en-GB" dirty="0" err="1"/>
              <a:t>Raschův</a:t>
            </a:r>
            <a:r>
              <a:rPr lang="en-GB" dirty="0"/>
              <a:t> model</a:t>
            </a:r>
            <a:endParaRPr lang="en-CZ" dirty="0"/>
          </a:p>
        </p:txBody>
      </p:sp>
      <p:pic>
        <p:nvPicPr>
          <p:cNvPr id="1026" name="Picture 2" descr="Introduction to the Rasch Model - Benjamin D. Wright, 1994 - Part 3 ...">
            <a:extLst>
              <a:ext uri="{FF2B5EF4-FFF2-40B4-BE49-F238E27FC236}">
                <a16:creationId xmlns:a16="http://schemas.microsoft.com/office/drawing/2014/main" id="{8B9D8A01-5758-8CB2-9E79-95B6C43B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73736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9297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0299C3-8FBD-6840-229F-A989F9FC3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356" y="1358338"/>
            <a:ext cx="10337292" cy="413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8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Fundamentální („základní“) měření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1957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1. Přímé měření:</a:t>
            </a:r>
            <a:r>
              <a:rPr lang="cs-CZ" dirty="0"/>
              <a:t> není odvozené z jiného měření, měří se přímo objekt...</a:t>
            </a:r>
          </a:p>
          <a:p>
            <a:pPr lvl="1"/>
            <a:r>
              <a:rPr lang="cs-CZ" dirty="0"/>
              <a:t>Délka (metr), váha (rovnoramenné váhy)...</a:t>
            </a:r>
          </a:p>
          <a:p>
            <a:r>
              <a:rPr lang="cs-CZ" dirty="0"/>
              <a:t>... nebo </a:t>
            </a:r>
            <a:r>
              <a:rPr lang="cs-CZ" b="1" dirty="0"/>
              <a:t>2. nepřímé měření:</a:t>
            </a:r>
            <a:r>
              <a:rPr lang="cs-CZ" dirty="0"/>
              <a:t> je odvozené pomocí aditivních operací z naměřených hodnot.</a:t>
            </a:r>
          </a:p>
          <a:p>
            <a:pPr lvl="1"/>
            <a:r>
              <a:rPr lang="cs-CZ" dirty="0"/>
              <a:t>Nepřímé měření: Objem, čas, teplota, barva či síla zemětřesení (Richterova stupnice).</a:t>
            </a:r>
          </a:p>
          <a:p>
            <a:r>
              <a:rPr lang="cs-CZ" dirty="0"/>
              <a:t>Podobné staršímu dělení na intensivní vs. extensivní veličiny, avšak vlastnost měření.</a:t>
            </a:r>
          </a:p>
          <a:p>
            <a:pPr lvl="1"/>
            <a:r>
              <a:rPr lang="cs-CZ" dirty="0"/>
              <a:t>Změna preferovaného principu měření u některých veličin (skládací metr vs. laserový dálkoměr).</a:t>
            </a:r>
          </a:p>
          <a:p>
            <a:r>
              <a:rPr lang="cs-CZ" dirty="0"/>
              <a:t>Výsledkem je intervalová (příp. poměrová) škála s aditivní strukturou.</a:t>
            </a:r>
          </a:p>
          <a:p>
            <a:pPr lvl="1"/>
            <a:r>
              <a:rPr lang="cs-CZ" b="1" dirty="0" err="1"/>
              <a:t>Aditivita</a:t>
            </a:r>
            <a:r>
              <a:rPr lang="cs-CZ" dirty="0"/>
              <a:t>: možnost převést funkci „+“ do „×“ a základní aritmetické operace. Např. f(a + b) = f(a) + f(b).</a:t>
            </a:r>
          </a:p>
          <a:p>
            <a:pPr lvl="1"/>
            <a:r>
              <a:rPr lang="cs-CZ" dirty="0"/>
              <a:t>Hodnoty tak lze „sčítat“ a „odčítat“.</a:t>
            </a:r>
          </a:p>
          <a:p>
            <a:r>
              <a:rPr lang="cs-CZ" b="1" dirty="0"/>
              <a:t>Důsledky: </a:t>
            </a:r>
          </a:p>
          <a:p>
            <a:pPr lvl="1"/>
            <a:r>
              <a:rPr lang="cs-CZ" dirty="0"/>
              <a:t>Měření je „nezávislé“ na měřicím nástroji.</a:t>
            </a:r>
          </a:p>
          <a:p>
            <a:pPr lvl="1"/>
            <a:r>
              <a:rPr lang="cs-CZ" dirty="0"/>
              <a:t>Měřicí škála stále stejná pro všechny úrovně naměřených hodnot.</a:t>
            </a:r>
          </a:p>
        </p:txBody>
      </p:sp>
    </p:spTree>
    <p:extLst>
      <p:ext uri="{BB962C8B-B14F-4D97-AF65-F5344CB8AC3E}">
        <p14:creationId xmlns:p14="http://schemas.microsoft.com/office/powerpoint/2010/main" val="42691508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83B4-F0FD-8F47-2ABB-61BB7FDB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Raschův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A62D-E613-0ECC-D83B-FEABD9DF5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>
              <a:buNone/>
            </a:pPr>
            <a:r>
              <a:rPr lang="en-CZ" sz="2000" dirty="0"/>
              <a:t>Z pohledu “raschisty” se přidáváním parametrů kazí pravítková podoba modelu. </a:t>
            </a:r>
          </a:p>
          <a:p>
            <a:pPr marL="201168" lvl="1" indent="0">
              <a:buNone/>
            </a:pPr>
            <a:endParaRPr lang="en-CZ" sz="2000" dirty="0"/>
          </a:p>
          <a:p>
            <a:pPr marL="201168" lvl="1" indent="0">
              <a:buNone/>
            </a:pPr>
            <a:r>
              <a:rPr lang="en-CZ" sz="2000" b="1" dirty="0"/>
              <a:t>Než měnit model, bude raději měnit data.</a:t>
            </a:r>
          </a:p>
          <a:p>
            <a:pPr lvl="1"/>
            <a:r>
              <a:rPr lang="en-GB" sz="2000" dirty="0"/>
              <a:t>L</a:t>
            </a:r>
            <a:r>
              <a:rPr lang="en-CZ" sz="2000" dirty="0"/>
              <a:t>epší položky</a:t>
            </a:r>
          </a:p>
          <a:p>
            <a:pPr lvl="1"/>
            <a:r>
              <a:rPr lang="en-GB" sz="2000" dirty="0"/>
              <a:t>L</a:t>
            </a:r>
            <a:r>
              <a:rPr lang="en-CZ" sz="2000" dirty="0"/>
              <a:t>epší teorie</a:t>
            </a:r>
          </a:p>
          <a:p>
            <a:pPr lvl="1"/>
            <a:r>
              <a:rPr lang="en-CZ" sz="2000" dirty="0"/>
              <a:t>Lepší administrace</a:t>
            </a:r>
          </a:p>
          <a:p>
            <a:pPr lvl="1"/>
            <a:r>
              <a:rPr lang="en-GB" sz="2000" dirty="0" err="1"/>
              <a:t>Č</a:t>
            </a:r>
            <a:r>
              <a:rPr lang="en-CZ" sz="2000" dirty="0"/>
              <a:t>ištění respondentů</a:t>
            </a:r>
          </a:p>
          <a:p>
            <a:pPr marL="201168" lvl="1" indent="0">
              <a:buNone/>
            </a:pPr>
            <a:endParaRPr lang="en-CZ" sz="2000" dirty="0"/>
          </a:p>
          <a:p>
            <a:pPr marL="201168" lvl="1" indent="0">
              <a:buNone/>
            </a:pPr>
            <a:endParaRPr lang="en-CZ" sz="2000" dirty="0"/>
          </a:p>
          <a:p>
            <a:pPr marL="201168" lvl="1" indent="0">
              <a:buNone/>
            </a:pPr>
            <a:endParaRPr lang="en-CZ" sz="2000" dirty="0"/>
          </a:p>
          <a:p>
            <a:pPr marL="201168" lvl="1" indent="0">
              <a:buNone/>
            </a:pPr>
            <a:endParaRPr lang="en-CZ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06D2F-39FF-FD37-B118-2DAB9CEF9CDF}"/>
              </a:ext>
            </a:extLst>
          </p:cNvPr>
          <p:cNvSpPr txBox="1"/>
          <p:nvPr/>
        </p:nvSpPr>
        <p:spPr>
          <a:xfrm>
            <a:off x="-1513490" y="2711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 dirty="0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B5F18827-723C-0207-057B-C71AF6E68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4224656"/>
            <a:ext cx="7772400" cy="1791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F86B8-EFE7-7D09-4E58-8DBD64D31FD3}"/>
              </a:ext>
            </a:extLst>
          </p:cNvPr>
          <p:cNvSpPr txBox="1"/>
          <p:nvPr/>
        </p:nvSpPr>
        <p:spPr>
          <a:xfrm>
            <a:off x="2855640" y="6386731"/>
            <a:ext cx="883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https://www.researchgate.net/publication/40039735_The_Attack_of_the_Psychometricians</a:t>
            </a:r>
            <a:endParaRPr lang="en-GB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7809716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RM: Spolehlivost položky (</a:t>
            </a:r>
            <a:r>
              <a:rPr lang="cs-CZ" dirty="0" err="1"/>
              <a:t>infit</a:t>
            </a:r>
            <a:r>
              <a:rPr lang="cs-CZ" dirty="0"/>
              <a:t>, </a:t>
            </a:r>
            <a:r>
              <a:rPr lang="cs-CZ" dirty="0" err="1"/>
              <a:t>outfit</a:t>
            </a:r>
            <a:r>
              <a:rPr lang="cs-CZ" dirty="0"/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Ukazatel, jak položka/respondent odpovídá </a:t>
            </a:r>
            <a:r>
              <a:rPr lang="cs-CZ" dirty="0" err="1"/>
              <a:t>Raschovu</a:t>
            </a:r>
            <a:r>
              <a:rPr lang="cs-CZ" dirty="0"/>
              <a:t> modelu.</a:t>
            </a:r>
          </a:p>
          <a:p>
            <a:pPr lvl="1"/>
            <a:r>
              <a:rPr lang="cs-CZ" dirty="0"/>
              <a:t>Položky: Odpovídali respondenti na položku dle předpokladu?</a:t>
            </a:r>
          </a:p>
          <a:p>
            <a:pPr lvl="1"/>
            <a:r>
              <a:rPr lang="cs-CZ" dirty="0"/>
              <a:t>Respondenti: Odpovídal respondent na položky dle předpokladu?</a:t>
            </a:r>
          </a:p>
          <a:p>
            <a:pPr lvl="1"/>
            <a:r>
              <a:rPr lang="cs-CZ" sz="1500" dirty="0"/>
              <a:t>Je založená na průměru sumy čtverců standardizovaných reziduí probanda/položky s </a:t>
            </a:r>
            <a:r>
              <a:rPr lang="cs-CZ" sz="1500" dirty="0" err="1"/>
              <a:t>df</a:t>
            </a:r>
            <a:r>
              <a:rPr lang="cs-CZ" sz="1500" dirty="0"/>
              <a:t>=n-1.</a:t>
            </a:r>
          </a:p>
          <a:p>
            <a:pPr lvl="1"/>
            <a:r>
              <a:rPr lang="cs-CZ" dirty="0"/>
              <a:t>Pozor: vysoká hodnota se neintuitivně označuje jako „</a:t>
            </a:r>
            <a:r>
              <a:rPr lang="cs-CZ" dirty="0" err="1"/>
              <a:t>underfit</a:t>
            </a:r>
            <a:r>
              <a:rPr lang="cs-CZ" dirty="0"/>
              <a:t>“, nízká „</a:t>
            </a:r>
            <a:r>
              <a:rPr lang="cs-CZ" dirty="0" err="1"/>
              <a:t>overfit</a:t>
            </a:r>
            <a:r>
              <a:rPr lang="cs-CZ" dirty="0"/>
              <a:t>“!</a:t>
            </a:r>
          </a:p>
          <a:p>
            <a:r>
              <a:rPr lang="cs-CZ" dirty="0"/>
              <a:t>Vysoká hodnota (</a:t>
            </a:r>
            <a:r>
              <a:rPr lang="cs-CZ" dirty="0" err="1"/>
              <a:t>underfit</a:t>
            </a:r>
            <a:r>
              <a:rPr lang="cs-CZ" dirty="0"/>
              <a:t>): respondent/i odpovídal/i více náhodně.</a:t>
            </a:r>
          </a:p>
          <a:p>
            <a:pPr lvl="1"/>
            <a:r>
              <a:rPr lang="cs-CZ" dirty="0"/>
              <a:t>Méně „</a:t>
            </a:r>
            <a:r>
              <a:rPr lang="cs-CZ" dirty="0" err="1"/>
              <a:t>guttmanovská</a:t>
            </a:r>
            <a:r>
              <a:rPr lang="cs-CZ" dirty="0"/>
              <a:t>“ škála, než jsme předpokládali.</a:t>
            </a:r>
          </a:p>
          <a:p>
            <a:r>
              <a:rPr lang="cs-CZ" dirty="0"/>
              <a:t>Nízká hodnota (</a:t>
            </a:r>
            <a:r>
              <a:rPr lang="cs-CZ" dirty="0" err="1"/>
              <a:t>overfit</a:t>
            </a:r>
            <a:r>
              <a:rPr lang="cs-CZ" dirty="0"/>
              <a:t>): respondent/i odpovídal/i méně náhodně.</a:t>
            </a:r>
          </a:p>
          <a:p>
            <a:pPr lvl="1"/>
            <a:r>
              <a:rPr lang="cs-CZ" dirty="0"/>
              <a:t>Více „</a:t>
            </a:r>
            <a:r>
              <a:rPr lang="cs-CZ" dirty="0" err="1"/>
              <a:t>guttmanovská</a:t>
            </a:r>
            <a:r>
              <a:rPr lang="cs-CZ" dirty="0"/>
              <a:t>“ škála, než jsme předpokládali.</a:t>
            </a:r>
          </a:p>
          <a:p>
            <a:r>
              <a:rPr lang="cs-CZ" dirty="0"/>
              <a:t>Příklad:</a:t>
            </a:r>
          </a:p>
          <a:p>
            <a:pPr lvl="1" defTabSz="896938">
              <a:tabLst>
                <a:tab pos="4572000" algn="l"/>
                <a:tab pos="6103938" algn="ctr"/>
                <a:tab pos="7623175" algn="r"/>
              </a:tabLst>
            </a:pPr>
            <a:r>
              <a:rPr lang="cs-CZ" dirty="0"/>
              <a:t>obtížnost položek: 	snadné  .......  střední  ........  těžké.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stochastická předpověď (průměrný fit): 	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111...1101100100...000</a:t>
            </a:r>
            <a:r>
              <a:rPr lang="cs-CZ" dirty="0"/>
              <a:t>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deterministická odpověď (</a:t>
            </a:r>
            <a:r>
              <a:rPr lang="cs-CZ" dirty="0" err="1"/>
              <a:t>overfit</a:t>
            </a:r>
            <a:r>
              <a:rPr lang="cs-CZ" dirty="0"/>
              <a:t>): 	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111...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1111100000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...000</a:t>
            </a:r>
            <a:r>
              <a:rPr lang="cs-CZ" dirty="0"/>
              <a:t>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nahodilá odpověď: (</a:t>
            </a:r>
            <a:r>
              <a:rPr lang="cs-CZ" dirty="0" err="1"/>
              <a:t>underfit</a:t>
            </a:r>
            <a:r>
              <a:rPr lang="cs-CZ" dirty="0"/>
              <a:t>): 	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1...1010101010...0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cs-CZ" dirty="0"/>
              <a:t>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špatný tip (vliv na outfit):	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111...1101100100...00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cs-CZ" dirty="0"/>
              <a:t>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nepozornost (vliv na </a:t>
            </a:r>
            <a:r>
              <a:rPr lang="cs-CZ" dirty="0" err="1"/>
              <a:t>outfit</a:t>
            </a:r>
            <a:r>
              <a:rPr lang="cs-CZ" dirty="0"/>
              <a:t>):	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11...1101100100...000</a:t>
            </a:r>
            <a:r>
              <a:rPr lang="cs-CZ" dirty="0"/>
              <a:t>.</a:t>
            </a:r>
          </a:p>
          <a:p>
            <a:pPr lvl="1">
              <a:tabLst>
                <a:tab pos="4572000" algn="l"/>
              </a:tabLst>
            </a:pPr>
            <a:r>
              <a:rPr lang="cs-CZ" dirty="0"/>
              <a:t>náhodná znalost (vliv na </a:t>
            </a:r>
            <a:r>
              <a:rPr lang="cs-CZ" dirty="0" err="1"/>
              <a:t>infit</a:t>
            </a:r>
            <a:r>
              <a:rPr lang="cs-CZ" dirty="0"/>
              <a:t>):	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111...11011</a:t>
            </a:r>
            <a:r>
              <a:rPr lang="cs-CZ" b="1" dirty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100...000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188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cs-CZ" dirty="0"/>
              <a:t>Jaká křivka by se zde hodila namísto RM?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a) </a:t>
            </a:r>
            <a:r>
              <a:rPr lang="cs-CZ" sz="2400" dirty="0" err="1"/>
              <a:t>Underfit</a:t>
            </a:r>
            <a:br>
              <a:rPr lang="cs-CZ" sz="2400" dirty="0"/>
            </a:br>
            <a:r>
              <a:rPr lang="cs-CZ" sz="1600" dirty="0" err="1"/>
              <a:t>b</a:t>
            </a:r>
            <a:r>
              <a:rPr lang="cs-CZ" sz="1600" baseline="-25000" dirty="0" err="1"/>
              <a:t>i</a:t>
            </a:r>
            <a:r>
              <a:rPr lang="cs-CZ" sz="1600" dirty="0"/>
              <a:t>=-2,24; </a:t>
            </a:r>
            <a:r>
              <a:rPr lang="cs-CZ" sz="1600" dirty="0" err="1"/>
              <a:t>infit</a:t>
            </a:r>
            <a:r>
              <a:rPr lang="cs-CZ" sz="1600" dirty="0"/>
              <a:t> 1,13 (t=1,8), outfit 1,42 (t=2,7)</a:t>
            </a:r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76418" y="2582863"/>
            <a:ext cx="3579802" cy="3378200"/>
          </a:xfrm>
          <a:prstGeom prst="rect">
            <a:avLst/>
          </a:prstGeom>
        </p:spPr>
      </p:pic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b) </a:t>
            </a:r>
            <a:r>
              <a:rPr lang="cs-CZ" sz="2800" dirty="0" err="1"/>
              <a:t>Overfit</a:t>
            </a:r>
            <a:br>
              <a:rPr lang="cs-CZ" dirty="0"/>
            </a:br>
            <a:r>
              <a:rPr lang="cs-CZ" sz="1600" dirty="0" err="1"/>
              <a:t>b</a:t>
            </a:r>
            <a:r>
              <a:rPr lang="cs-CZ" sz="1600" baseline="-25000" dirty="0" err="1"/>
              <a:t>i</a:t>
            </a:r>
            <a:r>
              <a:rPr lang="cs-CZ" sz="1600" dirty="0"/>
              <a:t>=0,95</a:t>
            </a:r>
            <a:r>
              <a:rPr lang="cs-CZ" sz="1800" dirty="0"/>
              <a:t>; </a:t>
            </a:r>
            <a:r>
              <a:rPr lang="cs-CZ" sz="1800" dirty="0" err="1"/>
              <a:t>infit</a:t>
            </a:r>
            <a:r>
              <a:rPr lang="cs-CZ" sz="1800" dirty="0"/>
              <a:t> 0,74 (t=-2,0), outfit 0,3 (t=-1,7)</a:t>
            </a:r>
            <a:endParaRPr lang="cs-CZ" sz="2800" dirty="0"/>
          </a:p>
        </p:txBody>
      </p:sp>
      <p:pic>
        <p:nvPicPr>
          <p:cNvPr id="15" name="Zástupný symbol pro obsah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97984" y="2582864"/>
            <a:ext cx="348223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3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cs-CZ" dirty="0"/>
              <a:t>Srovnání </a:t>
            </a:r>
            <a:r>
              <a:rPr lang="cs-CZ" dirty="0" err="1"/>
              <a:t>Raschova</a:t>
            </a:r>
            <a:r>
              <a:rPr lang="cs-CZ" dirty="0"/>
              <a:t> a 1PL–3PL přístupu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358812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Raschův</a:t>
            </a:r>
            <a:r>
              <a:rPr lang="cs-CZ" dirty="0"/>
              <a:t> model (1PL)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1097280" y="2204864"/>
            <a:ext cx="4937760" cy="4032448"/>
          </a:xfrm>
        </p:spPr>
        <p:txBody>
          <a:bodyPr>
            <a:noAutofit/>
          </a:bodyPr>
          <a:lstStyle/>
          <a:p>
            <a:r>
              <a:rPr lang="cs-CZ" sz="1800" dirty="0"/>
              <a:t>Spíše konfirmační princip </a:t>
            </a:r>
            <a:br>
              <a:rPr lang="cs-CZ" sz="1800" dirty="0"/>
            </a:br>
            <a:r>
              <a:rPr lang="cs-CZ" sz="1800" dirty="0"/>
              <a:t>(data musí odpovídat modelu).</a:t>
            </a:r>
          </a:p>
          <a:p>
            <a:r>
              <a:rPr lang="cs-CZ" sz="1800" dirty="0"/>
              <a:t>Pouze 1. parametr, a=1, zbytek je „šum“.</a:t>
            </a:r>
          </a:p>
          <a:p>
            <a:pPr lvl="1"/>
            <a:r>
              <a:rPr lang="cs-CZ" sz="1600" dirty="0"/>
              <a:t>Všechny pol. diskriminují (teoreticky) stejně.</a:t>
            </a:r>
          </a:p>
          <a:p>
            <a:r>
              <a:rPr lang="cs-CZ" sz="1800" dirty="0"/>
              <a:t>Cílem je </a:t>
            </a:r>
            <a:r>
              <a:rPr lang="cs-CZ" sz="1800" dirty="0" err="1"/>
              <a:t>fundamentalita</a:t>
            </a:r>
            <a:r>
              <a:rPr lang="cs-CZ" sz="1800" dirty="0"/>
              <a:t> škály, invariance odhadu.</a:t>
            </a:r>
          </a:p>
          <a:p>
            <a:r>
              <a:rPr lang="cs-CZ" sz="1800" dirty="0"/>
              <a:t>Menší závislost odhadů na položkách/respondentech.</a:t>
            </a:r>
          </a:p>
          <a:p>
            <a:r>
              <a:rPr lang="cs-CZ" sz="1800" dirty="0"/>
              <a:t>Nižší počet parametrů → nižší počet respondentů.</a:t>
            </a:r>
          </a:p>
          <a:p>
            <a:r>
              <a:rPr lang="cs-CZ" sz="1800" dirty="0"/>
              <a:t>Vhodnější pro konstrukci diagnostických testů (SB-V, Leiter-3, v ČR pak WJ-IV, KIT a další)</a:t>
            </a:r>
          </a:p>
          <a:p>
            <a:r>
              <a:rPr lang="cs-CZ" sz="1800" dirty="0"/>
              <a:t>Možnost žádných předpokladů o rozložení latentního rysu (JML </a:t>
            </a:r>
            <a:r>
              <a:rPr lang="cs-CZ" sz="1800" dirty="0" err="1"/>
              <a:t>estimátor</a:t>
            </a:r>
            <a:r>
              <a:rPr lang="cs-CZ" sz="1800" dirty="0"/>
              <a:t>).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3588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IRT (1PL, 2PL, 3PL...)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4"/>
          </p:nvPr>
        </p:nvSpPr>
        <p:spPr>
          <a:xfrm>
            <a:off x="6217920" y="2204864"/>
            <a:ext cx="4937760" cy="4032448"/>
          </a:xfrm>
        </p:spPr>
        <p:txBody>
          <a:bodyPr>
            <a:noAutofit/>
          </a:bodyPr>
          <a:lstStyle/>
          <a:p>
            <a:r>
              <a:rPr lang="cs-CZ" sz="1800" dirty="0"/>
              <a:t>Spíše explorační princip </a:t>
            </a:r>
            <a:br>
              <a:rPr lang="cs-CZ" sz="1800" dirty="0"/>
            </a:br>
            <a:r>
              <a:rPr lang="cs-CZ" sz="1800" dirty="0"/>
              <a:t>(přizpůsobuje model datům).</a:t>
            </a:r>
          </a:p>
          <a:p>
            <a:r>
              <a:rPr lang="cs-CZ" sz="1800" dirty="0"/>
              <a:t>Počet parametrů,  který nejlépe popíše data.</a:t>
            </a:r>
          </a:p>
          <a:p>
            <a:pPr lvl="1"/>
            <a:r>
              <a:rPr lang="cs-CZ" sz="1600" dirty="0"/>
              <a:t>Diskriminace položek se může lišit.</a:t>
            </a:r>
          </a:p>
          <a:p>
            <a:r>
              <a:rPr lang="cs-CZ" sz="1800" dirty="0"/>
              <a:t>Důraz je kladen na výběr „nejlepšího“ modelu.</a:t>
            </a:r>
          </a:p>
          <a:p>
            <a:r>
              <a:rPr lang="cs-CZ" sz="1800" dirty="0"/>
              <a:t>Vyšší závislost odhadů na položkách/respondentech.</a:t>
            </a:r>
          </a:p>
          <a:p>
            <a:r>
              <a:rPr lang="cs-CZ" sz="1800" dirty="0"/>
              <a:t>Vyšší počet parametrů → vyšší počet respondentů.</a:t>
            </a:r>
          </a:p>
          <a:p>
            <a:r>
              <a:rPr lang="cs-CZ" sz="1800" dirty="0"/>
              <a:t>Vhodnější pro test-</a:t>
            </a:r>
            <a:r>
              <a:rPr lang="cs-CZ" sz="1800" dirty="0" err="1"/>
              <a:t>equating</a:t>
            </a:r>
            <a:r>
              <a:rPr lang="cs-CZ" sz="1800" dirty="0"/>
              <a:t> v </a:t>
            </a:r>
            <a:r>
              <a:rPr lang="cs-CZ" sz="1800" dirty="0" err="1"/>
              <a:t>high-stakes</a:t>
            </a:r>
            <a:r>
              <a:rPr lang="cs-CZ" sz="1800" dirty="0"/>
              <a:t> testech (SAT, GRE, SCIO, SK maturita) a adaptivní testování.</a:t>
            </a:r>
          </a:p>
          <a:p>
            <a:r>
              <a:rPr lang="cs-CZ" sz="1800" dirty="0"/>
              <a:t>Zpravidla předpoklad normálního rozdělení (MML, CML aj. </a:t>
            </a:r>
            <a:r>
              <a:rPr lang="cs-CZ" sz="1800" dirty="0" err="1"/>
              <a:t>estimátory</a:t>
            </a:r>
            <a:r>
              <a:rPr lang="cs-CZ" sz="1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33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Ordinální faktorová analýza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471328" cy="4391578"/>
          </a:xfrm>
        </p:spPr>
        <p:txBody>
          <a:bodyPr>
            <a:normAutofit/>
          </a:bodyPr>
          <a:lstStyle/>
          <a:p>
            <a:r>
              <a:rPr lang="cs-CZ" dirty="0"/>
              <a:t>Ordinální faktorová analýza je založená na </a:t>
            </a:r>
            <a:r>
              <a:rPr lang="cs-CZ" dirty="0" err="1"/>
              <a:t>tetrachorických</a:t>
            </a:r>
            <a:r>
              <a:rPr lang="cs-CZ" dirty="0"/>
              <a:t> (binární položky), respektive </a:t>
            </a:r>
            <a:r>
              <a:rPr lang="cs-CZ" dirty="0" err="1"/>
              <a:t>polychorických</a:t>
            </a:r>
            <a:r>
              <a:rPr lang="cs-CZ" dirty="0"/>
              <a:t> korelacích (ordinální položky).</a:t>
            </a:r>
          </a:p>
          <a:p>
            <a:r>
              <a:rPr lang="cs-CZ" dirty="0" err="1"/>
              <a:t>Tetrachorická</a:t>
            </a:r>
            <a:r>
              <a:rPr lang="cs-CZ" dirty="0"/>
              <a:t>/</a:t>
            </a:r>
            <a:r>
              <a:rPr lang="cs-CZ" dirty="0" err="1"/>
              <a:t>polychorická</a:t>
            </a:r>
            <a:r>
              <a:rPr lang="cs-CZ" dirty="0"/>
              <a:t> korelace:</a:t>
            </a:r>
          </a:p>
          <a:p>
            <a:pPr lvl="1"/>
            <a:r>
              <a:rPr lang="cs-CZ" dirty="0"/>
              <a:t>Existuje spojitá, intervalová, normálně rozložená latentní odpověď (LR, </a:t>
            </a:r>
            <a:r>
              <a:rPr lang="cs-CZ" dirty="0" err="1"/>
              <a:t>Latent</a:t>
            </a:r>
            <a:r>
              <a:rPr lang="cs-CZ" dirty="0"/>
              <a:t> Response).</a:t>
            </a:r>
          </a:p>
          <a:p>
            <a:pPr lvl="1"/>
            <a:r>
              <a:rPr lang="cs-CZ" dirty="0"/>
              <a:t>Ta není přímo pozorovaná (je latentní).</a:t>
            </a:r>
          </a:p>
          <a:p>
            <a:pPr lvl="1"/>
            <a:r>
              <a:rPr lang="cs-CZ" dirty="0"/>
              <a:t>Manifestuje se pouze jako ordinální kategorie.</a:t>
            </a:r>
          </a:p>
          <a:p>
            <a:pPr lvl="1"/>
            <a:r>
              <a:rPr lang="cs-CZ" dirty="0"/>
              <a:t>Pokud LR překročí příslušný </a:t>
            </a:r>
            <a:r>
              <a:rPr lang="cs-CZ" i="1" dirty="0"/>
              <a:t>práh</a:t>
            </a:r>
            <a:r>
              <a:rPr lang="cs-CZ" dirty="0"/>
              <a:t> položky, pozorujeme vyšší kategorii.</a:t>
            </a:r>
          </a:p>
          <a:p>
            <a:r>
              <a:rPr lang="cs-CZ" dirty="0" err="1"/>
              <a:t>Tetra</a:t>
            </a:r>
            <a:r>
              <a:rPr lang="cs-CZ" dirty="0"/>
              <a:t>/</a:t>
            </a:r>
            <a:r>
              <a:rPr lang="cs-CZ" dirty="0" err="1"/>
              <a:t>poly</a:t>
            </a:r>
            <a:r>
              <a:rPr lang="cs-CZ" dirty="0"/>
              <a:t> korelace jsou odhadovány na základě </a:t>
            </a:r>
            <a:r>
              <a:rPr lang="cs-CZ" dirty="0" err="1"/>
              <a:t>bivariačních</a:t>
            </a:r>
            <a:r>
              <a:rPr lang="cs-CZ" dirty="0"/>
              <a:t> frekvenčních tabulek.</a:t>
            </a:r>
          </a:p>
          <a:p>
            <a:r>
              <a:rPr lang="cs-CZ" dirty="0"/>
              <a:t>Ordinální FA tedy </a:t>
            </a:r>
            <a:r>
              <a:rPr lang="cs-CZ" dirty="0" err="1"/>
              <a:t>faktoruje</a:t>
            </a:r>
            <a:r>
              <a:rPr lang="cs-CZ" dirty="0"/>
              <a:t> matici </a:t>
            </a:r>
            <a:r>
              <a:rPr lang="cs-CZ" dirty="0" err="1"/>
              <a:t>polychorických</a:t>
            </a:r>
            <a:r>
              <a:rPr lang="cs-CZ" dirty="0"/>
              <a:t> korelací.</a:t>
            </a:r>
          </a:p>
          <a:p>
            <a:pPr lvl="1"/>
            <a:r>
              <a:rPr lang="cs-CZ" dirty="0"/>
              <a:t>Tradiční postup: Odhadne se </a:t>
            </a:r>
            <a:r>
              <a:rPr lang="cs-CZ" dirty="0" err="1"/>
              <a:t>polychorická</a:t>
            </a:r>
            <a:r>
              <a:rPr lang="cs-CZ" dirty="0"/>
              <a:t> matice a ta vložena do EFA.</a:t>
            </a:r>
          </a:p>
          <a:p>
            <a:pPr lvl="1"/>
            <a:r>
              <a:rPr lang="cs-CZ" dirty="0"/>
              <a:t>Modernější postup: </a:t>
            </a:r>
            <a:r>
              <a:rPr lang="cs-CZ" dirty="0" err="1"/>
              <a:t>polychorická</a:t>
            </a:r>
            <a:r>
              <a:rPr lang="cs-CZ" dirty="0"/>
              <a:t> matice a parametry FA jsou odhadovány naráz pomocí DWLS/WLSMV </a:t>
            </a:r>
            <a:r>
              <a:rPr lang="cs-CZ" dirty="0" err="1"/>
              <a:t>estimátoru</a:t>
            </a:r>
            <a:r>
              <a:rPr lang="cs-CZ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713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Tetrachorická</a:t>
            </a:r>
            <a:r>
              <a:rPr lang="cs-CZ" dirty="0"/>
              <a:t> korelace (</a:t>
            </a:r>
            <a:r>
              <a:rPr lang="el-GR" dirty="0">
                <a:ea typeface="Cambria" panose="02040503050406030204" pitchFamily="18" charset="0"/>
              </a:rPr>
              <a:t>ρ</a:t>
            </a:r>
            <a:r>
              <a:rPr lang="cs-CZ" dirty="0">
                <a:ea typeface="Cambria" panose="02040503050406030204" pitchFamily="18" charset="0"/>
              </a:rPr>
              <a:t> = 0,6)</a:t>
            </a:r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52" y="1844824"/>
            <a:ext cx="7704856" cy="43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266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Tetrachorická</a:t>
            </a:r>
            <a:r>
              <a:rPr lang="cs-CZ" dirty="0"/>
              <a:t> korelace (</a:t>
            </a:r>
            <a:r>
              <a:rPr lang="el-GR" dirty="0">
                <a:ea typeface="Cambria" panose="02040503050406030204" pitchFamily="18" charset="0"/>
              </a:rPr>
              <a:t>ρ</a:t>
            </a:r>
            <a:r>
              <a:rPr lang="cs-CZ" dirty="0">
                <a:ea typeface="Cambria" panose="02040503050406030204" pitchFamily="18" charset="0"/>
              </a:rPr>
              <a:t> = 0,6)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365" r="11900" b="563"/>
          <a:stretch/>
        </p:blipFill>
        <p:spPr>
          <a:xfrm>
            <a:off x="1152121" y="1844824"/>
            <a:ext cx="4295807" cy="4167887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68" b="14441"/>
          <a:stretch/>
        </p:blipFill>
        <p:spPr>
          <a:xfrm>
            <a:off x="6095444" y="1916832"/>
            <a:ext cx="5491968" cy="409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38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Ordinální faktorová analýza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51384" y="1845734"/>
                <a:ext cx="5760639" cy="4023360"/>
              </a:xfrm>
            </p:spPr>
            <p:txBody>
              <a:bodyPr/>
              <a:lstStyle/>
              <a:p>
                <a:r>
                  <a:rPr lang="cs-CZ" dirty="0"/>
                  <a:t>Klasická CFA: latentní faktor způsobuje manifestní odpověď.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cs-C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cs-CZ" b="0" i="0" smtClean="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cs-CZ" dirty="0"/>
                  <a:t> – faktor,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- faktorový náboj,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- reziduální rozptyl</a:t>
                </a:r>
              </a:p>
              <a:p>
                <a:r>
                  <a:rPr lang="cs-CZ" dirty="0"/>
                  <a:t>Ordinální CFA: latentní faktor způsobuje latentní odpověď (LR).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𝐿𝑅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cs-C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cs-CZ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=−∞</m:t>
                      </m:r>
                    </m:oMath>
                  </m:oMathPara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 - k-</a:t>
                </a:r>
                <a:r>
                  <a:rPr lang="cs-CZ" dirty="0" err="1"/>
                  <a:t>tý</a:t>
                </a:r>
                <a:r>
                  <a:rPr lang="cs-CZ" dirty="0"/>
                  <a:t> práh položky i.</a:t>
                </a:r>
              </a:p>
              <a:p>
                <a:r>
                  <a:rPr lang="cs-CZ" dirty="0"/>
                  <a:t>Ordinální CFA je </a:t>
                </a:r>
                <a:r>
                  <a:rPr lang="cs-CZ" dirty="0" err="1"/>
                  <a:t>probitový</a:t>
                </a:r>
                <a:r>
                  <a:rPr lang="cs-CZ" dirty="0"/>
                  <a:t> </a:t>
                </a:r>
                <a:r>
                  <a:rPr lang="cs-CZ" dirty="0" err="1"/>
                  <a:t>Graded</a:t>
                </a:r>
                <a:r>
                  <a:rPr lang="cs-CZ" dirty="0"/>
                  <a:t> Response Model.</a:t>
                </a:r>
              </a:p>
              <a:p>
                <a:pPr lvl="1"/>
                <a:r>
                  <a:rPr lang="cs-CZ" dirty="0"/>
                  <a:t>S nepatrně odlišnou parametrizací.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1384" y="1845734"/>
                <a:ext cx="5760639" cy="4023360"/>
              </a:xfrm>
              <a:blipFill>
                <a:blip r:embed="rId2"/>
                <a:stretch>
                  <a:fillRect l="-1101" t="-188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636912"/>
            <a:ext cx="1877364" cy="350985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599670"/>
            <a:ext cx="3464049" cy="35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4294967295"/>
          </p:nvPr>
        </p:nvSpPr>
        <p:spPr>
          <a:xfrm>
            <a:off x="335360" y="3933056"/>
            <a:ext cx="1944216" cy="1224136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hlinkClick r:id="rId2"/>
              </a:rPr>
              <a:t>García-Peréz</a:t>
            </a:r>
            <a:r>
              <a:rPr lang="cs-CZ" dirty="0">
                <a:hlinkClick r:id="rId2"/>
              </a:rPr>
              <a:t>, M.A. (2017)</a:t>
            </a:r>
            <a:r>
              <a:rPr lang="cs-CZ" dirty="0"/>
              <a:t>; doporučuji pro mnoho dalších srovnání v různých situacích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19336" y="44624"/>
            <a:ext cx="2520280" cy="3312368"/>
          </a:xfrm>
        </p:spPr>
        <p:txBody>
          <a:bodyPr/>
          <a:lstStyle/>
          <a:p>
            <a:r>
              <a:rPr lang="cs-CZ" dirty="0"/>
              <a:t>Srovnání modelů 2</a:t>
            </a:r>
          </a:p>
        </p:txBody>
      </p:sp>
      <p:pic>
        <p:nvPicPr>
          <p:cNvPr id="3074" name="Picture 2" descr="Figure 5. Empirical response distributions for four items (a) and estimated option response functions under the nominal response model (NRM; b), the graded response model (GRM) without correction for zero counts (c) and with it (d), and the generalized partial credit model (GPCM; e). Note: Negative-valued curves in (c) reach an ordinate of −1 but are drawn with a compressed scale.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9616" y="332656"/>
            <a:ext cx="9289032" cy="58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62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38" y="783578"/>
            <a:ext cx="3382831" cy="338283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Sekvenční modely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35359" y="1845734"/>
                <a:ext cx="8075215" cy="4463586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Jde o rodinu modelů, která „rozloží“ položku do série postupných „uzlů“.</a:t>
                </a:r>
              </a:p>
              <a:p>
                <a:r>
                  <a:rPr lang="cs-CZ" dirty="0"/>
                  <a:t>Zejm. </a:t>
                </a:r>
                <a:r>
                  <a:rPr lang="cs-CZ" dirty="0" err="1"/>
                  <a:t>Tutzův</a:t>
                </a:r>
                <a:r>
                  <a:rPr lang="cs-CZ" dirty="0"/>
                  <a:t> (1990) sekvenční model (SM): série binárních položek.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∏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cs-CZ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cs-CZ" dirty="0"/>
                  <a:t> - pravděpodobnost správné odpovědi v uzlu/kategorii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dirty="0"/>
                  <a:t> na položce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cs-CZ" dirty="0"/>
                  <a:t> se zpravidla modeluje 2PL, případně 1PL modelem (tradičně, nikoliv nutně je diskriminační parametr shodný pro všechny uzly).</a:t>
                </a:r>
              </a:p>
              <a:p>
                <a:pPr lvl="1"/>
                <a:r>
                  <a:rPr lang="cs-CZ" dirty="0"/>
                  <a:t>Pravděpodobnost, že respondent zvolí kategorii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dirty="0"/>
                  <a:t>, je tedy daná součinem </a:t>
                </a:r>
                <a:br>
                  <a:rPr lang="cs-CZ" dirty="0"/>
                </a:br>
                <a:r>
                  <a:rPr lang="cs-CZ" dirty="0"/>
                  <a:t>předchozích kategorií (1 až k-1) a toho, že v posledním uzlu selhal.</a:t>
                </a:r>
              </a:p>
              <a:p>
                <a:r>
                  <a:rPr lang="cs-CZ" dirty="0"/>
                  <a:t>Respondent „prochází“ jednotlivými uzly. </a:t>
                </a:r>
              </a:p>
              <a:p>
                <a:pPr lvl="1"/>
                <a:r>
                  <a:rPr lang="cs-CZ" dirty="0"/>
                  <a:t>Pokud uzlem neprojde úspěšně, další uzly již nejsou pozorovány.</a:t>
                </a:r>
              </a:p>
              <a:p>
                <a:r>
                  <a:rPr lang="cs-CZ" dirty="0"/>
                  <a:t>Výhoda: lze použít běžný IRT program pro binární položky.</a:t>
                </a:r>
              </a:p>
              <a:p>
                <a:pPr lvl="1"/>
                <a:endParaRPr lang="cs-CZ" dirty="0"/>
              </a:p>
              <a:p>
                <a:pPr lvl="1"/>
                <a:endParaRPr lang="cs-CZ" dirty="0"/>
              </a:p>
              <a:p>
                <a:endParaRPr lang="cs-CZ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5359" y="1845734"/>
                <a:ext cx="8075215" cy="4463586"/>
              </a:xfrm>
              <a:blipFill>
                <a:blip r:embed="rId3"/>
                <a:stretch>
                  <a:fillRect l="-785" t="-5966" b="-85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8400627" y="4294974"/>
          <a:ext cx="3588537" cy="182384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96179">
                  <a:extLst>
                    <a:ext uri="{9D8B030D-6E8A-4147-A177-3AD203B41FA5}">
                      <a16:colId xmlns:a16="http://schemas.microsoft.com/office/drawing/2014/main" val="14065645"/>
                    </a:ext>
                  </a:extLst>
                </a:gridCol>
                <a:gridCol w="1196179">
                  <a:extLst>
                    <a:ext uri="{9D8B030D-6E8A-4147-A177-3AD203B41FA5}">
                      <a16:colId xmlns:a16="http://schemas.microsoft.com/office/drawing/2014/main" val="3014942483"/>
                    </a:ext>
                  </a:extLst>
                </a:gridCol>
                <a:gridCol w="1196179">
                  <a:extLst>
                    <a:ext uri="{9D8B030D-6E8A-4147-A177-3AD203B41FA5}">
                      <a16:colId xmlns:a16="http://schemas.microsoft.com/office/drawing/2014/main" val="2197089721"/>
                    </a:ext>
                  </a:extLst>
                </a:gridCol>
              </a:tblGrid>
              <a:tr h="4225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originální položka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rekódovanáP1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rekódovanáP2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8515000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NA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4828689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7774471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0249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4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Připomenutí měření v rámci CTT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>
            <a:normAutofit/>
          </a:bodyPr>
          <a:lstStyle/>
          <a:p>
            <a:r>
              <a:rPr lang="cs-CZ" sz="2400" dirty="0"/>
              <a:t>Měření v rámci CTT je založeno na </a:t>
            </a:r>
            <a:r>
              <a:rPr lang="cs-CZ" sz="2400" dirty="0" err="1"/>
              <a:t>Stevensově</a:t>
            </a:r>
            <a:r>
              <a:rPr lang="cs-CZ" sz="2400" dirty="0"/>
              <a:t> operacionální definici.</a:t>
            </a:r>
            <a:endParaRPr lang="cs-CZ" sz="2400" i="1" dirty="0"/>
          </a:p>
          <a:p>
            <a:pPr lvl="1"/>
            <a:r>
              <a:rPr lang="cs-CZ" sz="2000" dirty="0"/>
              <a:t>Položková data jsou nominální nebo ordinální, málokdy intervalová.</a:t>
            </a:r>
          </a:p>
          <a:p>
            <a:pPr lvl="1"/>
            <a:r>
              <a:rPr lang="cs-CZ" sz="2000" dirty="0"/>
              <a:t>Ze </a:t>
            </a:r>
            <a:r>
              <a:rPr lang="cs-CZ" sz="2000" dirty="0" err="1"/>
              <a:t>Stevensova</a:t>
            </a:r>
            <a:r>
              <a:rPr lang="cs-CZ" sz="2000" dirty="0"/>
              <a:t> pohledu je „měřením“ již odpověď na položku.</a:t>
            </a:r>
          </a:p>
          <a:p>
            <a:pPr lvl="1"/>
            <a:r>
              <a:rPr lang="cs-CZ" sz="2000" dirty="0"/>
              <a:t>Numerická data ale neznamenají, že jde o „čísla“ v pravém slova smyslu.</a:t>
            </a:r>
          </a:p>
          <a:p>
            <a:endParaRPr lang="cs-CZ" sz="2400" dirty="0"/>
          </a:p>
          <a:p>
            <a:r>
              <a:rPr lang="cs-CZ" sz="2400" dirty="0"/>
              <a:t>CTT s těmito ordinálními daty zachází, jako by byly číselné (součet položek...).</a:t>
            </a:r>
          </a:p>
          <a:p>
            <a:pPr lvl="1"/>
            <a:r>
              <a:rPr lang="cs-CZ" sz="2000" dirty="0"/>
              <a:t>CTT </a:t>
            </a:r>
            <a:r>
              <a:rPr lang="cs-CZ" sz="2000" b="1" dirty="0"/>
              <a:t>pouze předpokládá</a:t>
            </a:r>
            <a:r>
              <a:rPr lang="cs-CZ" sz="2000" dirty="0"/>
              <a:t>, že standardizované skóry odvozené z hrubých skórů jsou intervalová data. Dodržení </a:t>
            </a:r>
            <a:r>
              <a:rPr lang="cs-CZ" sz="2000" dirty="0" err="1"/>
              <a:t>aditivity</a:t>
            </a:r>
            <a:r>
              <a:rPr lang="cs-CZ" sz="2000" dirty="0"/>
              <a:t> neřeší. </a:t>
            </a:r>
          </a:p>
          <a:p>
            <a:pPr lvl="1"/>
            <a:r>
              <a:rPr lang="cs-CZ" sz="2000" dirty="0"/>
              <a:t>Pro výpočty používá míry centrální tendence a rozptylu (regrese, FA).</a:t>
            </a:r>
          </a:p>
          <a:p>
            <a:pPr lvl="1"/>
            <a:r>
              <a:rPr lang="cs-CZ" sz="2000" dirty="0"/>
              <a:t>Zachází tedy se škálami, jako kdyby fundamentální byly.</a:t>
            </a:r>
          </a:p>
          <a:p>
            <a:r>
              <a:rPr lang="cs-CZ" sz="2200" b="1" dirty="0"/>
              <a:t>Kdy zejména to vadí?</a:t>
            </a:r>
          </a:p>
        </p:txBody>
      </p:sp>
    </p:spTree>
    <p:extLst>
      <p:ext uri="{BB962C8B-B14F-4D97-AF65-F5344CB8AC3E}">
        <p14:creationId xmlns:p14="http://schemas.microsoft.com/office/powerpoint/2010/main" val="13629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Ordinální faktorová analýza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471328" cy="4391578"/>
          </a:xfrm>
        </p:spPr>
        <p:txBody>
          <a:bodyPr>
            <a:normAutofit/>
          </a:bodyPr>
          <a:lstStyle/>
          <a:p>
            <a:r>
              <a:rPr lang="cs-CZ" dirty="0"/>
              <a:t>Ordinální faktorová analýza je založená na </a:t>
            </a:r>
            <a:r>
              <a:rPr lang="cs-CZ" dirty="0" err="1"/>
              <a:t>tetrachorických</a:t>
            </a:r>
            <a:r>
              <a:rPr lang="cs-CZ" dirty="0"/>
              <a:t> (binární položky), respektive </a:t>
            </a:r>
            <a:r>
              <a:rPr lang="cs-CZ" dirty="0" err="1"/>
              <a:t>polychorických</a:t>
            </a:r>
            <a:r>
              <a:rPr lang="cs-CZ" dirty="0"/>
              <a:t> korelacích (ordinální položky).</a:t>
            </a:r>
          </a:p>
          <a:p>
            <a:r>
              <a:rPr lang="cs-CZ" dirty="0" err="1"/>
              <a:t>Tetrachorická</a:t>
            </a:r>
            <a:r>
              <a:rPr lang="cs-CZ" dirty="0"/>
              <a:t>/</a:t>
            </a:r>
            <a:r>
              <a:rPr lang="cs-CZ" dirty="0" err="1"/>
              <a:t>polychorická</a:t>
            </a:r>
            <a:r>
              <a:rPr lang="cs-CZ" dirty="0"/>
              <a:t> korelace:</a:t>
            </a:r>
          </a:p>
          <a:p>
            <a:pPr lvl="1"/>
            <a:r>
              <a:rPr lang="cs-CZ" dirty="0"/>
              <a:t>Existuje spojitá, intervalová, normálně rozložená latentní odpověď (LR, </a:t>
            </a:r>
            <a:r>
              <a:rPr lang="cs-CZ" dirty="0" err="1"/>
              <a:t>Latent</a:t>
            </a:r>
            <a:r>
              <a:rPr lang="cs-CZ" dirty="0"/>
              <a:t> Response).</a:t>
            </a:r>
          </a:p>
          <a:p>
            <a:pPr lvl="1"/>
            <a:r>
              <a:rPr lang="cs-CZ" dirty="0"/>
              <a:t>Ta není přímo pozorovaná (je latentní).</a:t>
            </a:r>
          </a:p>
          <a:p>
            <a:pPr lvl="1"/>
            <a:r>
              <a:rPr lang="cs-CZ" dirty="0"/>
              <a:t>Manifestuje se pouze jako ordinální kategorie.</a:t>
            </a:r>
          </a:p>
          <a:p>
            <a:pPr lvl="1"/>
            <a:r>
              <a:rPr lang="cs-CZ" dirty="0"/>
              <a:t>Pokud LR překročí příslušný </a:t>
            </a:r>
            <a:r>
              <a:rPr lang="cs-CZ" i="1" dirty="0"/>
              <a:t>práh</a:t>
            </a:r>
            <a:r>
              <a:rPr lang="cs-CZ" dirty="0"/>
              <a:t> položky, pozorujeme vyšší kategorii.</a:t>
            </a:r>
          </a:p>
          <a:p>
            <a:r>
              <a:rPr lang="cs-CZ" dirty="0" err="1"/>
              <a:t>Tetra</a:t>
            </a:r>
            <a:r>
              <a:rPr lang="cs-CZ" dirty="0"/>
              <a:t>/</a:t>
            </a:r>
            <a:r>
              <a:rPr lang="cs-CZ" dirty="0" err="1"/>
              <a:t>poly</a:t>
            </a:r>
            <a:r>
              <a:rPr lang="cs-CZ" dirty="0"/>
              <a:t> korelace jsou odhadovány na základě </a:t>
            </a:r>
            <a:r>
              <a:rPr lang="cs-CZ" dirty="0" err="1"/>
              <a:t>bivariačních</a:t>
            </a:r>
            <a:r>
              <a:rPr lang="cs-CZ" dirty="0"/>
              <a:t> frekvenčních tabulek.</a:t>
            </a:r>
          </a:p>
          <a:p>
            <a:r>
              <a:rPr lang="cs-CZ" dirty="0" err="1"/>
              <a:t>Tetrachorické</a:t>
            </a:r>
            <a:r>
              <a:rPr lang="cs-CZ" dirty="0"/>
              <a:t> korelace nejsou robustní vůči zešikmení.</a:t>
            </a:r>
          </a:p>
          <a:p>
            <a:pPr lvl="1"/>
            <a:r>
              <a:rPr lang="cs-CZ" dirty="0"/>
              <a:t>V případě chybějících </a:t>
            </a:r>
            <a:r>
              <a:rPr lang="cs-CZ" dirty="0" err="1"/>
              <a:t>bivariačních</a:t>
            </a:r>
            <a:r>
              <a:rPr lang="cs-CZ" dirty="0"/>
              <a:t> četností není korelace identifikovaná </a:t>
            </a:r>
          </a:p>
          <a:p>
            <a:pPr lvl="2"/>
            <a:r>
              <a:rPr lang="cs-CZ" dirty="0"/>
              <a:t>Imputuje se arbitrární konstanta, tzv. korekce na kontinuitu.</a:t>
            </a:r>
          </a:p>
          <a:p>
            <a:pPr lvl="1"/>
            <a:r>
              <a:rPr lang="cs-CZ" dirty="0"/>
              <a:t>Rozdílné zešikmení položek, zejm. u </a:t>
            </a:r>
            <a:r>
              <a:rPr lang="cs-CZ" dirty="0" err="1"/>
              <a:t>tetrachorických</a:t>
            </a:r>
            <a:r>
              <a:rPr lang="cs-CZ" dirty="0"/>
              <a:t> korelací (vede k výraznému nadhodnocení síly vztahu).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46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Parametry ordinální faktorové analýzy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463586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– rozptyl, resp. kovariance položek i, k.</a:t>
                </a:r>
              </a:p>
              <a:p>
                <a:pPr lvl="1"/>
                <a:r>
                  <a:rPr lang="cs-CZ" dirty="0"/>
                  <a:t>Pozorovaná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a odhadovaná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cs-CZ" dirty="0"/>
                  <a:t> mat.</a:t>
                </a:r>
              </a:p>
              <a:p>
                <a:pPr lvl="1"/>
                <a:r>
                  <a:rPr lang="cs-CZ" dirty="0"/>
                  <a:t>V ordinální CFA je 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cs-CZ" dirty="0"/>
                  <a:t> odhadovaná (mat. LR).</a:t>
                </a:r>
                <a:endParaRPr lang="cs-CZ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faktorový náboj LR i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 – k-</a:t>
                </a:r>
                <a:r>
                  <a:rPr lang="cs-CZ" dirty="0" err="1"/>
                  <a:t>tý</a:t>
                </a:r>
                <a:r>
                  <a:rPr lang="cs-CZ" dirty="0"/>
                  <a:t> práh pol. i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dirty="0"/>
                  <a:t> – reziduální rozptyl, resp. reziduální kovariance LR i, k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</a:t>
                </a:r>
                <a:r>
                  <a:rPr lang="cs-CZ" dirty="0" err="1"/>
                  <a:t>intercept</a:t>
                </a:r>
                <a:r>
                  <a:rPr lang="cs-CZ" dirty="0"/>
                  <a:t> LR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cs-CZ" dirty="0"/>
                  <a:t> – průměr a rozptyl faktoru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cs-CZ" dirty="0"/>
                  <a:t>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cs-CZ" dirty="0"/>
                  <a:t>).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celkový rozptyl LR je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cs-CZ" dirty="0"/>
                  <a:t>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cs-CZ" dirty="0"/>
                  <a:t>)</a:t>
                </a:r>
              </a:p>
              <a:p>
                <a:pPr lvl="1"/>
                <a:r>
                  <a:rPr lang="cs-CZ" dirty="0"/>
                  <a:t>tzv. „</a:t>
                </a:r>
                <a:r>
                  <a:rPr lang="cs-CZ" dirty="0" err="1"/>
                  <a:t>scaling</a:t>
                </a:r>
                <a:r>
                  <a:rPr lang="cs-CZ" dirty="0"/>
                  <a:t> </a:t>
                </a:r>
                <a:r>
                  <a:rPr lang="cs-CZ" dirty="0" err="1"/>
                  <a:t>parameter</a:t>
                </a:r>
                <a:r>
                  <a:rPr lang="cs-CZ" dirty="0"/>
                  <a:t>“.</a:t>
                </a:r>
              </a:p>
              <a:p>
                <a:pPr lvl="1"/>
                <a:r>
                  <a:rPr lang="cs-CZ" dirty="0"/>
                  <a:t>jde o relativní nepřítomnost chybové SD.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463586"/>
              </a:xfrm>
              <a:blipFill>
                <a:blip r:embed="rId2"/>
                <a:stretch>
                  <a:fillRect l="-3077" t="-227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17920" y="1845734"/>
                <a:ext cx="4937760" cy="43915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dirty="0"/>
                  <a:t>Pro účely identifikace zpravidla </a:t>
                </a:r>
                <a:r>
                  <a:rPr lang="cs-CZ" dirty="0" err="1"/>
                  <a:t>intercept</a:t>
                </a:r>
                <a:r>
                  <a:rPr lang="cs-CZ" dirty="0"/>
                  <a:t> LR fixován jako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s-CZ" dirty="0"/>
                  <a:t>.</a:t>
                </a:r>
              </a:p>
              <a:p>
                <a:r>
                  <a:rPr lang="cs-CZ" b="1" dirty="0" err="1"/>
                  <a:t>Theta</a:t>
                </a:r>
                <a:r>
                  <a:rPr lang="cs-CZ" b="1" dirty="0"/>
                  <a:t> parametrizace:</a:t>
                </a:r>
              </a:p>
              <a:p>
                <a:pPr lvl="1"/>
                <a:r>
                  <a:rPr lang="cs-CZ" dirty="0"/>
                  <a:t>Parametrem v modelu je reziduální rozptyl LR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cs-CZ" dirty="0"/>
                  <a:t>.</a:t>
                </a:r>
              </a:p>
              <a:p>
                <a:pPr lvl="1"/>
                <a:r>
                  <a:rPr lang="cs-CZ" dirty="0"/>
                  <a:t>Pro účely identifikace zpravidla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cs-CZ" dirty="0"/>
                  <a:t>.</a:t>
                </a:r>
                <a:endParaRPr lang="cs-CZ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lze dopočítat jako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cs-CZ" dirty="0"/>
              </a:p>
              <a:p>
                <a:r>
                  <a:rPr lang="cs-CZ" b="1" dirty="0"/>
                  <a:t>Delta parametrizace:</a:t>
                </a:r>
              </a:p>
              <a:p>
                <a:pPr lvl="1"/>
                <a:r>
                  <a:rPr lang="cs-CZ" dirty="0"/>
                  <a:t>Parametrem v modelu je celkový rozptyl LR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cs-CZ" dirty="0"/>
                  <a:t>. </a:t>
                </a:r>
              </a:p>
              <a:p>
                <a:pPr lvl="1"/>
                <a:r>
                  <a:rPr lang="cs-CZ" dirty="0"/>
                  <a:t>Pro účely identifikace zpravidla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cs-CZ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lze dopočítat jako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/>
                  <a:t>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cs-CZ" dirty="0"/>
              </a:p>
              <a:p>
                <a:r>
                  <a:rPr lang="cs-CZ" dirty="0"/>
                  <a:t>Výjimkou z uvedených omezení jsou MG, longitudinální a růstové modely.</a:t>
                </a:r>
                <a:endParaRPr lang="en-US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17920" y="1845734"/>
                <a:ext cx="4937760" cy="4391577"/>
              </a:xfrm>
              <a:blipFill>
                <a:blip r:embed="rId3"/>
                <a:stretch>
                  <a:fillRect l="-1282" t="-2305" r="-128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8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Parametry ordinální faktorové analýzy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463586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– rozptyl, resp. kovariance položek i, k.</a:t>
                </a:r>
              </a:p>
              <a:p>
                <a:pPr lvl="1"/>
                <a:r>
                  <a:rPr lang="cs-CZ" dirty="0"/>
                  <a:t>Pozorovaná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cs-CZ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a odhadovaná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cs-CZ" dirty="0"/>
                  <a:t> mat.</a:t>
                </a:r>
              </a:p>
              <a:p>
                <a:pPr lvl="1"/>
                <a:r>
                  <a:rPr lang="cs-CZ" dirty="0"/>
                  <a:t>V ordinální CFA je 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cs-CZ" dirty="0"/>
                  <a:t> odhadovaná (mat. LR).</a:t>
                </a:r>
                <a:endParaRPr lang="cs-CZ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faktorový náboj LR i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cs-CZ" dirty="0"/>
                  <a:t> – k-</a:t>
                </a:r>
                <a:r>
                  <a:rPr lang="cs-CZ" dirty="0" err="1"/>
                  <a:t>tý</a:t>
                </a:r>
                <a:r>
                  <a:rPr lang="cs-CZ" dirty="0"/>
                  <a:t> práh pol. i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dirty="0"/>
                  <a:t> – reziduální rozptyl, resp. reziduální kovariance LR i, k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</a:t>
                </a:r>
                <a:r>
                  <a:rPr lang="cs-CZ" dirty="0" err="1"/>
                  <a:t>intercept</a:t>
                </a:r>
                <a:r>
                  <a:rPr lang="cs-CZ" dirty="0"/>
                  <a:t> LR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cs-CZ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cs-CZ" dirty="0"/>
                  <a:t> – průměr a rozptyl faktoru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cs-CZ" dirty="0"/>
                  <a:t>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cs-CZ" dirty="0"/>
                  <a:t>).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– celkový rozptyl LR je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cs-CZ" dirty="0"/>
                  <a:t> (mat.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cs-CZ" dirty="0"/>
                  <a:t>)</a:t>
                </a:r>
              </a:p>
              <a:p>
                <a:pPr lvl="1"/>
                <a:r>
                  <a:rPr lang="cs-CZ" dirty="0"/>
                  <a:t>tzv. „</a:t>
                </a:r>
                <a:r>
                  <a:rPr lang="cs-CZ" dirty="0" err="1"/>
                  <a:t>scaling</a:t>
                </a:r>
                <a:r>
                  <a:rPr lang="cs-CZ" dirty="0"/>
                  <a:t> </a:t>
                </a:r>
                <a:r>
                  <a:rPr lang="cs-CZ" dirty="0" err="1"/>
                  <a:t>parameter</a:t>
                </a:r>
                <a:r>
                  <a:rPr lang="cs-CZ" dirty="0"/>
                  <a:t>“.</a:t>
                </a:r>
              </a:p>
              <a:p>
                <a:pPr lvl="1"/>
                <a:r>
                  <a:rPr lang="cs-CZ" dirty="0"/>
                  <a:t>jde o relativní nepřítomnost chybové SD.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9" y="1845734"/>
                <a:ext cx="4937760" cy="4463586"/>
              </a:xfrm>
              <a:blipFill>
                <a:blip r:embed="rId2"/>
                <a:stretch>
                  <a:fillRect l="-3077" t="-227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06" y="1845734"/>
            <a:ext cx="4349135" cy="4463586"/>
          </a:xfrm>
        </p:spPr>
      </p:pic>
    </p:spTree>
    <p:extLst>
      <p:ext uri="{BB962C8B-B14F-4D97-AF65-F5344CB8AC3E}">
        <p14:creationId xmlns:p14="http://schemas.microsoft.com/office/powerpoint/2010/main" val="5298858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Charakteristická funkce testu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43872" y="64507"/>
            <a:ext cx="6264696" cy="665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r>
              <a:rPr lang="en-US" sz="1100" dirty="0"/>
              <a:t>Cígler, H., Jabůrek, M., Straka, O., &amp; Portešová, Š. (2017). </a:t>
            </a:r>
            <a:r>
              <a:rPr lang="en-US" sz="1100" i="1" dirty="0" err="1"/>
              <a:t>Psychometrická</a:t>
            </a:r>
            <a:r>
              <a:rPr lang="en-US" sz="1100" i="1" dirty="0"/>
              <a:t> </a:t>
            </a:r>
            <a:r>
              <a:rPr lang="en-US" sz="1100" i="1" dirty="0" err="1"/>
              <a:t>analýza</a:t>
            </a:r>
            <a:r>
              <a:rPr lang="en-US" sz="1100" i="1" dirty="0"/>
              <a:t> TIM</a:t>
            </a:r>
            <a:r>
              <a:rPr lang="en-US" sz="1100" i="1" baseline="30000" dirty="0"/>
              <a:t>3–5</a:t>
            </a:r>
            <a:r>
              <a:rPr lang="en-US" sz="1100" i="1" dirty="0"/>
              <a:t> – </a:t>
            </a:r>
            <a:r>
              <a:rPr lang="en-US" sz="1100" i="1" dirty="0" err="1"/>
              <a:t>Testu</a:t>
            </a:r>
            <a:r>
              <a:rPr lang="en-US" sz="1100" i="1" dirty="0"/>
              <a:t> pro </a:t>
            </a:r>
            <a:r>
              <a:rPr lang="en-US" sz="1100" i="1" dirty="0" err="1"/>
              <a:t>identifikaci</a:t>
            </a:r>
            <a:r>
              <a:rPr lang="en-US" sz="1100" i="1" dirty="0"/>
              <a:t> </a:t>
            </a:r>
            <a:r>
              <a:rPr lang="en-US" sz="1100" i="1" dirty="0" err="1"/>
              <a:t>nadaných</a:t>
            </a:r>
            <a:r>
              <a:rPr lang="en-US" sz="1100" i="1" dirty="0"/>
              <a:t> </a:t>
            </a:r>
            <a:r>
              <a:rPr lang="en-US" sz="1100" i="1" dirty="0" err="1"/>
              <a:t>žáků</a:t>
            </a:r>
            <a:r>
              <a:rPr lang="en-US" sz="1100" i="1" dirty="0"/>
              <a:t> v </a:t>
            </a:r>
            <a:r>
              <a:rPr lang="en-US" sz="1100" i="1" dirty="0" err="1"/>
              <a:t>matematice</a:t>
            </a:r>
            <a:r>
              <a:rPr lang="en-US" sz="1100" i="1" dirty="0"/>
              <a:t> pro 3.–5. </a:t>
            </a:r>
            <a:r>
              <a:rPr lang="en-US" sz="1100" i="1" dirty="0" err="1"/>
              <a:t>třídu</a:t>
            </a:r>
            <a:r>
              <a:rPr lang="en-US" sz="1100" i="1" dirty="0"/>
              <a:t>.</a:t>
            </a:r>
            <a:r>
              <a:rPr lang="en-US" sz="1100" dirty="0"/>
              <a:t> Brno: </a:t>
            </a:r>
            <a:r>
              <a:rPr lang="en-US" sz="1100" dirty="0" err="1"/>
              <a:t>Masarykova</a:t>
            </a:r>
            <a:r>
              <a:rPr lang="en-US" sz="1100" dirty="0"/>
              <a:t> </a:t>
            </a:r>
            <a:r>
              <a:rPr lang="en-US" sz="1100" dirty="0" err="1"/>
              <a:t>univerzita</a:t>
            </a:r>
            <a:r>
              <a:rPr lang="en-US" sz="1100" dirty="0"/>
              <a:t>. Retrieved from </a:t>
            </a:r>
            <a:r>
              <a:rPr lang="en-US" sz="1100" dirty="0">
                <a:hlinkClick r:id="rId3"/>
              </a:rPr>
              <a:t>https://munispace.muni.cz/index.php/munispace/catalog/book/968 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8816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Charakteristická funkce testu (TCF)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Test </a:t>
                </a:r>
                <a:r>
                  <a:rPr lang="cs-CZ" sz="2400" dirty="0" err="1"/>
                  <a:t>Characteristic</a:t>
                </a:r>
                <a:r>
                  <a:rPr lang="cs-CZ" sz="2400" dirty="0"/>
                  <a:t> </a:t>
                </a:r>
                <a:r>
                  <a:rPr lang="cs-CZ" sz="2400" dirty="0" err="1"/>
                  <a:t>Function</a:t>
                </a:r>
                <a:r>
                  <a:rPr lang="cs-CZ" sz="2400" dirty="0"/>
                  <a:t>/</a:t>
                </a:r>
                <a:r>
                  <a:rPr lang="cs-CZ" sz="2400" dirty="0" err="1"/>
                  <a:t>Curve</a:t>
                </a:r>
                <a:r>
                  <a:rPr lang="cs-CZ" sz="2400" dirty="0"/>
                  <a:t> (TCF/TCC).</a:t>
                </a:r>
              </a:p>
              <a:p>
                <a:r>
                  <a:rPr lang="cs-CZ" sz="2400" dirty="0"/>
                  <a:t>Jde o prostý součet jednotlivých ICC: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</a:rPr>
                        <m:t>𝑇𝐶𝐶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𝐼𝐶𝐶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24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cs-CZ" sz="2400" dirty="0"/>
              </a:p>
              <a:p>
                <a:pPr lvl="1"/>
                <a:r>
                  <a:rPr lang="cs-CZ" sz="2000" dirty="0"/>
                  <a:t>kde n je počet položek.</a:t>
                </a:r>
              </a:p>
              <a:p>
                <a:r>
                  <a:rPr lang="cs-CZ" sz="2400" dirty="0"/>
                  <a:t>Hodnota očekávaného pravého skóre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40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400" dirty="0"/>
                  <a:t> u respondentů s určitou mírou latentního rysu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cs-CZ" sz="2400" dirty="0"/>
                  <a:t>.</a:t>
                </a:r>
              </a:p>
              <a:p>
                <a:pPr lvl="1"/>
                <a:r>
                  <a:rPr lang="cs-CZ" sz="2000" dirty="0"/>
                  <a:t>Protože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0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cs-CZ" sz="2000" dirty="0"/>
                  <a:t>, logicky platí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00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cs-CZ" sz="200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cs-CZ" sz="2000" dirty="0"/>
                  <a:t>.</a:t>
                </a:r>
              </a:p>
              <a:p>
                <a:pPr lvl="1"/>
                <a:r>
                  <a:rPr lang="cs-CZ" sz="2000" dirty="0"/>
                  <a:t>Pro neznámou „pravou hodnotu“ 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cs-CZ" sz="2000" dirty="0"/>
                  <a:t>, nikoli její odhad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cs-CZ" sz="2000" dirty="0"/>
                  <a:t>.</a:t>
                </a:r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63586"/>
              </a:xfrm>
              <a:blipFill>
                <a:blip r:embed="rId2"/>
                <a:stretch>
                  <a:fillRect l="-1009" t="-9091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7765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Charakteristická funkce testu (TCF)</a:t>
            </a:r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960613"/>
            <a:ext cx="4938712" cy="379402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961223"/>
            <a:ext cx="4937125" cy="37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Charakteristická funkce testu (TCF)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391578"/>
              </a:xfrm>
            </p:spPr>
            <p:txBody>
              <a:bodyPr>
                <a:noAutofit/>
              </a:bodyPr>
              <a:lstStyle/>
              <a:p>
                <a:r>
                  <a:rPr lang="cs-CZ" sz="2400" b="1" dirty="0"/>
                  <a:t>TCF lze využít při skórování testu.</a:t>
                </a:r>
              </a:p>
              <a:p>
                <a:r>
                  <a:rPr lang="cs-CZ" sz="2400" b="1" dirty="0"/>
                  <a:t>1PL:</a:t>
                </a:r>
                <a:r>
                  <a:rPr lang="cs-CZ" sz="2400" dirty="0"/>
                  <a:t> TCC izomorfní, každému X odpovídá právě jedno </a:t>
                </a:r>
                <a:r>
                  <a:rPr lang="el-GR" sz="2400" dirty="0"/>
                  <a:t>θ</a:t>
                </a:r>
                <a:r>
                  <a:rPr lang="cs-CZ" sz="2400" dirty="0"/>
                  <a:t>. Toho se využívá při skórování (pro odhad postačuje HS).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𝑇𝐶𝐶</m:t>
                    </m:r>
                    <m:d>
                      <m:d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cs-CZ" sz="2400" dirty="0"/>
                  <a:t>.</a:t>
                </a:r>
              </a:p>
              <a:p>
                <a:r>
                  <a:rPr lang="cs-CZ" sz="2400" b="1" dirty="0"/>
                  <a:t>2PL:</a:t>
                </a:r>
                <a:r>
                  <a:rPr lang="cs-CZ" sz="2400" dirty="0"/>
                  <a:t> vztah není jednoznačný; diskriminační parametr dává rozdílné váhy položkám. Záleží, které byly zodpovězeny správně: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𝑇𝐶𝐶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cs-CZ" sz="2400" dirty="0"/>
                  <a:t>;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↛</m:t>
                    </m:r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𝑇𝐶𝐶</m:t>
                    </m:r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400" dirty="0"/>
                  <a:t>.</a:t>
                </a:r>
              </a:p>
              <a:p>
                <a:pPr lvl="1"/>
                <a:r>
                  <a:rPr lang="cs-CZ" sz="2000" dirty="0"/>
                  <a:t>Každému HS odpovídá konečný počet odhadů latentních rysů podle konkrétních odpovědí.</a:t>
                </a:r>
              </a:p>
              <a:p>
                <a:pPr lvl="1"/>
                <a:r>
                  <a:rPr lang="cs-CZ" sz="2000" dirty="0"/>
                  <a:t>Z hrubého skóre lze na úroveň latentního rysu usuzovat jen se ztrátou reliability.</a:t>
                </a:r>
              </a:p>
              <a:p>
                <a:pPr lvl="1"/>
                <a:r>
                  <a:rPr lang="cs-CZ" sz="2000" dirty="0"/>
                  <a:t>Zpravidla se pro skórování používají přímo odpovědi na jednotlivé položky.</a:t>
                </a:r>
              </a:p>
              <a:p>
                <a:r>
                  <a:rPr lang="cs-CZ" sz="2400" dirty="0"/>
                  <a:t>Řada dalších využití, např.:</a:t>
                </a:r>
              </a:p>
              <a:p>
                <a:pPr lvl="1"/>
                <a:r>
                  <a:rPr lang="cs-CZ" sz="2000" dirty="0" err="1"/>
                  <a:t>Observed</a:t>
                </a:r>
                <a:r>
                  <a:rPr lang="cs-CZ" sz="2000" dirty="0"/>
                  <a:t> (</a:t>
                </a:r>
                <a:r>
                  <a:rPr lang="cs-CZ" sz="2000" dirty="0" err="1"/>
                  <a:t>total</a:t>
                </a:r>
                <a:r>
                  <a:rPr lang="cs-CZ" sz="2000" dirty="0"/>
                  <a:t>) </a:t>
                </a:r>
                <a:r>
                  <a:rPr lang="cs-CZ" sz="2000" dirty="0" err="1"/>
                  <a:t>score</a:t>
                </a:r>
                <a:r>
                  <a:rPr lang="cs-CZ" sz="2000" dirty="0"/>
                  <a:t> IRT </a:t>
                </a:r>
                <a:r>
                  <a:rPr lang="cs-CZ" sz="2000" dirty="0" err="1"/>
                  <a:t>equating</a:t>
                </a:r>
                <a:r>
                  <a:rPr lang="cs-CZ" sz="2000" dirty="0"/>
                  <a:t>.</a:t>
                </a:r>
              </a:p>
              <a:p>
                <a:pPr lvl="1"/>
                <a:r>
                  <a:rPr lang="cs-CZ" sz="2000" dirty="0" err="1"/>
                  <a:t>Differential</a:t>
                </a:r>
                <a:r>
                  <a:rPr lang="cs-CZ" sz="2000" dirty="0"/>
                  <a:t> test </a:t>
                </a:r>
                <a:r>
                  <a:rPr lang="cs-CZ" sz="2000" dirty="0" err="1"/>
                  <a:t>functioning</a:t>
                </a:r>
                <a:r>
                  <a:rPr lang="cs-CZ" sz="2000" dirty="0"/>
                  <a:t> (DTF).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391578"/>
              </a:xfrm>
              <a:blipFill>
                <a:blip r:embed="rId2"/>
                <a:stretch>
                  <a:fillRect l="-1009" t="-1729" b="-2305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009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TCC </a:t>
            </a:r>
            <a:r>
              <a:rPr lang="cs-CZ" dirty="0" err="1"/>
              <a:t>Raschova</a:t>
            </a:r>
            <a:r>
              <a:rPr lang="cs-CZ" dirty="0"/>
              <a:t> a 2PL modelu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3133" y="1846263"/>
            <a:ext cx="4806372" cy="402272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3614" y="1846263"/>
            <a:ext cx="4806372" cy="402272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63133" y="5949280"/>
            <a:ext cx="992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LSAT7</a:t>
            </a:r>
            <a:r>
              <a:rPr lang="cs-CZ" dirty="0"/>
              <a:t> data v </a:t>
            </a:r>
            <a:r>
              <a:rPr lang="cs-CZ" dirty="0" err="1"/>
              <a:t>mirt</a:t>
            </a:r>
            <a:r>
              <a:rPr lang="cs-CZ" dirty="0"/>
              <a:t> balíčku (5 binárních položek)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3645024"/>
            <a:ext cx="1714739" cy="123842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3693800"/>
            <a:ext cx="165758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57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TCC </a:t>
            </a:r>
            <a:r>
              <a:rPr lang="cs-CZ" dirty="0" err="1"/>
              <a:t>Raschova</a:t>
            </a:r>
            <a:r>
              <a:rPr lang="cs-CZ" dirty="0"/>
              <a:t> a 2PL modelu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63133" y="5949280"/>
            <a:ext cx="992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LSAT7</a:t>
            </a:r>
            <a:r>
              <a:rPr lang="cs-CZ" dirty="0"/>
              <a:t> data v </a:t>
            </a:r>
            <a:r>
              <a:rPr lang="cs-CZ" dirty="0" err="1"/>
              <a:t>mirt</a:t>
            </a:r>
            <a:r>
              <a:rPr lang="cs-CZ" dirty="0"/>
              <a:t> balíčku (5 binárních položek)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3133" y="1846263"/>
            <a:ext cx="4806372" cy="4022725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3614" y="1846263"/>
            <a:ext cx="480637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22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Chyba měření </a:t>
            </a:r>
            <a:br>
              <a:rPr lang="cs-CZ" dirty="0"/>
            </a:br>
            <a:r>
              <a:rPr lang="cs-CZ" dirty="0"/>
              <a:t>v IRT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Informační funkce položky</a:t>
            </a:r>
          </a:p>
          <a:p>
            <a:r>
              <a:rPr lang="cs-CZ" dirty="0"/>
              <a:t>Informační funkce testu</a:t>
            </a:r>
          </a:p>
          <a:p>
            <a:r>
              <a:rPr lang="cs-CZ" dirty="0"/>
              <a:t>Chyba měření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sz="1000" dirty="0"/>
              <a:t>Martinkova P., &amp; </a:t>
            </a:r>
            <a:r>
              <a:rPr lang="en-US" sz="1000" dirty="0" err="1"/>
              <a:t>Drabinova</a:t>
            </a:r>
            <a:r>
              <a:rPr lang="en-US" sz="1000" dirty="0"/>
              <a:t> A. (2018).</a:t>
            </a:r>
            <a:r>
              <a:rPr lang="cs-CZ" sz="1000" dirty="0"/>
              <a:t> </a:t>
            </a:r>
            <a:r>
              <a:rPr lang="en-US" sz="1000" i="1" dirty="0" err="1"/>
              <a:t>ShinyItemAnalysis</a:t>
            </a:r>
            <a:r>
              <a:rPr lang="en-US" sz="1000" i="1" dirty="0"/>
              <a:t> for teaching psychometrics and to enforce routine analysis of educational tests.</a:t>
            </a:r>
            <a:r>
              <a:rPr lang="cs-CZ" sz="1000" i="1" dirty="0"/>
              <a:t> </a:t>
            </a:r>
            <a:r>
              <a:rPr lang="en-US" sz="1000" dirty="0"/>
              <a:t>The R Journal, 10(2),</a:t>
            </a:r>
            <a:r>
              <a:rPr lang="cs-CZ" sz="1000" dirty="0"/>
              <a:t> </a:t>
            </a:r>
            <a:r>
              <a:rPr lang="en-US" sz="1000" dirty="0"/>
              <a:t>503-515. </a:t>
            </a:r>
            <a:r>
              <a:rPr lang="en-US" sz="1000" dirty="0" err="1"/>
              <a:t>doi</a:t>
            </a:r>
            <a:r>
              <a:rPr lang="en-US" sz="1000" dirty="0"/>
              <a:t>: </a:t>
            </a:r>
            <a:r>
              <a:rPr lang="en-US" sz="1000" dirty="0">
                <a:hlinkClick r:id="rId2"/>
              </a:rPr>
              <a:t>10.32614/RJ-2018-074</a:t>
            </a:r>
            <a:endParaRPr lang="cs-CZ" sz="1000" dirty="0"/>
          </a:p>
          <a:p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60648"/>
            <a:ext cx="6492875" cy="324643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431492"/>
            <a:ext cx="6492875" cy="3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646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A6534DF25F494A989C9CA25BD53AD1" ma:contentTypeVersion="10" ma:contentTypeDescription="Vytvoří nový dokument" ma:contentTypeScope="" ma:versionID="5c36c0156b36c7ed9df4646dc3ce32ae">
  <xsd:schema xmlns:xsd="http://www.w3.org/2001/XMLSchema" xmlns:xs="http://www.w3.org/2001/XMLSchema" xmlns:p="http://schemas.microsoft.com/office/2006/metadata/properties" xmlns:ns2="5ccbcac5-c90f-4c15-bba0-d3e0ae7f6117" xmlns:ns3="495a9335-3c5e-41e7-a0e8-732e4314ed20" targetNamespace="http://schemas.microsoft.com/office/2006/metadata/properties" ma:root="true" ma:fieldsID="ee85a3ddb824f37d01e54056ae5ebf08" ns2:_="" ns3:_="">
    <xsd:import namespace="5ccbcac5-c90f-4c15-bba0-d3e0ae7f6117"/>
    <xsd:import namespace="495a9335-3c5e-41e7-a0e8-732e4314ed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bcac5-c90f-4c15-bba0-d3e0ae7f61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a9335-3c5e-41e7-a0e8-732e4314ed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524C5F-B3A3-47F6-BFD0-9287E0ADD4C9}">
  <ds:schemaRefs>
    <ds:schemaRef ds:uri="http://purl.org/dc/terms/"/>
    <ds:schemaRef ds:uri="http://schemas.microsoft.com/office/infopath/2007/PartnerControls"/>
    <ds:schemaRef ds:uri="5ccbcac5-c90f-4c15-bba0-d3e0ae7f6117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495a9335-3c5e-41e7-a0e8-732e4314ed20"/>
  </ds:schemaRefs>
</ds:datastoreItem>
</file>

<file path=customXml/itemProps2.xml><?xml version="1.0" encoding="utf-8"?>
<ds:datastoreItem xmlns:ds="http://schemas.openxmlformats.org/officeDocument/2006/customXml" ds:itemID="{C2616A63-E890-4DDA-A624-000DC4697E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cbcac5-c90f-4c15-bba0-d3e0ae7f6117"/>
    <ds:schemaRef ds:uri="495a9335-3c5e-41e7-a0e8-732e4314e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987751-1448-4321-9E98-4B8CD1187EA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11787</TotalTime>
  <Words>13808</Words>
  <Application>Microsoft Macintosh PowerPoint</Application>
  <PresentationFormat>Widescreen</PresentationFormat>
  <Paragraphs>1639</Paragraphs>
  <Slides>189</Slides>
  <Notes>5</Notes>
  <HiddenSlides>45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189</vt:i4>
      </vt:variant>
    </vt:vector>
  </HeadingPairs>
  <TitlesOfParts>
    <vt:vector size="198" baseType="lpstr">
      <vt:lpstr>Arial</vt:lpstr>
      <vt:lpstr>Calibri</vt:lpstr>
      <vt:lpstr>Calibri Light</vt:lpstr>
      <vt:lpstr>Cambria Math</vt:lpstr>
      <vt:lpstr>Courier New</vt:lpstr>
      <vt:lpstr>Georgia</vt:lpstr>
      <vt:lpstr>Segoe UI</vt:lpstr>
      <vt:lpstr>Wingdings 3</vt:lpstr>
      <vt:lpstr>Retrospektiva</vt:lpstr>
      <vt:lpstr>Přednáška 9–10:  Teorie odpovědi na položku</vt:lpstr>
      <vt:lpstr>K vyřešení</vt:lpstr>
      <vt:lpstr>Přednáška 9–10:  Teorie odpovědi na položku</vt:lpstr>
      <vt:lpstr>Přímé a nepřímé měření:  Extenzivní vs. intenzivní veličiny</vt:lpstr>
      <vt:lpstr>Přímé a nepřímé měření:  Koordinační funkce</vt:lpstr>
      <vt:lpstr>Počátky měřicích škál</vt:lpstr>
      <vt:lpstr>Počátky měřicích škál</vt:lpstr>
      <vt:lpstr>Fundamentální („základní“) měření</vt:lpstr>
      <vt:lpstr>Připomenutí měření v rámci CTT</vt:lpstr>
      <vt:lpstr>Jde o „měření“?  |  Likertova škála</vt:lpstr>
      <vt:lpstr>Jde o „měření“?  |  Měření pozornosti</vt:lpstr>
      <vt:lpstr>Měření v rámci CTT </vt:lpstr>
      <vt:lpstr>Teorie odpovědi na položku (IRT)</vt:lpstr>
      <vt:lpstr>Příklad: Nezávislost měření na nástroji</vt:lpstr>
      <vt:lpstr>PowerPoint Presentation</vt:lpstr>
      <vt:lpstr>Vývoj teorií odpovědi na položku</vt:lpstr>
      <vt:lpstr>Extrémní příklad</vt:lpstr>
      <vt:lpstr>Jaký je vztah měřeného rysu  a odpovědi na binární položku  (správně/špatně)?</vt:lpstr>
      <vt:lpstr>Základy IRT:  Charakteristická funkce položky (ICC)</vt:lpstr>
      <vt:lpstr>Srovnání modelů měření (Borsboom, 2005)</vt:lpstr>
      <vt:lpstr>FA jako specifický příklad IRT</vt:lpstr>
      <vt:lpstr>FA jako specifický příklad IRT</vt:lpstr>
      <vt:lpstr>Základní logistické IRT modely pro binární položky</vt:lpstr>
      <vt:lpstr>A teď mě vyrob tento obrázek. Neměň prosím slovní zadání příkazu: "An item characteristic function (as understood in item response theory) in a cubist style".</vt:lpstr>
      <vt:lpstr>Jednoparametrový Raschův model (1PL)</vt:lpstr>
      <vt:lpstr>PowerPoint Presentation</vt:lpstr>
      <vt:lpstr>Raschův model (jednoparametrový)</vt:lpstr>
      <vt:lpstr>Raschův model (jednoparametrový)</vt:lpstr>
      <vt:lpstr>Raschův model (jednoparametrový)</vt:lpstr>
      <vt:lpstr>Dvouparametrový model (2PL)</vt:lpstr>
      <vt:lpstr>Charakteristická křivka položky 2PL</vt:lpstr>
      <vt:lpstr>Charakteristická křivka položky 2PL</vt:lpstr>
      <vt:lpstr>Tříparametrový model (3PL)</vt:lpstr>
      <vt:lpstr>Charakteristické křivky položek 3PL</vt:lpstr>
      <vt:lpstr>Čtyřparametrový model (4PL)</vt:lpstr>
      <vt:lpstr>Charakteristická křivka 4PL modelu</vt:lpstr>
      <vt:lpstr>Srovnání 1PL–3PL modelů</vt:lpstr>
      <vt:lpstr>On-line ilustrace</vt:lpstr>
      <vt:lpstr>Různé formáty parametrizace a zápisu</vt:lpstr>
      <vt:lpstr>Výhody intercept-slope parametrizace</vt:lpstr>
      <vt:lpstr>Probitové modely</vt:lpstr>
      <vt:lpstr>Předpoklady IRT</vt:lpstr>
      <vt:lpstr>Přednáška 9–10:  Teorie odpovědi na položku</vt:lpstr>
      <vt:lpstr>Opakování první části přednášky</vt:lpstr>
      <vt:lpstr>Obsah druhé části přednášky</vt:lpstr>
      <vt:lpstr>PowerPoint Presentation</vt:lpstr>
      <vt:lpstr>PowerPoint Presentation</vt:lpstr>
      <vt:lpstr>Další IRT modely</vt:lpstr>
      <vt:lpstr>PowerPoint Presentation</vt:lpstr>
      <vt:lpstr>PowerPoint Presentation</vt:lpstr>
      <vt:lpstr>PowerPoint Presentation</vt:lpstr>
      <vt:lpstr>Graded Response Model (GRM)</vt:lpstr>
      <vt:lpstr>Graded Response Model (GRM)</vt:lpstr>
      <vt:lpstr>PowerPoint Presentation</vt:lpstr>
      <vt:lpstr>PowerPoint Presentation</vt:lpstr>
      <vt:lpstr>PowerPoint Presentation</vt:lpstr>
      <vt:lpstr>Nominal Response Model</vt:lpstr>
      <vt:lpstr>Nominal Response Model (NRM)</vt:lpstr>
      <vt:lpstr>Nominal Response Model (NRM)</vt:lpstr>
      <vt:lpstr>Polytomní IRT modely</vt:lpstr>
      <vt:lpstr>Polytomní modely (z rychlíku)</vt:lpstr>
      <vt:lpstr>PowerPoint Presentation</vt:lpstr>
      <vt:lpstr>PowerPoint Presentation</vt:lpstr>
      <vt:lpstr>Ukázka ideal-point modelu</vt:lpstr>
      <vt:lpstr>IIF, ICF: Obecné vlastnosti</vt:lpstr>
      <vt:lpstr>Partial Credit Model (PCM) a RSM</vt:lpstr>
      <vt:lpstr>Příklad: PCM (5steps Likert)</vt:lpstr>
      <vt:lpstr>Příklad RSM vs. PCM</vt:lpstr>
      <vt:lpstr>GRM vs. PCM</vt:lpstr>
      <vt:lpstr>Nominal Response Model (NRM)</vt:lpstr>
      <vt:lpstr>Multiple-choice models</vt:lpstr>
      <vt:lpstr>Divided-by-total modely obecně</vt:lpstr>
      <vt:lpstr>Srovnání modelů</vt:lpstr>
      <vt:lpstr>IRT model s normativním prvkem</vt:lpstr>
      <vt:lpstr>IRT model s normativním prvkem</vt:lpstr>
      <vt:lpstr>Raschův model</vt:lpstr>
      <vt:lpstr>Raschův model</vt:lpstr>
      <vt:lpstr>PowerPoint Presentation</vt:lpstr>
      <vt:lpstr>PowerPoint Presentation</vt:lpstr>
      <vt:lpstr>Raschův model</vt:lpstr>
      <vt:lpstr>RM: Spolehlivost položky (infit, outfit)</vt:lpstr>
      <vt:lpstr>Jaká křivka by se zde hodila namísto RM?</vt:lpstr>
      <vt:lpstr>Srovnání Raschova a 1PL–3PL přístupu</vt:lpstr>
      <vt:lpstr>Ordinální faktorová analýza</vt:lpstr>
      <vt:lpstr>Tetrachorická korelace (ρ = 0,6)</vt:lpstr>
      <vt:lpstr>Tetrachorická korelace (ρ = 0,6)</vt:lpstr>
      <vt:lpstr>Ordinální faktorová analýza</vt:lpstr>
      <vt:lpstr>Srovnání modelů 2</vt:lpstr>
      <vt:lpstr>Sekvenční modely</vt:lpstr>
      <vt:lpstr>Ordinální faktorová analýza</vt:lpstr>
      <vt:lpstr>Parametry ordinální faktorové analýzy</vt:lpstr>
      <vt:lpstr>Parametry ordinální faktorové analýzy</vt:lpstr>
      <vt:lpstr>Charakteristická funkce testu</vt:lpstr>
      <vt:lpstr>Charakteristická funkce testu (TCF)</vt:lpstr>
      <vt:lpstr>Charakteristická funkce testu (TCF)</vt:lpstr>
      <vt:lpstr>Charakteristická funkce testu (TCF)</vt:lpstr>
      <vt:lpstr>Srovnání TCC Raschova a 2PL modelu</vt:lpstr>
      <vt:lpstr>Srovnání TCC Raschova a 2PL modelu</vt:lpstr>
      <vt:lpstr>Chyba měření  v IRT</vt:lpstr>
      <vt:lpstr>Chyba měření: Intuice</vt:lpstr>
      <vt:lpstr>Chyba měření: Intuice</vt:lpstr>
      <vt:lpstr>Chyba měření: Intuice</vt:lpstr>
      <vt:lpstr>Chyba měření: Intuice</vt:lpstr>
      <vt:lpstr>Chyba měření: Intuice</vt:lpstr>
      <vt:lpstr>Pojetí reliability a přesnosti měření v IRT</vt:lpstr>
      <vt:lpstr>Odbočka: Informační teorie</vt:lpstr>
      <vt:lpstr>Informační funkce položky (IIF)</vt:lpstr>
      <vt:lpstr>Informační funkce položky (IIF)</vt:lpstr>
      <vt:lpstr>Informační funkce položky Vlevo: a=1; b=0; c=0; d=1 | Vpravo: a=2,5; b=-2; c=0; d=1</vt:lpstr>
      <vt:lpstr>Informační funkce položky Vlevo: a=1; b=0; c=0; d=1 | Vpravo: a=1; b=0; c=0,5; d=1</vt:lpstr>
      <vt:lpstr>Informační funkce položky</vt:lpstr>
      <vt:lpstr>Informační funkce testu (TIF) a chyba měření</vt:lpstr>
      <vt:lpstr>PowerPoint Presentation</vt:lpstr>
      <vt:lpstr>PowerPoint Presentation</vt:lpstr>
      <vt:lpstr>Informační  funkce  testu  a chyba  měření</vt:lpstr>
      <vt:lpstr>Reliabilita v IRT</vt:lpstr>
      <vt:lpstr>Reliabilita v IRT</vt:lpstr>
      <vt:lpstr>Lokální reliabilita</vt:lpstr>
      <vt:lpstr>PowerPoint Presentation</vt:lpstr>
      <vt:lpstr>Odhad reliability</vt:lpstr>
      <vt:lpstr>IRT škálování</vt:lpstr>
      <vt:lpstr>Kde je (sakra) to celkové skóre?</vt:lpstr>
      <vt:lpstr>Logitový skór</vt:lpstr>
      <vt:lpstr>IRT škálování</vt:lpstr>
      <vt:lpstr>PowerPoint Presentation</vt:lpstr>
      <vt:lpstr>IRT škálování</vt:lpstr>
      <vt:lpstr>IRT škálování</vt:lpstr>
      <vt:lpstr>PowerPoint Presentation</vt:lpstr>
      <vt:lpstr>PowerPoint Presentation</vt:lpstr>
      <vt:lpstr>PowerPoint Presentation</vt:lpstr>
      <vt:lpstr>PowerPoint Presentation</vt:lpstr>
      <vt:lpstr>Estimátor IRT skóre</vt:lpstr>
      <vt:lpstr>Přehled různých typů skórů: Opakování</vt:lpstr>
      <vt:lpstr>Shoda modelu  s daty</vt:lpstr>
      <vt:lpstr>Shoda modelu s daty</vt:lpstr>
      <vt:lpstr>Shoda na úrovni respondenta/položky</vt:lpstr>
      <vt:lpstr>Shoda položky s daty (item fit)</vt:lpstr>
      <vt:lpstr>Shoda položky s daty (item fit)</vt:lpstr>
      <vt:lpstr>Shoda respondentů s daty</vt:lpstr>
      <vt:lpstr>PowerPoint Presentation</vt:lpstr>
      <vt:lpstr>Lokální závislost položek</vt:lpstr>
      <vt:lpstr>Shoda celého modelu s daty</vt:lpstr>
      <vt:lpstr>RM: Spolehlivost položky (infit, outfit)</vt:lpstr>
      <vt:lpstr>RM: Spolehlivost položky  (dichotomický Raschův model)</vt:lpstr>
      <vt:lpstr>Fit respondentů</vt:lpstr>
      <vt:lpstr>Fit u dalších modelů</vt:lpstr>
      <vt:lpstr>Další modely</vt:lpstr>
      <vt:lpstr>Vybrané aplikace IRT:</vt:lpstr>
      <vt:lpstr>Typická využití IRT</vt:lpstr>
      <vt:lpstr>Počítačové adaptivní testování</vt:lpstr>
      <vt:lpstr>CAT: Ilustrace</vt:lpstr>
      <vt:lpstr>CAT: Ilustrace</vt:lpstr>
      <vt:lpstr>CAT: Ilustrace</vt:lpstr>
      <vt:lpstr>Počítačové adaptivní testování: Postup </vt:lpstr>
      <vt:lpstr>Počítačové adaptivní testování: Výhody </vt:lpstr>
      <vt:lpstr>CAT příklad</vt:lpstr>
      <vt:lpstr>CAT příklad</vt:lpstr>
      <vt:lpstr>CAT příklad</vt:lpstr>
      <vt:lpstr>CAT příklad</vt:lpstr>
      <vt:lpstr>CAT příklad</vt:lpstr>
      <vt:lpstr>CAT příklad</vt:lpstr>
      <vt:lpstr>CAT příklad</vt:lpstr>
      <vt:lpstr>Test equating (vyvažování testů)</vt:lpstr>
      <vt:lpstr>Test equating (vyvažování testů)</vt:lpstr>
      <vt:lpstr>IRT equating: Princip</vt:lpstr>
      <vt:lpstr>IRT equating: Sběr 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IRT modely</vt:lpstr>
      <vt:lpstr>Neparametrické IRT modely</vt:lpstr>
      <vt:lpstr>Nespojitý latentní rys</vt:lpstr>
      <vt:lpstr>Ideal-point modely</vt:lpstr>
      <vt:lpstr>Ideal-point modely</vt:lpstr>
      <vt:lpstr>Nonkompenzatorní IRT modely</vt:lpstr>
      <vt:lpstr>Nonkompenzatorní IRT modely</vt:lpstr>
      <vt:lpstr>Explanační a LLTM modely</vt:lpstr>
      <vt:lpstr>Příklad explanačního LLTM</vt:lpstr>
      <vt:lpstr>IRTree modely</vt:lpstr>
      <vt:lpstr>Příklad IRTree modelu</vt:lpstr>
      <vt:lpstr>Multidimenzionální IRT (MIRT)</vt:lpstr>
      <vt:lpstr>Multidimenzionální IRT (MIRT)</vt:lpstr>
      <vt:lpstr>MIRT: Latentní rysy</vt:lpstr>
      <vt:lpstr>MIRT: diskriminace</vt:lpstr>
      <vt:lpstr>MIRT: Ostatní</vt:lpstr>
      <vt:lpstr>MIRT: Ostatní</vt:lpstr>
      <vt:lpstr>Další aplikace IRT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PSY401 Metodologie psychologie</dc:title>
  <dc:creator>Jan Širůček</dc:creator>
  <cp:lastModifiedBy>Petr Palíšek</cp:lastModifiedBy>
  <cp:revision>534</cp:revision>
  <dcterms:created xsi:type="dcterms:W3CDTF">2014-09-17T14:35:40Z</dcterms:created>
  <dcterms:modified xsi:type="dcterms:W3CDTF">2024-11-26T12:58:26Z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0x010100F3A6534DF25F494A989C9CA25BD53AD1</vt:lpwstr>
  </property>
</Properties>
</file>