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8" r:id="rId3"/>
    <p:sldId id="312" r:id="rId4"/>
    <p:sldId id="315" r:id="rId5"/>
    <p:sldId id="316" r:id="rId6"/>
    <p:sldId id="318" r:id="rId7"/>
    <p:sldId id="319" r:id="rId8"/>
    <p:sldId id="258" r:id="rId9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or" initials="R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0000"/>
    <a:srgbClr val="FF9900"/>
    <a:srgbClr val="FFFF00"/>
    <a:srgbClr val="9100DC"/>
    <a:srgbClr val="F01928"/>
    <a:srgbClr val="FF3CB4"/>
    <a:srgbClr val="0000DC"/>
    <a:srgbClr val="990033"/>
    <a:srgbClr val="5AC8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4B9DFC-7106-407F-9057-CE6FD802D885}" v="13" dt="2024-10-17T21:32:17.0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65"/>
    <p:restoredTop sz="76994" autoAdjust="0"/>
  </p:normalViewPr>
  <p:slideViewPr>
    <p:cSldViewPr snapToGrid="0">
      <p:cViewPr varScale="1">
        <p:scale>
          <a:sx n="61" d="100"/>
          <a:sy n="61" d="100"/>
        </p:scale>
        <p:origin x="1666" y="43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80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Já: Gamifikace; Odpoutání od práce = co to je, čím ho zjišťujeme, na co působí, co jsou </a:t>
            </a:r>
            <a:r>
              <a:rPr lang="cs-CZ" dirty="0" err="1"/>
              <a:t>antecendenty</a:t>
            </a:r>
            <a:endParaRPr lang="cs-CZ" dirty="0"/>
          </a:p>
          <a:p>
            <a:r>
              <a:rPr lang="cs-CZ" dirty="0" err="1"/>
              <a:t>TomV</a:t>
            </a:r>
            <a:r>
              <a:rPr lang="cs-CZ" dirty="0"/>
              <a:t>: Zotavení v kontextu přechodu ze školy do práce, a v dalších momentech změn kontextu, na který může být proces vázán (životní změny). Nevím, jestli tam psát o té gen AI. Aktuálně se tomu nevěnuju, ale mohl by se toho někdo chtít chytit a rád bych v tom uvažování studující podpořil (ale taky brzdil, aby se nepustili do nerealizovatelné DP </a:t>
            </a:r>
            <a:r>
              <a:rPr lang="cs-CZ" dirty="0" err="1"/>
              <a:t>ofc</a:t>
            </a:r>
            <a:r>
              <a:rPr lang="cs-CZ" dirty="0"/>
              <a:t>). – Co myslíš </a:t>
            </a:r>
            <a:r>
              <a:rPr lang="cs-CZ" dirty="0" err="1"/>
              <a:t>TomeK</a:t>
            </a:r>
            <a:r>
              <a:rPr lang="cs-CZ" dirty="0"/>
              <a:t>? Jo pro pobavení jsem přidal na poslední ukrytý slide meme, který popisuje potenciál toho tématu dokonale </a:t>
            </a:r>
            <a:r>
              <a:rPr lang="cs-CZ" dirty="0">
                <a:sym typeface="Wingdings" pitchFamily="2" charset="2"/>
              </a:rPr>
              <a:t>:). Pokud je ale vhodné inzerovat spíš ucelenější potenciální témata, tak bych to gen-</a:t>
            </a:r>
            <a:r>
              <a:rPr lang="cs-CZ" dirty="0" err="1">
                <a:sym typeface="Wingdings" pitchFamily="2" charset="2"/>
              </a:rPr>
              <a:t>ai</a:t>
            </a:r>
            <a:r>
              <a:rPr lang="cs-CZ" dirty="0">
                <a:sym typeface="Wingdings" pitchFamily="2" charset="2"/>
              </a:rPr>
              <a:t> v práci nahradil něco s těma </a:t>
            </a:r>
            <a:r>
              <a:rPr lang="cs-CZ" dirty="0" err="1">
                <a:sym typeface="Wingdings" pitchFamily="2" charset="2"/>
              </a:rPr>
              <a:t>metodama</a:t>
            </a:r>
            <a:r>
              <a:rPr lang="cs-CZ" dirty="0">
                <a:sym typeface="Wingdings" pitchFamily="2" charset="2"/>
              </a:rPr>
              <a:t>, ale upřímně nevím, jak to reprezentovat stručně a výstižně :D. Takže tam klidně můžeme dát místo toho „jak spolu souvisí“ jako má </a:t>
            </a:r>
            <a:r>
              <a:rPr lang="cs-CZ" dirty="0" err="1">
                <a:sym typeface="Wingdings" pitchFamily="2" charset="2"/>
              </a:rPr>
              <a:t>jarda</a:t>
            </a:r>
            <a:r>
              <a:rPr lang="cs-CZ">
                <a:sym typeface="Wingdings" pitchFamily="2" charset="2"/>
              </a:rPr>
              <a:t> :D </a:t>
            </a:r>
            <a:endParaRPr lang="cs-CZ" dirty="0"/>
          </a:p>
          <a:p>
            <a:r>
              <a:rPr lang="cs-CZ" dirty="0"/>
              <a:t>Spolupracujeme se zahraničními autory.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9287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GAMU: 1. Výzkum na ESF a FI, co bylo účelem, co jsme dělali, výstupy z něj</a:t>
            </a:r>
            <a:br>
              <a:rPr lang="cs-CZ" dirty="0"/>
            </a:br>
            <a:r>
              <a:rPr lang="cs-CZ" dirty="0"/>
              <a:t>2. odpoutání = používání telefonů po práci pro práci, očekávání dostupnosti; typy volnočasových aktivit a jejich vliv na odpoutání</a:t>
            </a:r>
          </a:p>
          <a:p>
            <a:r>
              <a:rPr lang="cs-CZ" dirty="0"/>
              <a:t>IGA: co za studie, co je cílem výzkumu, že je to replikace, jak vypadá design (experiment, kooperace vs kompetice, angažovanost)</a:t>
            </a:r>
          </a:p>
        </p:txBody>
      </p:sp>
    </p:spTree>
    <p:extLst>
      <p:ext uri="{BB962C8B-B14F-4D97-AF65-F5344CB8AC3E}">
        <p14:creationId xmlns:p14="http://schemas.microsoft.com/office/powerpoint/2010/main" val="615136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Č2, Vliv stanovení cílů = když řekneme, jak budeme trávit čas, když řekneme, kolik času, když neřekneme nic</a:t>
            </a:r>
          </a:p>
          <a:p>
            <a:r>
              <a:rPr lang="cs-CZ" dirty="0"/>
              <a:t>M1, Ověření škály angažovanosti k zábavnosti a smysluplnosti úkolu = co jsme dělali za experiment (design, měřené proměnné), cíl</a:t>
            </a:r>
          </a:p>
        </p:txBody>
      </p:sp>
    </p:spTree>
    <p:extLst>
      <p:ext uri="{BB962C8B-B14F-4D97-AF65-F5344CB8AC3E}">
        <p14:creationId xmlns:p14="http://schemas.microsoft.com/office/powerpoint/2010/main" val="2227416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Co nabízíme</a:t>
            </a:r>
          </a:p>
          <a:p>
            <a:r>
              <a:rPr lang="cs-CZ" dirty="0"/>
              <a:t>Co hledáme</a:t>
            </a:r>
          </a:p>
        </p:txBody>
      </p:sp>
    </p:spTree>
    <p:extLst>
      <p:ext uri="{BB962C8B-B14F-4D97-AF65-F5344CB8AC3E}">
        <p14:creationId xmlns:p14="http://schemas.microsoft.com/office/powerpoint/2010/main" val="2637542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800" b="1" kern="5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Mangal" panose="02040503050203030202" pitchFamily="18" charset="0"/>
              </a:rPr>
              <a:t>Cíl:</a:t>
            </a:r>
            <a:r>
              <a:rPr lang="cs-CZ" sz="1800" kern="5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Mangal" panose="02040503050203030202" pitchFamily="18" charset="0"/>
              </a:rPr>
              <a:t> Studie se zaměřuje na vliv spolupráce přes on-line aplikace (Zoom, MS </a:t>
            </a:r>
            <a:r>
              <a:rPr lang="cs-CZ" sz="1800" kern="5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Mangal" panose="02040503050203030202" pitchFamily="18" charset="0"/>
              </a:rPr>
              <a:t>Teams</a:t>
            </a:r>
            <a:r>
              <a:rPr lang="cs-CZ" sz="1800" kern="5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Mangal" panose="02040503050203030202" pitchFamily="18" charset="0"/>
              </a:rPr>
              <a:t>…) na výkon týmu oproti spolupráci naživo. Úkol prováděný danými týmy se zakládá na vzájemné komunikaci a domluvě.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800" b="1" kern="5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Mangal" panose="02040503050203030202" pitchFamily="18" charset="0"/>
              </a:rPr>
              <a:t>Cíl:</a:t>
            </a:r>
            <a:r>
              <a:rPr lang="cs-CZ" sz="1800" kern="5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Mangal" panose="02040503050203030202" pitchFamily="18" charset="0"/>
              </a:rPr>
              <a:t> Cílem výzkumu je navázat na studie </a:t>
            </a:r>
            <a:r>
              <a:rPr lang="cs-CZ" sz="1800" kern="5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Mangal" panose="02040503050203030202" pitchFamily="18" charset="0"/>
              </a:rPr>
              <a:t>Collmus</a:t>
            </a:r>
            <a:r>
              <a:rPr lang="cs-CZ" sz="1800" kern="5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Mangal" panose="02040503050203030202" pitchFamily="18" charset="0"/>
              </a:rPr>
              <a:t> &amp; </a:t>
            </a:r>
            <a:r>
              <a:rPr lang="cs-CZ" sz="1800" kern="5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Mangal" panose="02040503050203030202" pitchFamily="18" charset="0"/>
              </a:rPr>
              <a:t>Landers</a:t>
            </a:r>
            <a:r>
              <a:rPr lang="cs-CZ" sz="1800" kern="5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Mangal" panose="02040503050203030202" pitchFamily="18" charset="0"/>
              </a:rPr>
              <a:t> (2019) a </a:t>
            </a:r>
            <a:r>
              <a:rPr lang="cs-CZ" sz="1800" kern="50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Mangal" panose="02040503050203030202" pitchFamily="18" charset="0"/>
              </a:rPr>
              <a:t>Lieberoth</a:t>
            </a:r>
            <a:r>
              <a:rPr lang="cs-CZ" sz="1800" kern="5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Mangal" panose="02040503050203030202" pitchFamily="18" charset="0"/>
              </a:rPr>
              <a:t> (2014). Podle těchto studií již označení úkolu jako hry s výzvami nebo jeho vizuální podoba vedou k vyšší vnitřní motivaci k úkolu a k nižší vnímané míře času stráveného úkolem. Cílem tohoto výzkumu je rozšířit zjištění o to, jak zarámování úkolu jako hry ovlivňuje výkon a jaká je případně souvislost mezi výkonem a dalšími proměnnými.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800" kern="5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Mangal" panose="02040503050203030202" pitchFamily="18" charset="0"/>
              </a:rPr>
              <a:t>- Student vytvoří nebo adaptuje ze zmíněných studií experimentální design, který umožňuje zarámování jako hru a jako pracovní úkol/diagnostický test.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sz="1800" kern="50" dirty="0">
              <a:effectLst/>
              <a:latin typeface="Calibri" panose="020F0502020204030204" pitchFamily="34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672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AF779770-418A-4951-B4DA-AE7CCD747E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6022" y="668000"/>
            <a:ext cx="1882160" cy="537563"/>
          </a:xfrm>
          <a:prstGeom prst="rect">
            <a:avLst/>
          </a:prstGeom>
        </p:spPr>
      </p:pic>
      <p:sp>
        <p:nvSpPr>
          <p:cNvPr id="13" name="Nadpis 6">
            <a:extLst>
              <a:ext uri="{FF2B5EF4-FFF2-40B4-BE49-F238E27FC236}">
                <a16:creationId xmlns:a16="http://schemas.microsoft.com/office/drawing/2014/main" id="{FEAA0553-DE03-4B58-8C39-E96D0668D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022" y="2849565"/>
            <a:ext cx="1016789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</a:p>
        </p:txBody>
      </p:sp>
      <p:sp>
        <p:nvSpPr>
          <p:cNvPr id="14" name="Podnadpis 2">
            <a:extLst>
              <a:ext uri="{FF2B5EF4-FFF2-40B4-BE49-F238E27FC236}">
                <a16:creationId xmlns:a16="http://schemas.microsoft.com/office/drawing/2014/main" id="{596D0529-F65F-4601-AF6C-B0362D1ABB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022" y="4065602"/>
            <a:ext cx="1016789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14400" indent="0">
              <a:lnSpc>
                <a:spcPct val="100000"/>
              </a:lnSpc>
              <a:buNone/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Consolas" panose="020B0609020204030204" pitchFamily="49" charset="0"/>
                <a:cs typeface="Calibri" panose="020F0502020204030204" pitchFamily="34" charset="0"/>
              </a:defRPr>
            </a:lvl1pPr>
          </a:lstStyle>
          <a:p>
            <a:r>
              <a:rPr lang="fr-FR"/>
              <a:t>© tým Psychologie práce KPSY</a:t>
            </a:r>
            <a:endParaRPr lang="fr-FR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onsolas" panose="020B0609020204030204" pitchFamily="49" charset="0"/>
                <a:cs typeface="Calibri" panose="020F0502020204030204" pitchFamily="34" charset="0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1800" b="0" spc="-300" baseline="0">
                <a:solidFill>
                  <a:schemeClr val="tx2"/>
                </a:solidFill>
                <a:latin typeface="Muni" panose="00000500000000000000" pitchFamily="50" charset="-18"/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040" y="578734"/>
            <a:ext cx="10753200" cy="763929"/>
          </a:xfrm>
        </p:spPr>
        <p:txBody>
          <a:bodyPr/>
          <a:lstStyle>
            <a:lvl1pPr>
              <a:defRPr b="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latin typeface="Consolas" panose="020B0609020204030204" pitchFamily="49" charset="0"/>
                <a:cs typeface="Calibri" panose="020F0502020204030204" pitchFamily="34" charset="0"/>
              </a:defRPr>
            </a:lvl1pPr>
          </a:lstStyle>
          <a:p>
            <a:r>
              <a:rPr lang="fr-FR"/>
              <a:t>© tým Psychologie práce KPSY</a:t>
            </a:r>
            <a:endParaRPr lang="fr-FR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latin typeface="Consolas" panose="020B0609020204030204" pitchFamily="49" charset="0"/>
                <a:cs typeface="Calibri" panose="020F0502020204030204" pitchFamily="34" charset="0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© tým Psychologie práce KPSY</a:t>
            </a:r>
            <a:endParaRPr lang="fr-FR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© tým Psychologie práce KPSY</a:t>
            </a:r>
            <a:endParaRPr lang="fr-FR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BA6D60B3-EBE5-447C-98EE-21091185E0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76488" y="1489837"/>
            <a:ext cx="7639024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329604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800" dirty="0" smtClean="0">
                <a:solidFill>
                  <a:schemeClr val="tx2"/>
                </a:solidFill>
                <a:latin typeface="Consolas" panose="020B0609020204030204" pitchFamily="49" charset="0"/>
                <a:cs typeface="Calibri" panose="020F0502020204030204" pitchFamily="34" charset="0"/>
              </a:defRPr>
            </a:lvl1pPr>
          </a:lstStyle>
          <a:p>
            <a:r>
              <a:rPr lang="fr-FR"/>
              <a:t>© tým Psychologie práce KPSY</a:t>
            </a:r>
            <a:endParaRPr lang="fr-FR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329604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800" b="0">
                <a:solidFill>
                  <a:schemeClr val="tx2"/>
                </a:solidFill>
                <a:latin typeface="Consolas" panose="020B0609020204030204" pitchFamily="49" charset="0"/>
                <a:cs typeface="Calibri" panose="020F0502020204030204" pitchFamily="34" charset="0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8734"/>
            <a:ext cx="10753200" cy="76392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5180" y="6040515"/>
            <a:ext cx="833639" cy="6416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95" r:id="rId4"/>
    <p:sldLayoutId id="2147483686" r:id="rId5"/>
    <p:sldLayoutId id="2147483693" r:id="rId6"/>
  </p:sldLayoutIdLst>
  <p:transition spd="slow">
    <p:push dir="u"/>
  </p:transition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0" spc="-600" baseline="0">
          <a:solidFill>
            <a:schemeClr val="tx2"/>
          </a:solidFill>
          <a:latin typeface="Muni" panose="00000500000000000000" pitchFamily="50" charset="-18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12" Type="http://schemas.microsoft.com/office/2007/relationships/hdphoto" Target="../media/hdphoto5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microsoft.com/office/2007/relationships/hdphoto" Target="../media/hdphoto2.wdp"/><Relationship Id="rId11" Type="http://schemas.openxmlformats.org/officeDocument/2006/relationships/image" Target="../media/image11.png"/><Relationship Id="rId5" Type="http://schemas.openxmlformats.org/officeDocument/2006/relationships/image" Target="../media/image8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8.png"/><Relationship Id="rId3" Type="http://schemas.openxmlformats.org/officeDocument/2006/relationships/image" Target="../media/image12.png"/><Relationship Id="rId7" Type="http://schemas.microsoft.com/office/2007/relationships/hdphoto" Target="../media/hdphoto7.wdp"/><Relationship Id="rId12" Type="http://schemas.openxmlformats.org/officeDocument/2006/relationships/image" Target="../media/image17.png"/><Relationship Id="rId17" Type="http://schemas.microsoft.com/office/2007/relationships/hdphoto" Target="../media/hdphoto11.wdp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11" Type="http://schemas.microsoft.com/office/2007/relationships/hdphoto" Target="../media/hdphoto9.wdp"/><Relationship Id="rId5" Type="http://schemas.microsoft.com/office/2007/relationships/hdphoto" Target="../media/hdphoto6.wdp"/><Relationship Id="rId15" Type="http://schemas.microsoft.com/office/2007/relationships/hdphoto" Target="../media/hdphoto10.wdp"/><Relationship Id="rId10" Type="http://schemas.openxmlformats.org/officeDocument/2006/relationships/image" Target="../media/image16.png"/><Relationship Id="rId4" Type="http://schemas.openxmlformats.org/officeDocument/2006/relationships/image" Target="../media/image13.png"/><Relationship Id="rId9" Type="http://schemas.microsoft.com/office/2007/relationships/hdphoto" Target="../media/hdphoto8.wdp"/><Relationship Id="rId1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microsoft.com/office/2007/relationships/hdphoto" Target="../media/hdphoto12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Relationship Id="rId4" Type="http://schemas.microsoft.com/office/2007/relationships/hdphoto" Target="../media/hdphoto3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8BF8F3B-AC21-4C02-BCA0-51E03B00B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542" y="2448560"/>
            <a:ext cx="10157738" cy="1389705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4000" b="0" dirty="0">
                <a:solidFill>
                  <a:schemeClr val="bg1"/>
                </a:solidFill>
              </a:rPr>
              <a:t>Psychologie práce</a:t>
            </a:r>
            <a:br>
              <a:rPr lang="cs-CZ" sz="4000" b="0" dirty="0">
                <a:solidFill>
                  <a:schemeClr val="bg1"/>
                </a:solidFill>
              </a:rPr>
            </a:br>
            <a:r>
              <a:rPr lang="cs-CZ" sz="2400" b="0" spc="-300" dirty="0">
                <a:solidFill>
                  <a:schemeClr val="bg1"/>
                </a:solidFill>
              </a:rPr>
              <a:t>Co nabízíme ve výzkumu</a:t>
            </a:r>
            <a:endParaRPr lang="cs-CZ" sz="2000" b="0" spc="-300" dirty="0">
              <a:solidFill>
                <a:schemeClr val="bg1"/>
              </a:solidFill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4A789FC-6F2E-4F80-BA07-811DD484E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542" y="4634581"/>
            <a:ext cx="10493018" cy="127855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1800" spc="-300" dirty="0">
                <a:solidFill>
                  <a:schemeClr val="bg1"/>
                </a:solidFill>
                <a:latin typeface="Muni" panose="00000500000000000000" pitchFamily="50" charset="-18"/>
              </a:rPr>
              <a:t>Diplomový projekt</a:t>
            </a:r>
          </a:p>
          <a:p>
            <a:pPr>
              <a:lnSpc>
                <a:spcPct val="150000"/>
              </a:lnSpc>
            </a:pPr>
            <a:r>
              <a:rPr lang="cs-CZ" sz="1200" spc="-100" dirty="0">
                <a:solidFill>
                  <a:schemeClr val="bg1"/>
                </a:solidFill>
                <a:latin typeface="Muni" panose="00000500000000000000" pitchFamily="50" charset="-18"/>
              </a:rPr>
              <a:t>Katedra psychologie, FSS MUNI</a:t>
            </a:r>
          </a:p>
        </p:txBody>
      </p:sp>
      <p:pic>
        <p:nvPicPr>
          <p:cNvPr id="6" name="Grafický objekt 7">
            <a:extLst>
              <a:ext uri="{FF2B5EF4-FFF2-40B4-BE49-F238E27FC236}">
                <a16:creationId xmlns:a16="http://schemas.microsoft.com/office/drawing/2014/main" id="{BA6D60B3-EBE5-447C-98EE-21091185E0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7785" y="284480"/>
            <a:ext cx="3535255" cy="166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95017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>
            <a:extLst>
              <a:ext uri="{FF2B5EF4-FFF2-40B4-BE49-F238E27FC236}">
                <a16:creationId xmlns:a16="http://schemas.microsoft.com/office/drawing/2014/main" id="{220E94F1-F272-00F0-5E37-3540FAABC4F6}"/>
              </a:ext>
            </a:extLst>
          </p:cNvPr>
          <p:cNvSpPr>
            <a:spLocks noChangeAspect="1"/>
          </p:cNvSpPr>
          <p:nvPr/>
        </p:nvSpPr>
        <p:spPr bwMode="auto">
          <a:xfrm>
            <a:off x="10076018" y="2849222"/>
            <a:ext cx="1248208" cy="1248208"/>
          </a:xfrm>
          <a:prstGeom prst="ellipse">
            <a:avLst/>
          </a:prstGeom>
          <a:solidFill>
            <a:srgbClr val="3366FF">
              <a:alpha val="85000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0" h="63500"/>
          </a:sp3d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spc="-200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uni" pitchFamily="50" charset="-18"/>
              </a:rPr>
              <a:t>Jak ovlivňují </a:t>
            </a:r>
            <a:r>
              <a:rPr kumimoji="0" lang="cs-CZ" sz="1200" b="0" i="0" u="none" strike="noStrike" cap="none" spc="-20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Muni" pitchFamily="50" charset="-18"/>
              </a:rPr>
              <a:t>wellbeing</a:t>
            </a:r>
            <a:r>
              <a:rPr kumimoji="0" lang="cs-CZ" sz="1200" b="0" i="0" u="none" strike="noStrike" cap="none" spc="-200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uni" pitchFamily="50" charset="-18"/>
              </a:rPr>
              <a:t>?</a:t>
            </a:r>
            <a:endParaRPr kumimoji="0" lang="en-GB" sz="1200" b="0" i="0" u="none" strike="noStrike" cap="none" spc="-200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Muni" pitchFamily="50" charset="-18"/>
            </a:endParaRPr>
          </a:p>
        </p:txBody>
      </p:sp>
      <p:grpSp>
        <p:nvGrpSpPr>
          <p:cNvPr id="10" name="Skupina 9"/>
          <p:cNvGrpSpPr/>
          <p:nvPr/>
        </p:nvGrpSpPr>
        <p:grpSpPr>
          <a:xfrm>
            <a:off x="8080779" y="1158551"/>
            <a:ext cx="2659039" cy="2901148"/>
            <a:chOff x="7180404" y="1228485"/>
            <a:chExt cx="2659039" cy="2901148"/>
          </a:xfrm>
        </p:grpSpPr>
        <p:grpSp>
          <p:nvGrpSpPr>
            <p:cNvPr id="9" name="Skupina 8"/>
            <p:cNvGrpSpPr/>
            <p:nvPr/>
          </p:nvGrpSpPr>
          <p:grpSpPr>
            <a:xfrm>
              <a:off x="7968434" y="1228485"/>
              <a:ext cx="1871009" cy="1008000"/>
              <a:chOff x="7968434" y="1228485"/>
              <a:chExt cx="1871009" cy="1008000"/>
            </a:xfrm>
          </p:grpSpPr>
          <p:pic>
            <p:nvPicPr>
              <p:cNvPr id="43" name="Obrázek 42"/>
              <p:cNvPicPr>
                <a:picLocks noChangeAspect="1"/>
              </p:cNvPicPr>
              <p:nvPr/>
            </p:nvPicPr>
            <p:blipFill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9845" b="98446" l="1887" r="98113">
                            <a14:foregroundMark x1="23899" y1="95337" x2="99371" y2="98446"/>
                            <a14:foregroundMark x1="76101" y1="97409" x2="76101" y2="97409"/>
                            <a14:foregroundMark x1="18239" y1="96373" x2="18239" y2="96373"/>
                            <a14:foregroundMark x1="14465" y1="93782" x2="14465" y2="93782"/>
                            <a14:foregroundMark x1="8805" y1="97409" x2="8805" y2="97409"/>
                            <a14:foregroundMark x1="1887" y1="97409" x2="1887" y2="97409"/>
                            <a14:foregroundMark x1="35220" y1="41451" x2="65409" y2="41451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9009019" y="1228485"/>
                <a:ext cx="830424" cy="1008000"/>
              </a:xfrm>
              <a:prstGeom prst="rect">
                <a:avLst/>
              </a:prstGeom>
            </p:spPr>
          </p:pic>
          <p:sp>
            <p:nvSpPr>
              <p:cNvPr id="49" name="Obdélník 48"/>
              <p:cNvSpPr/>
              <p:nvPr/>
            </p:nvSpPr>
            <p:spPr>
              <a:xfrm>
                <a:off x="7968434" y="1539547"/>
                <a:ext cx="1096868" cy="155118"/>
              </a:xfrm>
              <a:prstGeom prst="rect">
                <a:avLst/>
              </a:prstGeom>
            </p:spPr>
            <p:txBody>
              <a:bodyPr wrap="square" lIns="0" tIns="0" rIns="0" bIns="0" anchor="t" anchorCtr="0">
                <a:noAutofit/>
              </a:bodyPr>
              <a:lstStyle/>
              <a:p>
                <a:pPr>
                  <a:lnSpc>
                    <a:spcPts val="144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sz="800" kern="0" spc="-100" dirty="0">
                    <a:latin typeface="Muni" panose="00000500000000000000" pitchFamily="50" charset="-18"/>
                  </a:rPr>
                  <a:t>Tomáš Kratochvíl</a:t>
                </a:r>
              </a:p>
            </p:txBody>
          </p:sp>
        </p:grpSp>
        <p:grpSp>
          <p:nvGrpSpPr>
            <p:cNvPr id="63" name="Skupina 62"/>
            <p:cNvGrpSpPr/>
            <p:nvPr/>
          </p:nvGrpSpPr>
          <p:grpSpPr>
            <a:xfrm>
              <a:off x="7180404" y="1764787"/>
              <a:ext cx="2419748" cy="2364846"/>
              <a:chOff x="7038890" y="1764787"/>
              <a:chExt cx="2419748" cy="2364846"/>
            </a:xfrm>
          </p:grpSpPr>
          <p:sp>
            <p:nvSpPr>
              <p:cNvPr id="46" name="Ovál 45"/>
              <p:cNvSpPr>
                <a:spLocks noChangeAspect="1"/>
              </p:cNvSpPr>
              <p:nvPr/>
            </p:nvSpPr>
            <p:spPr bwMode="auto">
              <a:xfrm>
                <a:off x="7195507" y="3193633"/>
                <a:ext cx="936000" cy="936000"/>
              </a:xfrm>
              <a:prstGeom prst="ellipse">
                <a:avLst/>
              </a:prstGeom>
              <a:solidFill>
                <a:srgbClr val="3366FF">
                  <a:alpha val="85000"/>
                </a:srgbClr>
              </a:solidFill>
              <a:ln w="9525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 w="254000" h="63500"/>
              </a:sp3d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sz="1200" b="0" i="0" u="none" strike="noStrike" cap="none" spc="-200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Muni" pitchFamily="50" charset="-18"/>
                  </a:rPr>
                  <a:t>Co a jak funguje?</a:t>
                </a:r>
                <a:endParaRPr kumimoji="0" lang="en-GB" sz="1200" b="0" i="0" u="none" strike="noStrike" cap="none" spc="-200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Muni" pitchFamily="50" charset="-18"/>
                </a:endParaRPr>
              </a:p>
            </p:txBody>
          </p:sp>
          <p:sp>
            <p:nvSpPr>
              <p:cNvPr id="47" name="Ovál 46"/>
              <p:cNvSpPr>
                <a:spLocks noChangeAspect="1"/>
              </p:cNvSpPr>
              <p:nvPr/>
            </p:nvSpPr>
            <p:spPr bwMode="auto">
              <a:xfrm>
                <a:off x="7038890" y="1764787"/>
                <a:ext cx="902424" cy="902424"/>
              </a:xfrm>
              <a:prstGeom prst="ellipse">
                <a:avLst/>
              </a:prstGeom>
              <a:solidFill>
                <a:srgbClr val="3366FF">
                  <a:alpha val="85000"/>
                </a:srgbClr>
              </a:solidFill>
              <a:ln w="9525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 w="254000" h="63500"/>
              </a:sp3d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sz="1200" b="0" i="0" u="none" strike="noStrike" cap="none" spc="-200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Muni" pitchFamily="50" charset="-18"/>
                  </a:rPr>
                  <a:t>K</a:t>
                </a:r>
                <a:r>
                  <a:rPr kumimoji="0" lang="cs-CZ" sz="1200" b="0" i="0" u="none" strike="noStrike" cap="none" spc="-200" normalizeH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Muni" pitchFamily="50" charset="-18"/>
                  </a:rPr>
                  <a:t> </a:t>
                </a:r>
                <a:r>
                  <a:rPr kumimoji="0" lang="cs-CZ" sz="1200" b="0" i="0" u="none" strike="noStrike" cap="none" spc="-200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Muni" pitchFamily="50" charset="-18"/>
                  </a:rPr>
                  <a:t>čemu jsou dobré?</a:t>
                </a:r>
                <a:endParaRPr kumimoji="0" lang="en-GB" sz="1200" b="0" i="0" u="none" strike="noStrike" cap="none" spc="-200" normalizeH="0" baseline="0" dirty="0" err="1">
                  <a:ln>
                    <a:noFill/>
                  </a:ln>
                  <a:solidFill>
                    <a:schemeClr val="bg1"/>
                  </a:solidFill>
                  <a:effectLst/>
                  <a:latin typeface="Muni" pitchFamily="50" charset="-18"/>
                </a:endParaRPr>
              </a:p>
            </p:txBody>
          </p:sp>
          <p:sp>
            <p:nvSpPr>
              <p:cNvPr id="48" name="Ovál 47"/>
              <p:cNvSpPr>
                <a:spLocks noChangeAspect="1"/>
              </p:cNvSpPr>
              <p:nvPr/>
            </p:nvSpPr>
            <p:spPr bwMode="auto">
              <a:xfrm>
                <a:off x="7758147" y="2044353"/>
                <a:ext cx="1700491" cy="1700491"/>
              </a:xfrm>
              <a:prstGeom prst="ellipse">
                <a:avLst/>
              </a:prstGeom>
              <a:solidFill>
                <a:srgbClr val="3366FF"/>
              </a:solidFill>
              <a:ln w="9525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 w="254000" h="63500"/>
              </a:sp3d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sz="2000" b="0" i="0" u="none" strike="noStrike" cap="none" spc="-400" normalizeH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Muni" pitchFamily="50" charset="-18"/>
                  </a:rPr>
                  <a:t>Moderní</a:t>
                </a:r>
                <a:br>
                  <a:rPr kumimoji="0" lang="cs-CZ" sz="2000" b="0" i="0" u="none" strike="noStrike" cap="none" spc="-400" normalizeH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Muni" pitchFamily="50" charset="-18"/>
                  </a:rPr>
                </a:br>
                <a:r>
                  <a:rPr kumimoji="0" lang="cs-CZ" sz="2000" b="0" i="0" u="none" strike="noStrike" cap="none" spc="-400" normalizeH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Muni" pitchFamily="50" charset="-18"/>
                  </a:rPr>
                  <a:t>technologie</a:t>
                </a:r>
              </a:p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cs-CZ" sz="2000" kern="0" spc="-400" dirty="0">
                    <a:solidFill>
                      <a:schemeClr val="bg1"/>
                    </a:solidFill>
                    <a:latin typeface="Muni" pitchFamily="50" charset="-18"/>
                    <a:cs typeface="Calibri" panose="020F0502020204030204" pitchFamily="34" charset="0"/>
                  </a:rPr>
                  <a:t>V Psy Práce</a:t>
                </a:r>
                <a:endParaRPr lang="en-GB" sz="1200" kern="0" spc="-400" dirty="0" err="1">
                  <a:solidFill>
                    <a:schemeClr val="bg1"/>
                  </a:solidFill>
                  <a:latin typeface="Muni" panose="00000500000000000000" pitchFamily="50" charset="-18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42" name="Skupina 41"/>
          <p:cNvGrpSpPr/>
          <p:nvPr/>
        </p:nvGrpSpPr>
        <p:grpSpPr>
          <a:xfrm>
            <a:off x="4769935" y="1614912"/>
            <a:ext cx="2134900" cy="1260000"/>
            <a:chOff x="6897728" y="1608001"/>
            <a:chExt cx="2134900" cy="1260000"/>
          </a:xfrm>
        </p:grpSpPr>
        <p:pic>
          <p:nvPicPr>
            <p:cNvPr id="40" name="Obrázek 39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7200"/>
                      </a14:imgEffect>
                      <a14:imgEffect>
                        <a14:saturation sat="66000"/>
                      </a14:imgEffect>
                      <a14:imgEffect>
                        <a14:brightnessContrast bright="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97728" y="1608001"/>
              <a:ext cx="1038032" cy="1260000"/>
            </a:xfrm>
            <a:prstGeom prst="rect">
              <a:avLst/>
            </a:prstGeom>
          </p:spPr>
        </p:pic>
        <p:sp>
          <p:nvSpPr>
            <p:cNvPr id="41" name="Obdélník 40"/>
            <p:cNvSpPr/>
            <p:nvPr/>
          </p:nvSpPr>
          <p:spPr>
            <a:xfrm>
              <a:off x="7935760" y="2111273"/>
              <a:ext cx="1096868" cy="155118"/>
            </a:xfrm>
            <a:prstGeom prst="rect">
              <a:avLst/>
            </a:prstGeom>
          </p:spPr>
          <p:txBody>
            <a:bodyPr wrap="square" lIns="0" tIns="0" rIns="0" bIns="0" anchor="t" anchorCtr="0">
              <a:noAutofit/>
            </a:bodyPr>
            <a:lstStyle/>
            <a:p>
              <a:pPr>
                <a:lnSpc>
                  <a:spcPts val="1440"/>
                </a:lnSpc>
                <a:spcBef>
                  <a:spcPts val="0"/>
                </a:spcBef>
                <a:spcAft>
                  <a:spcPts val="1200"/>
                </a:spcAft>
              </a:pPr>
              <a:r>
                <a:rPr lang="cs-CZ" sz="800" kern="0" spc="-100" dirty="0">
                  <a:latin typeface="Muni" panose="00000500000000000000" pitchFamily="50" charset="-18"/>
                </a:rPr>
                <a:t>Martin Vaculík</a:t>
              </a:r>
            </a:p>
          </p:txBody>
        </p:sp>
      </p:grp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761821" y="1347373"/>
            <a:ext cx="10752138" cy="271576"/>
          </a:xfrm>
        </p:spPr>
        <p:txBody>
          <a:bodyPr/>
          <a:lstStyle/>
          <a:p>
            <a:r>
              <a:rPr lang="cs-CZ" sz="1800" spc="-300" dirty="0"/>
              <a:t>Co nás zajímá ve výzkumu</a:t>
            </a:r>
            <a:endParaRPr lang="en-GB" sz="1800" spc="-300" dirty="0"/>
          </a:p>
        </p:txBody>
      </p:sp>
      <p:sp>
        <p:nvSpPr>
          <p:cNvPr id="11" name="Ovál 10"/>
          <p:cNvSpPr>
            <a:spLocks noChangeAspect="1"/>
          </p:cNvSpPr>
          <p:nvPr/>
        </p:nvSpPr>
        <p:spPr bwMode="auto">
          <a:xfrm>
            <a:off x="5113273" y="2464922"/>
            <a:ext cx="2592000" cy="2592000"/>
          </a:xfrm>
          <a:prstGeom prst="ellipse">
            <a:avLst/>
          </a:prstGeom>
          <a:solidFill>
            <a:srgbClr val="0000DC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0" h="254000"/>
          </a:sp3d>
        </p:spPr>
        <p:txBody>
          <a:bodyPr vert="horz" wrap="none" lIns="0" tIns="14400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0" i="0" u="none" strike="noStrike" cap="none" spc="-300" normalizeH="0" dirty="0">
                <a:ln>
                  <a:noFill/>
                </a:ln>
                <a:solidFill>
                  <a:schemeClr val="bg1"/>
                </a:solidFill>
                <a:effectLst/>
                <a:latin typeface="Muni" pitchFamily="50" charset="-18"/>
              </a:rPr>
              <a:t>Pracovní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0" i="0" u="none" strike="noStrike" cap="none" spc="-300" normalizeH="0" dirty="0">
                <a:ln>
                  <a:noFill/>
                </a:ln>
                <a:solidFill>
                  <a:schemeClr val="bg1"/>
                </a:solidFill>
                <a:effectLst/>
                <a:latin typeface="Muni" pitchFamily="50" charset="-18"/>
              </a:rPr>
              <a:t>výkon</a:t>
            </a:r>
            <a:endParaRPr kumimoji="0" lang="en-GB" sz="3200" b="0" i="0" u="none" strike="noStrike" cap="none" spc="-300" normalizeH="0" dirty="0" err="1">
              <a:ln>
                <a:noFill/>
              </a:ln>
              <a:solidFill>
                <a:schemeClr val="bg1"/>
              </a:solidFill>
              <a:effectLst/>
              <a:latin typeface="Muni" pitchFamily="50" charset="-18"/>
            </a:endParaRPr>
          </a:p>
        </p:txBody>
      </p:sp>
      <p:grpSp>
        <p:nvGrpSpPr>
          <p:cNvPr id="59" name="Skupina 58"/>
          <p:cNvGrpSpPr/>
          <p:nvPr/>
        </p:nvGrpSpPr>
        <p:grpSpPr>
          <a:xfrm>
            <a:off x="1491878" y="1766879"/>
            <a:ext cx="2649778" cy="2542979"/>
            <a:chOff x="1569446" y="1732353"/>
            <a:chExt cx="2649778" cy="2542979"/>
          </a:xfrm>
        </p:grpSpPr>
        <p:grpSp>
          <p:nvGrpSpPr>
            <p:cNvPr id="33" name="Skupina 32"/>
            <p:cNvGrpSpPr/>
            <p:nvPr/>
          </p:nvGrpSpPr>
          <p:grpSpPr>
            <a:xfrm>
              <a:off x="1569446" y="1968210"/>
              <a:ext cx="1203196" cy="1245789"/>
              <a:chOff x="9972894" y="2603772"/>
              <a:chExt cx="1203196" cy="1245789"/>
            </a:xfrm>
          </p:grpSpPr>
          <p:sp>
            <p:nvSpPr>
              <p:cNvPr id="8" name="Obdélník 7"/>
              <p:cNvSpPr/>
              <p:nvPr/>
            </p:nvSpPr>
            <p:spPr>
              <a:xfrm>
                <a:off x="9972894" y="3672652"/>
                <a:ext cx="1203196" cy="176909"/>
              </a:xfrm>
              <a:prstGeom prst="rect">
                <a:avLst/>
              </a:prstGeom>
            </p:spPr>
            <p:txBody>
              <a:bodyPr wrap="square" anchor="t" anchorCtr="0">
                <a:noAutofit/>
              </a:bodyPr>
              <a:lstStyle/>
              <a:p>
                <a:pPr>
                  <a:lnSpc>
                    <a:spcPts val="144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sz="800" kern="0" spc="-100" dirty="0">
                    <a:latin typeface="Muni" panose="00000500000000000000" pitchFamily="50" charset="-18"/>
                  </a:rPr>
                  <a:t>Tomáš </a:t>
                </a:r>
                <a:r>
                  <a:rPr lang="cs-CZ" sz="800" kern="0" spc="-100" dirty="0" err="1">
                    <a:latin typeface="Muni" panose="00000500000000000000" pitchFamily="50" charset="-18"/>
                  </a:rPr>
                  <a:t>vojtíšek</a:t>
                </a:r>
                <a:endParaRPr lang="cs-CZ" sz="800" kern="0" spc="-100" dirty="0">
                  <a:latin typeface="Muni" panose="00000500000000000000" pitchFamily="50" charset="-18"/>
                </a:endParaRPr>
              </a:p>
            </p:txBody>
          </p:sp>
          <p:pic>
            <p:nvPicPr>
              <p:cNvPr id="2" name="Obrázek 1"/>
              <p:cNvPicPr>
                <a:picLocks noChangeAspect="1"/>
              </p:cNvPicPr>
              <p:nvPr/>
            </p:nvPicPr>
            <p:blipFill>
              <a:blip r:embed="rId7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9845" b="98964" l="6289" r="94340">
                            <a14:foregroundMark x1="78616" y1="83420" x2="78616" y2="83420"/>
                            <a14:foregroundMark x1="18239" y1="86528" x2="80503" y2="89637"/>
                            <a14:foregroundMark x1="13208" y1="95855" x2="72956" y2="98964"/>
                            <a14:foregroundMark x1="72956" y1="98964" x2="16981" y2="81347"/>
                            <a14:foregroundMark x1="16981" y1="81347" x2="14465" y2="81347"/>
                            <a14:foregroundMark x1="6918" y1="93782" x2="6918" y2="93782"/>
                            <a14:foregroundMark x1="90566" y1="83420" x2="94340" y2="96891"/>
                            <a14:foregroundMark x1="76101" y1="76166" x2="76101" y2="76166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10074754" y="2603772"/>
                <a:ext cx="843850" cy="1024295"/>
              </a:xfrm>
              <a:prstGeom prst="rect">
                <a:avLst/>
              </a:prstGeom>
            </p:spPr>
          </p:pic>
        </p:grpSp>
        <p:sp>
          <p:nvSpPr>
            <p:cNvPr id="22" name="Ovál 21"/>
            <p:cNvSpPr>
              <a:spLocks noChangeAspect="1"/>
            </p:cNvSpPr>
            <p:nvPr/>
          </p:nvSpPr>
          <p:spPr bwMode="auto">
            <a:xfrm>
              <a:off x="2676751" y="1732353"/>
              <a:ext cx="936000" cy="9360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  <a:alpha val="80000"/>
              </a:schemeClr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0" h="63500"/>
            </a:sp3d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sz="1200" spc="-200" dirty="0">
                  <a:solidFill>
                    <a:schemeClr val="bg1"/>
                  </a:solidFill>
                  <a:latin typeface="Muni" pitchFamily="50" charset="-18"/>
                </a:rPr>
                <a:t>Životní změny</a:t>
              </a:r>
              <a:endParaRPr kumimoji="0" lang="en-GB" sz="1200" b="0" i="0" u="none" strike="noStrike" cap="none" spc="-20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Muni" pitchFamily="50" charset="-18"/>
              </a:endParaRPr>
            </a:p>
          </p:txBody>
        </p:sp>
        <p:sp>
          <p:nvSpPr>
            <p:cNvPr id="24" name="Ovál 23"/>
            <p:cNvSpPr>
              <a:spLocks noChangeAspect="1"/>
            </p:cNvSpPr>
            <p:nvPr/>
          </p:nvSpPr>
          <p:spPr bwMode="auto">
            <a:xfrm>
              <a:off x="2122047" y="3339332"/>
              <a:ext cx="936000" cy="9360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  <a:alpha val="80000"/>
              </a:schemeClr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0" h="63500"/>
            </a:sp3d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200" spc="-200" dirty="0">
                  <a:solidFill>
                    <a:schemeClr val="bg1"/>
                  </a:solidFill>
                  <a:latin typeface="Muni" pitchFamily="50" charset="-18"/>
                </a:rPr>
                <a:t>Gen-AI v </a:t>
              </a:r>
              <a:r>
                <a:rPr lang="en-GB" sz="1200" spc="-200" dirty="0" err="1">
                  <a:solidFill>
                    <a:schemeClr val="bg1"/>
                  </a:solidFill>
                  <a:latin typeface="Muni" pitchFamily="50" charset="-18"/>
                </a:rPr>
                <a:t>práci</a:t>
              </a:r>
              <a:endParaRPr kumimoji="0" lang="en-GB" sz="1200" b="0" i="0" u="none" strike="noStrike" cap="none" spc="-200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uni" pitchFamily="50" charset="-18"/>
              </a:endParaRPr>
            </a:p>
          </p:txBody>
        </p:sp>
        <p:sp>
          <p:nvSpPr>
            <p:cNvPr id="29" name="Ovál 28"/>
            <p:cNvSpPr>
              <a:spLocks noChangeAspect="1"/>
            </p:cNvSpPr>
            <p:nvPr/>
          </p:nvSpPr>
          <p:spPr bwMode="auto">
            <a:xfrm>
              <a:off x="2779224" y="2471456"/>
              <a:ext cx="1440000" cy="14400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0" h="63500"/>
            </a:sp3d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sz="2000" kern="0" spc="-400" dirty="0">
                  <a:solidFill>
                    <a:schemeClr val="bg1"/>
                  </a:solidFill>
                  <a:latin typeface="Muni" pitchFamily="50" charset="-18"/>
                  <a:cs typeface="Calibri" panose="020F0502020204030204" pitchFamily="34" charset="0"/>
                </a:rPr>
                <a:t>Zotavení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sz="2000" kern="0" spc="-400" dirty="0">
                  <a:solidFill>
                    <a:schemeClr val="bg1"/>
                  </a:solidFill>
                  <a:latin typeface="Muni" pitchFamily="50" charset="-18"/>
                  <a:cs typeface="Calibri" panose="020F0502020204030204" pitchFamily="34" charset="0"/>
                </a:rPr>
                <a:t>V kontextu</a:t>
              </a:r>
              <a:endParaRPr lang="en-GB" sz="1200" kern="0" spc="-400" dirty="0" err="1">
                <a:solidFill>
                  <a:schemeClr val="bg1"/>
                </a:solidFill>
                <a:latin typeface="Muni" panose="00000500000000000000" pitchFamily="50" charset="-18"/>
                <a:cs typeface="Calibri" panose="020F0502020204030204" pitchFamily="34" charset="0"/>
              </a:endParaRPr>
            </a:p>
          </p:txBody>
        </p:sp>
      </p:grpSp>
      <p:grpSp>
        <p:nvGrpSpPr>
          <p:cNvPr id="61" name="Skupina 60" hidden="1"/>
          <p:cNvGrpSpPr/>
          <p:nvPr/>
        </p:nvGrpSpPr>
        <p:grpSpPr>
          <a:xfrm>
            <a:off x="2509742" y="3973265"/>
            <a:ext cx="3204492" cy="2087854"/>
            <a:chOff x="1838266" y="4055973"/>
            <a:chExt cx="3204492" cy="2087854"/>
          </a:xfrm>
        </p:grpSpPr>
        <p:grpSp>
          <p:nvGrpSpPr>
            <p:cNvPr id="32" name="Skupina 31"/>
            <p:cNvGrpSpPr/>
            <p:nvPr/>
          </p:nvGrpSpPr>
          <p:grpSpPr>
            <a:xfrm>
              <a:off x="3977027" y="4760061"/>
              <a:ext cx="1065731" cy="1201140"/>
              <a:chOff x="3055716" y="1333015"/>
              <a:chExt cx="1065731" cy="1201140"/>
            </a:xfrm>
          </p:grpSpPr>
          <p:pic>
            <p:nvPicPr>
              <p:cNvPr id="7" name="Obrázek 6"/>
              <p:cNvPicPr>
                <a:picLocks noChangeAspect="1"/>
              </p:cNvPicPr>
              <p:nvPr/>
            </p:nvPicPr>
            <p:blipFill>
              <a:blip r:embed="rId9">
                <a:extLst>
                  <a:ext uri="{BEBA8EAE-BF5A-486C-A8C5-ECC9F3942E4B}">
                    <a14:imgProps xmlns:a14="http://schemas.microsoft.com/office/drawing/2010/main">
                      <a14:imgLayer r:embed="rId10">
                        <a14:imgEffect>
                          <a14:sharpenSoften amount="25000"/>
                        </a14:imgEffect>
                        <a14:imgEffect>
                          <a14:brightnessContrast brigh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72167" y="1333015"/>
                <a:ext cx="819896" cy="995218"/>
              </a:xfrm>
              <a:prstGeom prst="rect">
                <a:avLst/>
              </a:prstGeom>
            </p:spPr>
          </p:pic>
          <p:sp>
            <p:nvSpPr>
              <p:cNvPr id="26" name="Obdélník 25"/>
              <p:cNvSpPr/>
              <p:nvPr/>
            </p:nvSpPr>
            <p:spPr>
              <a:xfrm>
                <a:off x="3055716" y="2383440"/>
                <a:ext cx="1065731" cy="150715"/>
              </a:xfrm>
              <a:prstGeom prst="rect">
                <a:avLst/>
              </a:prstGeom>
            </p:spPr>
            <p:txBody>
              <a:bodyPr wrap="square" anchor="t" anchorCtr="0">
                <a:noAutofit/>
              </a:bodyPr>
              <a:lstStyle/>
              <a:p>
                <a:pPr>
                  <a:lnSpc>
                    <a:spcPts val="144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sz="800" kern="0" spc="-100" dirty="0">
                    <a:latin typeface="Muni" panose="00000500000000000000" pitchFamily="50" charset="-18"/>
                  </a:rPr>
                  <a:t>Jakub Procházka</a:t>
                </a:r>
              </a:p>
            </p:txBody>
          </p:sp>
        </p:grpSp>
        <p:sp>
          <p:nvSpPr>
            <p:cNvPr id="31" name="Ovál 30"/>
            <p:cNvSpPr>
              <a:spLocks noChangeAspect="1"/>
            </p:cNvSpPr>
            <p:nvPr/>
          </p:nvSpPr>
          <p:spPr bwMode="auto">
            <a:xfrm>
              <a:off x="3417803" y="4055973"/>
              <a:ext cx="936000" cy="936000"/>
            </a:xfrm>
            <a:prstGeom prst="ellipse">
              <a:avLst/>
            </a:prstGeom>
            <a:solidFill>
              <a:srgbClr val="92D050">
                <a:alpha val="85000"/>
              </a:srgbClr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0" h="63500"/>
            </a:sp3d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spc="-15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Muni" pitchFamily="50" charset="-18"/>
                </a:rPr>
                <a:t>Jak se chová dobrý šéf</a:t>
              </a:r>
              <a:r>
                <a:rPr kumimoji="0" lang="cs-CZ" sz="1100" b="0" i="0" u="none" strike="noStrike" cap="none" spc="-150" normalizeH="0" dirty="0">
                  <a:ln>
                    <a:noFill/>
                  </a:ln>
                  <a:solidFill>
                    <a:schemeClr val="bg1"/>
                  </a:solidFill>
                  <a:effectLst/>
                  <a:latin typeface="Muni" pitchFamily="50" charset="-18"/>
                </a:rPr>
                <a:t>?</a:t>
              </a:r>
              <a:endParaRPr kumimoji="0" lang="en-GB" sz="1100" b="0" i="0" u="none" strike="noStrike" cap="none" spc="-15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Muni" pitchFamily="50" charset="-18"/>
              </a:endParaRPr>
            </a:p>
          </p:txBody>
        </p:sp>
        <p:sp>
          <p:nvSpPr>
            <p:cNvPr id="30" name="Ovál 29"/>
            <p:cNvSpPr>
              <a:spLocks noChangeAspect="1"/>
            </p:cNvSpPr>
            <p:nvPr/>
          </p:nvSpPr>
          <p:spPr bwMode="auto">
            <a:xfrm>
              <a:off x="1838266" y="4719881"/>
              <a:ext cx="936000" cy="936000"/>
            </a:xfrm>
            <a:prstGeom prst="ellipse">
              <a:avLst/>
            </a:prstGeom>
            <a:solidFill>
              <a:srgbClr val="92D050">
                <a:alpha val="85000"/>
              </a:srgbClr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0" h="63500"/>
            </a:sp3d>
          </p:spPr>
          <p:txBody>
            <a:bodyPr vert="horz" wrap="square" lIns="0" tIns="3600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spc="-15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Muni" pitchFamily="50" charset="-18"/>
                </a:rPr>
                <a:t>Kdo může</a:t>
              </a:r>
              <a:r>
                <a:rPr kumimoji="0" lang="cs-CZ" sz="1100" b="0" i="0" u="none" strike="noStrike" cap="none" spc="-150" normalizeH="0" dirty="0">
                  <a:ln>
                    <a:noFill/>
                  </a:ln>
                  <a:solidFill>
                    <a:schemeClr val="bg1"/>
                  </a:solidFill>
                  <a:effectLst/>
                  <a:latin typeface="Muni" pitchFamily="50" charset="-18"/>
                </a:rPr>
                <a:t> být dobrý šéf?</a:t>
              </a:r>
              <a:endParaRPr kumimoji="0" lang="en-GB" sz="1100" b="0" i="0" u="none" strike="noStrike" cap="none" spc="-15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Muni" pitchFamily="50" charset="-18"/>
              </a:endParaRPr>
            </a:p>
          </p:txBody>
        </p:sp>
        <p:sp>
          <p:nvSpPr>
            <p:cNvPr id="21" name="Ovál 20"/>
            <p:cNvSpPr>
              <a:spLocks noChangeAspect="1"/>
            </p:cNvSpPr>
            <p:nvPr/>
          </p:nvSpPr>
          <p:spPr bwMode="auto">
            <a:xfrm>
              <a:off x="2609146" y="4703827"/>
              <a:ext cx="1440000" cy="1440000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0" h="63500"/>
            </a:sp3d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spc="-450" normalizeH="0" dirty="0">
                  <a:ln>
                    <a:noFill/>
                  </a:ln>
                  <a:solidFill>
                    <a:schemeClr val="bg1"/>
                  </a:solidFill>
                  <a:effectLst/>
                  <a:latin typeface="Muni" pitchFamily="50" charset="-18"/>
                </a:rPr>
                <a:t>leadership</a:t>
              </a:r>
              <a:endParaRPr lang="en-GB" sz="1200" kern="0" spc="-450" dirty="0">
                <a:solidFill>
                  <a:schemeClr val="bg1"/>
                </a:solidFill>
                <a:latin typeface="Muni" panose="00000500000000000000" pitchFamily="50" charset="-18"/>
                <a:cs typeface="Calibri" panose="020F0502020204030204" pitchFamily="34" charset="0"/>
              </a:endParaRPr>
            </a:p>
          </p:txBody>
        </p:sp>
      </p:grpSp>
      <p:grpSp>
        <p:nvGrpSpPr>
          <p:cNvPr id="69" name="Skupina 68"/>
          <p:cNvGrpSpPr/>
          <p:nvPr/>
        </p:nvGrpSpPr>
        <p:grpSpPr>
          <a:xfrm>
            <a:off x="7365639" y="4249288"/>
            <a:ext cx="2797832" cy="2196064"/>
            <a:chOff x="6465264" y="4301636"/>
            <a:chExt cx="2797832" cy="2196064"/>
          </a:xfrm>
        </p:grpSpPr>
        <p:grpSp>
          <p:nvGrpSpPr>
            <p:cNvPr id="68" name="Skupina 67"/>
            <p:cNvGrpSpPr/>
            <p:nvPr/>
          </p:nvGrpSpPr>
          <p:grpSpPr>
            <a:xfrm>
              <a:off x="6465264" y="5286210"/>
              <a:ext cx="1065731" cy="1211490"/>
              <a:chOff x="8272793" y="5162158"/>
              <a:chExt cx="1065731" cy="1211490"/>
            </a:xfrm>
          </p:grpSpPr>
          <p:pic>
            <p:nvPicPr>
              <p:cNvPr id="65" name="Obrázek 64"/>
              <p:cNvPicPr>
                <a:picLocks noChangeAspect="1"/>
              </p:cNvPicPr>
              <p:nvPr/>
            </p:nvPicPr>
            <p:blipFill>
              <a:blip r:embed="rId11">
                <a:extLst>
                  <a:ext uri="{BEBA8EAE-BF5A-486C-A8C5-ECC9F3942E4B}">
                    <a14:imgProps xmlns:a14="http://schemas.microsoft.com/office/drawing/2010/main">
                      <a14:imgLayer r:embed="rId12">
                        <a14:imgEffect>
                          <a14:backgroundRemoval t="9845" b="98964" l="9434" r="89308">
                            <a14:foregroundMark x1="51572" y1="85492" x2="51572" y2="85492"/>
                            <a14:foregroundMark x1="36478" y1="87047" x2="72956" y2="91192"/>
                            <a14:foregroundMark x1="75472" y1="98964" x2="35220" y2="96891"/>
                            <a14:foregroundMark x1="86164" y1="96891" x2="86164" y2="96891"/>
                            <a14:foregroundMark x1="18868" y1="95855" x2="18868" y2="95855"/>
                            <a14:foregroundMark x1="12579" y1="91192" x2="12579" y2="91192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8272793" y="5162158"/>
                <a:ext cx="772018" cy="937103"/>
              </a:xfrm>
              <a:prstGeom prst="rect">
                <a:avLst/>
              </a:prstGeom>
            </p:spPr>
          </p:pic>
          <p:sp>
            <p:nvSpPr>
              <p:cNvPr id="58" name="Obdélník 57"/>
              <p:cNvSpPr/>
              <p:nvPr/>
            </p:nvSpPr>
            <p:spPr>
              <a:xfrm>
                <a:off x="8272793" y="6222933"/>
                <a:ext cx="1065731" cy="150715"/>
              </a:xfrm>
              <a:prstGeom prst="rect">
                <a:avLst/>
              </a:prstGeom>
            </p:spPr>
            <p:txBody>
              <a:bodyPr wrap="square" lIns="0" tIns="0" rIns="0" bIns="0" anchor="t" anchorCtr="0">
                <a:noAutofit/>
              </a:bodyPr>
              <a:lstStyle/>
              <a:p>
                <a:pPr>
                  <a:lnSpc>
                    <a:spcPts val="144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sz="800" kern="0" spc="-100" dirty="0">
                    <a:latin typeface="Muni" panose="00000500000000000000" pitchFamily="50" charset="-18"/>
                  </a:rPr>
                  <a:t>Jaroslav sýkora</a:t>
                </a:r>
              </a:p>
            </p:txBody>
          </p:sp>
        </p:grpSp>
        <p:sp>
          <p:nvSpPr>
            <p:cNvPr id="53" name="Ovál 52"/>
            <p:cNvSpPr>
              <a:spLocks noChangeAspect="1"/>
            </p:cNvSpPr>
            <p:nvPr/>
          </p:nvSpPr>
          <p:spPr bwMode="auto">
            <a:xfrm>
              <a:off x="8265674" y="4301636"/>
              <a:ext cx="997422" cy="997422"/>
            </a:xfrm>
            <a:prstGeom prst="ellipse">
              <a:avLst/>
            </a:prstGeom>
            <a:solidFill>
              <a:srgbClr val="F01928">
                <a:alpha val="80000"/>
              </a:srgbClr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0" h="63500"/>
            </a:sp3d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sz="1100" spc="-150" dirty="0">
                  <a:solidFill>
                    <a:schemeClr val="bg1"/>
                  </a:solidFill>
                  <a:latin typeface="Muni" pitchFamily="50" charset="-18"/>
                </a:rPr>
                <a:t>Rizikové faktory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spc="-15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Muni" pitchFamily="50" charset="-18"/>
                </a:rPr>
                <a:t>A zdroje</a:t>
              </a:r>
              <a:endParaRPr kumimoji="0" lang="en-GB" sz="1100" b="0" i="0" u="none" strike="noStrike" cap="none" spc="-15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Muni" pitchFamily="50" charset="-18"/>
              </a:endParaRPr>
            </a:p>
          </p:txBody>
        </p:sp>
        <p:sp>
          <p:nvSpPr>
            <p:cNvPr id="55" name="Ovál 54"/>
            <p:cNvSpPr>
              <a:spLocks noChangeAspect="1"/>
            </p:cNvSpPr>
            <p:nvPr/>
          </p:nvSpPr>
          <p:spPr bwMode="auto">
            <a:xfrm>
              <a:off x="7614828" y="5432906"/>
              <a:ext cx="936000" cy="936000"/>
            </a:xfrm>
            <a:prstGeom prst="ellipse">
              <a:avLst/>
            </a:prstGeom>
            <a:solidFill>
              <a:srgbClr val="F01928">
                <a:alpha val="80000"/>
              </a:srgbClr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0" h="63500"/>
            </a:sp3d>
          </p:spPr>
          <p:txBody>
            <a:bodyPr vert="horz" wrap="square" lIns="0" tIns="3600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spc="-20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Muni" pitchFamily="50" charset="-18"/>
                </a:rPr>
                <a:t>Jak spolu s</a:t>
              </a:r>
              <a:r>
                <a:rPr lang="cs-CZ" sz="1100" spc="-200" dirty="0">
                  <a:solidFill>
                    <a:schemeClr val="bg1"/>
                  </a:solidFill>
                  <a:latin typeface="Muni" pitchFamily="50" charset="-18"/>
                </a:rPr>
                <a:t>ouvisí</a:t>
              </a:r>
              <a:r>
                <a:rPr kumimoji="0" lang="cs-CZ" sz="1100" b="0" i="0" u="none" strike="noStrike" cap="none" spc="-200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Muni" pitchFamily="50" charset="-18"/>
                </a:rPr>
                <a:t>?</a:t>
              </a:r>
              <a:endParaRPr kumimoji="0" lang="en-GB" sz="1100" b="0" i="0" u="none" strike="noStrike" cap="none" spc="-20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Muni" pitchFamily="50" charset="-18"/>
              </a:endParaRPr>
            </a:p>
          </p:txBody>
        </p:sp>
        <p:sp>
          <p:nvSpPr>
            <p:cNvPr id="56" name="Ovál 55"/>
            <p:cNvSpPr>
              <a:spLocks noChangeAspect="1"/>
            </p:cNvSpPr>
            <p:nvPr/>
          </p:nvSpPr>
          <p:spPr bwMode="auto">
            <a:xfrm>
              <a:off x="7003119" y="4319336"/>
              <a:ext cx="1440000" cy="1440000"/>
            </a:xfrm>
            <a:prstGeom prst="ellipse">
              <a:avLst/>
            </a:prstGeom>
            <a:solidFill>
              <a:srgbClr val="F01928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254000" h="63500"/>
            </a:sp3d>
          </p:spPr>
          <p:txBody>
            <a:bodyPr vert="horz" wrap="square" lIns="0" tIns="7200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spc="-510" normalizeH="0" dirty="0">
                  <a:ln>
                    <a:noFill/>
                  </a:ln>
                  <a:solidFill>
                    <a:schemeClr val="bg1"/>
                  </a:solidFill>
                  <a:effectLst/>
                  <a:latin typeface="Muni" pitchFamily="50" charset="-18"/>
                </a:rPr>
                <a:t>Zotavení a motivace</a:t>
              </a:r>
              <a:endParaRPr lang="en-GB" sz="1200" kern="0" spc="-510" dirty="0" err="1">
                <a:solidFill>
                  <a:schemeClr val="bg1"/>
                </a:solidFill>
                <a:latin typeface="Muni" panose="00000500000000000000" pitchFamily="50" charset="-18"/>
                <a:cs typeface="Calibri" panose="020F0502020204030204" pitchFamily="34" charset="0"/>
              </a:endParaRPr>
            </a:p>
          </p:txBody>
        </p:sp>
      </p:grpSp>
      <p:sp>
        <p:nvSpPr>
          <p:cNvPr id="45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Psychologie práce</a:t>
            </a:r>
          </a:p>
        </p:txBody>
      </p:sp>
      <p:sp>
        <p:nvSpPr>
          <p:cNvPr id="13" name="Zástupný symbol pro zápatí 12"/>
          <p:cNvSpPr>
            <a:spLocks noGrp="1"/>
          </p:cNvSpPr>
          <p:nvPr>
            <p:ph type="ftr" sz="quarter" idx="14"/>
          </p:nvPr>
        </p:nvSpPr>
        <p:spPr>
          <a:xfrm>
            <a:off x="720000" y="6329604"/>
            <a:ext cx="6470509" cy="260558"/>
          </a:xfrm>
        </p:spPr>
        <p:txBody>
          <a:bodyPr/>
          <a:lstStyle/>
          <a:p>
            <a:r>
              <a:rPr lang="fr-FR" dirty="0"/>
              <a:t>© tým Psychologie práce KPSY</a:t>
            </a: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39" name="Obdélník 38">
            <a:extLst>
              <a:ext uri="{FF2B5EF4-FFF2-40B4-BE49-F238E27FC236}">
                <a16:creationId xmlns:a16="http://schemas.microsoft.com/office/drawing/2014/main" id="{8626ADE7-3ED7-4249-8754-949341D0A65F}"/>
              </a:ext>
            </a:extLst>
          </p:cNvPr>
          <p:cNvSpPr/>
          <p:nvPr/>
        </p:nvSpPr>
        <p:spPr>
          <a:xfrm>
            <a:off x="2093476" y="4877678"/>
            <a:ext cx="2270489" cy="1005760"/>
          </a:xfrm>
          <a:prstGeom prst="rect">
            <a:avLst/>
          </a:prstGeom>
        </p:spPr>
        <p:txBody>
          <a:bodyPr wrap="square" tIns="46800" numCol="2" anchor="t" anchorCtr="0"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1000" kern="0" spc="-250" dirty="0" err="1">
                <a:latin typeface="Muni" panose="00000500000000000000" pitchFamily="50" charset="-18"/>
              </a:rPr>
              <a:t>Wilmar</a:t>
            </a:r>
            <a:r>
              <a:rPr lang="cs-CZ" sz="1000" kern="0" spc="-250" dirty="0">
                <a:latin typeface="Muni" panose="00000500000000000000" pitchFamily="50" charset="-18"/>
              </a:rPr>
              <a:t> </a:t>
            </a:r>
            <a:r>
              <a:rPr lang="cs-CZ" sz="1000" kern="0" spc="-250" dirty="0" err="1">
                <a:latin typeface="Muni" panose="00000500000000000000" pitchFamily="50" charset="-18"/>
              </a:rPr>
              <a:t>Schaufeli</a:t>
            </a:r>
            <a:endParaRPr lang="cs-CZ" sz="1000" kern="0" spc="-250" dirty="0">
              <a:latin typeface="Muni" panose="00000500000000000000" pitchFamily="50" charset="-18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1000" kern="0" spc="-250" dirty="0">
                <a:latin typeface="Muni" panose="00000500000000000000" pitchFamily="50" charset="-18"/>
              </a:rPr>
              <a:t>Timo Lorenz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1000" kern="0" spc="-250" dirty="0">
                <a:latin typeface="Muni" panose="00000500000000000000" pitchFamily="50" charset="-18"/>
              </a:rPr>
              <a:t>Filip </a:t>
            </a:r>
            <a:r>
              <a:rPr lang="cs-CZ" sz="1000" kern="0" spc="-250" dirty="0" err="1">
                <a:latin typeface="Muni" panose="00000500000000000000" pitchFamily="50" charset="-18"/>
              </a:rPr>
              <a:t>Lievens</a:t>
            </a:r>
            <a:endParaRPr lang="cs-CZ" sz="1000" kern="0" spc="-250" dirty="0">
              <a:latin typeface="Muni" panose="00000500000000000000" pitchFamily="50" charset="-18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1000" kern="0" spc="-250" dirty="0">
                <a:latin typeface="Muni" panose="00000500000000000000" pitchFamily="50" charset="-18"/>
              </a:rPr>
              <a:t>Jason </a:t>
            </a:r>
            <a:r>
              <a:rPr lang="cs-CZ" sz="1000" kern="0" spc="-250" dirty="0" err="1">
                <a:latin typeface="Muni" panose="00000500000000000000" pitchFamily="50" charset="-18"/>
              </a:rPr>
              <a:t>Ellis</a:t>
            </a:r>
            <a:endParaRPr lang="cs-CZ" sz="1000" kern="0" spc="-250" dirty="0">
              <a:latin typeface="Muni" panose="00000500000000000000" pitchFamily="50" charset="-18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cs-CZ" sz="1000" kern="0" spc="-250" dirty="0">
              <a:latin typeface="Muni" panose="00000500000000000000" pitchFamily="50" charset="-18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1000" kern="0" spc="-250" dirty="0" err="1">
                <a:latin typeface="Muni" panose="00000500000000000000" pitchFamily="50" charset="-18"/>
              </a:rPr>
              <a:t>Juho</a:t>
            </a:r>
            <a:r>
              <a:rPr lang="cs-CZ" sz="1000" kern="0" spc="-250" dirty="0">
                <a:latin typeface="Muni" panose="00000500000000000000" pitchFamily="50" charset="-18"/>
              </a:rPr>
              <a:t> </a:t>
            </a:r>
            <a:r>
              <a:rPr lang="cs-CZ" sz="1000" kern="0" spc="-250" dirty="0" err="1">
                <a:latin typeface="Muni" panose="00000500000000000000" pitchFamily="50" charset="-18"/>
              </a:rPr>
              <a:t>Hamari</a:t>
            </a:r>
            <a:endParaRPr lang="cs-CZ" sz="1000" kern="0" spc="-250" dirty="0">
              <a:latin typeface="Muni" panose="00000500000000000000" pitchFamily="50" charset="-18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1000" kern="0" spc="-250" dirty="0" err="1">
                <a:latin typeface="Muni" panose="00000500000000000000" pitchFamily="50" charset="-18"/>
              </a:rPr>
              <a:t>Howard</a:t>
            </a:r>
            <a:r>
              <a:rPr lang="cs-CZ" sz="1000" kern="0" spc="-250" dirty="0">
                <a:latin typeface="Muni" panose="00000500000000000000" pitchFamily="50" charset="-18"/>
              </a:rPr>
              <a:t> </a:t>
            </a:r>
            <a:r>
              <a:rPr lang="cs-CZ" sz="1000" kern="0" spc="-250" dirty="0" err="1">
                <a:latin typeface="Muni" panose="00000500000000000000" pitchFamily="50" charset="-18"/>
              </a:rPr>
              <a:t>KLein</a:t>
            </a:r>
            <a:endParaRPr lang="cs-CZ" sz="1000" kern="0" spc="-250" dirty="0">
              <a:latin typeface="Muni" panose="00000500000000000000" pitchFamily="50" charset="-18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1000" kern="0" spc="-250" dirty="0">
                <a:latin typeface="Muni" panose="00000500000000000000" pitchFamily="50" charset="-18"/>
              </a:rPr>
              <a:t>Andreas </a:t>
            </a:r>
            <a:r>
              <a:rPr lang="cs-CZ" sz="1000" kern="0" spc="-250" dirty="0" err="1">
                <a:latin typeface="Muni" panose="00000500000000000000" pitchFamily="50" charset="-18"/>
              </a:rPr>
              <a:t>Lieberoth</a:t>
            </a:r>
            <a:endParaRPr lang="cs-CZ" sz="1000" kern="0" spc="-250" dirty="0">
              <a:latin typeface="Muni" panose="00000500000000000000" pitchFamily="50" charset="-18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1000" kern="0" spc="-250" dirty="0">
                <a:latin typeface="Muni" panose="00000500000000000000" pitchFamily="50" charset="-18"/>
              </a:rPr>
              <a:t>Richard </a:t>
            </a:r>
            <a:r>
              <a:rPr lang="cs-CZ" sz="1000" kern="0" spc="-250" dirty="0" err="1">
                <a:latin typeface="Muni" panose="00000500000000000000" pitchFamily="50" charset="-18"/>
              </a:rPr>
              <a:t>Landers</a:t>
            </a:r>
            <a:endParaRPr lang="cs-CZ" sz="1000" kern="0" spc="-250" dirty="0">
              <a:latin typeface="Muni" panose="00000500000000000000" pitchFamily="50" charset="-18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1000" kern="0" spc="-250" dirty="0">
                <a:latin typeface="Muni" panose="00000500000000000000" pitchFamily="50" charset="-18"/>
              </a:rPr>
              <a:t>Michael </a:t>
            </a:r>
            <a:r>
              <a:rPr lang="cs-CZ" sz="1000" kern="0" spc="-250" dirty="0" err="1">
                <a:latin typeface="Muni" panose="00000500000000000000" pitchFamily="50" charset="-18"/>
              </a:rPr>
              <a:t>Wilmot</a:t>
            </a:r>
            <a:endParaRPr lang="cs-CZ" sz="1000" kern="0" spc="-250" dirty="0">
              <a:latin typeface="Muni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4334923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4" descr="Project icons for free download | Freepik">
            <a:extLst>
              <a:ext uri="{FF2B5EF4-FFF2-40B4-BE49-F238E27FC236}">
                <a16:creationId xmlns:a16="http://schemas.microsoft.com/office/drawing/2014/main" id="{349A581D-39C0-8610-D6B2-A4DB42D234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9794" y="116163"/>
            <a:ext cx="1393780" cy="1393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ál 6"/>
          <p:cNvSpPr>
            <a:spLocks noChangeAspect="1"/>
          </p:cNvSpPr>
          <p:nvPr/>
        </p:nvSpPr>
        <p:spPr bwMode="auto">
          <a:xfrm>
            <a:off x="1335748" y="2658206"/>
            <a:ext cx="2340000" cy="2340000"/>
          </a:xfrm>
          <a:prstGeom prst="ellipse">
            <a:avLst/>
          </a:prstGeom>
          <a:solidFill>
            <a:srgbClr val="0000DC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0" h="254000"/>
          </a:sp3d>
        </p:spPr>
        <p:txBody>
          <a:bodyPr vert="horz" wrap="square" lIns="0" tIns="14400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0" i="0" u="none" strike="noStrike" cap="none" spc="-300" normalizeH="0" dirty="0" err="1">
                <a:ln>
                  <a:noFill/>
                </a:ln>
                <a:solidFill>
                  <a:schemeClr val="bg1"/>
                </a:solidFill>
                <a:effectLst/>
                <a:latin typeface="Muni" pitchFamily="50" charset="-18"/>
              </a:rPr>
              <a:t>Gačr</a:t>
            </a:r>
            <a:endParaRPr kumimoji="0" lang="cs-CZ" sz="3200" b="0" i="0" u="none" strike="noStrike" cap="none" spc="-300" normalizeH="0" dirty="0">
              <a:ln>
                <a:noFill/>
              </a:ln>
              <a:solidFill>
                <a:schemeClr val="bg1"/>
              </a:solidFill>
              <a:effectLst/>
              <a:latin typeface="Muni" pitchFamily="50" charset="-18"/>
            </a:endParaRPr>
          </a:p>
          <a:p>
            <a:pPr algn="ctr"/>
            <a:r>
              <a:rPr lang="en-US" sz="1200" spc="-250" dirty="0">
                <a:solidFill>
                  <a:schemeClr val="bg1"/>
                </a:solidFill>
                <a:latin typeface="Muni" pitchFamily="50" charset="-18"/>
              </a:rPr>
              <a:t>When Close Relationships Matter: A Longitudinal Study of Psychological Capital Development</a:t>
            </a:r>
            <a:endParaRPr kumimoji="0" lang="en-GB" sz="1200" b="0" i="0" u="none" strike="noStrike" cap="none" spc="-250" normalizeH="0" dirty="0" err="1">
              <a:ln>
                <a:noFill/>
              </a:ln>
              <a:solidFill>
                <a:schemeClr val="bg1"/>
              </a:solidFill>
              <a:effectLst/>
              <a:latin typeface="Muni" pitchFamily="50" charset="-18"/>
            </a:endParaRPr>
          </a:p>
        </p:txBody>
      </p:sp>
      <p:sp>
        <p:nvSpPr>
          <p:cNvPr id="14" name="Ovál 13"/>
          <p:cNvSpPr>
            <a:spLocks noChangeAspect="1"/>
          </p:cNvSpPr>
          <p:nvPr/>
        </p:nvSpPr>
        <p:spPr bwMode="auto">
          <a:xfrm>
            <a:off x="1339356" y="2009332"/>
            <a:ext cx="1080000" cy="1080000"/>
          </a:xfrm>
          <a:prstGeom prst="ellipse">
            <a:avLst/>
          </a:prstGeom>
          <a:solidFill>
            <a:schemeClr val="bg2">
              <a:lumMod val="50000"/>
              <a:alpha val="8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0" h="63500"/>
          </a:sp3d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spc="-20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Muni" pitchFamily="50" charset="-18"/>
              </a:rPr>
              <a:t>Longitu-diální</a:t>
            </a:r>
            <a:r>
              <a:rPr kumimoji="0" lang="cs-CZ" sz="1200" b="0" i="0" u="none" strike="noStrike" cap="none" spc="-200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uni" pitchFamily="50" charset="-18"/>
              </a:rPr>
              <a:t> </a:t>
            </a:r>
            <a:r>
              <a:rPr kumimoji="0" lang="cs-CZ" sz="1200" b="0" i="0" u="none" strike="noStrike" cap="none" spc="-200" normalizeH="0" dirty="0">
                <a:ln>
                  <a:noFill/>
                </a:ln>
                <a:solidFill>
                  <a:schemeClr val="bg1"/>
                </a:solidFill>
                <a:effectLst/>
                <a:latin typeface="Muni" pitchFamily="50" charset="-18"/>
              </a:rPr>
              <a:t>data</a:t>
            </a:r>
            <a:endParaRPr kumimoji="0" lang="en-GB" sz="1200" b="0" i="0" u="none" strike="noStrike" cap="none" spc="-200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Muni" pitchFamily="50" charset="-18"/>
            </a:endParaRPr>
          </a:p>
        </p:txBody>
      </p:sp>
      <p:sp>
        <p:nvSpPr>
          <p:cNvPr id="26" name="Ovál 25"/>
          <p:cNvSpPr>
            <a:spLocks noChangeAspect="1"/>
          </p:cNvSpPr>
          <p:nvPr/>
        </p:nvSpPr>
        <p:spPr bwMode="auto">
          <a:xfrm>
            <a:off x="3195991" y="2400971"/>
            <a:ext cx="1080000" cy="1080000"/>
          </a:xfrm>
          <a:prstGeom prst="ellipse">
            <a:avLst/>
          </a:prstGeom>
          <a:solidFill>
            <a:schemeClr val="bg2">
              <a:lumMod val="50000"/>
              <a:alpha val="8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0" h="63500"/>
          </a:sp3d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spc="-200" dirty="0">
                <a:solidFill>
                  <a:schemeClr val="bg1"/>
                </a:solidFill>
                <a:latin typeface="Muni" pitchFamily="50" charset="-18"/>
              </a:rPr>
              <a:t>Blízké vztahy</a:t>
            </a:r>
            <a:endParaRPr kumimoji="0" lang="cs-CZ" sz="1200" b="0" i="0" u="none" strike="noStrike" cap="none" spc="-200" normalizeH="0" baseline="0" dirty="0">
              <a:ln>
                <a:noFill/>
              </a:ln>
              <a:solidFill>
                <a:schemeClr val="bg1"/>
              </a:solidFill>
              <a:effectLst/>
              <a:latin typeface="Muni" pitchFamily="50" charset="-1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900" spc="-200" dirty="0">
                <a:solidFill>
                  <a:schemeClr val="bg1"/>
                </a:solidFill>
                <a:latin typeface="Muni" pitchFamily="50" charset="-18"/>
              </a:rPr>
              <a:t>Antecedenty </a:t>
            </a:r>
            <a:r>
              <a:rPr lang="cs-CZ" sz="900" spc="-200" dirty="0" err="1">
                <a:solidFill>
                  <a:schemeClr val="bg1"/>
                </a:solidFill>
                <a:latin typeface="Muni" pitchFamily="50" charset="-18"/>
              </a:rPr>
              <a:t>PsyCap</a:t>
            </a:r>
            <a:endParaRPr kumimoji="0" lang="en-GB" sz="1000" b="0" i="0" u="none" strike="noStrike" cap="none" spc="-200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Muni" pitchFamily="50" charset="-18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Jaké projekty řešíme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Psychologie práce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r-FR"/>
              <a:t>© tým Psychologie práce KPSY</a:t>
            </a:r>
            <a:endParaRPr lang="fr-FR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/>
          </a:p>
        </p:txBody>
      </p:sp>
      <p:grpSp>
        <p:nvGrpSpPr>
          <p:cNvPr id="25" name="Skupina 24"/>
          <p:cNvGrpSpPr/>
          <p:nvPr/>
        </p:nvGrpSpPr>
        <p:grpSpPr>
          <a:xfrm>
            <a:off x="838133" y="2886382"/>
            <a:ext cx="412294" cy="1752293"/>
            <a:chOff x="855550" y="2231335"/>
            <a:chExt cx="555221" cy="2359747"/>
          </a:xfrm>
        </p:grpSpPr>
        <p:pic>
          <p:nvPicPr>
            <p:cNvPr id="9" name="Obrázek 8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7200"/>
                      </a14:imgEffect>
                      <a14:imgEffect>
                        <a14:saturation sat="66000"/>
                      </a14:imgEffect>
                      <a14:imgEffect>
                        <a14:brightnessContrast bright="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5550" y="3070734"/>
              <a:ext cx="555221" cy="673947"/>
            </a:xfrm>
            <a:prstGeom prst="rect">
              <a:avLst/>
            </a:prstGeom>
          </p:spPr>
        </p:pic>
        <p:pic>
          <p:nvPicPr>
            <p:cNvPr id="17" name="Obrázek 16"/>
            <p:cNvPicPr>
              <a:picLocks noChangeAspect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harpenSoften amount="100000"/>
                      </a14:imgEffect>
                      <a14:imgEffect>
                        <a14:saturation sat="66000"/>
                      </a14:imgEffect>
                      <a14:imgEffect>
                        <a14:brightnessContrast bright="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7481" y="2231335"/>
              <a:ext cx="451358" cy="547875"/>
            </a:xfrm>
            <a:prstGeom prst="rect">
              <a:avLst/>
            </a:prstGeom>
          </p:spPr>
        </p:pic>
        <p:pic>
          <p:nvPicPr>
            <p:cNvPr id="23" name="Obrázek 22"/>
            <p:cNvPicPr>
              <a:picLocks noChangeAspect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harpenSoften amount="25000"/>
                      </a14:imgEffect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238" y="3943082"/>
              <a:ext cx="533845" cy="648000"/>
            </a:xfrm>
            <a:prstGeom prst="rect">
              <a:avLst/>
            </a:prstGeom>
          </p:spPr>
        </p:pic>
      </p:grpSp>
      <p:sp>
        <p:nvSpPr>
          <p:cNvPr id="27" name="Ovál 26"/>
          <p:cNvSpPr>
            <a:spLocks noChangeAspect="1"/>
          </p:cNvSpPr>
          <p:nvPr/>
        </p:nvSpPr>
        <p:spPr bwMode="auto">
          <a:xfrm>
            <a:off x="5457895" y="2639156"/>
            <a:ext cx="2340000" cy="2340000"/>
          </a:xfrm>
          <a:prstGeom prst="ellipse">
            <a:avLst/>
          </a:prstGeom>
          <a:solidFill>
            <a:srgbClr val="0000DC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0" h="254000"/>
          </a:sp3d>
        </p:spPr>
        <p:txBody>
          <a:bodyPr vert="horz" wrap="square" lIns="0" tIns="14400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0" i="0" u="none" strike="noStrike" cap="none" spc="-300" normalizeH="0" dirty="0" err="1">
                <a:ln>
                  <a:noFill/>
                </a:ln>
                <a:solidFill>
                  <a:schemeClr val="bg1"/>
                </a:solidFill>
                <a:effectLst/>
                <a:latin typeface="Muni" pitchFamily="50" charset="-18"/>
              </a:rPr>
              <a:t>GAmu</a:t>
            </a:r>
            <a:endParaRPr kumimoji="0" lang="cs-CZ" sz="3200" b="0" i="0" u="none" strike="noStrike" cap="none" spc="-300" normalizeH="0" dirty="0">
              <a:ln>
                <a:noFill/>
              </a:ln>
              <a:solidFill>
                <a:schemeClr val="bg1"/>
              </a:solidFill>
              <a:effectLst/>
              <a:latin typeface="Muni" pitchFamily="50" charset="-18"/>
            </a:endParaRPr>
          </a:p>
          <a:p>
            <a:pPr algn="ctr"/>
            <a:r>
              <a:rPr lang="en-US" sz="1200" spc="-250" dirty="0" err="1">
                <a:solidFill>
                  <a:schemeClr val="bg1"/>
                </a:solidFill>
                <a:latin typeface="Muni" pitchFamily="50" charset="-18"/>
              </a:rPr>
              <a:t>Faktory</a:t>
            </a:r>
            <a:r>
              <a:rPr lang="en-US" sz="1200" spc="-250" dirty="0">
                <a:solidFill>
                  <a:schemeClr val="bg1"/>
                </a:solidFill>
                <a:latin typeface="Muni" pitchFamily="50" charset="-18"/>
              </a:rPr>
              <a:t> </a:t>
            </a:r>
            <a:r>
              <a:rPr lang="en-US" sz="1200" spc="-250" dirty="0" err="1">
                <a:solidFill>
                  <a:schemeClr val="bg1"/>
                </a:solidFill>
                <a:latin typeface="Muni" pitchFamily="50" charset="-18"/>
              </a:rPr>
              <a:t>ovlivňující</a:t>
            </a:r>
            <a:r>
              <a:rPr lang="en-US" sz="1200" spc="-250" dirty="0">
                <a:solidFill>
                  <a:schemeClr val="bg1"/>
                </a:solidFill>
                <a:latin typeface="Muni" pitchFamily="50" charset="-18"/>
              </a:rPr>
              <a:t> </a:t>
            </a:r>
            <a:r>
              <a:rPr lang="en-US" sz="1200" spc="-250" dirty="0" err="1">
                <a:solidFill>
                  <a:schemeClr val="bg1"/>
                </a:solidFill>
                <a:latin typeface="Muni" pitchFamily="50" charset="-18"/>
              </a:rPr>
              <a:t>pracovní</a:t>
            </a:r>
            <a:r>
              <a:rPr lang="en-US" sz="1200" spc="-250" dirty="0">
                <a:solidFill>
                  <a:schemeClr val="bg1"/>
                </a:solidFill>
                <a:latin typeface="Muni" pitchFamily="50" charset="-18"/>
              </a:rPr>
              <a:t> </a:t>
            </a:r>
            <a:r>
              <a:rPr lang="en-US" sz="1200" spc="-250" dirty="0" err="1">
                <a:solidFill>
                  <a:schemeClr val="bg1"/>
                </a:solidFill>
                <a:latin typeface="Muni" pitchFamily="50" charset="-18"/>
              </a:rPr>
              <a:t>výkon</a:t>
            </a:r>
            <a:r>
              <a:rPr lang="en-US" sz="1200" spc="-250" dirty="0">
                <a:solidFill>
                  <a:schemeClr val="bg1"/>
                </a:solidFill>
                <a:latin typeface="Muni" pitchFamily="50" charset="-18"/>
              </a:rPr>
              <a:t> 202</a:t>
            </a:r>
            <a:r>
              <a:rPr lang="cs-CZ" sz="1200" spc="-250" dirty="0">
                <a:solidFill>
                  <a:schemeClr val="bg1"/>
                </a:solidFill>
                <a:latin typeface="Muni" pitchFamily="50" charset="-18"/>
              </a:rPr>
              <a:t>4</a:t>
            </a:r>
            <a:endParaRPr kumimoji="0" lang="en-GB" sz="1200" b="0" i="0" u="none" strike="noStrike" cap="none" spc="-250" normalizeH="0" dirty="0" err="1">
              <a:ln>
                <a:noFill/>
              </a:ln>
              <a:solidFill>
                <a:schemeClr val="bg1"/>
              </a:solidFill>
              <a:effectLst/>
              <a:latin typeface="Muni" pitchFamily="50" charset="-18"/>
            </a:endParaRPr>
          </a:p>
        </p:txBody>
      </p:sp>
      <p:grpSp>
        <p:nvGrpSpPr>
          <p:cNvPr id="34" name="Skupina 33"/>
          <p:cNvGrpSpPr/>
          <p:nvPr/>
        </p:nvGrpSpPr>
        <p:grpSpPr>
          <a:xfrm>
            <a:off x="4592008" y="2962517"/>
            <a:ext cx="420172" cy="1676364"/>
            <a:chOff x="5040178" y="3083989"/>
            <a:chExt cx="555221" cy="2215172"/>
          </a:xfrm>
        </p:grpSpPr>
        <p:pic>
          <p:nvPicPr>
            <p:cNvPr id="29" name="Obrázek 28"/>
            <p:cNvPicPr>
              <a:picLocks noChangeAspect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colorTemperature colorTemp="7200"/>
                      </a14:imgEffect>
                      <a14:imgEffect>
                        <a14:saturation sat="66000"/>
                      </a14:imgEffect>
                      <a14:imgEffect>
                        <a14:brightnessContrast bright="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0178" y="4625214"/>
              <a:ext cx="555221" cy="673947"/>
            </a:xfrm>
            <a:prstGeom prst="rect">
              <a:avLst/>
            </a:prstGeom>
          </p:spPr>
        </p:pic>
        <p:pic>
          <p:nvPicPr>
            <p:cNvPr id="30" name="Obrázek 29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104644" y="3083989"/>
              <a:ext cx="451358" cy="545526"/>
            </a:xfrm>
            <a:prstGeom prst="rect">
              <a:avLst/>
            </a:prstGeom>
          </p:spPr>
        </p:pic>
        <p:pic>
          <p:nvPicPr>
            <p:cNvPr id="32" name="Obrázek 31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080525" y="3849148"/>
              <a:ext cx="474528" cy="571674"/>
            </a:xfrm>
            <a:prstGeom prst="rect">
              <a:avLst/>
            </a:prstGeom>
          </p:spPr>
        </p:pic>
      </p:grpSp>
      <p:sp>
        <p:nvSpPr>
          <p:cNvPr id="35" name="Ovál 34"/>
          <p:cNvSpPr>
            <a:spLocks noChangeAspect="1"/>
          </p:cNvSpPr>
          <p:nvPr/>
        </p:nvSpPr>
        <p:spPr bwMode="auto">
          <a:xfrm>
            <a:off x="7094710" y="2175367"/>
            <a:ext cx="1080000" cy="1080000"/>
          </a:xfrm>
          <a:prstGeom prst="ellipse">
            <a:avLst/>
          </a:prstGeom>
          <a:solidFill>
            <a:srgbClr val="3366FF">
              <a:alpha val="85000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0" h="63500"/>
          </a:sp3d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spc="-250" dirty="0">
                <a:solidFill>
                  <a:schemeClr val="bg1"/>
                </a:solidFill>
                <a:latin typeface="Muni" pitchFamily="50" charset="-18"/>
              </a:rPr>
              <a:t>Intervence na hranice práce</a:t>
            </a:r>
            <a:endParaRPr kumimoji="0" lang="en-GB" sz="900" b="0" i="0" u="none" strike="noStrike" cap="none" spc="-200" normalizeH="0" dirty="0" err="1">
              <a:ln>
                <a:noFill/>
              </a:ln>
              <a:solidFill>
                <a:schemeClr val="bg1"/>
              </a:solidFill>
              <a:effectLst/>
              <a:latin typeface="Muni" pitchFamily="50" charset="-18"/>
            </a:endParaRPr>
          </a:p>
        </p:txBody>
      </p:sp>
      <p:sp>
        <p:nvSpPr>
          <p:cNvPr id="36" name="Ovál 35"/>
          <p:cNvSpPr>
            <a:spLocks noChangeAspect="1"/>
          </p:cNvSpPr>
          <p:nvPr/>
        </p:nvSpPr>
        <p:spPr bwMode="auto">
          <a:xfrm>
            <a:off x="5478727" y="4520694"/>
            <a:ext cx="1080000" cy="1080000"/>
          </a:xfrm>
          <a:prstGeom prst="ellipse">
            <a:avLst/>
          </a:prstGeom>
          <a:solidFill>
            <a:srgbClr val="F01928">
              <a:alpha val="90000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0" h="63500"/>
          </a:sp3d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200" spc="-250" dirty="0">
                <a:solidFill>
                  <a:schemeClr val="bg1"/>
                </a:solidFill>
                <a:latin typeface="Muni" pitchFamily="50" charset="-18"/>
              </a:rPr>
              <a:t>Vývoj zotavení napříč dny</a:t>
            </a:r>
            <a:endParaRPr kumimoji="0" lang="en-GB" sz="900" b="0" i="0" u="none" strike="noStrike" cap="none" spc="-200" normalizeH="0" dirty="0" err="1">
              <a:ln>
                <a:noFill/>
              </a:ln>
              <a:solidFill>
                <a:schemeClr val="bg1"/>
              </a:solidFill>
              <a:effectLst/>
              <a:latin typeface="Muni" pitchFamily="50" charset="-18"/>
            </a:endParaRPr>
          </a:p>
        </p:txBody>
      </p:sp>
      <p:sp>
        <p:nvSpPr>
          <p:cNvPr id="38" name="Ovál 37"/>
          <p:cNvSpPr>
            <a:spLocks noChangeAspect="1"/>
          </p:cNvSpPr>
          <p:nvPr/>
        </p:nvSpPr>
        <p:spPr bwMode="auto">
          <a:xfrm>
            <a:off x="4908315" y="4943060"/>
            <a:ext cx="756000" cy="756000"/>
          </a:xfrm>
          <a:prstGeom prst="ellipse">
            <a:avLst/>
          </a:prstGeom>
          <a:solidFill>
            <a:srgbClr val="F01928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0" h="63500"/>
          </a:sp3d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800" spc="-200" dirty="0">
                <a:solidFill>
                  <a:schemeClr val="bg1"/>
                </a:solidFill>
                <a:latin typeface="Muni" pitchFamily="50" charset="-18"/>
              </a:rPr>
              <a:t>Spirála zisku</a:t>
            </a:r>
            <a:endParaRPr kumimoji="0" lang="en-GB" sz="800" b="0" i="0" u="none" strike="noStrike" cap="none" spc="-200" normalizeH="0" dirty="0" err="1">
              <a:ln>
                <a:noFill/>
              </a:ln>
              <a:solidFill>
                <a:schemeClr val="bg1"/>
              </a:solidFill>
              <a:effectLst/>
              <a:latin typeface="Muni" pitchFamily="50" charset="-18"/>
            </a:endParaRPr>
          </a:p>
        </p:txBody>
      </p:sp>
      <p:sp>
        <p:nvSpPr>
          <p:cNvPr id="13" name="Ovál 12"/>
          <p:cNvSpPr>
            <a:spLocks noChangeAspect="1"/>
          </p:cNvSpPr>
          <p:nvPr/>
        </p:nvSpPr>
        <p:spPr bwMode="auto">
          <a:xfrm>
            <a:off x="5118409" y="2092090"/>
            <a:ext cx="1080000" cy="1080000"/>
          </a:xfrm>
          <a:prstGeom prst="ellipse">
            <a:avLst/>
          </a:prstGeom>
          <a:solidFill>
            <a:schemeClr val="accent2">
              <a:alpha val="8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0" h="63500"/>
          </a:sp3d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spc="-200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uni" pitchFamily="50" charset="-18"/>
              </a:rPr>
              <a:t>TASW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900" spc="-200" dirty="0">
                <a:solidFill>
                  <a:schemeClr val="bg1"/>
                </a:solidFill>
                <a:latin typeface="Muni" pitchFamily="50" charset="-18"/>
              </a:rPr>
              <a:t>VALIDIZACE</a:t>
            </a:r>
            <a:endParaRPr kumimoji="0" lang="en-GB" sz="1000" b="0" i="0" u="none" strike="noStrike" cap="none" spc="-200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Muni" pitchFamily="50" charset="-18"/>
            </a:endParaRPr>
          </a:p>
        </p:txBody>
      </p:sp>
      <p:sp>
        <p:nvSpPr>
          <p:cNvPr id="40" name="Ovál 39"/>
          <p:cNvSpPr>
            <a:spLocks noChangeAspect="1"/>
          </p:cNvSpPr>
          <p:nvPr/>
        </p:nvSpPr>
        <p:spPr bwMode="auto">
          <a:xfrm>
            <a:off x="9048820" y="2639156"/>
            <a:ext cx="2340000" cy="2340000"/>
          </a:xfrm>
          <a:prstGeom prst="ellipse">
            <a:avLst/>
          </a:prstGeom>
          <a:solidFill>
            <a:srgbClr val="0000DC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0" h="254000"/>
          </a:sp3d>
        </p:spPr>
        <p:txBody>
          <a:bodyPr vert="horz" wrap="square" lIns="0" tIns="14400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0" i="0" u="none" strike="noStrike" cap="none" spc="-300" normalizeH="0" dirty="0">
                <a:ln>
                  <a:noFill/>
                </a:ln>
                <a:solidFill>
                  <a:schemeClr val="bg1"/>
                </a:solidFill>
                <a:effectLst/>
                <a:latin typeface="Muni" pitchFamily="50" charset="-18"/>
              </a:rPr>
              <a:t>D-WELL</a:t>
            </a:r>
          </a:p>
          <a:p>
            <a:pPr algn="ctr"/>
            <a:r>
              <a:rPr lang="cs-CZ" sz="1200" spc="-250" dirty="0">
                <a:solidFill>
                  <a:schemeClr val="bg1"/>
                </a:solidFill>
                <a:latin typeface="Muni" pitchFamily="50" charset="-18"/>
              </a:rPr>
              <a:t>Faktory ovlivňující procesy zotavení zaměstnanců</a:t>
            </a:r>
            <a:endParaRPr kumimoji="0" lang="en-GB" sz="1200" b="0" i="0" u="none" strike="noStrike" cap="none" spc="-250" normalizeH="0" dirty="0" err="1">
              <a:ln>
                <a:noFill/>
              </a:ln>
              <a:solidFill>
                <a:schemeClr val="bg1"/>
              </a:solidFill>
              <a:effectLst/>
              <a:latin typeface="Muni" pitchFamily="50" charset="-18"/>
            </a:endParaRPr>
          </a:p>
        </p:txBody>
      </p:sp>
      <p:grpSp>
        <p:nvGrpSpPr>
          <p:cNvPr id="46" name="Skupina 45"/>
          <p:cNvGrpSpPr/>
          <p:nvPr/>
        </p:nvGrpSpPr>
        <p:grpSpPr>
          <a:xfrm>
            <a:off x="8269154" y="3211512"/>
            <a:ext cx="420172" cy="1098763"/>
            <a:chOff x="7983404" y="3549437"/>
            <a:chExt cx="420172" cy="1098763"/>
          </a:xfrm>
        </p:grpSpPr>
        <p:pic>
          <p:nvPicPr>
            <p:cNvPr id="42" name="Obrázek 41"/>
            <p:cNvPicPr>
              <a:picLocks noChangeAspect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colorTemperature colorTemp="7200"/>
                      </a14:imgEffect>
                      <a14:imgEffect>
                        <a14:saturation sat="66000"/>
                      </a14:imgEffect>
                      <a14:imgEffect>
                        <a14:brightnessContrast bright="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83404" y="4138181"/>
              <a:ext cx="420172" cy="510019"/>
            </a:xfrm>
            <a:prstGeom prst="rect">
              <a:avLst/>
            </a:prstGeom>
          </p:spPr>
        </p:pic>
        <p:pic>
          <p:nvPicPr>
            <p:cNvPr id="44" name="Obrázek 43"/>
            <p:cNvPicPr>
              <a:picLocks noChangeAspect="1"/>
            </p:cNvPicPr>
            <p:nvPr/>
          </p:nvPicPr>
          <p:blipFill>
            <a:blip r:embed="rId14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ackgroundRemoval t="8772" b="98246" l="8511" r="89362">
                          <a14:foregroundMark x1="36170" y1="45614" x2="68085" y2="45614"/>
                          <a14:foregroundMark x1="17021" y1="98246" x2="87234" y2="9824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013937" y="3549437"/>
              <a:ext cx="359106" cy="435511"/>
            </a:xfrm>
            <a:prstGeom prst="rect">
              <a:avLst/>
            </a:prstGeom>
          </p:spPr>
        </p:pic>
      </p:grpSp>
      <p:sp>
        <p:nvSpPr>
          <p:cNvPr id="47" name="Ovál 46"/>
          <p:cNvSpPr>
            <a:spLocks noChangeAspect="1"/>
          </p:cNvSpPr>
          <p:nvPr/>
        </p:nvSpPr>
        <p:spPr bwMode="auto">
          <a:xfrm>
            <a:off x="8733010" y="2175367"/>
            <a:ext cx="1080000" cy="1080000"/>
          </a:xfrm>
          <a:prstGeom prst="ellipse">
            <a:avLst/>
          </a:prstGeom>
          <a:solidFill>
            <a:srgbClr val="3366FF">
              <a:alpha val="85000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0" h="63500"/>
          </a:sp3d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spc="-300" normalizeH="0" dirty="0">
                <a:ln>
                  <a:noFill/>
                </a:ln>
                <a:solidFill>
                  <a:schemeClr val="bg1"/>
                </a:solidFill>
                <a:effectLst/>
                <a:latin typeface="Muni" pitchFamily="50" charset="-18"/>
              </a:rPr>
              <a:t>Experimenty</a:t>
            </a:r>
            <a:endParaRPr kumimoji="0" lang="en-GB" sz="900" b="0" i="0" u="none" strike="noStrike" cap="none" spc="-300" normalizeH="0" dirty="0" err="1">
              <a:ln>
                <a:noFill/>
              </a:ln>
              <a:solidFill>
                <a:schemeClr val="bg1"/>
              </a:solidFill>
              <a:effectLst/>
              <a:latin typeface="Muni" pitchFamily="50" charset="-18"/>
            </a:endParaRPr>
          </a:p>
        </p:txBody>
      </p:sp>
      <p:sp>
        <p:nvSpPr>
          <p:cNvPr id="39" name="Ovál 38"/>
          <p:cNvSpPr>
            <a:spLocks noChangeAspect="1"/>
          </p:cNvSpPr>
          <p:nvPr/>
        </p:nvSpPr>
        <p:spPr bwMode="auto">
          <a:xfrm>
            <a:off x="6114452" y="5260922"/>
            <a:ext cx="756000" cy="756000"/>
          </a:xfrm>
          <a:prstGeom prst="ellipse">
            <a:avLst/>
          </a:prstGeom>
          <a:solidFill>
            <a:srgbClr val="F01928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0" h="63500"/>
          </a:sp3d>
        </p:spPr>
        <p:txBody>
          <a:bodyPr vert="horz" wrap="square" lIns="0" tIns="7200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800" spc="-200" dirty="0">
                <a:solidFill>
                  <a:schemeClr val="bg1"/>
                </a:solidFill>
                <a:latin typeface="Muni" pitchFamily="50" charset="-18"/>
              </a:rPr>
              <a:t>Spirála ztráty</a:t>
            </a:r>
            <a:endParaRPr kumimoji="0" lang="en-GB" sz="800" b="0" i="0" u="none" strike="noStrike" cap="none" spc="-200" normalizeH="0" dirty="0" err="1">
              <a:ln>
                <a:noFill/>
              </a:ln>
              <a:solidFill>
                <a:schemeClr val="bg1"/>
              </a:solidFill>
              <a:effectLst/>
              <a:latin typeface="Muni" pitchFamily="50" charset="-18"/>
            </a:endParaRP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D9A85B19-0C03-ED67-24FE-5D50CA710451}"/>
              </a:ext>
            </a:extLst>
          </p:cNvPr>
          <p:cNvSpPr>
            <a:spLocks noChangeAspect="1"/>
          </p:cNvSpPr>
          <p:nvPr/>
        </p:nvSpPr>
        <p:spPr bwMode="auto">
          <a:xfrm>
            <a:off x="8871101" y="4553838"/>
            <a:ext cx="1080000" cy="1080000"/>
          </a:xfrm>
          <a:prstGeom prst="ellipse">
            <a:avLst/>
          </a:prstGeom>
          <a:solidFill>
            <a:srgbClr val="F01928">
              <a:alpha val="90000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0" h="63500"/>
          </a:sp3d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spc="-250" normalizeH="0" dirty="0">
                <a:ln>
                  <a:noFill/>
                </a:ln>
                <a:solidFill>
                  <a:schemeClr val="bg1"/>
                </a:solidFill>
                <a:effectLst/>
                <a:latin typeface="Muni" pitchFamily="50" charset="-18"/>
              </a:rPr>
              <a:t>Zotavovací procesy</a:t>
            </a:r>
            <a:endParaRPr kumimoji="0" lang="en-GB" sz="900" b="0" i="0" u="none" strike="noStrike" cap="none" spc="-200" normalizeH="0" dirty="0" err="1">
              <a:ln>
                <a:noFill/>
              </a:ln>
              <a:solidFill>
                <a:schemeClr val="bg1"/>
              </a:solidFill>
              <a:effectLst/>
              <a:latin typeface="Muni" pitchFamily="50" charset="-18"/>
            </a:endParaRP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7BA3DB1F-7DF4-0E39-BDC3-854F586865E6}"/>
              </a:ext>
            </a:extLst>
          </p:cNvPr>
          <p:cNvSpPr>
            <a:spLocks noChangeAspect="1"/>
          </p:cNvSpPr>
          <p:nvPr/>
        </p:nvSpPr>
        <p:spPr bwMode="auto">
          <a:xfrm>
            <a:off x="8236807" y="5044733"/>
            <a:ext cx="756000" cy="756000"/>
          </a:xfrm>
          <a:prstGeom prst="ellipse">
            <a:avLst/>
          </a:prstGeom>
          <a:solidFill>
            <a:srgbClr val="F01928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0" h="63500"/>
          </a:sp3d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800" spc="-200" dirty="0">
                <a:solidFill>
                  <a:schemeClr val="bg1"/>
                </a:solidFill>
                <a:latin typeface="Muni" pitchFamily="50" charset="-18"/>
              </a:rPr>
              <a:t>Deníčkové studie,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800" spc="-200" dirty="0">
                <a:solidFill>
                  <a:schemeClr val="bg1"/>
                </a:solidFill>
                <a:latin typeface="Muni" pitchFamily="50" charset="-18"/>
              </a:rPr>
              <a:t>EMA</a:t>
            </a:r>
            <a:endParaRPr kumimoji="0" lang="en-GB" sz="800" b="0" i="0" u="none" strike="noStrike" cap="none" spc="-200" normalizeH="0" dirty="0" err="1">
              <a:ln>
                <a:noFill/>
              </a:ln>
              <a:solidFill>
                <a:schemeClr val="bg1"/>
              </a:solidFill>
              <a:effectLst/>
              <a:latin typeface="Muni" pitchFamily="50" charset="-18"/>
            </a:endParaRPr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F81D32BB-A064-2D65-D388-6617D6404F6A}"/>
              </a:ext>
            </a:extLst>
          </p:cNvPr>
          <p:cNvSpPr>
            <a:spLocks noChangeAspect="1"/>
          </p:cNvSpPr>
          <p:nvPr/>
        </p:nvSpPr>
        <p:spPr bwMode="auto">
          <a:xfrm>
            <a:off x="9442944" y="5362595"/>
            <a:ext cx="756000" cy="756000"/>
          </a:xfrm>
          <a:prstGeom prst="ellipse">
            <a:avLst/>
          </a:prstGeom>
          <a:solidFill>
            <a:srgbClr val="F01928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0" h="63500"/>
          </a:sp3d>
        </p:spPr>
        <p:txBody>
          <a:bodyPr vert="horz" wrap="square" lIns="0" tIns="7200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800" spc="-200" dirty="0" err="1">
                <a:solidFill>
                  <a:schemeClr val="bg1"/>
                </a:solidFill>
                <a:latin typeface="Muni" pitchFamily="50" charset="-18"/>
              </a:rPr>
              <a:t>Longitudi-nální</a:t>
            </a:r>
            <a:r>
              <a:rPr lang="cs-CZ" sz="800" spc="-200" dirty="0">
                <a:solidFill>
                  <a:schemeClr val="bg1"/>
                </a:solidFill>
                <a:latin typeface="Muni" pitchFamily="50" charset="-18"/>
              </a:rPr>
              <a:t> data</a:t>
            </a:r>
            <a:endParaRPr kumimoji="0" lang="en-GB" sz="800" b="0" i="0" u="none" strike="noStrike" cap="none" spc="-200" normalizeH="0" dirty="0" err="1">
              <a:ln>
                <a:noFill/>
              </a:ln>
              <a:solidFill>
                <a:schemeClr val="bg1"/>
              </a:solidFill>
              <a:effectLst/>
              <a:latin typeface="Muni" pitchFamily="50" charset="-18"/>
            </a:endParaRPr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43C1C90E-145B-BA3F-390C-0DACA3C9C5DE}"/>
              </a:ext>
            </a:extLst>
          </p:cNvPr>
          <p:cNvSpPr>
            <a:spLocks noChangeAspect="1"/>
          </p:cNvSpPr>
          <p:nvPr/>
        </p:nvSpPr>
        <p:spPr bwMode="auto">
          <a:xfrm>
            <a:off x="10691603" y="4504732"/>
            <a:ext cx="1194327" cy="1194327"/>
          </a:xfrm>
          <a:prstGeom prst="ellipse">
            <a:avLst/>
          </a:prstGeom>
          <a:solidFill>
            <a:srgbClr val="3366FF">
              <a:alpha val="85000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0" h="63500"/>
          </a:sp3d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spc="-250" normalizeH="0" dirty="0">
                <a:ln>
                  <a:noFill/>
                </a:ln>
                <a:solidFill>
                  <a:schemeClr val="bg1"/>
                </a:solidFill>
                <a:effectLst/>
                <a:latin typeface="Muni" pitchFamily="50" charset="-18"/>
              </a:rPr>
              <a:t>Vliv te</a:t>
            </a:r>
            <a:r>
              <a:rPr lang="cs-CZ" sz="1200" spc="-250" dirty="0">
                <a:solidFill>
                  <a:schemeClr val="bg1"/>
                </a:solidFill>
                <a:latin typeface="Muni" pitchFamily="50" charset="-18"/>
              </a:rPr>
              <a:t>chnologií na práci a zdraví</a:t>
            </a:r>
            <a:endParaRPr kumimoji="0" lang="en-GB" sz="900" b="0" i="0" u="none" strike="noStrike" cap="none" spc="-200" normalizeH="0" dirty="0" err="1">
              <a:ln>
                <a:noFill/>
              </a:ln>
              <a:solidFill>
                <a:schemeClr val="bg1"/>
              </a:solidFill>
              <a:effectLst/>
              <a:latin typeface="Muni" pitchFamily="50" charset="-18"/>
            </a:endParaRP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F035A919-CEA2-C98B-E4BC-AB05323CE37A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9524" b="98095" l="8140" r="90698">
                        <a14:foregroundMark x1="51163" y1="87619" x2="51163" y2="87619"/>
                        <a14:foregroundMark x1="59302" y1="89524" x2="30233" y2="94286"/>
                        <a14:foregroundMark x1="84884" y1="98095" x2="84884" y2="98095"/>
                        <a14:foregroundMark x1="74419" y1="96190" x2="90698" y2="98095"/>
                        <a14:foregroundMark x1="19767" y1="98095" x2="19767" y2="9809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4470" y="4747053"/>
            <a:ext cx="359106" cy="435896"/>
          </a:xfrm>
          <a:prstGeom prst="rect">
            <a:avLst/>
          </a:prstGeom>
        </p:spPr>
      </p:pic>
      <p:pic>
        <p:nvPicPr>
          <p:cNvPr id="2052" name="Picture 4" descr="Project icons for free download | Freepik">
            <a:extLst>
              <a:ext uri="{FF2B5EF4-FFF2-40B4-BE49-F238E27FC236}">
                <a16:creationId xmlns:a16="http://schemas.microsoft.com/office/drawing/2014/main" id="{ECCDF300-40ED-E13F-389D-57159F163E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2150" y="203140"/>
            <a:ext cx="1393780" cy="1393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14541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6" grpId="0" animBg="1"/>
      <p:bldP spid="27" grpId="0" animBg="1"/>
      <p:bldP spid="35" grpId="0" animBg="1"/>
      <p:bldP spid="36" grpId="0" animBg="1"/>
      <p:bldP spid="38" grpId="0" animBg="1"/>
      <p:bldP spid="13" grpId="0" animBg="1"/>
      <p:bldP spid="40" grpId="0" animBg="1"/>
      <p:bldP spid="47" grpId="0" animBg="1"/>
      <p:bldP spid="39" grpId="0" animBg="1"/>
      <p:bldP spid="4" grpId="0" animBg="1"/>
      <p:bldP spid="8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Diplomové práce: co jsme dělali nedávno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Psychologie práce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r-FR"/>
              <a:t>© tým Psychologie práce KPSY</a:t>
            </a:r>
            <a:endParaRPr lang="fr-FR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24158" y="310157"/>
            <a:ext cx="1232480" cy="1232480"/>
          </a:xfrm>
          <a:prstGeom prst="rect">
            <a:avLst/>
          </a:prstGeom>
        </p:spPr>
      </p:pic>
      <p:sp>
        <p:nvSpPr>
          <p:cNvPr id="10" name="Ovál 9"/>
          <p:cNvSpPr>
            <a:spLocks noChangeAspect="1"/>
          </p:cNvSpPr>
          <p:nvPr/>
        </p:nvSpPr>
        <p:spPr bwMode="auto">
          <a:xfrm>
            <a:off x="1059359" y="2173723"/>
            <a:ext cx="1440000" cy="1440000"/>
          </a:xfrm>
          <a:prstGeom prst="ellipse">
            <a:avLst/>
          </a:prstGeom>
          <a:solidFill>
            <a:srgbClr val="F01928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0" h="63500"/>
          </a:sp3d>
        </p:spPr>
        <p:txBody>
          <a:bodyPr vert="horz" wrap="square" lIns="0" tIns="10800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000" spc="-200" dirty="0">
                <a:solidFill>
                  <a:schemeClr val="bg1"/>
                </a:solidFill>
                <a:latin typeface="Muni" pitchFamily="50" charset="-18"/>
              </a:rPr>
              <a:t>Dlouhodobý vliv technologií a vědomí vlastní účinnosti na zotavení</a:t>
            </a:r>
          </a:p>
        </p:txBody>
      </p:sp>
      <p:sp>
        <p:nvSpPr>
          <p:cNvPr id="11" name="Ovál 10"/>
          <p:cNvSpPr>
            <a:spLocks noChangeAspect="1"/>
          </p:cNvSpPr>
          <p:nvPr/>
        </p:nvSpPr>
        <p:spPr bwMode="auto">
          <a:xfrm>
            <a:off x="3096316" y="4062230"/>
            <a:ext cx="1440000" cy="14400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0" h="63500"/>
          </a:sp3d>
        </p:spPr>
        <p:txBody>
          <a:bodyPr vert="horz" wrap="square" lIns="0" tIns="10800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000" spc="-200" dirty="0">
                <a:solidFill>
                  <a:schemeClr val="bg1"/>
                </a:solidFill>
                <a:latin typeface="Muni" pitchFamily="50" charset="-18"/>
              </a:rPr>
              <a:t>Posouzení psychometrických charakteristik metody </a:t>
            </a:r>
            <a:r>
              <a:rPr lang="cs-CZ" sz="1000" spc="-200" dirty="0" err="1">
                <a:solidFill>
                  <a:schemeClr val="bg1"/>
                </a:solidFill>
                <a:latin typeface="Muni" pitchFamily="50" charset="-18"/>
              </a:rPr>
              <a:t>Compound</a:t>
            </a:r>
            <a:r>
              <a:rPr lang="cs-CZ" sz="1000" spc="-200" dirty="0">
                <a:solidFill>
                  <a:schemeClr val="bg1"/>
                </a:solidFill>
                <a:latin typeface="Muni" pitchFamily="50" charset="-18"/>
              </a:rPr>
              <a:t> </a:t>
            </a:r>
            <a:r>
              <a:rPr lang="cs-CZ" sz="1000" spc="-200" dirty="0" err="1">
                <a:solidFill>
                  <a:schemeClr val="bg1"/>
                </a:solidFill>
                <a:latin typeface="Muni" pitchFamily="50" charset="-18"/>
              </a:rPr>
              <a:t>Psychological</a:t>
            </a:r>
            <a:r>
              <a:rPr lang="cs-CZ" sz="1000" spc="-200" dirty="0">
                <a:solidFill>
                  <a:schemeClr val="bg1"/>
                </a:solidFill>
                <a:latin typeface="Muni" pitchFamily="50" charset="-18"/>
              </a:rPr>
              <a:t> </a:t>
            </a:r>
            <a:r>
              <a:rPr lang="cs-CZ" sz="1000" spc="-200" dirty="0" err="1">
                <a:solidFill>
                  <a:schemeClr val="bg1"/>
                </a:solidFill>
                <a:latin typeface="Muni" pitchFamily="50" charset="-18"/>
              </a:rPr>
              <a:t>Capital</a:t>
            </a:r>
            <a:r>
              <a:rPr lang="cs-CZ" sz="1000" spc="-200" dirty="0">
                <a:solidFill>
                  <a:schemeClr val="bg1"/>
                </a:solidFill>
                <a:latin typeface="Muni" pitchFamily="50" charset="-18"/>
              </a:rPr>
              <a:t> </a:t>
            </a:r>
            <a:r>
              <a:rPr lang="cs-CZ" sz="1000" spc="-200" dirty="0" err="1">
                <a:solidFill>
                  <a:schemeClr val="bg1"/>
                </a:solidFill>
                <a:latin typeface="Muni" pitchFamily="50" charset="-18"/>
              </a:rPr>
              <a:t>Scale</a:t>
            </a:r>
            <a:r>
              <a:rPr lang="cs-CZ" sz="1000" spc="-200" dirty="0">
                <a:solidFill>
                  <a:schemeClr val="bg1"/>
                </a:solidFill>
                <a:latin typeface="Muni" pitchFamily="50" charset="-18"/>
              </a:rPr>
              <a:t> (CPC-12r)</a:t>
            </a:r>
          </a:p>
        </p:txBody>
      </p:sp>
      <p:sp>
        <p:nvSpPr>
          <p:cNvPr id="12" name="Ovál 11"/>
          <p:cNvSpPr>
            <a:spLocks noChangeAspect="1"/>
          </p:cNvSpPr>
          <p:nvPr/>
        </p:nvSpPr>
        <p:spPr bwMode="auto">
          <a:xfrm>
            <a:off x="5058930" y="4062230"/>
            <a:ext cx="1440000" cy="1440000"/>
          </a:xfrm>
          <a:prstGeom prst="ellipse">
            <a:avLst/>
          </a:prstGeom>
          <a:solidFill>
            <a:srgbClr val="3366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0" h="63500"/>
          </a:sp3d>
        </p:spPr>
        <p:txBody>
          <a:bodyPr vert="horz" wrap="square" lIns="0" tIns="10800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000" spc="-200" dirty="0">
                <a:solidFill>
                  <a:schemeClr val="bg1"/>
                </a:solidFill>
                <a:latin typeface="Muni" pitchFamily="50" charset="-18"/>
              </a:rPr>
              <a:t>Gamifikace na pracovišti: kompetice vs. kooperace</a:t>
            </a:r>
          </a:p>
        </p:txBody>
      </p:sp>
      <p:sp>
        <p:nvSpPr>
          <p:cNvPr id="13" name="Ovál 12"/>
          <p:cNvSpPr>
            <a:spLocks noChangeAspect="1"/>
          </p:cNvSpPr>
          <p:nvPr/>
        </p:nvSpPr>
        <p:spPr bwMode="auto">
          <a:xfrm>
            <a:off x="3096316" y="2173723"/>
            <a:ext cx="1440000" cy="14400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0" h="63500"/>
          </a:sp3d>
        </p:spPr>
        <p:txBody>
          <a:bodyPr vert="horz" wrap="square" lIns="0" tIns="10800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000" spc="-200" dirty="0">
                <a:solidFill>
                  <a:schemeClr val="bg1"/>
                </a:solidFill>
                <a:latin typeface="Muni" pitchFamily="50" charset="-18"/>
              </a:rPr>
              <a:t>Budoucí časová perspektiva jako mediátor vztahu mezi </a:t>
            </a:r>
            <a:r>
              <a:rPr lang="cs-CZ" sz="1000" spc="-200" dirty="0" err="1">
                <a:solidFill>
                  <a:schemeClr val="bg1"/>
                </a:solidFill>
                <a:latin typeface="Muni" pitchFamily="50" charset="-18"/>
              </a:rPr>
              <a:t>PsyCap</a:t>
            </a:r>
            <a:r>
              <a:rPr lang="cs-CZ" sz="1000" spc="-200" dirty="0">
                <a:solidFill>
                  <a:schemeClr val="bg1"/>
                </a:solidFill>
                <a:latin typeface="Muni" pitchFamily="50" charset="-18"/>
              </a:rPr>
              <a:t> a pracovní angažovaností učitelů</a:t>
            </a:r>
          </a:p>
        </p:txBody>
      </p:sp>
      <p:sp>
        <p:nvSpPr>
          <p:cNvPr id="14" name="Ovál 13"/>
          <p:cNvSpPr>
            <a:spLocks noChangeAspect="1"/>
          </p:cNvSpPr>
          <p:nvPr/>
        </p:nvSpPr>
        <p:spPr bwMode="auto">
          <a:xfrm>
            <a:off x="1059359" y="4062230"/>
            <a:ext cx="1440000" cy="1440000"/>
          </a:xfrm>
          <a:prstGeom prst="ellipse">
            <a:avLst/>
          </a:prstGeom>
          <a:solidFill>
            <a:srgbClr val="F01928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0" h="63500"/>
          </a:sp3d>
        </p:spPr>
        <p:txBody>
          <a:bodyPr vert="horz" wrap="square" lIns="0" tIns="10800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000" spc="-200" dirty="0">
                <a:solidFill>
                  <a:schemeClr val="bg1"/>
                </a:solidFill>
                <a:latin typeface="Muni" pitchFamily="50" charset="-18"/>
              </a:rPr>
              <a:t>Vliv stanovení cílů ohledně strávení času po pracovní době na psychické odpoutání od práce</a:t>
            </a:r>
          </a:p>
        </p:txBody>
      </p:sp>
      <p:sp>
        <p:nvSpPr>
          <p:cNvPr id="15" name="Ovál 14"/>
          <p:cNvSpPr>
            <a:spLocks noChangeAspect="1"/>
          </p:cNvSpPr>
          <p:nvPr/>
        </p:nvSpPr>
        <p:spPr bwMode="auto">
          <a:xfrm>
            <a:off x="7021544" y="2173723"/>
            <a:ext cx="1440000" cy="1440000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0" h="63500"/>
          </a:sp3d>
        </p:spPr>
        <p:txBody>
          <a:bodyPr vert="horz" wrap="square" lIns="0" tIns="10800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000" spc="-200" dirty="0">
                <a:solidFill>
                  <a:schemeClr val="bg1"/>
                </a:solidFill>
                <a:latin typeface="Muni" pitchFamily="50" charset="-18"/>
              </a:rPr>
              <a:t>Ruminace jako mediátor vztahu mezi vášní k práci a syndromem vyhoření</a:t>
            </a:r>
          </a:p>
        </p:txBody>
      </p:sp>
      <p:sp>
        <p:nvSpPr>
          <p:cNvPr id="16" name="Ovál 15"/>
          <p:cNvSpPr>
            <a:spLocks noChangeAspect="1"/>
          </p:cNvSpPr>
          <p:nvPr/>
        </p:nvSpPr>
        <p:spPr bwMode="auto">
          <a:xfrm>
            <a:off x="5058930" y="2173723"/>
            <a:ext cx="1440000" cy="1440000"/>
          </a:xfrm>
          <a:prstGeom prst="ellipse">
            <a:avLst/>
          </a:prstGeom>
          <a:solidFill>
            <a:srgbClr val="3366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0" h="63500"/>
          </a:sp3d>
        </p:spPr>
        <p:txBody>
          <a:bodyPr vert="horz" wrap="square" lIns="0" tIns="10800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000" spc="-200" dirty="0">
                <a:solidFill>
                  <a:schemeClr val="bg1"/>
                </a:solidFill>
                <a:latin typeface="Muni" pitchFamily="50" charset="-18"/>
              </a:rPr>
              <a:t>Vztah mezi prací z domova, řízením hranic a zotavením</a:t>
            </a:r>
          </a:p>
        </p:txBody>
      </p:sp>
      <p:sp>
        <p:nvSpPr>
          <p:cNvPr id="17" name="Ovál 16"/>
          <p:cNvSpPr>
            <a:spLocks noChangeAspect="1"/>
          </p:cNvSpPr>
          <p:nvPr/>
        </p:nvSpPr>
        <p:spPr bwMode="auto">
          <a:xfrm>
            <a:off x="8984158" y="2173723"/>
            <a:ext cx="1440000" cy="1440000"/>
          </a:xfrm>
          <a:prstGeom prst="ellipse">
            <a:avLst/>
          </a:prstGeom>
          <a:solidFill>
            <a:srgbClr val="FF99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0" h="63500"/>
          </a:sp3d>
        </p:spPr>
        <p:txBody>
          <a:bodyPr vert="horz" wrap="square" lIns="0" tIns="3600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000" spc="-200" dirty="0" err="1">
                <a:solidFill>
                  <a:schemeClr val="bg1"/>
                </a:solidFill>
                <a:latin typeface="Muni" pitchFamily="50" charset="-18"/>
              </a:rPr>
              <a:t>Adaaptace</a:t>
            </a:r>
            <a:r>
              <a:rPr lang="cs-CZ" sz="1000" spc="-200" dirty="0">
                <a:solidFill>
                  <a:schemeClr val="bg1"/>
                </a:solidFill>
                <a:latin typeface="Muni" pitchFamily="50" charset="-18"/>
              </a:rPr>
              <a:t> metody </a:t>
            </a:r>
            <a:r>
              <a:rPr lang="cs-CZ" sz="1000" spc="-200" dirty="0" err="1">
                <a:solidFill>
                  <a:schemeClr val="bg1"/>
                </a:solidFill>
                <a:latin typeface="Muni" pitchFamily="50" charset="-18"/>
              </a:rPr>
              <a:t>Work</a:t>
            </a:r>
            <a:r>
              <a:rPr lang="cs-CZ" sz="1000" spc="-200" dirty="0">
                <a:solidFill>
                  <a:schemeClr val="bg1"/>
                </a:solidFill>
                <a:latin typeface="Muni" pitchFamily="50" charset="-18"/>
              </a:rPr>
              <a:t> </a:t>
            </a:r>
            <a:r>
              <a:rPr lang="cs-CZ" sz="1000" spc="-200" dirty="0" err="1">
                <a:solidFill>
                  <a:schemeClr val="bg1"/>
                </a:solidFill>
                <a:latin typeface="Muni" pitchFamily="50" charset="-18"/>
              </a:rPr>
              <a:t>Climate</a:t>
            </a:r>
            <a:r>
              <a:rPr lang="cs-CZ" sz="1000" spc="-200" dirty="0">
                <a:solidFill>
                  <a:schemeClr val="bg1"/>
                </a:solidFill>
                <a:latin typeface="Muni" pitchFamily="50" charset="-18"/>
              </a:rPr>
              <a:t> </a:t>
            </a:r>
            <a:r>
              <a:rPr lang="cs-CZ" sz="1000" spc="-200" dirty="0" err="1">
                <a:solidFill>
                  <a:schemeClr val="bg1"/>
                </a:solidFill>
                <a:latin typeface="Muni" pitchFamily="50" charset="-18"/>
              </a:rPr>
              <a:t>Questionnaire</a:t>
            </a:r>
            <a:r>
              <a:rPr lang="cs-CZ" sz="1000" spc="-200" dirty="0">
                <a:solidFill>
                  <a:schemeClr val="bg1"/>
                </a:solidFill>
                <a:latin typeface="Muni" pitchFamily="50" charset="-18"/>
              </a:rPr>
              <a:t> (WCQ) v populaci dobrovolníků</a:t>
            </a:r>
          </a:p>
        </p:txBody>
      </p:sp>
      <p:sp>
        <p:nvSpPr>
          <p:cNvPr id="18" name="Ovál 17"/>
          <p:cNvSpPr>
            <a:spLocks noChangeAspect="1"/>
          </p:cNvSpPr>
          <p:nvPr/>
        </p:nvSpPr>
        <p:spPr bwMode="auto">
          <a:xfrm>
            <a:off x="9058501" y="4062230"/>
            <a:ext cx="1440000" cy="1440000"/>
          </a:xfrm>
          <a:prstGeom prst="ellipse">
            <a:avLst/>
          </a:prstGeom>
          <a:solidFill>
            <a:srgbClr val="FF99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0" h="63500"/>
          </a:sp3d>
        </p:spPr>
        <p:txBody>
          <a:bodyPr vert="horz" wrap="square" lIns="0" tIns="3600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000" spc="-200" dirty="0">
                <a:solidFill>
                  <a:schemeClr val="bg1"/>
                </a:solidFill>
                <a:latin typeface="Muni" pitchFamily="50" charset="-18"/>
              </a:rPr>
              <a:t>Tvorba škály dodatečné práce přes technologie (TASW)</a:t>
            </a:r>
          </a:p>
        </p:txBody>
      </p:sp>
      <p:sp>
        <p:nvSpPr>
          <p:cNvPr id="19" name="Ovál 18"/>
          <p:cNvSpPr>
            <a:spLocks noChangeAspect="1"/>
          </p:cNvSpPr>
          <p:nvPr/>
        </p:nvSpPr>
        <p:spPr bwMode="auto">
          <a:xfrm>
            <a:off x="7021544" y="4062230"/>
            <a:ext cx="1440000" cy="1440000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0" h="63500"/>
          </a:sp3d>
        </p:spPr>
        <p:txBody>
          <a:bodyPr vert="horz" wrap="square" lIns="0" tIns="10800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000" spc="-200" dirty="0">
                <a:solidFill>
                  <a:schemeClr val="bg1"/>
                </a:solidFill>
                <a:latin typeface="Muni" pitchFamily="50" charset="-18"/>
              </a:rPr>
              <a:t>Replikace experimentu Pain as Social glue (Bastian et al. 2014)</a:t>
            </a:r>
            <a:endParaRPr lang="cs-CZ" sz="1000" spc="-200" dirty="0">
              <a:solidFill>
                <a:schemeClr val="bg1"/>
              </a:solidFill>
              <a:latin typeface="Muni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06081830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co nabízíme, co podporujeme a co hledáme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Psychologie práce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r-FR"/>
              <a:t>© tým Psychologie práce KPSY</a:t>
            </a:r>
            <a:endParaRPr lang="fr-FR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15D65624-9EE2-46FB-BB07-62ADB4761649}"/>
              </a:ext>
            </a:extLst>
          </p:cNvPr>
          <p:cNvSpPr/>
          <p:nvPr/>
        </p:nvSpPr>
        <p:spPr>
          <a:xfrm>
            <a:off x="717816" y="2314215"/>
            <a:ext cx="3122212" cy="2598974"/>
          </a:xfrm>
          <a:prstGeom prst="rect">
            <a:avLst/>
          </a:prstGeom>
        </p:spPr>
        <p:txBody>
          <a:bodyPr wrap="square" tIns="46800" anchor="t" anchorCtr="0">
            <a:noAutofit/>
          </a:bodyPr>
          <a:lstStyle/>
          <a:p>
            <a:pPr marL="273050" indent="-273050">
              <a:lnSpc>
                <a:spcPct val="13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400" kern="0" spc="-300" dirty="0">
                <a:latin typeface="Muni" panose="00000500000000000000" pitchFamily="50" charset="-18"/>
              </a:rPr>
              <a:t>Odpovědnou spolupráci</a:t>
            </a:r>
          </a:p>
          <a:p>
            <a:pPr marL="273050" indent="-273050">
              <a:lnSpc>
                <a:spcPct val="13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400" kern="0" spc="-300" dirty="0">
                <a:latin typeface="Muni" panose="00000500000000000000" pitchFamily="50" charset="-18"/>
              </a:rPr>
              <a:t>Trpělivost a podporu</a:t>
            </a:r>
          </a:p>
          <a:p>
            <a:pPr marL="273050" indent="-273050">
              <a:lnSpc>
                <a:spcPct val="13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400" kern="0" spc="-300" dirty="0">
                <a:latin typeface="Muni" panose="00000500000000000000" pitchFamily="50" charset="-18"/>
              </a:rPr>
              <a:t>Pravidelné konzultace</a:t>
            </a:r>
            <a:br>
              <a:rPr lang="cs-CZ" sz="1400" kern="0" spc="-300" dirty="0">
                <a:latin typeface="Muni" panose="00000500000000000000" pitchFamily="50" charset="-18"/>
              </a:rPr>
            </a:br>
            <a:r>
              <a:rPr lang="cs-CZ" sz="1050" kern="0" spc="-250" dirty="0">
                <a:latin typeface="Muni" panose="00000500000000000000" pitchFamily="50" charset="-18"/>
              </a:rPr>
              <a:t>Osobní, online</a:t>
            </a:r>
          </a:p>
          <a:p>
            <a:pPr marL="266700" indent="-266700">
              <a:lnSpc>
                <a:spcPct val="130000"/>
              </a:lnSpc>
              <a:spcAft>
                <a:spcPts val="800"/>
              </a:spcAft>
              <a:buFont typeface="+mj-lt"/>
              <a:buAutoNum type="arabicPeriod" startAt="4"/>
            </a:pPr>
            <a:r>
              <a:rPr lang="cs-CZ" sz="1400" kern="0" spc="-300" dirty="0">
                <a:latin typeface="Muni" panose="00000500000000000000" pitchFamily="50" charset="-18"/>
              </a:rPr>
              <a:t>Poctivé čtení vašich textů</a:t>
            </a:r>
          </a:p>
          <a:p>
            <a:pPr marL="266700" indent="-266700">
              <a:lnSpc>
                <a:spcPct val="130000"/>
              </a:lnSpc>
              <a:spcAft>
                <a:spcPts val="800"/>
              </a:spcAft>
              <a:buFont typeface="+mj-lt"/>
              <a:buAutoNum type="arabicPeriod" startAt="4"/>
            </a:pPr>
            <a:r>
              <a:rPr lang="cs-CZ" sz="1400" kern="0" spc="-300" dirty="0">
                <a:latin typeface="Muni" panose="00000500000000000000" pitchFamily="50" charset="-18"/>
              </a:rPr>
              <a:t>Pravidelnou, rychlou a podrobnou zpětnou vazbu</a:t>
            </a:r>
          </a:p>
          <a:p>
            <a:pPr marL="273050" indent="-273050">
              <a:lnSpc>
                <a:spcPct val="130000"/>
              </a:lnSpc>
              <a:spcAft>
                <a:spcPts val="800"/>
              </a:spcAft>
              <a:buFont typeface="+mj-lt"/>
              <a:buAutoNum type="arabicPeriod" startAt="4"/>
            </a:pPr>
            <a:r>
              <a:rPr lang="cs-CZ" sz="1400" kern="0" spc="-300" dirty="0">
                <a:latin typeface="Muni" panose="00000500000000000000" pitchFamily="50" charset="-18"/>
              </a:rPr>
              <a:t>Zapojení do aktuálních projektů</a:t>
            </a:r>
            <a:br>
              <a:rPr lang="cs-CZ" sz="1400" kern="0" spc="-300" dirty="0">
                <a:latin typeface="Muni" panose="00000500000000000000" pitchFamily="50" charset="-18"/>
              </a:rPr>
            </a:br>
            <a:r>
              <a:rPr lang="cs-CZ" sz="1050" kern="0" spc="-250" dirty="0">
                <a:latin typeface="Muni" panose="00000500000000000000" pitchFamily="50" charset="-18"/>
              </a:rPr>
              <a:t>Finanční podporu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15D65624-9EE2-46FB-BB07-62ADB4761649}"/>
              </a:ext>
            </a:extLst>
          </p:cNvPr>
          <p:cNvSpPr/>
          <p:nvPr/>
        </p:nvSpPr>
        <p:spPr>
          <a:xfrm>
            <a:off x="4438108" y="2304330"/>
            <a:ext cx="2803394" cy="2598974"/>
          </a:xfrm>
          <a:prstGeom prst="rect">
            <a:avLst/>
          </a:prstGeom>
        </p:spPr>
        <p:txBody>
          <a:bodyPr wrap="square" tIns="46800" anchor="t" anchorCtr="0">
            <a:noAutofit/>
          </a:bodyPr>
          <a:lstStyle/>
          <a:p>
            <a:pPr marL="266700" indent="-266700">
              <a:lnSpc>
                <a:spcPct val="13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400" kern="0" spc="-300" dirty="0">
                <a:latin typeface="Muni" panose="00000500000000000000" pitchFamily="50" charset="-18"/>
              </a:rPr>
              <a:t>Vlastní Témata</a:t>
            </a:r>
            <a:br>
              <a:rPr lang="cs-CZ" sz="1400" kern="0" spc="-300" dirty="0">
                <a:latin typeface="Muni" panose="00000500000000000000" pitchFamily="50" charset="-18"/>
              </a:rPr>
            </a:br>
            <a:r>
              <a:rPr lang="cs-CZ" sz="1050" kern="0" spc="-250" dirty="0">
                <a:latin typeface="Muni" panose="00000500000000000000" pitchFamily="50" charset="-18"/>
              </a:rPr>
              <a:t>související s našimi výzkumy</a:t>
            </a:r>
          </a:p>
          <a:p>
            <a:pPr marL="273050" indent="-273050">
              <a:lnSpc>
                <a:spcPct val="13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400" kern="0" spc="-300" dirty="0">
                <a:latin typeface="Muni" panose="00000500000000000000" pitchFamily="50" charset="-18"/>
              </a:rPr>
              <a:t>Práce psané v angličtině</a:t>
            </a:r>
          </a:p>
          <a:p>
            <a:pPr marL="273050" indent="-273050">
              <a:lnSpc>
                <a:spcPct val="13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400" kern="0" spc="-300" dirty="0">
                <a:latin typeface="Muni" panose="00000500000000000000" pitchFamily="50" charset="-18"/>
              </a:rPr>
              <a:t>Výzkum v konkrétních organizacích</a:t>
            </a:r>
          </a:p>
          <a:p>
            <a:pPr marL="273050" indent="-273050">
              <a:lnSpc>
                <a:spcPct val="13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400" kern="0" spc="-300" dirty="0">
                <a:latin typeface="Muni" panose="00000500000000000000" pitchFamily="50" charset="-18"/>
              </a:rPr>
              <a:t>zajímavé designy</a:t>
            </a:r>
            <a:br>
              <a:rPr lang="cs-CZ" sz="1400" kern="0" spc="-300" dirty="0">
                <a:latin typeface="Muni" panose="00000500000000000000" pitchFamily="50" charset="-18"/>
              </a:rPr>
            </a:br>
            <a:r>
              <a:rPr lang="cs-CZ" sz="1050" kern="0" spc="-250" dirty="0">
                <a:latin typeface="Muni" panose="00000500000000000000" pitchFamily="50" charset="-18"/>
              </a:rPr>
              <a:t>Opakované sběry dat</a:t>
            </a:r>
            <a:br>
              <a:rPr lang="cs-CZ" sz="1050" kern="0" spc="-250" dirty="0">
                <a:latin typeface="Muni" panose="00000500000000000000" pitchFamily="50" charset="-18"/>
              </a:rPr>
            </a:br>
            <a:r>
              <a:rPr lang="cs-CZ" sz="1050" kern="0" spc="-250" dirty="0">
                <a:latin typeface="Muni" panose="00000500000000000000" pitchFamily="50" charset="-18"/>
              </a:rPr>
              <a:t>experimenty</a:t>
            </a:r>
            <a:br>
              <a:rPr lang="cs-CZ" sz="1050" kern="0" spc="-250" dirty="0">
                <a:latin typeface="Muni" panose="00000500000000000000" pitchFamily="50" charset="-18"/>
              </a:rPr>
            </a:br>
            <a:r>
              <a:rPr lang="cs-CZ" sz="1050" kern="0" spc="-250" dirty="0">
                <a:latin typeface="Muni" panose="00000500000000000000" pitchFamily="50" charset="-18"/>
              </a:rPr>
              <a:t>Práci s objektivními daty</a:t>
            </a:r>
          </a:p>
          <a:p>
            <a:pPr marL="273050" indent="-273050">
              <a:lnSpc>
                <a:spcPct val="13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400" kern="0" spc="-300" dirty="0">
                <a:latin typeface="Muni" panose="00000500000000000000" pitchFamily="50" charset="-18"/>
              </a:rPr>
              <a:t>Publikování DP</a:t>
            </a:r>
          </a:p>
          <a:p>
            <a:pPr marL="273050" indent="-273050">
              <a:lnSpc>
                <a:spcPct val="13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400" kern="0" spc="-300" dirty="0">
                <a:latin typeface="Muni" panose="00000500000000000000" pitchFamily="50" charset="-18"/>
              </a:rPr>
              <a:t>Úvaha o </a:t>
            </a:r>
            <a:r>
              <a:rPr lang="cs-CZ" sz="1400" kern="0" spc="-300" dirty="0" err="1">
                <a:latin typeface="Muni" panose="00000500000000000000" pitchFamily="50" charset="-18"/>
              </a:rPr>
              <a:t>dsp</a:t>
            </a:r>
            <a:endParaRPr lang="cs-CZ" sz="1400" kern="0" spc="-300" dirty="0">
              <a:latin typeface="Muni" panose="00000500000000000000" pitchFamily="50" charset="-18"/>
            </a:endParaRPr>
          </a:p>
          <a:p>
            <a:pPr>
              <a:lnSpc>
                <a:spcPct val="130000"/>
              </a:lnSpc>
              <a:spcAft>
                <a:spcPts val="800"/>
              </a:spcAft>
            </a:pPr>
            <a:endParaRPr lang="cs-CZ" sz="1050" kern="0" spc="-300" dirty="0">
              <a:latin typeface="Muni" panose="00000500000000000000" pitchFamily="50" charset="-18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15D65624-9EE2-46FB-BB07-62ADB4761649}"/>
              </a:ext>
            </a:extLst>
          </p:cNvPr>
          <p:cNvSpPr/>
          <p:nvPr/>
        </p:nvSpPr>
        <p:spPr>
          <a:xfrm>
            <a:off x="7900465" y="2314215"/>
            <a:ext cx="2803394" cy="2598974"/>
          </a:xfrm>
          <a:prstGeom prst="rect">
            <a:avLst/>
          </a:prstGeom>
        </p:spPr>
        <p:txBody>
          <a:bodyPr wrap="square" tIns="46800" anchor="t" anchorCtr="0">
            <a:noAutofit/>
          </a:bodyPr>
          <a:lstStyle/>
          <a:p>
            <a:pPr marL="273050" indent="-273050">
              <a:lnSpc>
                <a:spcPct val="13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400" kern="0" spc="-300" dirty="0">
                <a:latin typeface="Muni" panose="00000500000000000000" pitchFamily="50" charset="-18"/>
              </a:rPr>
              <a:t>Pracovitost a poctivý přístup</a:t>
            </a:r>
          </a:p>
          <a:p>
            <a:pPr marL="273050" indent="-273050">
              <a:lnSpc>
                <a:spcPct val="13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400" kern="0" spc="-300" dirty="0">
                <a:latin typeface="Muni" panose="00000500000000000000" pitchFamily="50" charset="-18"/>
              </a:rPr>
              <a:t>Zájem o kvalitní práci</a:t>
            </a:r>
            <a:br>
              <a:rPr lang="cs-CZ" sz="1400" kern="0" spc="-300" dirty="0">
                <a:latin typeface="Muni" panose="00000500000000000000" pitchFamily="50" charset="-18"/>
              </a:rPr>
            </a:br>
            <a:r>
              <a:rPr lang="cs-CZ" sz="1050" kern="0" spc="-250" dirty="0">
                <a:latin typeface="Muni" panose="00000500000000000000" pitchFamily="50" charset="-18"/>
              </a:rPr>
              <a:t>práce užitečné pro praxi či další výzkum</a:t>
            </a:r>
          </a:p>
          <a:p>
            <a:pPr marL="273050" indent="-273050">
              <a:lnSpc>
                <a:spcPct val="13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400" kern="0" spc="-300" dirty="0">
                <a:latin typeface="Muni" panose="00000500000000000000" pitchFamily="50" charset="-18"/>
              </a:rPr>
              <a:t>Samostatnost</a:t>
            </a:r>
            <a:br>
              <a:rPr lang="cs-CZ" sz="1400" kern="0" spc="-300" dirty="0">
                <a:latin typeface="Muni" panose="00000500000000000000" pitchFamily="50" charset="-18"/>
              </a:rPr>
            </a:br>
            <a:endParaRPr lang="cs-CZ" sz="1050" kern="0" spc="-300" dirty="0">
              <a:latin typeface="Muni" panose="00000500000000000000" pitchFamily="50" charset="-18"/>
            </a:endParaRPr>
          </a:p>
        </p:txBody>
      </p:sp>
      <p:pic>
        <p:nvPicPr>
          <p:cNvPr id="1026" name="Picture 2" descr="Gift Generic Outline Color icon">
            <a:extLst>
              <a:ext uri="{FF2B5EF4-FFF2-40B4-BE49-F238E27FC236}">
                <a16:creationId xmlns:a16="http://schemas.microsoft.com/office/drawing/2014/main" id="{E955C390-1869-FB14-1069-B3BC59DC2A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660" y="1767818"/>
            <a:ext cx="775860" cy="775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ppreciation Special Lineal color icon">
            <a:extLst>
              <a:ext uri="{FF2B5EF4-FFF2-40B4-BE49-F238E27FC236}">
                <a16:creationId xmlns:a16="http://schemas.microsoft.com/office/drawing/2014/main" id="{16119E45-FD3A-83CB-C0D0-CAFA4FBBC3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364" y="1693255"/>
            <a:ext cx="823381" cy="823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uspect - Free user icons">
            <a:extLst>
              <a:ext uri="{FF2B5EF4-FFF2-40B4-BE49-F238E27FC236}">
                <a16:creationId xmlns:a16="http://schemas.microsoft.com/office/drawing/2014/main" id="{97476C01-5F62-30EA-2B49-2879D8850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4721" y="1767818"/>
            <a:ext cx="777218" cy="777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62888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Aktuální témata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Psychologie práce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r-FR"/>
              <a:t>© tým Psychologie práce KPSY</a:t>
            </a:r>
            <a:endParaRPr lang="fr-FR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</a:t>
            </a:fld>
            <a:endParaRPr lang="cs-CZ" altLang="cs-CZ"/>
          </a:p>
        </p:txBody>
      </p:sp>
      <p:sp>
        <p:nvSpPr>
          <p:cNvPr id="7" name="Ovál 6"/>
          <p:cNvSpPr>
            <a:spLocks noChangeAspect="1"/>
          </p:cNvSpPr>
          <p:nvPr/>
        </p:nvSpPr>
        <p:spPr bwMode="auto">
          <a:xfrm>
            <a:off x="720000" y="2736205"/>
            <a:ext cx="1620000" cy="16200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0" h="63500"/>
          </a:sp3d>
        </p:spPr>
        <p:txBody>
          <a:bodyPr vert="horz" wrap="square" lIns="0" tIns="3600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100" spc="-200" dirty="0">
                <a:solidFill>
                  <a:schemeClr val="bg1"/>
                </a:solidFill>
                <a:latin typeface="Muni" pitchFamily="50" charset="-18"/>
              </a:rPr>
              <a:t>Vztah mezi blízkými vztahy v adolescenci a psychologickým kapitálem</a:t>
            </a:r>
          </a:p>
        </p:txBody>
      </p:sp>
      <p:sp>
        <p:nvSpPr>
          <p:cNvPr id="9" name="Ovál 8"/>
          <p:cNvSpPr>
            <a:spLocks noChangeAspect="1"/>
          </p:cNvSpPr>
          <p:nvPr/>
        </p:nvSpPr>
        <p:spPr bwMode="auto">
          <a:xfrm>
            <a:off x="4848600" y="2729802"/>
            <a:ext cx="1620000" cy="1620000"/>
          </a:xfrm>
          <a:prstGeom prst="ellipse">
            <a:avLst/>
          </a:prstGeom>
          <a:solidFill>
            <a:srgbClr val="3366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0" h="63500"/>
          </a:sp3d>
        </p:spPr>
        <p:txBody>
          <a:bodyPr vert="horz" wrap="square" lIns="0" tIns="3600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100" spc="-200" dirty="0">
                <a:solidFill>
                  <a:schemeClr val="bg1"/>
                </a:solidFill>
                <a:latin typeface="Muni" pitchFamily="50" charset="-18"/>
              </a:rPr>
              <a:t>Experiment:</a:t>
            </a:r>
          </a:p>
          <a:p>
            <a:pPr algn="ctr"/>
            <a:r>
              <a:rPr lang="cs-CZ" sz="1100" spc="-200" dirty="0">
                <a:solidFill>
                  <a:schemeClr val="bg1"/>
                </a:solidFill>
                <a:latin typeface="Muni" pitchFamily="50" charset="-18"/>
              </a:rPr>
              <a:t>Vliv diverzity týmu na výkon při práci online</a:t>
            </a:r>
          </a:p>
        </p:txBody>
      </p:sp>
      <p:sp>
        <p:nvSpPr>
          <p:cNvPr id="10" name="Ovál 9"/>
          <p:cNvSpPr>
            <a:spLocks noChangeAspect="1"/>
          </p:cNvSpPr>
          <p:nvPr/>
        </p:nvSpPr>
        <p:spPr bwMode="auto">
          <a:xfrm>
            <a:off x="6912900" y="2729802"/>
            <a:ext cx="1620000" cy="16200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0" h="63500"/>
          </a:sp3d>
        </p:spPr>
        <p:txBody>
          <a:bodyPr vert="horz" wrap="square" lIns="0" tIns="3600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100" spc="-200" dirty="0">
                <a:solidFill>
                  <a:schemeClr val="bg1"/>
                </a:solidFill>
                <a:latin typeface="Muni" pitchFamily="50" charset="-18"/>
              </a:rPr>
              <a:t>Faktory ovlivňující odpoutání od práce: spánek </a:t>
            </a:r>
          </a:p>
          <a:p>
            <a:pPr algn="ctr"/>
            <a:r>
              <a:rPr lang="cs-CZ" sz="1100" spc="-200" dirty="0">
                <a:solidFill>
                  <a:schemeClr val="bg1"/>
                </a:solidFill>
                <a:latin typeface="Muni" pitchFamily="50" charset="-18"/>
              </a:rPr>
              <a:t>a pracovní přestávky</a:t>
            </a:r>
          </a:p>
        </p:txBody>
      </p:sp>
      <p:sp>
        <p:nvSpPr>
          <p:cNvPr id="11" name="Ovál 10"/>
          <p:cNvSpPr>
            <a:spLocks noChangeAspect="1"/>
          </p:cNvSpPr>
          <p:nvPr/>
        </p:nvSpPr>
        <p:spPr bwMode="auto">
          <a:xfrm>
            <a:off x="8977200" y="2736205"/>
            <a:ext cx="1620000" cy="16200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0" h="63500"/>
          </a:sp3d>
        </p:spPr>
        <p:txBody>
          <a:bodyPr vert="horz" wrap="square" lIns="0" tIns="10800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100" spc="-200" dirty="0">
                <a:solidFill>
                  <a:schemeClr val="bg1"/>
                </a:solidFill>
                <a:latin typeface="Muni" pitchFamily="50" charset="-18"/>
              </a:rPr>
              <a:t>Experimenty zaměřené na posílení psychického odpoutání, snížení stresu</a:t>
            </a:r>
          </a:p>
          <a:p>
            <a:pPr algn="ctr"/>
            <a:r>
              <a:rPr lang="cs-CZ" sz="1100" spc="-200" dirty="0">
                <a:solidFill>
                  <a:schemeClr val="bg1"/>
                </a:solidFill>
                <a:latin typeface="Muni" pitchFamily="50" charset="-18"/>
              </a:rPr>
              <a:t>Apod.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304AFCCA-5DD9-C3CF-B199-FF146F5ADD55}"/>
              </a:ext>
            </a:extLst>
          </p:cNvPr>
          <p:cNvSpPr>
            <a:spLocks noChangeAspect="1"/>
          </p:cNvSpPr>
          <p:nvPr/>
        </p:nvSpPr>
        <p:spPr bwMode="auto">
          <a:xfrm>
            <a:off x="2784300" y="2729802"/>
            <a:ext cx="1620000" cy="1620000"/>
          </a:xfrm>
          <a:prstGeom prst="ellipse">
            <a:avLst/>
          </a:prstGeom>
          <a:solidFill>
            <a:schemeClr val="accent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0" h="63500"/>
          </a:sp3d>
        </p:spPr>
        <p:txBody>
          <a:bodyPr vert="horz" wrap="square" lIns="0" tIns="3600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100" spc="-200" dirty="0">
                <a:solidFill>
                  <a:schemeClr val="bg1"/>
                </a:solidFill>
                <a:latin typeface="Muni" pitchFamily="50" charset="-18"/>
              </a:rPr>
              <a:t>EMA jako intervence: Jak se liší data lidí, kteří (ne)prochází </a:t>
            </a:r>
            <a:r>
              <a:rPr lang="cs-CZ" sz="1100" spc="-200" dirty="0" err="1">
                <a:solidFill>
                  <a:schemeClr val="bg1"/>
                </a:solidFill>
                <a:latin typeface="Muni" pitchFamily="50" charset="-18"/>
              </a:rPr>
              <a:t>ema</a:t>
            </a:r>
            <a:endParaRPr lang="cs-CZ" sz="1100" spc="-200" dirty="0">
              <a:solidFill>
                <a:schemeClr val="bg1"/>
              </a:solidFill>
              <a:latin typeface="Muni" pitchFamily="50" charset="-18"/>
            </a:endParaRPr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F28345B0-815C-1165-22F6-603A76F30497}"/>
              </a:ext>
            </a:extLst>
          </p:cNvPr>
          <p:cNvSpPr>
            <a:spLocks noChangeAspect="1"/>
          </p:cNvSpPr>
          <p:nvPr/>
        </p:nvSpPr>
        <p:spPr bwMode="auto">
          <a:xfrm>
            <a:off x="3960000" y="4727492"/>
            <a:ext cx="1440000" cy="1440000"/>
          </a:xfrm>
          <a:prstGeom prst="ellipse">
            <a:avLst/>
          </a:prstGeom>
          <a:solidFill>
            <a:srgbClr val="FF99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0" h="63500"/>
          </a:sp3d>
        </p:spPr>
        <p:txBody>
          <a:bodyPr vert="horz" wrap="square" lIns="0" tIns="3600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000" spc="-200" dirty="0">
                <a:solidFill>
                  <a:schemeClr val="bg1"/>
                </a:solidFill>
                <a:latin typeface="Muni" pitchFamily="50" charset="-18"/>
              </a:rPr>
              <a:t>Vývoj dotazníku dodatečné práce přes informační technologie </a:t>
            </a:r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A3059EC5-A186-6FC3-A7C8-54E4D8BF5237}"/>
              </a:ext>
            </a:extLst>
          </p:cNvPr>
          <p:cNvSpPr>
            <a:spLocks noChangeAspect="1"/>
          </p:cNvSpPr>
          <p:nvPr/>
        </p:nvSpPr>
        <p:spPr bwMode="auto">
          <a:xfrm>
            <a:off x="6072002" y="4727492"/>
            <a:ext cx="1440000" cy="1440000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rgbClr val="FF9900"/>
              </a:gs>
            </a:gsLst>
            <a:lin ang="540000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381000" h="63500"/>
          </a:sp3d>
        </p:spPr>
        <p:txBody>
          <a:bodyPr vert="horz" wrap="square" lIns="0" tIns="3600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1000" spc="-200" dirty="0">
                <a:solidFill>
                  <a:schemeClr val="bg1"/>
                </a:solidFill>
                <a:latin typeface="Muni" pitchFamily="50" charset="-18"/>
              </a:rPr>
              <a:t>Pilotáž deníčkové studie zotavení a dodatečné práce</a:t>
            </a:r>
          </a:p>
        </p:txBody>
      </p:sp>
      <p:pic>
        <p:nvPicPr>
          <p:cNvPr id="3076" name="Picture 4" descr="Cooperation Special Lineal color icon">
            <a:extLst>
              <a:ext uri="{FF2B5EF4-FFF2-40B4-BE49-F238E27FC236}">
                <a16:creationId xmlns:a16="http://schemas.microsoft.com/office/drawing/2014/main" id="{7F7A1EEA-0562-3FA3-2F14-316F10C608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7160" b="97531" l="494" r="98272">
                        <a14:foregroundMark x1="3125" y1="57227" x2="63672" y2="86719"/>
                        <a14:foregroundMark x1="25586" y1="92383" x2="86328" y2="67188"/>
                        <a14:foregroundMark x1="91406" y1="38672" x2="48438" y2="56055"/>
                        <a14:foregroundMark x1="48438" y1="56055" x2="3516" y2="35352"/>
                        <a14:foregroundMark x1="3516" y1="35352" x2="5469" y2="66602"/>
                        <a14:foregroundMark x1="5469" y1="66602" x2="24609" y2="84375"/>
                        <a14:foregroundMark x1="24609" y1="84375" x2="62891" y2="94531"/>
                        <a14:foregroundMark x1="62891" y1="94531" x2="84180" y2="80078"/>
                        <a14:foregroundMark x1="84180" y1="80078" x2="94336" y2="54688"/>
                        <a14:foregroundMark x1="94336" y1="54688" x2="73633" y2="53711"/>
                        <a14:foregroundMark x1="73633" y1="53711" x2="64453" y2="67969"/>
                        <a14:foregroundMark x1="64453" y1="67969" x2="50391" y2="76367"/>
                        <a14:foregroundMark x1="50391" y1="76367" x2="26563" y2="65039"/>
                        <a14:foregroundMark x1="26563" y1="65039" x2="13477" y2="66797"/>
                        <a14:foregroundMark x1="13477" y1="66797" x2="37695" y2="79688"/>
                        <a14:foregroundMark x1="37695" y1="79688" x2="38281" y2="94336"/>
                        <a14:foregroundMark x1="38281" y1="94336" x2="34180" y2="85156"/>
                        <a14:foregroundMark x1="34180" y1="85156" x2="55664" y2="86328"/>
                        <a14:foregroundMark x1="55664" y1="86328" x2="89063" y2="67773"/>
                        <a14:foregroundMark x1="89063" y1="67773" x2="55078" y2="68359"/>
                        <a14:foregroundMark x1="55078" y1="68359" x2="61719" y2="55664"/>
                        <a14:foregroundMark x1="61719" y1="55664" x2="97266" y2="41211"/>
                        <a14:foregroundMark x1="97266" y1="41211" x2="94727" y2="52539"/>
                        <a14:foregroundMark x1="94727" y1="52539" x2="91992" y2="41602"/>
                        <a14:foregroundMark x1="91992" y1="41602" x2="97852" y2="27539"/>
                        <a14:foregroundMark x1="91211" y1="36523" x2="91211" y2="36523"/>
                        <a14:foregroundMark x1="81055" y1="40039" x2="99219" y2="36328"/>
                        <a14:foregroundMark x1="99219" y1="36328" x2="92188" y2="63281"/>
                        <a14:foregroundMark x1="92188" y1="63281" x2="94141" y2="83008"/>
                        <a14:foregroundMark x1="94141" y1="83008" x2="70898" y2="86719"/>
                        <a14:foregroundMark x1="70898" y1="86719" x2="54688" y2="94531"/>
                        <a14:foregroundMark x1="54688" y1="94531" x2="34375" y2="90820"/>
                        <a14:foregroundMark x1="34375" y1="90820" x2="50195" y2="98047"/>
                        <a14:foregroundMark x1="50195" y1="98047" x2="21875" y2="85156"/>
                        <a14:foregroundMark x1="21875" y1="85156" x2="32031" y2="82813"/>
                        <a14:foregroundMark x1="32031" y1="82813" x2="16797" y2="79102"/>
                        <a14:foregroundMark x1="16797" y1="79102" x2="8984" y2="69141"/>
                        <a14:foregroundMark x1="8984" y1="69141" x2="18164" y2="73828"/>
                        <a14:foregroundMark x1="18164" y1="73828" x2="6641" y2="71680"/>
                        <a14:foregroundMark x1="6641" y1="71680" x2="2344" y2="54883"/>
                        <a14:foregroundMark x1="2344" y1="54883" x2="2930" y2="44727"/>
                        <a14:foregroundMark x1="2930" y1="44727" x2="15820" y2="41797"/>
                        <a14:foregroundMark x1="15820" y1="41797" x2="25195" y2="47852"/>
                        <a14:foregroundMark x1="25195" y1="47852" x2="28711" y2="59570"/>
                        <a14:foregroundMark x1="28711" y1="59570" x2="38281" y2="54688"/>
                        <a14:foregroundMark x1="38281" y1="54688" x2="49609" y2="60156"/>
                        <a14:foregroundMark x1="49609" y1="60156" x2="36133" y2="66992"/>
                        <a14:foregroundMark x1="36133" y1="66992" x2="60547" y2="76563"/>
                        <a14:foregroundMark x1="60547" y1="76563" x2="7813" y2="92773"/>
                        <a14:foregroundMark x1="7813" y1="92773" x2="76563" y2="86523"/>
                        <a14:foregroundMark x1="76563" y1="86523" x2="78516" y2="76758"/>
                        <a14:foregroundMark x1="78516" y1="76758" x2="98438" y2="56836"/>
                        <a14:foregroundMark x1="98438" y1="56836" x2="59375" y2="68359"/>
                        <a14:foregroundMark x1="59375" y1="68359" x2="70117" y2="62305"/>
                        <a14:foregroundMark x1="70117" y1="62305" x2="63867" y2="77930"/>
                        <a14:foregroundMark x1="1953" y1="60156" x2="1953" y2="60156"/>
                        <a14:foregroundMark x1="2930" y1="70508" x2="2930" y2="70508"/>
                        <a14:foregroundMark x1="8594" y1="71094" x2="8594" y2="71094"/>
                        <a14:foregroundMark x1="9375" y1="74219" x2="9375" y2="74219"/>
                        <a14:foregroundMark x1="977" y1="37109" x2="1172" y2="81641"/>
                        <a14:foregroundMark x1="2148" y1="35352" x2="2148" y2="35352"/>
                        <a14:foregroundMark x1="781" y1="36328" x2="18164" y2="44531"/>
                        <a14:foregroundMark x1="2930" y1="35742" x2="19336" y2="45117"/>
                        <a14:foregroundMark x1="1953" y1="32813" x2="14063" y2="41211"/>
                        <a14:foregroundMark x1="4102" y1="34766" x2="22070" y2="45117"/>
                        <a14:foregroundMark x1="4688" y1="33984" x2="39063" y2="52734"/>
                        <a14:foregroundMark x1="39063" y1="52734" x2="39258" y2="53125"/>
                        <a14:foregroundMark x1="97656" y1="59375" x2="61328" y2="86719"/>
                        <a14:foregroundMark x1="61328" y1="86719" x2="59180" y2="87695"/>
                        <a14:foregroundMark x1="98828" y1="60156" x2="93359" y2="77930"/>
                        <a14:foregroundMark x1="93359" y1="77930" x2="70703" y2="93945"/>
                        <a14:foregroundMark x1="70703" y1="93945" x2="68945" y2="93945"/>
                        <a14:foregroundMark x1="29297" y1="90430" x2="51758" y2="98242"/>
                        <a14:foregroundMark x1="51758" y1="98242" x2="65820" y2="94141"/>
                        <a14:foregroundMark x1="65820" y1="94141" x2="70117" y2="91016"/>
                        <a14:foregroundMark x1="11719" y1="72852" x2="39844" y2="85742"/>
                        <a14:foregroundMark x1="5664" y1="71289" x2="31445" y2="84766"/>
                        <a14:foregroundMark x1="7813" y1="71875" x2="27734" y2="82813"/>
                        <a14:foregroundMark x1="3711" y1="70703" x2="36914" y2="91211"/>
                        <a14:foregroundMark x1="19727" y1="82813" x2="19727" y2="82813"/>
                        <a14:foregroundMark x1="13477" y1="79297" x2="46875" y2="96875"/>
                        <a14:foregroundMark x1="46875" y1="96875" x2="49023" y2="97266"/>
                        <a14:foregroundMark x1="40234" y1="52539" x2="61523" y2="59961"/>
                        <a14:foregroundMark x1="39844" y1="53320" x2="52539" y2="56055"/>
                        <a14:foregroundMark x1="46289" y1="53125" x2="33984" y2="60352"/>
                        <a14:foregroundMark x1="49136" y1="67654" x2="49136" y2="67654"/>
                        <a14:foregroundMark x1="48395" y1="62469" x2="47654" y2="68395"/>
                        <a14:foregroundMark x1="49136" y1="70617" x2="56790" y2="64691"/>
                        <a14:foregroundMark x1="90864" y1="74321" x2="93086" y2="63210"/>
                        <a14:foregroundMark x1="97531" y1="49877" x2="97531" y2="49877"/>
                        <a14:foregroundMark x1="40247" y1="96049" x2="40247" y2="96049"/>
                        <a14:foregroundMark x1="35062" y1="93086" x2="35062" y2="93086"/>
                        <a14:foregroundMark x1="34321" y1="93086" x2="40988" y2="96049"/>
                        <a14:foregroundMark x1="32840" y1="93086" x2="41728" y2="9753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9172"/>
          <a:stretch/>
        </p:blipFill>
        <p:spPr bwMode="auto">
          <a:xfrm>
            <a:off x="10142457" y="527060"/>
            <a:ext cx="1685781" cy="119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856638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BBDAF0F-1CEE-D9FA-15B8-F2AEC85EBD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5AAC5EB-6807-801C-BBD7-E10D71A02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47AFA-EE7A-D179-E1FD-9031EB2D3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6E3E4-8B74-D0F0-638D-1004A3CD651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r-FR"/>
              <a:t>© tým Psychologie práce KPSY</a:t>
            </a:r>
            <a:endParaRPr lang="fr-F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68329-A878-0C28-C46F-6E2327B90F3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7</a:t>
            </a:fld>
            <a:endParaRPr lang="cs-CZ" altLang="cs-CZ"/>
          </a:p>
        </p:txBody>
      </p:sp>
      <p:pic>
        <p:nvPicPr>
          <p:cNvPr id="2050" name="Picture 2" descr="Product managers are the Underpants Gnomes of an organization">
            <a:extLst>
              <a:ext uri="{FF2B5EF4-FFF2-40B4-BE49-F238E27FC236}">
                <a16:creationId xmlns:a16="http://schemas.microsoft.com/office/drawing/2014/main" id="{98D8C429-5F78-E240-F373-A0ED37235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023" y="0"/>
            <a:ext cx="10058259" cy="6899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ál 23">
            <a:extLst>
              <a:ext uri="{FF2B5EF4-FFF2-40B4-BE49-F238E27FC236}">
                <a16:creationId xmlns:a16="http://schemas.microsoft.com/office/drawing/2014/main" id="{E0B36D4B-09C6-6CA1-03EA-3FDFA6439D38}"/>
              </a:ext>
            </a:extLst>
          </p:cNvPr>
          <p:cNvSpPr>
            <a:spLocks noChangeAspect="1"/>
          </p:cNvSpPr>
          <p:nvPr/>
        </p:nvSpPr>
        <p:spPr bwMode="auto">
          <a:xfrm>
            <a:off x="1820361" y="2581337"/>
            <a:ext cx="2733710" cy="273371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0" h="63500"/>
          </a:sp3d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500" spc="-200" dirty="0" err="1">
                <a:solidFill>
                  <a:schemeClr val="bg1"/>
                </a:solidFill>
                <a:latin typeface="Muni" pitchFamily="50" charset="-18"/>
              </a:rPr>
              <a:t>Generativní</a:t>
            </a:r>
            <a:r>
              <a:rPr lang="en-GB" sz="1500" spc="-200" dirty="0">
                <a:solidFill>
                  <a:schemeClr val="bg1"/>
                </a:solidFill>
                <a:latin typeface="Muni" pitchFamily="50" charset="-18"/>
              </a:rPr>
              <a:t> </a:t>
            </a:r>
            <a:r>
              <a:rPr lang="en-GB" sz="1500" spc="-200" dirty="0" err="1">
                <a:solidFill>
                  <a:schemeClr val="bg1"/>
                </a:solidFill>
                <a:latin typeface="Muni" pitchFamily="50" charset="-18"/>
              </a:rPr>
              <a:t>umělá</a:t>
            </a:r>
            <a:r>
              <a:rPr lang="en-GB" sz="1500" spc="-200" dirty="0">
                <a:solidFill>
                  <a:schemeClr val="bg1"/>
                </a:solidFill>
                <a:latin typeface="Muni" pitchFamily="50" charset="-18"/>
              </a:rPr>
              <a:t> intelligence + </a:t>
            </a:r>
            <a:r>
              <a:rPr lang="en-GB" sz="1500" spc="-200" dirty="0" err="1">
                <a:solidFill>
                  <a:schemeClr val="bg1"/>
                </a:solidFill>
                <a:latin typeface="Muni" pitchFamily="50" charset="-18"/>
              </a:rPr>
              <a:t>Pracovní</a:t>
            </a:r>
            <a:r>
              <a:rPr lang="en-GB" sz="1500" spc="-200" dirty="0">
                <a:solidFill>
                  <a:schemeClr val="bg1"/>
                </a:solidFill>
                <a:latin typeface="Muni" pitchFamily="50" charset="-18"/>
              </a:rPr>
              <a:t> </a:t>
            </a:r>
            <a:r>
              <a:rPr lang="en-GB" sz="1500" spc="-200" dirty="0" err="1">
                <a:solidFill>
                  <a:schemeClr val="bg1"/>
                </a:solidFill>
                <a:latin typeface="Muni" pitchFamily="50" charset="-18"/>
              </a:rPr>
              <a:t>psychologie</a:t>
            </a:r>
            <a:endParaRPr kumimoji="0" lang="en-GB" sz="1500" b="0" i="0" u="none" strike="noStrike" cap="none" spc="-200" normalizeH="0" baseline="0" dirty="0">
              <a:ln>
                <a:noFill/>
              </a:ln>
              <a:solidFill>
                <a:schemeClr val="bg1"/>
              </a:solidFill>
              <a:effectLst/>
              <a:latin typeface="Muni" pitchFamily="50" charset="-18"/>
            </a:endParaRPr>
          </a:p>
        </p:txBody>
      </p:sp>
      <p:sp>
        <p:nvSpPr>
          <p:cNvPr id="8" name="Ovál 23">
            <a:extLst>
              <a:ext uri="{FF2B5EF4-FFF2-40B4-BE49-F238E27FC236}">
                <a16:creationId xmlns:a16="http://schemas.microsoft.com/office/drawing/2014/main" id="{C02B003B-45A6-2899-E56D-C99D4A8B336C}"/>
              </a:ext>
            </a:extLst>
          </p:cNvPr>
          <p:cNvSpPr>
            <a:spLocks noChangeAspect="1"/>
          </p:cNvSpPr>
          <p:nvPr/>
        </p:nvSpPr>
        <p:spPr bwMode="auto">
          <a:xfrm>
            <a:off x="7190220" y="2590599"/>
            <a:ext cx="2733710" cy="273371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0" h="63500"/>
          </a:sp3d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500" spc="-200" dirty="0" err="1">
                <a:solidFill>
                  <a:schemeClr val="bg1"/>
                </a:solidFill>
                <a:latin typeface="Muni" pitchFamily="50" charset="-18"/>
              </a:rPr>
              <a:t>Skvělé</a:t>
            </a:r>
            <a:r>
              <a:rPr lang="en-GB" sz="1500" spc="-200" dirty="0">
                <a:solidFill>
                  <a:schemeClr val="bg1"/>
                </a:solidFill>
                <a:latin typeface="Muni" pitchFamily="50" charset="-18"/>
              </a:rPr>
              <a:t> </a:t>
            </a:r>
            <a:r>
              <a:rPr lang="en-GB" sz="1500" spc="-200" dirty="0" err="1">
                <a:solidFill>
                  <a:schemeClr val="bg1"/>
                </a:solidFill>
                <a:latin typeface="Muni" pitchFamily="50" charset="-18"/>
              </a:rPr>
              <a:t>téma</a:t>
            </a:r>
            <a:r>
              <a:rPr lang="en-GB" sz="1500" spc="-200" dirty="0">
                <a:solidFill>
                  <a:schemeClr val="bg1"/>
                </a:solidFill>
                <a:latin typeface="Muni" pitchFamily="50" charset="-18"/>
              </a:rPr>
              <a:t> </a:t>
            </a:r>
            <a:r>
              <a:rPr lang="en-GB" sz="1500" spc="-200" dirty="0" err="1">
                <a:solidFill>
                  <a:schemeClr val="bg1"/>
                </a:solidFill>
                <a:latin typeface="Muni" pitchFamily="50" charset="-18"/>
              </a:rPr>
              <a:t>Diplomové</a:t>
            </a:r>
            <a:r>
              <a:rPr lang="en-GB" sz="1500" spc="-200" dirty="0">
                <a:solidFill>
                  <a:schemeClr val="bg1"/>
                </a:solidFill>
                <a:latin typeface="Muni" pitchFamily="50" charset="-18"/>
              </a:rPr>
              <a:t> </a:t>
            </a:r>
            <a:r>
              <a:rPr lang="en-GB" sz="1500" spc="-200" dirty="0" err="1">
                <a:solidFill>
                  <a:schemeClr val="bg1"/>
                </a:solidFill>
                <a:latin typeface="Muni" pitchFamily="50" charset="-18"/>
              </a:rPr>
              <a:t>Práce</a:t>
            </a:r>
            <a:endParaRPr kumimoji="0" lang="en-GB" sz="1500" b="0" i="0" u="none" strike="noStrike" cap="none" spc="-200" normalizeH="0" baseline="0" dirty="0">
              <a:ln>
                <a:noFill/>
              </a:ln>
              <a:solidFill>
                <a:schemeClr val="bg1"/>
              </a:solidFill>
              <a:effectLst/>
              <a:latin typeface="Muni" pitchFamily="50" charset="-18"/>
            </a:endParaRP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9BBE6981-EB30-2EE5-C6B3-C70EED1DA0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45" b="98964" l="6289" r="94340">
                        <a14:foregroundMark x1="78616" y1="83420" x2="78616" y2="83420"/>
                        <a14:foregroundMark x1="18239" y1="86528" x2="80503" y2="89637"/>
                        <a14:foregroundMark x1="13208" y1="95855" x2="72956" y2="98964"/>
                        <a14:foregroundMark x1="72956" y1="98964" x2="16981" y2="81347"/>
                        <a14:foregroundMark x1="16981" y1="81347" x2="14465" y2="81347"/>
                        <a14:foregroundMark x1="6918" y1="93782" x2="6918" y2="93782"/>
                        <a14:foregroundMark x1="90566" y1="83420" x2="94340" y2="96891"/>
                        <a14:foregroundMark x1="76101" y1="76166" x2="76101" y2="761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9246" y="5249590"/>
            <a:ext cx="1283932" cy="1558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39563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393287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Prezentace_MU_CZ">
  <a:themeElements>
    <a:clrScheme name="MUNI">
      <a:dk1>
        <a:srgbClr val="000000"/>
      </a:dk1>
      <a:lt1>
        <a:srgbClr val="FFFFFF"/>
      </a:lt1>
      <a:dk2>
        <a:srgbClr val="0000DC"/>
      </a:dk2>
      <a:lt2>
        <a:srgbClr val="FED141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UNI-CZ.potx" id="{06DCE84D-7217-4FCF-A33D-9FF091C264A4}" vid="{4DEFB8CB-CDE2-44D1-88F3-C2E4354AE73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Prezentace-MUNI-CZ</Template>
  <TotalTime>0</TotalTime>
  <Words>930</Words>
  <Application>Microsoft Office PowerPoint</Application>
  <PresentationFormat>Širokoúhlá obrazovka</PresentationFormat>
  <Paragraphs>129</Paragraphs>
  <Slides>8</Slides>
  <Notes>6</Notes>
  <HiddenSlides>1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Consolas</vt:lpstr>
      <vt:lpstr>Muni</vt:lpstr>
      <vt:lpstr>Tahoma</vt:lpstr>
      <vt:lpstr>Wingdings</vt:lpstr>
      <vt:lpstr>Prezentace_MU_CZ</vt:lpstr>
      <vt:lpstr>Psychologie práce Co nabízíme ve výzkumu</vt:lpstr>
      <vt:lpstr>Psychologie práce</vt:lpstr>
      <vt:lpstr>Psychologie práce</vt:lpstr>
      <vt:lpstr>Psychologie práce</vt:lpstr>
      <vt:lpstr>Psychologie práce</vt:lpstr>
      <vt:lpstr>Psychologie práce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6</cp:revision>
  <dcterms:created xsi:type="dcterms:W3CDTF">2020-12-09T14:30:05Z</dcterms:created>
  <dcterms:modified xsi:type="dcterms:W3CDTF">2024-10-24T07:46:00Z</dcterms:modified>
</cp:coreProperties>
</file>