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6BB82-748B-4BA5-83AB-1A3BF9288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35D47E-7BA6-4273-9FB3-A19B87570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DB605D-82FD-44E5-89A3-F8B090875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3564E0-C6F6-4992-BF01-B3642E56C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1CDFBC-09EA-4B76-B30C-6D6DCAE0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5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47887-B856-4436-9F0F-0AC3201E6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591E37-EC30-4AA9-9280-5E9AD83AD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4E2B2B-5FB0-46FE-9350-8EDB9AEA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80A7E9-88E6-41D5-B22A-239DA200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581245-1F9C-4664-84C2-9666562D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2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DFB1690-793D-4468-B1B2-13A74D4EB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578837-4900-46FF-BE61-1B144EC67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3BFBB3-F639-49C7-9156-542CEA43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4DCE2A-C8C9-4707-AE63-462276CC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5B30CD-5524-472C-A5BF-702399DE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3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769CE-CA13-4345-96E3-983D1FB4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13761E-F239-46B4-8475-B8EBB4BBD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84B31A-3210-4DB3-A1B0-04041477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4255DA-E74D-431C-86F0-399788C5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7A3B7B-1912-4986-9CD6-76CB9DDA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4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6E1F2-0C4C-430B-A070-FBCF0119C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5E6F0C-7E4E-41DC-A395-89AE6F8F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939660-B39E-4DBA-9727-E2EAFE24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B457FC-D5B7-46F1-816B-F66430285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41B70F-6D58-425D-8629-C9B3A2946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B2D0D-FADE-4D85-91D6-2276D80C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4E7662-9D25-48CB-BB90-991EA4650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B11BD3-EB66-49C8-912E-131676157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80DA69-6C0C-4739-BE1F-1B3E12E9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08E67C-86F9-47F1-83BC-6BC1A8AC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ED6936-6033-4388-B539-62BEB0CF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5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1C986-0880-43A2-A023-313E2FF18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C375860-38CB-48E5-BB9F-67E52CA10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4AE3D7B-1C40-413F-AD04-3D50ACAA8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C0D2C48-FD22-4DF8-9368-254B281C0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E441CF5-4205-4774-AFED-D477FF039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F5A44DE-B1ED-46EE-B365-D84EB61AF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8232CB-6547-4952-95BA-04B19A65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F86924-9C7D-4004-9CEA-5FF4A5EF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67253-E982-4E81-BE3C-8D5A86605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9ACA5EF-F795-4748-9B2F-C63F895F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7786F7-EA86-4E1F-B4BE-86FBA1C56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2D62E61-37EE-4A5B-A789-4A6E5E12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7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D42BDFD-C425-4206-87C6-D2E963267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7CC6E43-ED3E-4971-A8B5-2D749050E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896441-FECF-4136-AEE3-4E9CA844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EB48C-B06F-4849-A44B-F798918CC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4B5F45-EED3-47D7-BC31-24CA19130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516C623-2C91-464E-9207-661CDF174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85B93A-8C4F-438D-8AAA-A2971C7F7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413AE6-FCF1-4A84-A7B3-1F7CED1FE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948496-5D78-4F9C-9918-AB72CBAF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0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39BF0-BE30-4BC1-A698-9C6F1C82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1EA0EF-85C9-443C-A01A-D2FACAF0F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ED6EACF-8D5C-4620-B9F5-9953135CB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43BC25-8AF9-4297-ACA8-9A6AE1AF1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FF2887-3132-4EEB-B5BE-476CA1218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A7D67A-8E40-4A50-A7C2-1E40143AA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5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73F8EF7-CA21-4DBB-9B6E-6B5593BC6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99E752-63AC-4E58-812A-2CE2A9F57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1CFEA2-B768-491C-B001-65922A361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18BF-083C-4376-8239-6F0D009A709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7B0DBE-87ED-4F0D-AA7B-D69CEDF10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B84F0C-7177-409D-8A69-121B9238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A0CFA-40EB-4DB7-8C35-EAF37AF7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77383-533C-49A9-8B44-890B97FBCD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assistance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 err="1"/>
              <a:t>poverty</a:t>
            </a:r>
            <a:r>
              <a:rPr lang="cs-CZ" dirty="0"/>
              <a:t> </a:t>
            </a:r>
            <a:r>
              <a:rPr lang="cs-CZ" dirty="0" err="1"/>
              <a:t>alleviation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(minimum </a:t>
            </a:r>
            <a:r>
              <a:rPr lang="cs-CZ" dirty="0" err="1"/>
              <a:t>income</a:t>
            </a:r>
            <a:r>
              <a:rPr lang="cs-CZ" dirty="0"/>
              <a:t> </a:t>
            </a:r>
            <a:r>
              <a:rPr lang="cs-CZ" dirty="0" err="1"/>
              <a:t>schemes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CBC01F-8ADC-4F0F-B42B-F1C5ADFCF0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Introduction</a:t>
            </a:r>
            <a:r>
              <a:rPr lang="cs-CZ" sz="3200" dirty="0"/>
              <a:t> to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studies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972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2C7A3-FC72-4B33-8C7D-3116665F8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4577"/>
          </a:xfrm>
        </p:spPr>
        <p:txBody>
          <a:bodyPr>
            <a:normAutofit/>
          </a:bodyPr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assistance</a:t>
            </a:r>
            <a:r>
              <a:rPr lang="cs-CZ" dirty="0"/>
              <a:t> in OECD </a:t>
            </a:r>
            <a:r>
              <a:rPr lang="cs-CZ" dirty="0" err="1"/>
              <a:t>countries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9A3439-E57C-45EC-8F7A-1EEDA75A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926"/>
            <a:ext cx="10515600" cy="4699037"/>
          </a:xfrm>
        </p:spPr>
        <p:txBody>
          <a:bodyPr/>
          <a:lstStyle/>
          <a:p>
            <a:r>
              <a:rPr lang="cs-CZ" dirty="0"/>
              <a:t>OECD study: </a:t>
            </a:r>
            <a:r>
              <a:rPr lang="cs-CZ" dirty="0" err="1"/>
              <a:t>aims</a:t>
            </a:r>
            <a:r>
              <a:rPr lang="cs-CZ" dirty="0"/>
              <a:t>/</a:t>
            </a:r>
            <a:r>
              <a:rPr lang="cs-CZ" dirty="0" err="1"/>
              <a:t>objectives</a:t>
            </a:r>
            <a:r>
              <a:rPr lang="cs-CZ" dirty="0"/>
              <a:t> and </a:t>
            </a:r>
            <a:r>
              <a:rPr lang="cs-CZ" dirty="0" err="1"/>
              <a:t>architecture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assistance</a:t>
            </a:r>
            <a:r>
              <a:rPr lang="cs-CZ" dirty="0"/>
              <a:t> (MIS)</a:t>
            </a:r>
          </a:p>
          <a:p>
            <a:r>
              <a:rPr lang="cs-CZ" dirty="0" err="1"/>
              <a:t>Objectives</a:t>
            </a:r>
            <a:r>
              <a:rPr lang="cs-CZ" dirty="0"/>
              <a:t>: </a:t>
            </a:r>
            <a:r>
              <a:rPr lang="cs-CZ" dirty="0" err="1"/>
              <a:t>compensation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income</a:t>
            </a:r>
            <a:r>
              <a:rPr lang="cs-CZ" dirty="0"/>
              <a:t>/</a:t>
            </a:r>
            <a:r>
              <a:rPr lang="cs-CZ" dirty="0" err="1"/>
              <a:t>resources</a:t>
            </a:r>
            <a:r>
              <a:rPr lang="cs-CZ" dirty="0"/>
              <a:t>, </a:t>
            </a:r>
            <a:r>
              <a:rPr lang="cs-CZ" dirty="0" err="1"/>
              <a:t>incentive</a:t>
            </a:r>
            <a:r>
              <a:rPr lang="cs-CZ" dirty="0"/>
              <a:t> to </a:t>
            </a:r>
            <a:r>
              <a:rPr lang="cs-CZ" dirty="0" err="1"/>
              <a:t>restore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own´s</a:t>
            </a:r>
            <a:r>
              <a:rPr lang="cs-CZ" dirty="0"/>
              <a:t>  </a:t>
            </a:r>
            <a:r>
              <a:rPr lang="cs-CZ" dirty="0" err="1"/>
              <a:t>sovereignity</a:t>
            </a:r>
            <a:r>
              <a:rPr lang="cs-CZ" dirty="0"/>
              <a:t>,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integration</a:t>
            </a:r>
            <a:endParaRPr lang="cs-CZ" dirty="0"/>
          </a:p>
          <a:p>
            <a:r>
              <a:rPr lang="cs-CZ" dirty="0" err="1"/>
              <a:t>Structure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 MIS: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income</a:t>
            </a:r>
            <a:r>
              <a:rPr lang="cs-CZ" dirty="0"/>
              <a:t> support, </a:t>
            </a:r>
            <a:r>
              <a:rPr lang="cs-CZ" dirty="0" err="1"/>
              <a:t>housing</a:t>
            </a:r>
            <a:r>
              <a:rPr lang="cs-CZ" dirty="0"/>
              <a:t> support, </a:t>
            </a:r>
            <a:r>
              <a:rPr lang="cs-CZ" dirty="0" err="1"/>
              <a:t>categorical</a:t>
            </a:r>
            <a:r>
              <a:rPr lang="cs-CZ" dirty="0"/>
              <a:t> </a:t>
            </a:r>
            <a:r>
              <a:rPr lang="cs-CZ" dirty="0" err="1"/>
              <a:t>benefits</a:t>
            </a:r>
            <a:r>
              <a:rPr lang="cs-CZ" dirty="0"/>
              <a:t>, </a:t>
            </a:r>
            <a:r>
              <a:rPr lang="cs-CZ" dirty="0" err="1"/>
              <a:t>tied</a:t>
            </a:r>
            <a:r>
              <a:rPr lang="cs-CZ" dirty="0"/>
              <a:t> </a:t>
            </a:r>
            <a:r>
              <a:rPr lang="cs-CZ" dirty="0" err="1"/>
              <a:t>assistance</a:t>
            </a:r>
            <a:endParaRPr lang="cs-CZ" dirty="0"/>
          </a:p>
          <a:p>
            <a:r>
              <a:rPr lang="cs-CZ" dirty="0" err="1"/>
              <a:t>See</a:t>
            </a:r>
            <a:r>
              <a:rPr lang="cs-CZ" dirty="0"/>
              <a:t> SA/MIS </a:t>
            </a:r>
            <a:r>
              <a:rPr lang="cs-CZ" dirty="0" err="1"/>
              <a:t>schemes</a:t>
            </a:r>
            <a:r>
              <a:rPr lang="cs-CZ" dirty="0"/>
              <a:t> in OECD study</a:t>
            </a:r>
          </a:p>
          <a:p>
            <a:r>
              <a:rPr lang="cs-CZ" dirty="0" err="1"/>
              <a:t>Coverage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population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risk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poverty</a:t>
            </a:r>
            <a:r>
              <a:rPr lang="cs-CZ" dirty="0"/>
              <a:t>, </a:t>
            </a:r>
            <a:r>
              <a:rPr lang="cs-CZ" dirty="0" err="1"/>
              <a:t>targeting</a:t>
            </a:r>
            <a:r>
              <a:rPr lang="cs-CZ" dirty="0"/>
              <a:t>, generosity</a:t>
            </a:r>
          </a:p>
          <a:p>
            <a:pPr marL="0" indent="0">
              <a:buNone/>
            </a:pPr>
            <a:r>
              <a:rPr lang="cs-CZ" dirty="0"/>
              <a:t>   (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examples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7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2FA3B-97F9-48B6-8AC6-49A5C0430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2679"/>
          </a:xfrm>
        </p:spPr>
        <p:txBody>
          <a:bodyPr/>
          <a:lstStyle/>
          <a:p>
            <a:r>
              <a:rPr lang="cs-CZ" dirty="0"/>
              <a:t>Bonny and </a:t>
            </a:r>
            <a:r>
              <a:rPr lang="cs-CZ" dirty="0" err="1"/>
              <a:t>Bosco</a:t>
            </a:r>
            <a:r>
              <a:rPr lang="cs-CZ" dirty="0"/>
              <a:t>, in </a:t>
            </a:r>
            <a:r>
              <a:rPr lang="cs-CZ" dirty="0" err="1"/>
              <a:t>Saraceno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346D4E-2B3A-40AD-9C1B-E128F680D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806"/>
            <a:ext cx="10515600" cy="486915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Criteria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MIS, </a:t>
            </a:r>
            <a:r>
              <a:rPr lang="cs-CZ" dirty="0" err="1"/>
              <a:t>which</a:t>
            </a:r>
            <a:r>
              <a:rPr lang="cs-CZ" dirty="0"/>
              <a:t> support </a:t>
            </a:r>
            <a:r>
              <a:rPr lang="cs-CZ" dirty="0" err="1"/>
              <a:t>achivement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objectives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MIS</a:t>
            </a:r>
          </a:p>
          <a:p>
            <a:r>
              <a:rPr lang="cs-CZ" dirty="0"/>
              <a:t>3 </a:t>
            </a:r>
            <a:r>
              <a:rPr lang="cs-CZ" dirty="0" err="1"/>
              <a:t>dimensions</a:t>
            </a:r>
            <a:endParaRPr lang="cs-CZ" dirty="0"/>
          </a:p>
          <a:p>
            <a:r>
              <a:rPr lang="cs-CZ" dirty="0"/>
              <a:t>Dominant </a:t>
            </a:r>
            <a:r>
              <a:rPr lang="cs-CZ" dirty="0" err="1"/>
              <a:t>orientation</a:t>
            </a:r>
            <a:r>
              <a:rPr lang="cs-CZ" dirty="0"/>
              <a:t>,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support, </a:t>
            </a:r>
            <a:r>
              <a:rPr lang="cs-CZ" dirty="0" err="1"/>
              <a:t>Contents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entitlements</a:t>
            </a:r>
            <a:endParaRPr lang="cs-CZ" dirty="0"/>
          </a:p>
          <a:p>
            <a:endParaRPr lang="cs-CZ" dirty="0"/>
          </a:p>
          <a:p>
            <a:r>
              <a:rPr lang="cs-CZ" dirty="0"/>
              <a:t>Dominant </a:t>
            </a:r>
            <a:r>
              <a:rPr lang="cs-CZ" dirty="0" err="1"/>
              <a:t>rientation</a:t>
            </a:r>
            <a:endParaRPr lang="cs-CZ" dirty="0"/>
          </a:p>
          <a:p>
            <a:pPr lvl="2"/>
            <a:r>
              <a:rPr lang="cs-CZ" dirty="0" err="1"/>
              <a:t>Bureaucratic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 versus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discretion</a:t>
            </a:r>
            <a:r>
              <a:rPr lang="cs-CZ" dirty="0"/>
              <a:t> (</a:t>
            </a:r>
            <a:r>
              <a:rPr lang="cs-CZ" dirty="0" err="1"/>
              <a:t>assessing</a:t>
            </a:r>
            <a:r>
              <a:rPr lang="cs-CZ" dirty="0"/>
              <a:t> </a:t>
            </a:r>
            <a:r>
              <a:rPr lang="cs-CZ" dirty="0" err="1"/>
              <a:t>entitlements</a:t>
            </a:r>
            <a:r>
              <a:rPr lang="cs-CZ" dirty="0"/>
              <a:t>, </a:t>
            </a:r>
            <a:r>
              <a:rPr lang="cs-CZ" dirty="0" err="1"/>
              <a:t>eligibility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obligations</a:t>
            </a:r>
            <a:r>
              <a:rPr lang="cs-CZ" dirty="0"/>
              <a:t>-solidarity versus </a:t>
            </a:r>
            <a:r>
              <a:rPr lang="cs-CZ" dirty="0" err="1"/>
              <a:t>Society´s</a:t>
            </a:r>
            <a:r>
              <a:rPr lang="cs-CZ" dirty="0"/>
              <a:t>/</a:t>
            </a:r>
            <a:r>
              <a:rPr lang="cs-CZ" dirty="0" err="1"/>
              <a:t>state</a:t>
            </a:r>
            <a:r>
              <a:rPr lang="cs-CZ" dirty="0"/>
              <a:t>´ s </a:t>
            </a:r>
            <a:r>
              <a:rPr lang="cs-CZ" dirty="0" err="1"/>
              <a:t>obligations</a:t>
            </a:r>
            <a:r>
              <a:rPr lang="cs-CZ" dirty="0"/>
              <a:t>-solidarity</a:t>
            </a:r>
          </a:p>
          <a:p>
            <a:pPr lvl="2"/>
            <a:r>
              <a:rPr lang="cs-CZ" dirty="0" err="1"/>
              <a:t>Universalism</a:t>
            </a:r>
            <a:r>
              <a:rPr lang="cs-CZ" dirty="0"/>
              <a:t> versus </a:t>
            </a:r>
            <a:r>
              <a:rPr lang="cs-CZ" dirty="0" err="1"/>
              <a:t>Category</a:t>
            </a:r>
            <a:endParaRPr lang="cs-CZ" dirty="0"/>
          </a:p>
          <a:p>
            <a:pPr lvl="2"/>
            <a:endParaRPr lang="cs-CZ" dirty="0"/>
          </a:p>
          <a:p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support</a:t>
            </a:r>
          </a:p>
          <a:p>
            <a:pPr lvl="2"/>
            <a:r>
              <a:rPr lang="cs-CZ" dirty="0" err="1"/>
              <a:t>Degree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selectivity</a:t>
            </a:r>
            <a:r>
              <a:rPr lang="cs-CZ" dirty="0"/>
              <a:t>, </a:t>
            </a:r>
            <a:r>
              <a:rPr lang="cs-CZ" dirty="0" err="1"/>
              <a:t>strictness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elegibility</a:t>
            </a:r>
            <a:r>
              <a:rPr lang="cs-CZ" dirty="0"/>
              <a:t> </a:t>
            </a:r>
            <a:r>
              <a:rPr lang="cs-CZ" dirty="0" err="1"/>
              <a:t>conditions</a:t>
            </a:r>
            <a:endParaRPr lang="cs-CZ" dirty="0"/>
          </a:p>
          <a:p>
            <a:pPr lvl="2"/>
            <a:r>
              <a:rPr lang="cs-CZ" dirty="0" err="1"/>
              <a:t>Recipients</a:t>
            </a:r>
            <a:r>
              <a:rPr lang="cs-CZ" dirty="0"/>
              <a:t>´ </a:t>
            </a:r>
            <a:r>
              <a:rPr lang="cs-CZ" dirty="0" err="1"/>
              <a:t>duties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7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6A3FD-574A-4247-B1CD-C1A03D84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/>
          <a:lstStyle/>
          <a:p>
            <a:r>
              <a:rPr lang="cs-CZ" dirty="0"/>
              <a:t>Bonny and </a:t>
            </a:r>
            <a:r>
              <a:rPr lang="cs-CZ" dirty="0" err="1"/>
              <a:t>Bosco</a:t>
            </a:r>
            <a:r>
              <a:rPr lang="cs-CZ" dirty="0"/>
              <a:t> in </a:t>
            </a:r>
            <a:r>
              <a:rPr lang="cs-CZ" dirty="0" err="1"/>
              <a:t>Saraceno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A0702A-8689-49D4-8208-839EF8EEB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967"/>
            <a:ext cx="10515600" cy="4815996"/>
          </a:xfrm>
        </p:spPr>
        <p:txBody>
          <a:bodyPr/>
          <a:lstStyle/>
          <a:p>
            <a:r>
              <a:rPr lang="cs-CZ" dirty="0" err="1"/>
              <a:t>Contents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support</a:t>
            </a:r>
          </a:p>
          <a:p>
            <a:pPr lvl="2"/>
            <a:r>
              <a:rPr lang="cs-CZ" dirty="0"/>
              <a:t>Generosity (</a:t>
            </a:r>
            <a:r>
              <a:rPr lang="cs-CZ" dirty="0" err="1"/>
              <a:t>replacement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, …)</a:t>
            </a:r>
          </a:p>
          <a:p>
            <a:pPr lvl="2"/>
            <a:r>
              <a:rPr lang="cs-CZ" dirty="0" err="1"/>
              <a:t>Duration</a:t>
            </a:r>
            <a:endParaRPr lang="cs-CZ" dirty="0"/>
          </a:p>
          <a:p>
            <a:pPr lvl="2"/>
            <a:r>
              <a:rPr lang="cs-CZ" dirty="0" err="1"/>
              <a:t>Activation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and support</a:t>
            </a:r>
          </a:p>
          <a:p>
            <a:pPr lvl="2"/>
            <a:endParaRPr lang="cs-CZ" dirty="0"/>
          </a:p>
          <a:p>
            <a:r>
              <a:rPr lang="cs-CZ" i="1" dirty="0" err="1"/>
              <a:t>Discussion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criteria</a:t>
            </a:r>
            <a:r>
              <a:rPr lang="cs-CZ" i="1" dirty="0"/>
              <a:t> and </a:t>
            </a:r>
            <a:r>
              <a:rPr lang="cs-CZ" i="1" dirty="0" err="1"/>
              <a:t>indications</a:t>
            </a:r>
            <a:r>
              <a:rPr lang="cs-CZ" i="1" dirty="0"/>
              <a:t> (</a:t>
            </a:r>
            <a:r>
              <a:rPr lang="cs-CZ" i="1" dirty="0" err="1"/>
              <a:t>what</a:t>
            </a:r>
            <a:r>
              <a:rPr lang="cs-CZ" i="1" dirty="0"/>
              <a:t> </a:t>
            </a:r>
            <a:r>
              <a:rPr lang="cs-CZ" i="1" dirty="0" err="1"/>
              <a:t>else</a:t>
            </a:r>
            <a:r>
              <a:rPr lang="cs-CZ" i="1" dirty="0"/>
              <a:t>?)</a:t>
            </a:r>
          </a:p>
          <a:p>
            <a:endParaRPr lang="cs-CZ" i="1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findings</a:t>
            </a:r>
            <a:r>
              <a:rPr lang="cs-CZ" dirty="0"/>
              <a:t> on MIS in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: more </a:t>
            </a:r>
            <a:r>
              <a:rPr lang="cs-CZ" dirty="0" err="1"/>
              <a:t>developped</a:t>
            </a:r>
            <a:r>
              <a:rPr lang="cs-CZ" dirty="0"/>
              <a:t> and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developped</a:t>
            </a:r>
            <a:r>
              <a:rPr lang="cs-CZ" dirty="0"/>
              <a:t> </a:t>
            </a:r>
            <a:r>
              <a:rPr lang="cs-CZ" dirty="0" err="1"/>
              <a:t>schemes</a:t>
            </a:r>
            <a:endParaRPr lang="cs-CZ" dirty="0"/>
          </a:p>
          <a:p>
            <a:endParaRPr lang="cs-CZ" dirty="0"/>
          </a:p>
          <a:p>
            <a:r>
              <a:rPr lang="cs-CZ" dirty="0"/>
              <a:t>SA/MIS as “</a:t>
            </a:r>
            <a:r>
              <a:rPr lang="cs-CZ" dirty="0" err="1"/>
              <a:t>institutional</a:t>
            </a:r>
            <a:r>
              <a:rPr lang="cs-CZ" dirty="0"/>
              <a:t> </a:t>
            </a:r>
            <a:r>
              <a:rPr lang="cs-CZ" dirty="0" err="1"/>
              <a:t>filters</a:t>
            </a:r>
            <a:r>
              <a:rPr lang="cs-CZ" dirty="0"/>
              <a:t>“: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eligible</a:t>
            </a:r>
            <a:r>
              <a:rPr lang="cs-CZ" dirty="0"/>
              <a:t> </a:t>
            </a:r>
            <a:r>
              <a:rPr lang="cs-CZ" dirty="0" err="1"/>
              <a:t>poor</a:t>
            </a:r>
            <a:r>
              <a:rPr lang="cs-CZ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0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F07AF-5236-457B-AED0-83C9FAFC5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D44E78-EE12-4422-9537-5F9EA463D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04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225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Social assistance,  poverty alleviation  (minimum income schemes)</vt:lpstr>
      <vt:lpstr>Social assistance in OECD countries</vt:lpstr>
      <vt:lpstr>Bonny and Bosco, in Saraceno</vt:lpstr>
      <vt:lpstr>Bonny and Bosco in Saraceno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pomoc</dc:title>
  <dc:creator>Tomáš Sirovátka</dc:creator>
  <cp:lastModifiedBy>Tomáš Sirovátka</cp:lastModifiedBy>
  <cp:revision>14</cp:revision>
  <dcterms:created xsi:type="dcterms:W3CDTF">2023-11-10T14:11:05Z</dcterms:created>
  <dcterms:modified xsi:type="dcterms:W3CDTF">2024-08-14T16:32:54Z</dcterms:modified>
</cp:coreProperties>
</file>