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99741131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99741131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9b3b8ed0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9b3b8ed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9b3b8ed0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9b3b8ed0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9b3b8ed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9b3b8ed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9b3b8ed0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9b3b8ed0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9b3b8ed0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9b3b8ed0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8Z00N0ys9K4&amp;ab_channel=NipponKino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GTc-CE8NWPw&amp;ab_channel=MyoldVHS" TargetMode="External"/><Relationship Id="rId4" Type="http://schemas.openxmlformats.org/officeDocument/2006/relationships/hyperlink" Target="https://www.youtube.com/watch?v=v5MWuQIEQVI&amp;ab_channel=CumLingusCommunicamus" TargetMode="External"/><Relationship Id="rId5" Type="http://schemas.openxmlformats.org/officeDocument/2006/relationships/hyperlink" Target="https://www.youtube.com/watch?v=v5MWuQIEQVI&amp;ab_channel=CumLingusCommunicamus" TargetMode="External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6J8kpx_eSJw&amp;ab_channel=DVDPREMIERYCZ" TargetMode="External"/><Relationship Id="rId4" Type="http://schemas.openxmlformats.org/officeDocument/2006/relationships/hyperlink" Target="https://www.youtube.com/watch?v=xCZ9TguVOIA&amp;ab_channel=JanusFilms" TargetMode="External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8ykEy-yPBFc&amp;list=PLkukk61q9mY_ps9HKovftqotZiKb34BVt&amp;ab_channel=CrunchyrollStoreAustralia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Filmová tvorba, ako </a:t>
            </a:r>
            <a:r>
              <a:rPr lang="sk"/>
              <a:t>sprostredkovateľ</a:t>
            </a:r>
            <a:r>
              <a:rPr lang="sk"/>
              <a:t> japonskej kultúry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Japonská filmová tvorba, hraná aj animovaná ako sprostredkovateľ japonskej kultúry pre Západ. </a:t>
            </a:r>
            <a:endParaRPr/>
          </a:p>
        </p:txBody>
      </p:sp>
      <p:pic>
        <p:nvPicPr>
          <p:cNvPr descr="Sem rosto | Free SVG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25" y="3350225"/>
            <a:ext cx="1793276" cy="179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Prvé filmy v Japonsku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2100"/>
              <a:t>Vznik </a:t>
            </a:r>
            <a:r>
              <a:rPr lang="sk" sz="2100"/>
              <a:t>prvých</a:t>
            </a:r>
            <a:r>
              <a:rPr lang="sk" sz="2100"/>
              <a:t> filmov už koncom 19. storočia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2100"/>
              <a:t>Mali skôr etnograficky charakter - </a:t>
            </a:r>
            <a:r>
              <a:rPr lang="sk" sz="2100"/>
              <a:t>zachytávali</a:t>
            </a:r>
            <a:r>
              <a:rPr lang="sk" sz="2100"/>
              <a:t> každodennosť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2100"/>
              <a:t>Koniec 19. </a:t>
            </a:r>
            <a:r>
              <a:rPr lang="sk" sz="2100"/>
              <a:t>storočia</a:t>
            </a:r>
            <a:r>
              <a:rPr lang="sk" sz="2100"/>
              <a:t> v znameni </a:t>
            </a:r>
            <a:r>
              <a:rPr lang="sk" sz="2100"/>
              <a:t>zahraničných</a:t>
            </a:r>
            <a:r>
              <a:rPr lang="sk" sz="2100"/>
              <a:t> filmov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2100"/>
              <a:t>Prvý</a:t>
            </a:r>
            <a:r>
              <a:rPr lang="sk" sz="2100"/>
              <a:t> film </a:t>
            </a:r>
            <a:r>
              <a:rPr i="1" lang="sk" sz="2100"/>
              <a:t>Poďme sa prechádzať do javorového hája </a:t>
            </a:r>
            <a:r>
              <a:rPr lang="sk" sz="2100"/>
              <a:t>bol v štýle kabuki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2100"/>
              <a:t>Do 20. rokov 20. storočia si filmy v Japonsku ponechávajú štýl tradičného divadla (kabuki), ale vznikajú aj štylizované historické filmy (džidai-geki) a melodrámy</a:t>
            </a:r>
            <a:r>
              <a:rPr lang="sk" sz="2100"/>
              <a:t>(gendai-geki)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2100"/>
              <a:t>Významný režiséri  Kendži Mizoguči, Teinosuke Kinugasa 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" sz="2100">
                <a:solidFill>
                  <a:schemeClr val="dk2"/>
                </a:solidFill>
              </a:rPr>
              <a:t>Kendži Mizoguči 1898-1956 “feministický režisér”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sk" sz="1300">
                <a:solidFill>
                  <a:schemeClr val="dk1"/>
                </a:solidFill>
                <a:highlight>
                  <a:srgbClr val="FFFFFF"/>
                </a:highlight>
              </a:rPr>
              <a:t>do 30. rokov - cez 50 filmov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i="1" lang="sk" sz="1300">
                <a:solidFill>
                  <a:srgbClr val="383840"/>
                </a:solidFill>
                <a:highlight>
                  <a:srgbClr val="FFFFFF"/>
                </a:highlight>
              </a:rPr>
              <a:t>keiko eiga</a:t>
            </a:r>
            <a:r>
              <a:rPr lang="sk" sz="1300">
                <a:solidFill>
                  <a:srgbClr val="383840"/>
                </a:solidFill>
                <a:highlight>
                  <a:srgbClr val="FFFFFF"/>
                </a:highlight>
              </a:rPr>
              <a:t> – „tendenční filmy“ - v nich odhaľoval svoje sociálne názory a postoje</a:t>
            </a:r>
            <a:endParaRPr sz="1300">
              <a:solidFill>
                <a:srgbClr val="38384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83840"/>
              </a:buClr>
              <a:buSzPts val="1300"/>
              <a:buChar char="-"/>
            </a:pPr>
            <a:r>
              <a:rPr lang="sk" sz="1300">
                <a:solidFill>
                  <a:srgbClr val="383840"/>
                </a:solidFill>
                <a:highlight>
                  <a:srgbClr val="FFFFFF"/>
                </a:highlight>
              </a:rPr>
              <a:t>zameriaval sa na ženské témy a jeho hrdinkami boli obyčajné ženy a ich dilemy</a:t>
            </a:r>
            <a:endParaRPr sz="1300">
              <a:solidFill>
                <a:srgbClr val="38384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83840"/>
              </a:buClr>
              <a:buSzPts val="1300"/>
              <a:buChar char="-"/>
            </a:pPr>
            <a:r>
              <a:rPr lang="sk" sz="1300">
                <a:solidFill>
                  <a:srgbClr val="383840"/>
                </a:solidFill>
                <a:highlight>
                  <a:srgbClr val="FFFFFF"/>
                </a:highlight>
              </a:rPr>
              <a:t>Svojou tvorbou prispel k problematizovaniu a zákazu prostitúcie v Japonsku</a:t>
            </a:r>
            <a:endParaRPr sz="1300">
              <a:solidFill>
                <a:srgbClr val="38384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sk" sz="1300">
                <a:solidFill>
                  <a:srgbClr val="383840"/>
                </a:solidFill>
                <a:highlight>
                  <a:srgbClr val="FFFFFF"/>
                </a:highlight>
              </a:rPr>
              <a:t>„Jeho díla jsou více rozhořčením nad japonskou kulturní tradicí než láskou k ní. Kdyby nebyl Japonec, označily by se Mizogučiho filmy pravděpodobně za protijaponské (…)Tuším, že k Mizogučiho postavám mám odstup proto, že jeho kinematografie je nejen artificiální, ale též o umělosti pojednává - je posedlá hledáním opravdovosti.“ </a:t>
            </a:r>
            <a:r>
              <a:rPr lang="sk" sz="1300">
                <a:solidFill>
                  <a:schemeClr val="dk1"/>
                </a:solidFill>
                <a:highlight>
                  <a:srgbClr val="FFFFFF"/>
                </a:highlight>
              </a:rPr>
              <a:t>Tag Gallagher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383840"/>
              </a:buClr>
              <a:buSzPts val="1300"/>
              <a:buChar char="-"/>
            </a:pPr>
            <a:r>
              <a:rPr lang="sk" sz="1300">
                <a:solidFill>
                  <a:srgbClr val="383840"/>
                </a:solidFill>
                <a:highlight>
                  <a:srgbClr val="FFFFFF"/>
                </a:highlight>
              </a:rPr>
              <a:t>točil aj dokumentárne filmy prechodu Japonska od feudalizmu k modernizmu</a:t>
            </a:r>
            <a:endParaRPr sz="1300">
              <a:solidFill>
                <a:srgbClr val="38384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83840"/>
              </a:buClr>
              <a:buSzPts val="1300"/>
              <a:buChar char="-"/>
            </a:pPr>
            <a:r>
              <a:rPr i="1" lang="sk" sz="1250">
                <a:solidFill>
                  <a:schemeClr val="dk1"/>
                </a:solidFill>
                <a:highlight>
                  <a:srgbClr val="FFFFFF"/>
                </a:highlight>
              </a:rPr>
              <a:t>Povídka o posledních chryzantémách</a:t>
            </a:r>
            <a:r>
              <a:rPr lang="sk" sz="1250">
                <a:solidFill>
                  <a:srgbClr val="383840"/>
                </a:solidFill>
                <a:highlight>
                  <a:srgbClr val="FFFFFF"/>
                </a:highlight>
              </a:rPr>
              <a:t> (1939) : </a:t>
            </a:r>
            <a:r>
              <a:rPr lang="sk" sz="12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https://www.youtube.com/watch?v=8Z00N0ys9K4&amp;ab_channel=NipponKino</a:t>
            </a:r>
            <a:r>
              <a:rPr lang="sk" sz="1250">
                <a:solidFill>
                  <a:srgbClr val="383840"/>
                </a:solidFill>
                <a:highlight>
                  <a:srgbClr val="FFFFFF"/>
                </a:highlight>
              </a:rPr>
              <a:t> </a:t>
            </a:r>
            <a:endParaRPr sz="1250">
              <a:solidFill>
                <a:srgbClr val="383840"/>
              </a:solidFill>
              <a:highlight>
                <a:srgbClr val="FFFFFF"/>
              </a:highlight>
            </a:endParaRPr>
          </a:p>
          <a:p>
            <a:pPr indent="-307975" lvl="0" marL="914400" rtl="0" algn="l">
              <a:spcBef>
                <a:spcPts val="0"/>
              </a:spcBef>
              <a:spcAft>
                <a:spcPts val="0"/>
              </a:spcAft>
              <a:buClr>
                <a:srgbClr val="383840"/>
              </a:buClr>
              <a:buSzPts val="1250"/>
              <a:buChar char="-"/>
            </a:pPr>
            <a:r>
              <a:rPr lang="sk" sz="1250">
                <a:solidFill>
                  <a:srgbClr val="383840"/>
                </a:solidFill>
                <a:highlight>
                  <a:srgbClr val="FFFFFF"/>
                </a:highlight>
              </a:rPr>
              <a:t>skúma druhoradé postavenie ženy v mužsky orientovanej </a:t>
            </a:r>
            <a:r>
              <a:rPr lang="sk" sz="1250">
                <a:solidFill>
                  <a:srgbClr val="383840"/>
                </a:solidFill>
                <a:highlight>
                  <a:srgbClr val="FFFFFF"/>
                </a:highlight>
              </a:rPr>
              <a:t>spoločnosti</a:t>
            </a:r>
            <a:r>
              <a:rPr lang="sk" sz="1250">
                <a:solidFill>
                  <a:srgbClr val="383840"/>
                </a:solidFill>
                <a:highlight>
                  <a:srgbClr val="FFFFFF"/>
                </a:highlight>
              </a:rPr>
              <a:t>. V tomto filme využil Mizoguči nové postupy: priestorové kompozície, využil </a:t>
            </a:r>
            <a:r>
              <a:rPr lang="sk" sz="1250">
                <a:solidFill>
                  <a:srgbClr val="383840"/>
                </a:solidFill>
                <a:highlight>
                  <a:srgbClr val="FFFFFF"/>
                </a:highlight>
              </a:rPr>
              <a:t>širokouhlé</a:t>
            </a:r>
            <a:r>
              <a:rPr lang="sk" sz="1250">
                <a:solidFill>
                  <a:srgbClr val="383840"/>
                </a:solidFill>
                <a:highlight>
                  <a:srgbClr val="FFFFFF"/>
                </a:highlight>
              </a:rPr>
              <a:t> objektívy  dramatické šerosvitné svetlo, pomalý rytmus a metódu scéna-záber</a:t>
            </a:r>
            <a:endParaRPr sz="1250">
              <a:solidFill>
                <a:srgbClr val="383840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50">
              <a:solidFill>
                <a:srgbClr val="383840"/>
              </a:solidFill>
              <a:highlight>
                <a:srgbClr val="FFFFFF"/>
              </a:highlight>
            </a:endParaRPr>
          </a:p>
        </p:txBody>
      </p:sp>
      <p:pic>
        <p:nvPicPr>
          <p:cNvPr descr="Soubor:Kenji Mizoguchi 1.jpg – Wikipedie"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650" y="111375"/>
            <a:ext cx="1570150" cy="20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sk" sz="23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Teinosuke Kinugasa 1896-1982</a:t>
            </a:r>
            <a:endParaRPr sz="23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Avagardné tvorba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Jeho diela prirovnávali k dielam nemeckého expresionizmu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Najvýznamnejšie diela z hľadiska zahraničnej prezentácie 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Kurutta Ippeji (1926) - Stránka šialenstva </a:t>
            </a:r>
            <a:r>
              <a:rPr lang="sk" u="sng">
                <a:solidFill>
                  <a:schemeClr val="hlink"/>
                </a:solidFill>
                <a:hlinkClick r:id="rId3"/>
              </a:rPr>
              <a:t>https://www.youtube.com/watch?v=GTc-CE8NWPw&amp;ab_channel=MyoldVHS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Jijiro - Tokijske slumy (1928) - prvý film komerčne premietaný v Európe </a:t>
            </a:r>
            <a:r>
              <a:rPr lang="sk" u="sng">
                <a:solidFill>
                  <a:schemeClr val="hlink"/>
                </a:solidFill>
                <a:hlinkClick r:id="rId4"/>
              </a:rPr>
              <a:t>https://www.youtube.com/watch?v=v5MWuQIEQVI&amp;ab_channel=CumLingusCommunicamu</a:t>
            </a:r>
            <a:r>
              <a:rPr lang="sk" u="sng">
                <a:solidFill>
                  <a:schemeClr val="hlink"/>
                </a:solidFill>
                <a:hlinkClick r:id="rId5"/>
              </a:rPr>
              <a:t>s</a:t>
            </a:r>
            <a:r>
              <a:rPr lang="sk"/>
              <a:t> </a:t>
            </a:r>
            <a:endParaRPr/>
          </a:p>
        </p:txBody>
      </p:sp>
      <p:pic>
        <p:nvPicPr>
          <p:cNvPr descr="ファイル:Teinosuke Kinugasa 1923.png - Wikipedia"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1577" y="137975"/>
            <a:ext cx="1431650" cy="20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Akira Kurosawa 1910-1998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/>
              <a:t>Jeden z najvýznamnejších japonských režisérov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016"/>
              <a:t>“</a:t>
            </a:r>
            <a:r>
              <a:rPr i="1" lang="sk" sz="1616"/>
              <a:t>Snívajme.</a:t>
            </a:r>
            <a:endParaRPr i="1" sz="1616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k" sz="1616"/>
              <a:t>Tie najkrajšie, najväčšie, najúžasnejšie sny.</a:t>
            </a:r>
            <a:endParaRPr i="1" sz="1616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k" sz="1616"/>
              <a:t>Svet ako jeden celok. Zemeguľa ako jeden celok.</a:t>
            </a:r>
            <a:endParaRPr i="1" sz="1616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k" sz="1616"/>
              <a:t>Je to sen?</a:t>
            </a:r>
            <a:endParaRPr i="1" sz="1616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k" sz="1616"/>
              <a:t>Aj keď je to len sen, je to pekný sen” </a:t>
            </a:r>
            <a:r>
              <a:rPr lang="sk" sz="1616">
                <a:solidFill>
                  <a:schemeClr val="dk1"/>
                </a:solidFill>
              </a:rPr>
              <a:t>Akira Kurosawa</a:t>
            </a:r>
            <a:endParaRPr sz="1616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/>
              <a:t>1951 a 1971 získal Oskara 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/>
              <a:t>Svojimi dielami otvoril zahraničné trhy pre japonských tvorcov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/>
              <a:t>Najpoplulárnejší film Sedem samurajov - </a:t>
            </a:r>
            <a:r>
              <a:rPr lang="sk" u="sng">
                <a:solidFill>
                  <a:schemeClr val="hlink"/>
                </a:solidFill>
                <a:hlinkClick r:id="rId3"/>
              </a:rPr>
              <a:t>https://www.youtube.com/watch?v=6J8kpx_eSJw&amp;ab_channel=DVDPREMIERYCZ</a:t>
            </a:r>
            <a:r>
              <a:rPr lang="sk"/>
              <a:t>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/>
              <a:t>Najviac ocenený film - Rashomon - </a:t>
            </a:r>
            <a:r>
              <a:rPr lang="sk" u="sng">
                <a:solidFill>
                  <a:schemeClr val="hlink"/>
                </a:solidFill>
                <a:hlinkClick r:id="rId4"/>
              </a:rPr>
              <a:t>https://www.youtube.com/watch?v=xCZ9TguVOIA&amp;ab_channel=JanusFilms</a:t>
            </a:r>
            <a:r>
              <a:rPr lang="sk"/>
              <a:t> </a:t>
            </a:r>
            <a:endParaRPr/>
          </a:p>
        </p:txBody>
      </p:sp>
      <p:pic>
        <p:nvPicPr>
          <p:cNvPr descr="Soubor:Akirakurosawa-onthesetof7samurai-1953-page88.jpg – Wikipedie"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5671" y="84300"/>
            <a:ext cx="1872500" cy="31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toro | Free SVG"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Ghibli - Hajao Mizajaki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23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Založené 1985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 sz="1500">
                <a:solidFill>
                  <a:srgbClr val="464646"/>
                </a:solidFill>
                <a:highlight>
                  <a:srgbClr val="FFFFFF"/>
                </a:highlight>
              </a:rPr>
              <a:t>Hajao Mijazaki a Isao Takahata </a:t>
            </a:r>
            <a:endParaRPr sz="1500">
              <a:solidFill>
                <a:srgbClr val="464646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500"/>
              <a:buChar char="-"/>
            </a:pPr>
            <a:r>
              <a:rPr lang="sk" sz="1500">
                <a:solidFill>
                  <a:srgbClr val="464646"/>
                </a:solidFill>
                <a:highlight>
                  <a:srgbClr val="FFFFFF"/>
                </a:highlight>
              </a:rPr>
              <a:t>Vyše 30 filmov</a:t>
            </a:r>
            <a:endParaRPr sz="1500">
              <a:solidFill>
                <a:srgbClr val="464646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500"/>
              <a:buChar char="-"/>
            </a:pPr>
            <a:r>
              <a:rPr lang="sk" sz="15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https://www.youtube.com/watch?v=8ykEy-yPBFc&amp;list=PLkukk61q9mY_ps9HKovftqotZiKb34BVt&amp;ab_channel=CrunchyrollStoreAustralia</a:t>
            </a:r>
            <a:endParaRPr sz="1500">
              <a:solidFill>
                <a:srgbClr val="464646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500"/>
              <a:buChar char="-"/>
            </a:pPr>
            <a:r>
              <a:rPr lang="sk" sz="1500">
                <a:solidFill>
                  <a:srgbClr val="464646"/>
                </a:solidFill>
                <a:highlight>
                  <a:srgbClr val="FFFFFF"/>
                </a:highlight>
              </a:rPr>
              <a:t>Popularizácia japonskej kultúry, tradícii a zvykov na Západe prostredníctvom animovanej tvorby</a:t>
            </a:r>
            <a:endParaRPr sz="1500">
              <a:solidFill>
                <a:srgbClr val="464646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500"/>
              <a:buChar char="-"/>
            </a:pPr>
            <a:r>
              <a:rPr lang="sk" sz="1500">
                <a:solidFill>
                  <a:srgbClr val="464646"/>
                </a:solidFill>
                <a:highlight>
                  <a:srgbClr val="FFFFFF"/>
                </a:highlight>
              </a:rPr>
              <a:t>Predlohu tvoria diela autorov z Japonska aj s Európy</a:t>
            </a:r>
            <a:endParaRPr sz="1500">
              <a:solidFill>
                <a:srgbClr val="464646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500"/>
              <a:buChar char="-"/>
            </a:pPr>
            <a:r>
              <a:rPr lang="sk" sz="1500">
                <a:solidFill>
                  <a:srgbClr val="464646"/>
                </a:solidFill>
                <a:highlight>
                  <a:srgbClr val="FFFFFF"/>
                </a:highlight>
              </a:rPr>
              <a:t>Hudbu pre film tvorí Joe Hisaishi </a:t>
            </a:r>
            <a:endParaRPr sz="1500">
              <a:solidFill>
                <a:srgbClr val="464646"/>
              </a:solidFill>
              <a:highlight>
                <a:srgbClr val="FFFFFF"/>
              </a:highlight>
            </a:endParaRPr>
          </a:p>
        </p:txBody>
      </p:sp>
      <p:pic>
        <p:nvPicPr>
          <p:cNvPr descr="Soubor:Joe Hisaishi 2011.jpg – Wikipedie"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8700" y="2874525"/>
            <a:ext cx="1530975" cy="2169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Hayao Miyazaki 201211.jpg - Wikipedia"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8689" y="0"/>
            <a:ext cx="1446586" cy="216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/>
              <a:t>Ďakujem za pozornosť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