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9" r:id="rId3"/>
    <p:sldId id="257" r:id="rId4"/>
    <p:sldId id="258" r:id="rId5"/>
    <p:sldId id="267" r:id="rId6"/>
    <p:sldId id="274" r:id="rId7"/>
    <p:sldId id="276" r:id="rId8"/>
    <p:sldId id="269" r:id="rId9"/>
    <p:sldId id="268" r:id="rId10"/>
    <p:sldId id="275" r:id="rId11"/>
    <p:sldId id="270" r:id="rId12"/>
    <p:sldId id="264" r:id="rId13"/>
    <p:sldId id="271" r:id="rId14"/>
    <p:sldId id="260" r:id="rId15"/>
    <p:sldId id="261" r:id="rId16"/>
    <p:sldId id="277" r:id="rId17"/>
    <p:sldId id="266" r:id="rId18"/>
    <p:sldId id="265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7A53"/>
    <a:srgbClr val="9100DC"/>
    <a:srgbClr val="00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9" autoAdjust="0"/>
    <p:restoredTop sz="80993" autoAdjust="0"/>
  </p:normalViewPr>
  <p:slideViewPr>
    <p:cSldViewPr snapToGrid="0">
      <p:cViewPr varScale="1">
        <p:scale>
          <a:sx n="86" d="100"/>
          <a:sy n="86" d="100"/>
        </p:scale>
        <p:origin x="1464" y="8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7444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9089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1137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ISO 690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4735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1380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2690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3000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4608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5947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7411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121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57584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9362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288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96504829-97A8-0C4A-80EE-4326F3B88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AB34EDCF-2F50-6D46-80EF-64A38D013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A3528B9-C12B-BC4F-AF93-D9895556F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F90D2AF3-9D7F-614C-BFDA-1610205D1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076177D2-E0A9-DB4F-9BE6-71A1D66CE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D12A9152-FA59-9745-A59D-D50FB6F18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98DFDC9-AC84-AB44-B9E6-08C20AB269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CF56576F-AF41-3849-BD6B-FA3394CC1B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0B77763-CB1F-AC44-ACDB-7C064A26D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CD4E5D6-29D8-8A49-B4AC-98EC5D460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0859298-EE15-7744-AB43-3DB4F7409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46E247F-6353-7D48-AB74-30C474494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52.png"/><Relationship Id="rId5" Type="http://schemas.openxmlformats.org/officeDocument/2006/relationships/image" Target="../media/image32.svg"/><Relationship Id="rId10" Type="http://schemas.openxmlformats.org/officeDocument/2006/relationships/image" Target="../media/image51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55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s://kisk.phil.muni.cz/digicomp" TargetMode="Externa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rOSZOCoqOo8&amp;ab_channel=ShuOmi" TargetMode="External"/><Relationship Id="rId5" Type="http://schemas.openxmlformats.org/officeDocument/2006/relationships/hyperlink" Target="https://knihovna.fss.muni.cz/" TargetMode="External"/><Relationship Id="rId4" Type="http://schemas.openxmlformats.org/officeDocument/2006/relationships/hyperlink" Target="https://knihovna.phil.muni.cz/podpora-studia-a-vedy/lekce-a-workshopy" TargetMode="External"/><Relationship Id="rId9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kuk.muni.cz/animace/eiz/zotero/index.html" TargetMode="External"/><Relationship Id="rId13" Type="http://schemas.openxmlformats.org/officeDocument/2006/relationships/image" Target="../media/image61.png"/><Relationship Id="rId3" Type="http://schemas.openxmlformats.org/officeDocument/2006/relationships/hyperlink" Target="https://www.zotero.org/support/installation" TargetMode="External"/><Relationship Id="rId7" Type="http://schemas.openxmlformats.org/officeDocument/2006/relationships/hyperlink" Target="https://blogujnaff.zcu.cz/2021/09/06/zotero-jak-necitovat/" TargetMode="External"/><Relationship Id="rId12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8CM8-fVj4U?feature=oembed" TargetMode="External"/><Relationship Id="rId6" Type="http://schemas.openxmlformats.org/officeDocument/2006/relationships/hyperlink" Target="https://www.zotero.org/styles" TargetMode="External"/><Relationship Id="rId11" Type="http://schemas.openxmlformats.org/officeDocument/2006/relationships/hyperlink" Target="https://www.youtube.com/watch?v=pS5fyFWsZT4&amp;ab_channel=AlanYoung" TargetMode="External"/><Relationship Id="rId5" Type="http://schemas.openxmlformats.org/officeDocument/2006/relationships/hyperlink" Target="https://www.zotero.org/download/connectors" TargetMode="External"/><Relationship Id="rId10" Type="http://schemas.openxmlformats.org/officeDocument/2006/relationships/hyperlink" Target="https://www.youtube.com/watch?v=vWsH8wYSVg8&amp;ab_channel=JoshuaDuffney" TargetMode="External"/><Relationship Id="rId4" Type="http://schemas.openxmlformats.org/officeDocument/2006/relationships/hyperlink" Target="https://www.zotero.org/support/word_processor_plugin_usage" TargetMode="External"/><Relationship Id="rId9" Type="http://schemas.openxmlformats.org/officeDocument/2006/relationships/hyperlink" Target="https://knihovna.vse.cz/citace/nastroje/zoter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APgP3ONJVo?feature=oembed" TargetMode="External"/><Relationship Id="rId5" Type="http://schemas.openxmlformats.org/officeDocument/2006/relationships/image" Target="../media/image26.jpeg"/><Relationship Id="rId4" Type="http://schemas.openxmlformats.org/officeDocument/2006/relationships/hyperlink" Target="https://www.youtube.com/watch?v=VAPgP3ONJVo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1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155807"/>
            <a:ext cx="5246518" cy="1368683"/>
          </a:xfrm>
        </p:spPr>
        <p:txBody>
          <a:bodyPr anchor="t">
            <a:normAutofit fontScale="90000"/>
          </a:bodyPr>
          <a:lstStyle/>
          <a:p>
            <a:r>
              <a:rPr lang="cs-CZ" sz="2600" dirty="0"/>
              <a:t>Šikovné akademické nástroje: inspirace pro práci s citacemi a psaní poznámek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428445"/>
            <a:ext cx="5246518" cy="1195414"/>
          </a:xfrm>
        </p:spPr>
        <p:txBody>
          <a:bodyPr anchor="t">
            <a:normAutofit/>
          </a:bodyPr>
          <a:lstStyle/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2000" dirty="0"/>
              <a:t>03. 12. 2024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2000" dirty="0"/>
              <a:t>SOCb1010 Akademické dovednosti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2000" dirty="0"/>
              <a:t>Tereza Menšíková</a:t>
            </a:r>
          </a:p>
        </p:txBody>
      </p:sp>
      <p:pic>
        <p:nvPicPr>
          <p:cNvPr id="7" name="Video 6" descr="Plovoucí čísla a písmena na začátku knihy">
            <a:extLst>
              <a:ext uri="{FF2B5EF4-FFF2-40B4-BE49-F238E27FC236}">
                <a16:creationId xmlns:a16="http://schemas.microsoft.com/office/drawing/2014/main" id="{79524F8A-E926-BD06-71C2-B958D37B86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806" r="30051" b="-1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41FD60-70FB-B019-2AF2-0D73A1F98F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D66A5B-257F-27F2-413F-4D2CCC0EF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dirty="0" err="1"/>
              <a:t>Menti</a:t>
            </a:r>
            <a:r>
              <a:rPr lang="cs-CZ" sz="3600" dirty="0"/>
              <a:t>: online dotazník</a:t>
            </a:r>
          </a:p>
        </p:txBody>
      </p:sp>
      <p:pic>
        <p:nvPicPr>
          <p:cNvPr id="1028" name="Picture 4" descr="Spiral Notebook Black Cat Annoyed Cat Hand Writing Journal Note Taking  Journal Doodle Notes Friend Birthday Cat Lover Gift - Etsy">
            <a:extLst>
              <a:ext uri="{FF2B5EF4-FFF2-40B4-BE49-F238E27FC236}">
                <a16:creationId xmlns:a16="http://schemas.microsoft.com/office/drawing/2014/main" id="{09508AB6-BE18-8BB1-0D05-0CA335308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863" y="1806498"/>
            <a:ext cx="542925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970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4584F3-F352-4A3B-0924-7B8F6A014C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7B0A98-0E73-FBF8-F5C1-B524D98E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1071577" cy="451576"/>
          </a:xfrm>
        </p:spPr>
        <p:txBody>
          <a:bodyPr/>
          <a:lstStyle/>
          <a:p>
            <a:r>
              <a:rPr lang="cs-CZ" sz="3200" dirty="0"/>
              <a:t>1. Poznámkové aplikace: Ukládání i opakování informací</a:t>
            </a:r>
          </a:p>
        </p:txBody>
      </p:sp>
      <p:pic>
        <p:nvPicPr>
          <p:cNvPr id="13" name="Grafický objekt 12" descr="Otevřené dveře obrys">
            <a:extLst>
              <a:ext uri="{FF2B5EF4-FFF2-40B4-BE49-F238E27FC236}">
                <a16:creationId xmlns:a16="http://schemas.microsoft.com/office/drawing/2014/main" id="{0213CC1B-786A-3AF3-294B-1BBD8E9D8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90211" y="2603451"/>
            <a:ext cx="626314" cy="62631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3963A99-F6E9-FCD4-1D21-61F3E0F19DB6}"/>
              </a:ext>
            </a:extLst>
          </p:cNvPr>
          <p:cNvSpPr txBox="1"/>
          <p:nvPr/>
        </p:nvSpPr>
        <p:spPr>
          <a:xfrm>
            <a:off x="7117976" y="1768713"/>
            <a:ext cx="3441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Co chtít od aplikací?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CB6E8DD-1C81-D4CA-1C3C-E65947D6CF50}"/>
              </a:ext>
            </a:extLst>
          </p:cNvPr>
          <p:cNvSpPr txBox="1"/>
          <p:nvPr/>
        </p:nvSpPr>
        <p:spPr>
          <a:xfrm>
            <a:off x="8232586" y="5244951"/>
            <a:ext cx="2805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4) možnost revize a sdílení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7A32F5E-BC02-829D-7E0A-0AF181D4A43B}"/>
              </a:ext>
            </a:extLst>
          </p:cNvPr>
          <p:cNvSpPr txBox="1"/>
          <p:nvPr/>
        </p:nvSpPr>
        <p:spPr>
          <a:xfrm>
            <a:off x="8232587" y="2689015"/>
            <a:ext cx="2805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1) jednoduchý a opakovaný přístup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8E213A7-0351-2933-A0C6-CA81A64F00BE}"/>
              </a:ext>
            </a:extLst>
          </p:cNvPr>
          <p:cNvSpPr txBox="1"/>
          <p:nvPr/>
        </p:nvSpPr>
        <p:spPr>
          <a:xfrm>
            <a:off x="8232587" y="3487075"/>
            <a:ext cx="2805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2) snadnou organizaci: tematické vs žurnálové</a:t>
            </a:r>
          </a:p>
        </p:txBody>
      </p:sp>
      <p:pic>
        <p:nvPicPr>
          <p:cNvPr id="19" name="Grafický objekt 18" descr="Hierarchie obrys">
            <a:extLst>
              <a:ext uri="{FF2B5EF4-FFF2-40B4-BE49-F238E27FC236}">
                <a16:creationId xmlns:a16="http://schemas.microsoft.com/office/drawing/2014/main" id="{CE55166B-9446-72DB-3530-9190B7ECA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1028" y="3337682"/>
            <a:ext cx="717876" cy="717876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BBB3ED04-DA51-E923-C7D2-0D6AD405CAC0}"/>
              </a:ext>
            </a:extLst>
          </p:cNvPr>
          <p:cNvSpPr txBox="1"/>
          <p:nvPr/>
        </p:nvSpPr>
        <p:spPr>
          <a:xfrm>
            <a:off x="8232586" y="4353329"/>
            <a:ext cx="3311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3) kompatibilitu s dalšími nástroji (TO DO, kalendáře)</a:t>
            </a:r>
          </a:p>
        </p:txBody>
      </p:sp>
      <p:pic>
        <p:nvPicPr>
          <p:cNvPr id="26" name="Grafický objekt 25" descr="Pracovní postup obrys">
            <a:extLst>
              <a:ext uri="{FF2B5EF4-FFF2-40B4-BE49-F238E27FC236}">
                <a16:creationId xmlns:a16="http://schemas.microsoft.com/office/drawing/2014/main" id="{69A45B5B-529B-AA54-603D-51C9D1BE1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57574" y="4323742"/>
            <a:ext cx="767059" cy="767059"/>
          </a:xfrm>
          <a:prstGeom prst="rect">
            <a:avLst/>
          </a:prstGeom>
        </p:spPr>
      </p:pic>
      <p:pic>
        <p:nvPicPr>
          <p:cNvPr id="30" name="Grafický objekt 29" descr="Cyklus s lidmi obrys">
            <a:extLst>
              <a:ext uri="{FF2B5EF4-FFF2-40B4-BE49-F238E27FC236}">
                <a16:creationId xmlns:a16="http://schemas.microsoft.com/office/drawing/2014/main" id="{224D3A3C-1946-D22F-44CD-816659AC3A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41028" y="5185778"/>
            <a:ext cx="767059" cy="767059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6EA79371-2663-B89B-2CC0-394F1EF29879}"/>
              </a:ext>
            </a:extLst>
          </p:cNvPr>
          <p:cNvGrpSpPr/>
          <p:nvPr/>
        </p:nvGrpSpPr>
        <p:grpSpPr>
          <a:xfrm>
            <a:off x="666000" y="1498390"/>
            <a:ext cx="5715000" cy="2381250"/>
            <a:chOff x="894976" y="1674308"/>
            <a:chExt cx="5715000" cy="2381250"/>
          </a:xfrm>
        </p:grpSpPr>
        <p:pic>
          <p:nvPicPr>
            <p:cNvPr id="9218" name="Picture 2" descr="Best note-taking apps of 2023: an epic guide to 35 choices">
              <a:extLst>
                <a:ext uri="{FF2B5EF4-FFF2-40B4-BE49-F238E27FC236}">
                  <a16:creationId xmlns:a16="http://schemas.microsoft.com/office/drawing/2014/main" id="{32DB77FE-1420-FD74-EE0B-2A3DB8F4F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976" y="1674308"/>
              <a:ext cx="5715000" cy="238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Logseq · GitHub">
              <a:extLst>
                <a:ext uri="{FF2B5EF4-FFF2-40B4-BE49-F238E27FC236}">
                  <a16:creationId xmlns:a16="http://schemas.microsoft.com/office/drawing/2014/main" id="{F881BC9A-0DFB-4CB4-B1F7-BD2C36FA98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7330" y="3229765"/>
              <a:ext cx="348130" cy="348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22" name="Picture 6" descr="9 Best Practices for Writing Digital Content - Imagination Publishing">
            <a:extLst>
              <a:ext uri="{FF2B5EF4-FFF2-40B4-BE49-F238E27FC236}">
                <a16:creationId xmlns:a16="http://schemas.microsoft.com/office/drawing/2014/main" id="{D897CF5C-8982-E05F-A202-F7CA9D766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2"/>
          <a:stretch/>
        </p:blipFill>
        <p:spPr bwMode="auto">
          <a:xfrm>
            <a:off x="335369" y="4353329"/>
            <a:ext cx="3832000" cy="15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7 Life-Changing Benefits of Writing on Paper – Rhodium Mines®">
            <a:extLst>
              <a:ext uri="{FF2B5EF4-FFF2-40B4-BE49-F238E27FC236}">
                <a16:creationId xmlns:a16="http://schemas.microsoft.com/office/drawing/2014/main" id="{2B2632FB-41C1-AAE3-1F8F-4C6CBEE8C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4" t="18082" b="6975"/>
          <a:stretch/>
        </p:blipFill>
        <p:spPr bwMode="auto">
          <a:xfrm>
            <a:off x="4479090" y="4353329"/>
            <a:ext cx="2138496" cy="15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67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6E2EF0-5FA5-0B0B-19C4-79EDE2EC8B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8CCAF72-A588-415A-F5FD-4578EEB04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</a:t>
            </a:r>
            <a:r>
              <a:rPr lang="cs-CZ" sz="4000" dirty="0"/>
              <a:t>.1 Poznámkové aplikace: tematický styl</a:t>
            </a:r>
            <a:endParaRPr lang="cs-CZ" dirty="0"/>
          </a:p>
        </p:txBody>
      </p:sp>
      <p:pic>
        <p:nvPicPr>
          <p:cNvPr id="7" name="Obrázek 6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CED9C587-B14B-2429-2BD1-49C7C34A8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54" y="2397438"/>
            <a:ext cx="2357098" cy="1309499"/>
          </a:xfrm>
          <a:prstGeom prst="rect">
            <a:avLst/>
          </a:prstGeom>
        </p:spPr>
      </p:pic>
      <p:pic>
        <p:nvPicPr>
          <p:cNvPr id="10246" name="Picture 6" descr="OneNote - Clayton State University">
            <a:extLst>
              <a:ext uri="{FF2B5EF4-FFF2-40B4-BE49-F238E27FC236}">
                <a16:creationId xmlns:a16="http://schemas.microsoft.com/office/drawing/2014/main" id="{BC62F698-9D9D-9587-D9F6-7EDDE5318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802" y="1708035"/>
            <a:ext cx="2600324" cy="68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88D6A2A-B447-0230-9483-BFEE2333580E}"/>
              </a:ext>
            </a:extLst>
          </p:cNvPr>
          <p:cNvSpPr txBox="1"/>
          <p:nvPr/>
        </p:nvSpPr>
        <p:spPr>
          <a:xfrm>
            <a:off x="8833726" y="3857691"/>
            <a:ext cx="30943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AutoNum type="arabicParenR"/>
            </a:pPr>
            <a:r>
              <a:rPr lang="cs-CZ" sz="2100" dirty="0">
                <a:latin typeface="+mn-lt"/>
              </a:rPr>
              <a:t>informace v tematických blocích</a:t>
            </a:r>
          </a:p>
          <a:p>
            <a:pPr marL="457200" indent="-457200" algn="l">
              <a:buAutoNum type="arabicParenR"/>
            </a:pPr>
            <a:r>
              <a:rPr lang="cs-CZ" sz="2100" dirty="0">
                <a:latin typeface="+mn-lt"/>
              </a:rPr>
              <a:t>kartotéka informací</a:t>
            </a:r>
          </a:p>
          <a:p>
            <a:pPr marL="457200" indent="-457200" algn="l">
              <a:buAutoNum type="arabicParenR"/>
            </a:pPr>
            <a:r>
              <a:rPr lang="cs-CZ" sz="2100" dirty="0">
                <a:latin typeface="+mn-lt"/>
              </a:rPr>
              <a:t>organizace času</a:t>
            </a:r>
          </a:p>
          <a:p>
            <a:pPr marL="457200" indent="-457200" algn="l">
              <a:buAutoNum type="arabicParenR"/>
            </a:pPr>
            <a:r>
              <a:rPr lang="cs-CZ" sz="2100" dirty="0">
                <a:latin typeface="+mn-lt"/>
              </a:rPr>
              <a:t>TO DO listy</a:t>
            </a:r>
          </a:p>
          <a:p>
            <a:pPr marL="457200" indent="-457200" algn="l">
              <a:buAutoNum type="arabicParenR"/>
            </a:pPr>
            <a:r>
              <a:rPr lang="cs-CZ" sz="2100" dirty="0">
                <a:latin typeface="+mn-lt"/>
              </a:rPr>
              <a:t>šablony a pluginy </a:t>
            </a:r>
          </a:p>
          <a:p>
            <a:pPr marL="457200" indent="-457200" algn="l">
              <a:buAutoNum type="arabicParenR"/>
            </a:pPr>
            <a:endParaRPr lang="cs-CZ" sz="2000" dirty="0">
              <a:latin typeface="+mn-lt"/>
            </a:endParaRPr>
          </a:p>
          <a:p>
            <a:pPr marL="457200" indent="-457200" algn="l">
              <a:buAutoNum type="arabicParenR"/>
            </a:pPr>
            <a:endParaRPr lang="cs-CZ" sz="2000" dirty="0">
              <a:latin typeface="+mn-lt"/>
            </a:endParaRPr>
          </a:p>
        </p:txBody>
      </p:sp>
      <p:pic>
        <p:nvPicPr>
          <p:cNvPr id="10248" name="Picture 8" descr="OneNote Class Notebook: A Digital Binder That Will Change the Way You Teach  | Cult of Pedagogy">
            <a:extLst>
              <a:ext uri="{FF2B5EF4-FFF2-40B4-BE49-F238E27FC236}">
                <a16:creationId xmlns:a16="http://schemas.microsoft.com/office/drawing/2014/main" id="{8459E254-7094-B822-C449-F75ACCCCF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52" y="1477005"/>
            <a:ext cx="8436698" cy="4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Get organized for a new semester with Notion">
            <a:extLst>
              <a:ext uri="{FF2B5EF4-FFF2-40B4-BE49-F238E27FC236}">
                <a16:creationId xmlns:a16="http://schemas.microsoft.com/office/drawing/2014/main" id="{A9950515-91E7-6FE6-A316-0261AC1F0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7"/>
          <a:stretch/>
        </p:blipFill>
        <p:spPr bwMode="auto">
          <a:xfrm>
            <a:off x="336052" y="1477005"/>
            <a:ext cx="7574390" cy="511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7A62ED2-CCA5-4E85-72B8-C32EE4585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" y="1558439"/>
            <a:ext cx="8046452" cy="502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obsah 4">
            <a:extLst>
              <a:ext uri="{FF2B5EF4-FFF2-40B4-BE49-F238E27FC236}">
                <a16:creationId xmlns:a16="http://schemas.microsoft.com/office/drawing/2014/main" id="{B71EB894-26ED-C46D-4367-E2641C032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1304693"/>
            <a:ext cx="8419726" cy="5321277"/>
          </a:xfrm>
          <a:solidFill>
            <a:schemeClr val="bg1"/>
          </a:solidFill>
        </p:spPr>
        <p:txBody>
          <a:bodyPr/>
          <a:lstStyle/>
          <a:p>
            <a:pPr marL="2163150" lvl="4" indent="-514350">
              <a:buFont typeface="+mj-lt"/>
              <a:buAutoNum type="arabicPeriod"/>
            </a:pPr>
            <a:endParaRPr lang="cs-CZ" sz="1100" dirty="0"/>
          </a:p>
          <a:p>
            <a:pPr marL="586350" indent="-514350">
              <a:buFont typeface="+mj-lt"/>
              <a:buAutoNum type="arabicPeriod"/>
            </a:pPr>
            <a:endParaRPr lang="cs-CZ" sz="2400" dirty="0"/>
          </a:p>
          <a:p>
            <a:pPr marL="586350" indent="-514350">
              <a:buFont typeface="+mj-lt"/>
              <a:buAutoNum type="arabicPeriod"/>
            </a:pPr>
            <a:endParaRPr lang="cs-CZ" sz="2400" dirty="0"/>
          </a:p>
          <a:p>
            <a:pPr marL="586350" indent="-514350">
              <a:buFont typeface="+mj-lt"/>
              <a:buAutoNum type="arabicPeriod"/>
            </a:pPr>
            <a:endParaRPr lang="cs-CZ" sz="2400" dirty="0"/>
          </a:p>
          <a:p>
            <a:pPr marL="586350" indent="-514350">
              <a:buFont typeface="+mj-lt"/>
              <a:buAutoNum type="arabicPeriod"/>
            </a:pPr>
            <a:endParaRPr lang="cs-CZ" sz="2400" dirty="0"/>
          </a:p>
          <a:p>
            <a:pPr marL="586350" indent="-514350">
              <a:buFont typeface="+mj-lt"/>
              <a:buAutoNum type="arabicPeriod"/>
            </a:pPr>
            <a:endParaRPr lang="cs-CZ" sz="2400" dirty="0"/>
          </a:p>
          <a:p>
            <a:pPr marL="803275" indent="-358775">
              <a:buFont typeface="Wingdings" panose="05000000000000000000" pitchFamily="2" charset="2"/>
              <a:buChar char="ü"/>
            </a:pPr>
            <a:r>
              <a:rPr lang="cs-CZ" sz="2100" dirty="0"/>
              <a:t>Obě aplikace zadarmo pro studenty MU.</a:t>
            </a:r>
          </a:p>
          <a:p>
            <a:pPr marL="803275" indent="-358775">
              <a:buFont typeface="Wingdings" panose="05000000000000000000" pitchFamily="2" charset="2"/>
              <a:buChar char="ü"/>
            </a:pPr>
            <a:r>
              <a:rPr lang="cs-CZ" sz="2100" dirty="0"/>
              <a:t>OneNote jako digitální verze vašeho sešitu – více tradiční, jednoduchý na používání.</a:t>
            </a:r>
          </a:p>
          <a:p>
            <a:pPr marL="803275" indent="-358775">
              <a:buFont typeface="Wingdings" panose="05000000000000000000" pitchFamily="2" charset="2"/>
              <a:buChar char="ü"/>
            </a:pPr>
            <a:r>
              <a:rPr lang="cs-CZ" sz="2100" dirty="0" err="1"/>
              <a:t>Notion</a:t>
            </a:r>
            <a:r>
              <a:rPr lang="cs-CZ" sz="2100" dirty="0"/>
              <a:t> jako manažerský nástroj projektů – </a:t>
            </a:r>
            <a:r>
              <a:rPr lang="cs-CZ" sz="2100" dirty="0" err="1"/>
              <a:t>todo</a:t>
            </a:r>
            <a:r>
              <a:rPr lang="cs-CZ" sz="2100" dirty="0"/>
              <a:t> listy, kalendáře, personalizovaný styl, náročnější na používání.</a:t>
            </a:r>
          </a:p>
          <a:p>
            <a:pPr marL="714375" indent="-358775">
              <a:buFont typeface="Wingdings" panose="05000000000000000000" pitchFamily="2" charset="2"/>
              <a:buChar char="ü"/>
            </a:pPr>
            <a:endParaRPr lang="cs-CZ" sz="2400" dirty="0"/>
          </a:p>
        </p:txBody>
      </p:sp>
      <p:pic>
        <p:nvPicPr>
          <p:cNvPr id="5122" name="Picture 2" descr="Notion vs OneNote Comparison: Which is the best note-taking app?">
            <a:extLst>
              <a:ext uri="{FF2B5EF4-FFF2-40B4-BE49-F238E27FC236}">
                <a16:creationId xmlns:a16="http://schemas.microsoft.com/office/drawing/2014/main" id="{DE3856B2-E77F-795F-7585-32C3D566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03" y="1558439"/>
            <a:ext cx="4562569" cy="195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7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0" name="Picture 16" descr="Logseq review: note-taking app for personal knowledge management">
            <a:extLst>
              <a:ext uri="{FF2B5EF4-FFF2-40B4-BE49-F238E27FC236}">
                <a16:creationId xmlns:a16="http://schemas.microsoft.com/office/drawing/2014/main" id="{553B5253-6B6D-BEEA-EB4A-346B20652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"/>
          <a:stretch/>
        </p:blipFill>
        <p:spPr bwMode="auto">
          <a:xfrm>
            <a:off x="232594" y="1321557"/>
            <a:ext cx="8409309" cy="481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6E2EF0-5FA5-0B0B-19C4-79EDE2EC8B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8CCAF72-A588-415A-F5FD-4578EEB04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</a:t>
            </a:r>
            <a:r>
              <a:rPr lang="cs-CZ" sz="4000" dirty="0"/>
              <a:t>.2 Poznámkové aplikace: žurnálový styl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D99764E-BD01-2A57-ACCB-625B980544E6}"/>
              </a:ext>
            </a:extLst>
          </p:cNvPr>
          <p:cNvSpPr txBox="1"/>
          <p:nvPr/>
        </p:nvSpPr>
        <p:spPr>
          <a:xfrm>
            <a:off x="8926716" y="3426281"/>
            <a:ext cx="30943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AutoNum type="arabicParenR"/>
            </a:pPr>
            <a:r>
              <a:rPr lang="cs-CZ" sz="2000" dirty="0">
                <a:latin typeface="+mn-lt"/>
              </a:rPr>
              <a:t>informace v sítích</a:t>
            </a:r>
          </a:p>
          <a:p>
            <a:pPr marL="457200" indent="-457200" algn="l">
              <a:buAutoNum type="arabicParenR"/>
            </a:pPr>
            <a:r>
              <a:rPr lang="cs-CZ" sz="2000" dirty="0">
                <a:latin typeface="+mn-lt"/>
              </a:rPr>
              <a:t>organizace kolem člověka a času</a:t>
            </a:r>
          </a:p>
          <a:p>
            <a:pPr marL="457200" indent="-457200" algn="l">
              <a:buAutoNum type="arabicParenR"/>
            </a:pPr>
            <a:r>
              <a:rPr lang="cs-CZ" sz="2000" dirty="0">
                <a:latin typeface="+mn-lt"/>
              </a:rPr>
              <a:t>TO DO listy a nespočet pluginů</a:t>
            </a:r>
          </a:p>
          <a:p>
            <a:pPr marL="457200" indent="-457200" algn="l">
              <a:buAutoNum type="arabicParenR"/>
            </a:pPr>
            <a:r>
              <a:rPr lang="cs-CZ" sz="2000" dirty="0">
                <a:latin typeface="+mn-lt"/>
              </a:rPr>
              <a:t>generace nových nápadů</a:t>
            </a:r>
          </a:p>
          <a:p>
            <a:pPr marL="457200" indent="-457200" algn="l">
              <a:buAutoNum type="arabicParenR"/>
            </a:pPr>
            <a:endParaRPr lang="cs-CZ" sz="2000" dirty="0">
              <a:latin typeface="+mn-lt"/>
            </a:endParaRPr>
          </a:p>
          <a:p>
            <a:pPr marL="457200" indent="-457200" algn="l">
              <a:buAutoNum type="arabicParenR"/>
            </a:pPr>
            <a:endParaRPr lang="cs-CZ" sz="2000" dirty="0">
              <a:latin typeface="+mn-lt"/>
            </a:endParaRPr>
          </a:p>
        </p:txBody>
      </p:sp>
      <p:pic>
        <p:nvPicPr>
          <p:cNvPr id="11278" name="Picture 14" descr="Obsidian vs Logseq: Efficient Note-Taking Apps for Organizing Information —  Eightify">
            <a:extLst>
              <a:ext uri="{FF2B5EF4-FFF2-40B4-BE49-F238E27FC236}">
                <a16:creationId xmlns:a16="http://schemas.microsoft.com/office/drawing/2014/main" id="{8076A434-6898-B84A-446D-9797AC212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13056"/>
          <a:stretch/>
        </p:blipFill>
        <p:spPr bwMode="auto">
          <a:xfrm>
            <a:off x="8926716" y="1533402"/>
            <a:ext cx="2752452" cy="153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Obsidian">
            <a:extLst>
              <a:ext uri="{FF2B5EF4-FFF2-40B4-BE49-F238E27FC236}">
                <a16:creationId xmlns:a16="http://schemas.microsoft.com/office/drawing/2014/main" id="{3A39A6ED-815B-CB88-667E-3D79425C6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0" y="1484161"/>
            <a:ext cx="8389433" cy="495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reate and Manage Your Knowledge Base With Obsidian | by Valerie | Dare To  Be Better | Medium">
            <a:extLst>
              <a:ext uri="{FF2B5EF4-FFF2-40B4-BE49-F238E27FC236}">
                <a16:creationId xmlns:a16="http://schemas.microsoft.com/office/drawing/2014/main" id="{1C701E26-D9EF-D635-F590-07A56F8D9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44" y="1533402"/>
            <a:ext cx="8327274" cy="459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87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4584F3-F352-4A3B-0924-7B8F6A014C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7B0A98-0E73-FBF8-F5C1-B524D98E0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2. Bibliografické aplikace: Vlastní digitální knihovna</a:t>
            </a:r>
          </a:p>
        </p:txBody>
      </p:sp>
      <p:pic>
        <p:nvPicPr>
          <p:cNvPr id="13" name="Grafický objekt 12" descr="Otevřené dveře obrys">
            <a:extLst>
              <a:ext uri="{FF2B5EF4-FFF2-40B4-BE49-F238E27FC236}">
                <a16:creationId xmlns:a16="http://schemas.microsoft.com/office/drawing/2014/main" id="{0213CC1B-786A-3AF3-294B-1BBD8E9D8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3403" y="2603449"/>
            <a:ext cx="626314" cy="62631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3963A99-F6E9-FCD4-1D21-61F3E0F19DB6}"/>
              </a:ext>
            </a:extLst>
          </p:cNvPr>
          <p:cNvSpPr txBox="1"/>
          <p:nvPr/>
        </p:nvSpPr>
        <p:spPr>
          <a:xfrm>
            <a:off x="7073403" y="1753325"/>
            <a:ext cx="3642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Co chtít od knihovny?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CB6E8DD-1C81-D4CA-1C3C-E65947D6CF50}"/>
              </a:ext>
            </a:extLst>
          </p:cNvPr>
          <p:cNvSpPr txBox="1"/>
          <p:nvPr/>
        </p:nvSpPr>
        <p:spPr>
          <a:xfrm>
            <a:off x="8015778" y="5439702"/>
            <a:ext cx="2805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4) možnost sdílení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7A32F5E-BC02-829D-7E0A-0AF181D4A43B}"/>
              </a:ext>
            </a:extLst>
          </p:cNvPr>
          <p:cNvSpPr txBox="1"/>
          <p:nvPr/>
        </p:nvSpPr>
        <p:spPr>
          <a:xfrm>
            <a:off x="8015779" y="2689013"/>
            <a:ext cx="2805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1) jednoduchý přístup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8E213A7-0351-2933-A0C6-CA81A64F00BE}"/>
              </a:ext>
            </a:extLst>
          </p:cNvPr>
          <p:cNvSpPr txBox="1"/>
          <p:nvPr/>
        </p:nvSpPr>
        <p:spPr>
          <a:xfrm>
            <a:off x="8015778" y="3381515"/>
            <a:ext cx="3456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2) organizaci metadat (podtržení, poznámky, kódy)</a:t>
            </a:r>
          </a:p>
        </p:txBody>
      </p:sp>
      <p:pic>
        <p:nvPicPr>
          <p:cNvPr id="19" name="Grafický objekt 18" descr="Hierarchie obrys">
            <a:extLst>
              <a:ext uri="{FF2B5EF4-FFF2-40B4-BE49-F238E27FC236}">
                <a16:creationId xmlns:a16="http://schemas.microsoft.com/office/drawing/2014/main" id="{CE55166B-9446-72DB-3530-9190B7ECA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4220" y="3429000"/>
            <a:ext cx="717876" cy="717876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BBB3ED04-DA51-E923-C7D2-0D6AD405CAC0}"/>
              </a:ext>
            </a:extLst>
          </p:cNvPr>
          <p:cNvSpPr txBox="1"/>
          <p:nvPr/>
        </p:nvSpPr>
        <p:spPr>
          <a:xfrm>
            <a:off x="8015778" y="4462144"/>
            <a:ext cx="3024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3) kompatibilitu s dalšími nástroji (Word, Chrom)</a:t>
            </a:r>
          </a:p>
        </p:txBody>
      </p:sp>
      <p:pic>
        <p:nvPicPr>
          <p:cNvPr id="26" name="Grafický objekt 25" descr="Pracovní postup obrys">
            <a:extLst>
              <a:ext uri="{FF2B5EF4-FFF2-40B4-BE49-F238E27FC236}">
                <a16:creationId xmlns:a16="http://schemas.microsoft.com/office/drawing/2014/main" id="{69A45B5B-529B-AA54-603D-51C9D1BE1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24220" y="4403783"/>
            <a:ext cx="767059" cy="767059"/>
          </a:xfrm>
          <a:prstGeom prst="rect">
            <a:avLst/>
          </a:prstGeom>
        </p:spPr>
      </p:pic>
      <p:pic>
        <p:nvPicPr>
          <p:cNvPr id="30" name="Grafický objekt 29" descr="Cyklus s lidmi obrys">
            <a:extLst>
              <a:ext uri="{FF2B5EF4-FFF2-40B4-BE49-F238E27FC236}">
                <a16:creationId xmlns:a16="http://schemas.microsoft.com/office/drawing/2014/main" id="{224D3A3C-1946-D22F-44CD-816659AC3A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24220" y="5332196"/>
            <a:ext cx="767059" cy="767059"/>
          </a:xfrm>
          <a:prstGeom prst="rect">
            <a:avLst/>
          </a:prstGeom>
        </p:spPr>
      </p:pic>
      <p:grpSp>
        <p:nvGrpSpPr>
          <p:cNvPr id="31" name="Skupina 30">
            <a:extLst>
              <a:ext uri="{FF2B5EF4-FFF2-40B4-BE49-F238E27FC236}">
                <a16:creationId xmlns:a16="http://schemas.microsoft.com/office/drawing/2014/main" id="{84725023-BB45-6024-514B-66005FD41374}"/>
              </a:ext>
            </a:extLst>
          </p:cNvPr>
          <p:cNvGrpSpPr/>
          <p:nvPr/>
        </p:nvGrpSpPr>
        <p:grpSpPr>
          <a:xfrm>
            <a:off x="720000" y="1903649"/>
            <a:ext cx="5677369" cy="3851317"/>
            <a:chOff x="720000" y="1903649"/>
            <a:chExt cx="5677369" cy="3851317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33806BD5-8FBC-D941-1578-F1A26A398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0000" y="1903649"/>
              <a:ext cx="5677369" cy="318270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106" name="Picture 10" descr="Citace PRO">
              <a:extLst>
                <a:ext uri="{FF2B5EF4-FFF2-40B4-BE49-F238E27FC236}">
                  <a16:creationId xmlns:a16="http://schemas.microsoft.com/office/drawing/2014/main" id="{F99EA611-543D-966D-DA44-CDA78D428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075" y="5124438"/>
              <a:ext cx="2686050" cy="630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232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C8AA0E6-7CED-4AB9-F865-27100D4645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9DBFB2-2A69-C81A-7581-83BABC12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2.1 Digitální knihovna </a:t>
            </a:r>
            <a:r>
              <a:rPr lang="cs-CZ" dirty="0" err="1"/>
              <a:t>Zotero</a:t>
            </a:r>
            <a:endParaRPr lang="cs-CZ" dirty="0"/>
          </a:p>
        </p:txBody>
      </p:sp>
      <p:pic>
        <p:nvPicPr>
          <p:cNvPr id="3074" name="Picture 2" descr="Screenshot of the Zotero desktop application">
            <a:extLst>
              <a:ext uri="{FF2B5EF4-FFF2-40B4-BE49-F238E27FC236}">
                <a16:creationId xmlns:a16="http://schemas.microsoft.com/office/drawing/2014/main" id="{F23FDD7A-D04D-9F67-A37C-507AE7A9A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9" y="1778870"/>
            <a:ext cx="6902548" cy="388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01DB56C-8D06-D992-6CA2-3ED72F929817}"/>
              </a:ext>
            </a:extLst>
          </p:cNvPr>
          <p:cNvSpPr txBox="1"/>
          <p:nvPr/>
        </p:nvSpPr>
        <p:spPr>
          <a:xfrm>
            <a:off x="7844899" y="4590853"/>
            <a:ext cx="3771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sz="2000" dirty="0">
                <a:latin typeface="+mn-lt"/>
              </a:rPr>
              <a:t>možnost sdílení knihoven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BF8486E-E876-DE22-2748-F64DD94B3F57}"/>
              </a:ext>
            </a:extLst>
          </p:cNvPr>
          <p:cNvSpPr txBox="1"/>
          <p:nvPr/>
        </p:nvSpPr>
        <p:spPr>
          <a:xfrm>
            <a:off x="7844899" y="2759962"/>
            <a:ext cx="3456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sz="2000" dirty="0">
                <a:latin typeface="+mn-lt"/>
              </a:rPr>
              <a:t>aplikace v počítači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93AE7AB-6106-6046-D0B2-AE8810CD987A}"/>
              </a:ext>
            </a:extLst>
          </p:cNvPr>
          <p:cNvSpPr txBox="1"/>
          <p:nvPr/>
        </p:nvSpPr>
        <p:spPr>
          <a:xfrm>
            <a:off x="7844899" y="3277681"/>
            <a:ext cx="3456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sz="2000" dirty="0">
                <a:latin typeface="+mn-lt"/>
              </a:rPr>
              <a:t>záloha dat na cloudu pod vlastním účtem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AE56EF5-5374-7F8F-C4E7-D93E3C9A46D5}"/>
              </a:ext>
            </a:extLst>
          </p:cNvPr>
          <p:cNvSpPr txBox="1"/>
          <p:nvPr/>
        </p:nvSpPr>
        <p:spPr>
          <a:xfrm>
            <a:off x="7844899" y="4054231"/>
            <a:ext cx="3736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sz="2000" dirty="0">
                <a:latin typeface="+mn-lt"/>
              </a:rPr>
              <a:t>do 300 MB zadarmo online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C7BAC67-CA2F-542A-DFD1-353631DE9CC3}"/>
              </a:ext>
            </a:extLst>
          </p:cNvPr>
          <p:cNvSpPr txBox="1"/>
          <p:nvPr/>
        </p:nvSpPr>
        <p:spPr>
          <a:xfrm>
            <a:off x="7844899" y="5125517"/>
            <a:ext cx="3927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sz="2000" dirty="0">
                <a:latin typeface="+mn-lt"/>
              </a:rPr>
              <a:t>plugin do Wordu a prohlížeče</a:t>
            </a:r>
          </a:p>
        </p:txBody>
      </p:sp>
      <p:pic>
        <p:nvPicPr>
          <p:cNvPr id="13" name="Picture 2" descr="Zotero (@zotero) / X">
            <a:extLst>
              <a:ext uri="{FF2B5EF4-FFF2-40B4-BE49-F238E27FC236}">
                <a16:creationId xmlns:a16="http://schemas.microsoft.com/office/drawing/2014/main" id="{31939E3F-C359-8F2D-9F1D-D8192335A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531" y="256998"/>
            <a:ext cx="2533808" cy="240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155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4584F3-F352-4A3B-0924-7B8F6A014C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7B0A98-0E73-FBF8-F5C1-B524D98E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720000"/>
            <a:ext cx="11125576" cy="451576"/>
          </a:xfrm>
        </p:spPr>
        <p:txBody>
          <a:bodyPr/>
          <a:lstStyle/>
          <a:p>
            <a:r>
              <a:rPr lang="cs-CZ" sz="3200" dirty="0"/>
              <a:t>3. Vizualizační aplikace: příklad - Miro</a:t>
            </a:r>
          </a:p>
        </p:txBody>
      </p:sp>
      <p:pic>
        <p:nvPicPr>
          <p:cNvPr id="13" name="Grafický objekt 12" descr="Otevřené dveře obrys">
            <a:extLst>
              <a:ext uri="{FF2B5EF4-FFF2-40B4-BE49-F238E27FC236}">
                <a16:creationId xmlns:a16="http://schemas.microsoft.com/office/drawing/2014/main" id="{0213CC1B-786A-3AF3-294B-1BBD8E9D8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90211" y="2603451"/>
            <a:ext cx="626314" cy="62631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3963A99-F6E9-FCD4-1D21-61F3E0F19DB6}"/>
              </a:ext>
            </a:extLst>
          </p:cNvPr>
          <p:cNvSpPr txBox="1"/>
          <p:nvPr/>
        </p:nvSpPr>
        <p:spPr>
          <a:xfrm>
            <a:off x="7117976" y="1768713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Co chtít od aplikace?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CB6E8DD-1C81-D4CA-1C3C-E65947D6CF50}"/>
              </a:ext>
            </a:extLst>
          </p:cNvPr>
          <p:cNvSpPr txBox="1"/>
          <p:nvPr/>
        </p:nvSpPr>
        <p:spPr>
          <a:xfrm>
            <a:off x="8232586" y="5244951"/>
            <a:ext cx="2805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4) možnost revize a sdílení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7A32F5E-BC02-829D-7E0A-0AF181D4A43B}"/>
              </a:ext>
            </a:extLst>
          </p:cNvPr>
          <p:cNvSpPr txBox="1"/>
          <p:nvPr/>
        </p:nvSpPr>
        <p:spPr>
          <a:xfrm>
            <a:off x="8232587" y="2689015"/>
            <a:ext cx="2805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1) jednoduchý a opakovaný přístup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8E213A7-0351-2933-A0C6-CA81A64F00BE}"/>
              </a:ext>
            </a:extLst>
          </p:cNvPr>
          <p:cNvSpPr txBox="1"/>
          <p:nvPr/>
        </p:nvSpPr>
        <p:spPr>
          <a:xfrm>
            <a:off x="8232587" y="3487075"/>
            <a:ext cx="2805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2) interaktivita a různé způsoby vizualizace</a:t>
            </a:r>
          </a:p>
        </p:txBody>
      </p:sp>
      <p:pic>
        <p:nvPicPr>
          <p:cNvPr id="19" name="Grafický objekt 18" descr="Hierarchie obrys">
            <a:extLst>
              <a:ext uri="{FF2B5EF4-FFF2-40B4-BE49-F238E27FC236}">
                <a16:creationId xmlns:a16="http://schemas.microsoft.com/office/drawing/2014/main" id="{CE55166B-9446-72DB-3530-9190B7ECA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1028" y="3337682"/>
            <a:ext cx="717876" cy="717876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BBB3ED04-DA51-E923-C7D2-0D6AD405CAC0}"/>
              </a:ext>
            </a:extLst>
          </p:cNvPr>
          <p:cNvSpPr txBox="1"/>
          <p:nvPr/>
        </p:nvSpPr>
        <p:spPr>
          <a:xfrm>
            <a:off x="8232586" y="4323742"/>
            <a:ext cx="3311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3) </a:t>
            </a:r>
            <a:r>
              <a:rPr lang="cs-CZ" sz="2000" dirty="0" err="1">
                <a:latin typeface="+mn-lt"/>
              </a:rPr>
              <a:t>boostování</a:t>
            </a:r>
            <a:r>
              <a:rPr lang="cs-CZ" sz="2000" dirty="0">
                <a:latin typeface="+mn-lt"/>
              </a:rPr>
              <a:t> kreativity – myšlenkové mapy</a:t>
            </a:r>
          </a:p>
        </p:txBody>
      </p:sp>
      <p:pic>
        <p:nvPicPr>
          <p:cNvPr id="26" name="Grafický objekt 25" descr="Pracovní postup obrys">
            <a:extLst>
              <a:ext uri="{FF2B5EF4-FFF2-40B4-BE49-F238E27FC236}">
                <a16:creationId xmlns:a16="http://schemas.microsoft.com/office/drawing/2014/main" id="{69A45B5B-529B-AA54-603D-51C9D1BE1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57574" y="4323742"/>
            <a:ext cx="767059" cy="767059"/>
          </a:xfrm>
          <a:prstGeom prst="rect">
            <a:avLst/>
          </a:prstGeom>
        </p:spPr>
      </p:pic>
      <p:pic>
        <p:nvPicPr>
          <p:cNvPr id="30" name="Grafický objekt 29" descr="Cyklus s lidmi obrys">
            <a:extLst>
              <a:ext uri="{FF2B5EF4-FFF2-40B4-BE49-F238E27FC236}">
                <a16:creationId xmlns:a16="http://schemas.microsoft.com/office/drawing/2014/main" id="{224D3A3C-1946-D22F-44CD-816659AC3A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41028" y="5185778"/>
            <a:ext cx="767059" cy="767059"/>
          </a:xfrm>
          <a:prstGeom prst="rect">
            <a:avLst/>
          </a:prstGeom>
        </p:spPr>
      </p:pic>
      <p:pic>
        <p:nvPicPr>
          <p:cNvPr id="6146" name="Picture 2" descr="Content and Data Visualization | Miro">
            <a:extLst>
              <a:ext uri="{FF2B5EF4-FFF2-40B4-BE49-F238E27FC236}">
                <a16:creationId xmlns:a16="http://schemas.microsoft.com/office/drawing/2014/main" id="{A41A7CD1-FD7F-F70B-5067-E6DAF3C78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783852"/>
            <a:ext cx="6260233" cy="416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IRO ANNOUNCES AI-POWERED SOLUTION TO SUPERCHARGE INNOVATION FOR GLOBAL  ENTERPRISES">
            <a:extLst>
              <a:ext uri="{FF2B5EF4-FFF2-40B4-BE49-F238E27FC236}">
                <a16:creationId xmlns:a16="http://schemas.microsoft.com/office/drawing/2014/main" id="{4D6CA4E4-CF47-18A6-A5BD-6FF5D02B1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413" y="458960"/>
            <a:ext cx="2442958" cy="89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32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EE257AA-E381-182F-A684-9D989BC2AE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BEEBF5-60C0-B7BF-FC7E-32E85D85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Přednášky a knihy aneb hluboká králičí nora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D5B3432-C63B-6B15-E17E-ED27A6851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7977951" cy="4139998"/>
          </a:xfrm>
        </p:spPr>
        <p:txBody>
          <a:bodyPr/>
          <a:lstStyle/>
          <a:p>
            <a:pPr marL="72000" indent="0">
              <a:buNone/>
            </a:pPr>
            <a:r>
              <a:rPr lang="cs-CZ" sz="2500" dirty="0"/>
              <a:t>1) Kurz rozvoje digitálních kompetencí</a:t>
            </a:r>
          </a:p>
          <a:p>
            <a:r>
              <a:rPr lang="cs-CZ" sz="1800" dirty="0">
                <a:hlinkClick r:id="rId3"/>
              </a:rPr>
              <a:t>https://kisk.phil.muni.cz/digicomp</a:t>
            </a:r>
            <a:r>
              <a:rPr lang="cs-CZ" sz="1800" dirty="0"/>
              <a:t> </a:t>
            </a:r>
          </a:p>
          <a:p>
            <a:pPr marL="72000" indent="0">
              <a:buNone/>
            </a:pPr>
            <a:endParaRPr lang="cs-CZ" sz="2500" dirty="0"/>
          </a:p>
          <a:p>
            <a:pPr marL="72000" indent="0">
              <a:buNone/>
            </a:pPr>
            <a:r>
              <a:rPr lang="cs-CZ" sz="2500" dirty="0"/>
              <a:t>2) Kurzy knihoven MU</a:t>
            </a:r>
          </a:p>
          <a:p>
            <a:r>
              <a:rPr lang="cs-CZ" sz="1800" dirty="0">
                <a:hlinkClick r:id="rId4"/>
              </a:rPr>
              <a:t>https://knihovna.phil.muni.cz/podpora-studia-a-vedy/lekce-a-workshopy</a:t>
            </a:r>
            <a:endParaRPr lang="cs-CZ" sz="1800" dirty="0"/>
          </a:p>
          <a:p>
            <a:r>
              <a:rPr lang="cs-CZ" sz="1800" dirty="0">
                <a:hlinkClick r:id="rId5"/>
              </a:rPr>
              <a:t>https://knihovna.fss.muni.cz/</a:t>
            </a:r>
            <a:r>
              <a:rPr lang="cs-CZ" sz="1800" dirty="0"/>
              <a:t> </a:t>
            </a:r>
          </a:p>
          <a:p>
            <a:pPr marL="72000" indent="0">
              <a:buNone/>
            </a:pPr>
            <a:endParaRPr lang="cs-CZ" sz="2500" dirty="0"/>
          </a:p>
          <a:p>
            <a:pPr marL="72000" indent="0">
              <a:buNone/>
            </a:pPr>
            <a:r>
              <a:rPr lang="cs-CZ" sz="2500" dirty="0"/>
              <a:t>3) </a:t>
            </a:r>
            <a:r>
              <a:rPr lang="cs-CZ" sz="2500" dirty="0" err="1"/>
              <a:t>Zettelkasten</a:t>
            </a:r>
            <a:r>
              <a:rPr lang="cs-CZ" sz="2500" dirty="0"/>
              <a:t> poznámky</a:t>
            </a:r>
          </a:p>
          <a:p>
            <a:r>
              <a:rPr lang="cs-CZ" sz="1800" dirty="0">
                <a:hlinkClick r:id="rId6"/>
              </a:rPr>
              <a:t>https://www.youtube.com/watch?v=rOSZOCoqOo8&amp;ab_channel=ShuOmi</a:t>
            </a:r>
            <a:r>
              <a:rPr lang="cs-CZ" sz="1800" dirty="0"/>
              <a:t>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00BEF09-D021-8E84-9082-1FBC2B646E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1156"/>
          <a:stretch/>
        </p:blipFill>
        <p:spPr>
          <a:xfrm>
            <a:off x="5568476" y="4082330"/>
            <a:ext cx="3685631" cy="23976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9CED504-5EAF-8D10-06B0-8E4A1566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59" y="1354176"/>
            <a:ext cx="2166174" cy="3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 Nauč se to!">
            <a:extLst>
              <a:ext uri="{FF2B5EF4-FFF2-40B4-BE49-F238E27FC236}">
                <a16:creationId xmlns:a16="http://schemas.microsoft.com/office/drawing/2014/main" id="{013C61B8-2281-A8FA-3E67-36867461A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03" y="2081718"/>
            <a:ext cx="2070228" cy="312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642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41FD60-70FB-B019-2AF2-0D73A1F98F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D66A5B-257F-27F2-413F-4D2CCC0EF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Odkazy a videa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378368-3AB7-2C5B-E2B1-A082B6F79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64334"/>
            <a:ext cx="10612723" cy="4915665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/>
              <a:t>1) </a:t>
            </a:r>
            <a:r>
              <a:rPr lang="cs-CZ" b="1" dirty="0" err="1"/>
              <a:t>Zotero</a:t>
            </a:r>
            <a:endParaRPr lang="cs-CZ" b="1" dirty="0"/>
          </a:p>
          <a:p>
            <a:pPr marL="72000" indent="0">
              <a:buNone/>
            </a:pPr>
            <a:endParaRPr lang="cs-CZ" b="1" dirty="0"/>
          </a:p>
          <a:p>
            <a:pPr lvl="1"/>
            <a:r>
              <a:rPr lang="cs-CZ" dirty="0"/>
              <a:t>Instalace: </a:t>
            </a:r>
            <a:r>
              <a:rPr lang="cs-CZ" dirty="0">
                <a:hlinkClick r:id="rId3"/>
              </a:rPr>
              <a:t>https://www.zotero.org/support/installation</a:t>
            </a:r>
            <a:endParaRPr lang="cs-CZ" dirty="0"/>
          </a:p>
          <a:p>
            <a:pPr lvl="1"/>
            <a:r>
              <a:rPr lang="cs-CZ" dirty="0"/>
              <a:t>Word plugin: </a:t>
            </a:r>
            <a:r>
              <a:rPr lang="cs-CZ" dirty="0">
                <a:hlinkClick r:id="rId4"/>
              </a:rPr>
              <a:t>https://www.zotero.org/support/word_processor_plugin_usage</a:t>
            </a:r>
            <a:endParaRPr lang="cs-CZ" dirty="0"/>
          </a:p>
          <a:p>
            <a:pPr lvl="1"/>
            <a:r>
              <a:rPr lang="cs-CZ" dirty="0"/>
              <a:t>Chrom/Firefox/</a:t>
            </a:r>
            <a:r>
              <a:rPr lang="cs-CZ" dirty="0" err="1"/>
              <a:t>Edge</a:t>
            </a:r>
            <a:r>
              <a:rPr lang="cs-CZ" dirty="0"/>
              <a:t> plugin: </a:t>
            </a:r>
            <a:r>
              <a:rPr lang="cs-CZ" dirty="0">
                <a:hlinkClick r:id="rId5"/>
              </a:rPr>
              <a:t>https://www.zotero.org/download/connectors</a:t>
            </a:r>
            <a:endParaRPr lang="cs-CZ" dirty="0"/>
          </a:p>
          <a:p>
            <a:pPr lvl="1"/>
            <a:r>
              <a:rPr lang="cs-CZ" dirty="0"/>
              <a:t>Citační styly: </a:t>
            </a:r>
            <a:r>
              <a:rPr lang="cs-CZ" dirty="0">
                <a:hlinkClick r:id="rId6"/>
              </a:rPr>
              <a:t>https://www.zotero.org/styles</a:t>
            </a:r>
            <a:endParaRPr lang="cs-CZ" dirty="0"/>
          </a:p>
          <a:p>
            <a:pPr lvl="1"/>
            <a:r>
              <a:rPr lang="cs-CZ" dirty="0"/>
              <a:t>Návody:</a:t>
            </a:r>
          </a:p>
          <a:p>
            <a:pPr marL="846900" lvl="1" indent="-342900">
              <a:buFont typeface="Arial" panose="020B0604020202020204" pitchFamily="34" charset="0"/>
              <a:buChar char="–"/>
            </a:pPr>
            <a:r>
              <a:rPr lang="cs-CZ" sz="1200" dirty="0">
                <a:hlinkClick r:id="rId7"/>
              </a:rPr>
              <a:t>https://blogujnaff.zcu.cz/2021/09/06/zotero-jak-necitovat/</a:t>
            </a:r>
            <a:endParaRPr lang="cs-CZ" sz="1200" dirty="0"/>
          </a:p>
          <a:p>
            <a:pPr marL="846900" lvl="1" indent="-342900">
              <a:buFont typeface="Arial" panose="020B0604020202020204" pitchFamily="34" charset="0"/>
              <a:buChar char="–"/>
            </a:pPr>
            <a:r>
              <a:rPr lang="cs-CZ" sz="1200" dirty="0">
                <a:hlinkClick r:id="rId8"/>
              </a:rPr>
              <a:t>https://kuk.muni.cz/animace/eiz/zotero/index.html</a:t>
            </a:r>
            <a:endParaRPr lang="cs-CZ" sz="1200" dirty="0"/>
          </a:p>
          <a:p>
            <a:pPr marL="846900" lvl="1" indent="-342900">
              <a:buFont typeface="Arial" panose="020B0604020202020204" pitchFamily="34" charset="0"/>
              <a:buChar char="–"/>
            </a:pPr>
            <a:r>
              <a:rPr lang="cs-CZ" sz="1200" dirty="0">
                <a:hlinkClick r:id="rId9"/>
              </a:rPr>
              <a:t>https://knihovna.vse.cz/citace/nastroje/zotero/</a:t>
            </a:r>
            <a:endParaRPr lang="cs-CZ" sz="1200" dirty="0"/>
          </a:p>
          <a:p>
            <a:pPr lvl="2"/>
            <a:endParaRPr lang="cs-CZ" dirty="0"/>
          </a:p>
          <a:p>
            <a:pPr marL="72000" indent="0">
              <a:buNone/>
            </a:pPr>
            <a:r>
              <a:rPr lang="cs-CZ" b="1" dirty="0"/>
              <a:t>2) </a:t>
            </a:r>
            <a:r>
              <a:rPr lang="cs-CZ" b="1" dirty="0" err="1"/>
              <a:t>Logseq</a:t>
            </a:r>
            <a:endParaRPr lang="cs-CZ" b="1" dirty="0"/>
          </a:p>
          <a:p>
            <a:r>
              <a:rPr lang="cs-CZ" sz="2000" dirty="0"/>
              <a:t>Návody:</a:t>
            </a:r>
          </a:p>
          <a:p>
            <a:pPr lvl="1"/>
            <a:r>
              <a:rPr lang="cs-CZ" sz="1200" dirty="0">
                <a:hlinkClick r:id="rId10"/>
              </a:rPr>
              <a:t>https://www.youtube.com/watch?v=vWsH8wYSVg8&amp;ab_channel=JoshuaDuffney</a:t>
            </a:r>
            <a:endParaRPr lang="cs-CZ" sz="1200" dirty="0"/>
          </a:p>
          <a:p>
            <a:pPr lvl="1"/>
            <a:r>
              <a:rPr lang="cs-CZ" sz="1200" dirty="0">
                <a:hlinkClick r:id="rId11"/>
              </a:rPr>
              <a:t>https://www.youtube.com/watch?v=pS5fyFWsZT4&amp;ab_channel=AlanYoung</a:t>
            </a:r>
            <a:r>
              <a:rPr lang="cs-CZ" sz="1200" dirty="0"/>
              <a:t> </a:t>
            </a:r>
          </a:p>
        </p:txBody>
      </p:sp>
      <p:pic>
        <p:nvPicPr>
          <p:cNvPr id="8" name="Online médium 7" title="Jak automatizovat citace skrz Zotero (MUNI LAW edition)">
            <a:hlinkClick r:id="" action="ppaction://media"/>
            <a:extLst>
              <a:ext uri="{FF2B5EF4-FFF2-40B4-BE49-F238E27FC236}">
                <a16:creationId xmlns:a16="http://schemas.microsoft.com/office/drawing/2014/main" id="{276AE8F3-4AB8-42F6-9B93-9E56F40696C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2"/>
          <a:stretch>
            <a:fillRect/>
          </a:stretch>
        </p:blipFill>
        <p:spPr>
          <a:xfrm>
            <a:off x="8061252" y="600798"/>
            <a:ext cx="3410748" cy="192707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A593189-9BF5-0AF6-AF8F-8978B00E3C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2094" y="4022166"/>
            <a:ext cx="5008230" cy="261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5304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67A804-826C-8645-E661-3B39B2EA45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555162-6537-4FF2-BD10-C3D9599C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Objem dat a informací: exponenciální růst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489CD11-CD19-3995-90D5-5E78AA6BC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14" y="1671545"/>
            <a:ext cx="4641190" cy="427915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E89AE0A-3F29-5A75-95D0-DD39736536A2}"/>
              </a:ext>
            </a:extLst>
          </p:cNvPr>
          <p:cNvSpPr txBox="1"/>
          <p:nvPr/>
        </p:nvSpPr>
        <p:spPr>
          <a:xfrm>
            <a:off x="7363348" y="1803292"/>
            <a:ext cx="3221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dirty="0">
              <a:latin typeface="+mn-lt"/>
            </a:endParaRPr>
          </a:p>
          <a:p>
            <a:pPr algn="l"/>
            <a:endParaRPr lang="cs-CZ" dirty="0">
              <a:latin typeface="+mn-lt"/>
            </a:endParaRPr>
          </a:p>
          <a:p>
            <a:pPr algn="l"/>
            <a:r>
              <a:rPr lang="cs-CZ" dirty="0">
                <a:latin typeface="+mn-lt"/>
              </a:rPr>
              <a:t>2015: až 15 % internetových dat souviselo s …</a:t>
            </a:r>
          </a:p>
        </p:txBody>
      </p:sp>
      <p:pic>
        <p:nvPicPr>
          <p:cNvPr id="3074" name="Picture 2" descr="FOMO - Fear of missing out | ONELINE">
            <a:extLst>
              <a:ext uri="{FF2B5EF4-FFF2-40B4-BE49-F238E27FC236}">
                <a16:creationId xmlns:a16="http://schemas.microsoft.com/office/drawing/2014/main" id="{F723AAA2-D9F5-1ECB-F5D8-A30EDC2B7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6" r="9750"/>
          <a:stretch/>
        </p:blipFill>
        <p:spPr bwMode="auto">
          <a:xfrm>
            <a:off x="540000" y="1701271"/>
            <a:ext cx="5663142" cy="387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nternet Cats gifs - Find &amp; Share on GIPHY">
            <a:extLst>
              <a:ext uri="{FF2B5EF4-FFF2-40B4-BE49-F238E27FC236}">
                <a16:creationId xmlns:a16="http://schemas.microsoft.com/office/drawing/2014/main" id="{655150C8-DA6A-7F49-2768-5F507EEC3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294" y="1803292"/>
            <a:ext cx="2933256" cy="366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ástupný obsah 6" descr="Obsah obrázku text, snímek obrazovky, diagram, design&#10;&#10;Popis byl vytvořen automaticky">
            <a:extLst>
              <a:ext uri="{FF2B5EF4-FFF2-40B4-BE49-F238E27FC236}">
                <a16:creationId xmlns:a16="http://schemas.microsoft.com/office/drawing/2014/main" id="{F13D446A-A2DC-F34C-4A7B-3B9BE8E1E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865" y="1617677"/>
            <a:ext cx="5054270" cy="4037800"/>
          </a:xfrm>
        </p:spPr>
      </p:pic>
    </p:spTree>
    <p:extLst>
      <p:ext uri="{BB962C8B-B14F-4D97-AF65-F5344CB8AC3E}">
        <p14:creationId xmlns:p14="http://schemas.microsoft.com/office/powerpoint/2010/main" val="402662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869E6C-E4DA-8985-B0FB-6D81682763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C5A7D20-64E7-434A-595A-9CC24F104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Nástroje pro strukturování a destilaci informací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773ECD-6179-D95F-B0CD-ACAA51FB3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718840"/>
            <a:ext cx="4929721" cy="417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F8BC084-D9B7-1FE5-5588-E78E58D68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182" y="1553855"/>
            <a:ext cx="3221305" cy="180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93E4D4F0-C4FD-3C7C-9EE3-7C8FC89F2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918" y="1720379"/>
            <a:ext cx="2222596" cy="170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79C03D5-5DE0-B1B6-DB90-A6F17DEA3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200" y="3581325"/>
            <a:ext cx="1066762" cy="163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FDC822E-0DFC-72E6-CEA3-9C9355019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207" y="3581325"/>
            <a:ext cx="1166191" cy="17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20FFF51-4B7B-F38E-ECC4-61A344C29BFF}"/>
              </a:ext>
            </a:extLst>
          </p:cNvPr>
          <p:cNvSpPr txBox="1"/>
          <p:nvPr/>
        </p:nvSpPr>
        <p:spPr>
          <a:xfrm>
            <a:off x="8662843" y="3581325"/>
            <a:ext cx="3221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+mn-lt"/>
              </a:rPr>
              <a:t>Akademie jako instituce zabývající se způsoby porozumění složité síti informací a jejich struktuře.</a:t>
            </a:r>
          </a:p>
        </p:txBody>
      </p:sp>
    </p:spTree>
    <p:extLst>
      <p:ext uri="{BB962C8B-B14F-4D97-AF65-F5344CB8AC3E}">
        <p14:creationId xmlns:p14="http://schemas.microsoft.com/office/powerpoint/2010/main" val="106506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0EDC60-3FD4-B438-5FEB-700A6F8F2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A8D723E-5983-B5EF-9B87-3EA11E26C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500" dirty="0"/>
              <a:t>Co pomůže? – „Správa osobních znalostí“ (PKM)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6B87E03-C123-3A69-F37A-AA636B129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" y="1604265"/>
            <a:ext cx="7622568" cy="428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icrosoft OneDrive | WFU IS">
            <a:extLst>
              <a:ext uri="{FF2B5EF4-FFF2-40B4-BE49-F238E27FC236}">
                <a16:creationId xmlns:a16="http://schemas.microsoft.com/office/drawing/2014/main" id="{1BC15A63-F708-01F6-7EB1-9C8473B20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894" y="1604265"/>
            <a:ext cx="1215718" cy="68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ropbox - Review 2023 - PCMag UK">
            <a:extLst>
              <a:ext uri="{FF2B5EF4-FFF2-40B4-BE49-F238E27FC236}">
                <a16:creationId xmlns:a16="http://schemas.microsoft.com/office/drawing/2014/main" id="{A5C65B25-4904-E06B-D3EB-AF4C1BC98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152" y="1659610"/>
            <a:ext cx="1373048" cy="6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018D5B15-85AA-89F6-76C1-329607923084}"/>
              </a:ext>
            </a:extLst>
          </p:cNvPr>
          <p:cNvSpPr txBox="1"/>
          <p:nvPr/>
        </p:nvSpPr>
        <p:spPr>
          <a:xfrm>
            <a:off x="8262417" y="3130077"/>
            <a:ext cx="351263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sz="2200" dirty="0">
                <a:latin typeface="+mn-lt"/>
              </a:rPr>
              <a:t>úložiště informací a dat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sz="2200" dirty="0">
                <a:latin typeface="+mn-lt"/>
              </a:rPr>
              <a:t>organizace a klasifikace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sz="2200" dirty="0">
                <a:latin typeface="+mn-lt"/>
              </a:rPr>
              <a:t>propojení vědomostí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sz="2200" dirty="0">
                <a:latin typeface="+mn-lt"/>
              </a:rPr>
              <a:t>vizualizace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sz="2200" dirty="0">
                <a:latin typeface="+mn-lt"/>
              </a:rPr>
              <a:t>učení se a opakování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sz="2200" dirty="0">
                <a:latin typeface="+mn-lt"/>
              </a:rPr>
              <a:t>inspirace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sz="2200" dirty="0">
                <a:latin typeface="+mn-lt"/>
              </a:rPr>
              <a:t>utváření nového</a:t>
            </a:r>
          </a:p>
        </p:txBody>
      </p:sp>
    </p:spTree>
    <p:extLst>
      <p:ext uri="{BB962C8B-B14F-4D97-AF65-F5344CB8AC3E}">
        <p14:creationId xmlns:p14="http://schemas.microsoft.com/office/powerpoint/2010/main" val="3325089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0EDC60-3FD4-B438-5FEB-700A6F8F2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A8D723E-5983-B5EF-9B87-3EA11E26C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/>
              <a:t>Akademické dovednosti a náš „druhý mozek“</a:t>
            </a:r>
          </a:p>
        </p:txBody>
      </p:sp>
      <p:pic>
        <p:nvPicPr>
          <p:cNvPr id="6146" name="Picture 2" descr="Building a Second Brain summary - What is the second brain">
            <a:extLst>
              <a:ext uri="{FF2B5EF4-FFF2-40B4-BE49-F238E27FC236}">
                <a16:creationId xmlns:a16="http://schemas.microsoft.com/office/drawing/2014/main" id="{56F93CBC-211E-E26C-30A7-B9B044779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14" y="1626973"/>
            <a:ext cx="7617176" cy="360405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ořiďte si druhý mozek">
            <a:extLst>
              <a:ext uri="{FF2B5EF4-FFF2-40B4-BE49-F238E27FC236}">
                <a16:creationId xmlns:a16="http://schemas.microsoft.com/office/drawing/2014/main" id="{89616B26-9998-1DB7-9F45-757404041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614" y="1626973"/>
            <a:ext cx="2381586" cy="354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A3DE9A3-A5E6-C4DC-9471-496AA4C65034}"/>
              </a:ext>
            </a:extLst>
          </p:cNvPr>
          <p:cNvSpPr txBox="1"/>
          <p:nvPr/>
        </p:nvSpPr>
        <p:spPr>
          <a:xfrm>
            <a:off x="806514" y="5470979"/>
            <a:ext cx="7438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sz="2200" dirty="0">
                <a:latin typeface="+mn-lt"/>
              </a:rPr>
              <a:t>soubor nástrojů pro příjemnější a efektivnější učení</a:t>
            </a:r>
          </a:p>
        </p:txBody>
      </p:sp>
      <p:pic>
        <p:nvPicPr>
          <p:cNvPr id="5" name="Picture 2" descr="Building a Second Brain summary - the CODE system">
            <a:extLst>
              <a:ext uri="{FF2B5EF4-FFF2-40B4-BE49-F238E27FC236}">
                <a16:creationId xmlns:a16="http://schemas.microsoft.com/office/drawing/2014/main" id="{C2A69E1A-BDEC-3655-9B9C-D68F0FF1E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9" y="1588712"/>
            <a:ext cx="7778905" cy="368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67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41FD60-70FB-B019-2AF2-0D73A1F98F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D66A5B-257F-27F2-413F-4D2CCC0EF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Pár obecných tipů a triků: management informací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378368-3AB7-2C5B-E2B1-A082B6F79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6498"/>
            <a:ext cx="6619359" cy="1081668"/>
          </a:xfrm>
        </p:spPr>
        <p:txBody>
          <a:bodyPr/>
          <a:lstStyle/>
          <a:p>
            <a:pPr marL="586350" indent="-514350">
              <a:buFont typeface="+mj-lt"/>
              <a:buAutoNum type="arabicPeriod"/>
            </a:pPr>
            <a:r>
              <a:rPr lang="cs-CZ" sz="2400" dirty="0"/>
              <a:t>Kultivujte chytrou lenost na zjednodušování problémů: lenost není nepřítel.</a:t>
            </a:r>
          </a:p>
        </p:txBody>
      </p:sp>
      <p:pic>
        <p:nvPicPr>
          <p:cNvPr id="4098" name="Picture 2" descr="Michael Conlon on LinkedIn: “Hard work pays off in the future; laziness  pays off now.”…">
            <a:extLst>
              <a:ext uri="{FF2B5EF4-FFF2-40B4-BE49-F238E27FC236}">
                <a16:creationId xmlns:a16="http://schemas.microsoft.com/office/drawing/2014/main" id="{77DD4418-2A61-07B1-FBEF-D1E7A3F99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349" y="1833717"/>
            <a:ext cx="3510777" cy="351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obsah 4">
            <a:extLst>
              <a:ext uri="{FF2B5EF4-FFF2-40B4-BE49-F238E27FC236}">
                <a16:creationId xmlns:a16="http://schemas.microsoft.com/office/drawing/2014/main" id="{9D3B2D1A-AD72-F815-FB19-EE7E3DC20AD8}"/>
              </a:ext>
            </a:extLst>
          </p:cNvPr>
          <p:cNvSpPr txBox="1">
            <a:spLocks/>
          </p:cNvSpPr>
          <p:nvPr/>
        </p:nvSpPr>
        <p:spPr>
          <a:xfrm>
            <a:off x="719997" y="2888166"/>
            <a:ext cx="6271815" cy="10816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86350" indent="-514350">
              <a:buFont typeface="+mj-lt"/>
              <a:buAutoNum type="arabicPeriod" startAt="2"/>
            </a:pPr>
            <a:r>
              <a:rPr lang="fi-FI" sz="2400" kern="0" dirty="0"/>
              <a:t>Automatizujte činnosti, které se opakují</a:t>
            </a:r>
            <a:r>
              <a:rPr lang="cs-CZ" sz="2400" kern="0" dirty="0"/>
              <a:t>.</a:t>
            </a:r>
            <a:endParaRPr lang="fi-FI" sz="2400" kern="0" dirty="0"/>
          </a:p>
        </p:txBody>
      </p:sp>
      <p:sp>
        <p:nvSpPr>
          <p:cNvPr id="10" name="Zástupný obsah 4">
            <a:extLst>
              <a:ext uri="{FF2B5EF4-FFF2-40B4-BE49-F238E27FC236}">
                <a16:creationId xmlns:a16="http://schemas.microsoft.com/office/drawing/2014/main" id="{7D220AC6-AE3E-E662-D75F-9E53A59114E4}"/>
              </a:ext>
            </a:extLst>
          </p:cNvPr>
          <p:cNvSpPr txBox="1">
            <a:spLocks/>
          </p:cNvSpPr>
          <p:nvPr/>
        </p:nvSpPr>
        <p:spPr>
          <a:xfrm>
            <a:off x="719998" y="3611039"/>
            <a:ext cx="6271815" cy="10816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86350" indent="-514350">
              <a:buFont typeface="+mj-lt"/>
              <a:buAutoNum type="arabicPeriod" startAt="3"/>
            </a:pPr>
            <a:r>
              <a:rPr lang="fi-FI" sz="2400" kern="0" dirty="0"/>
              <a:t>Vyvarujte se multitaskingu: bere víc času než dává řešení</a:t>
            </a:r>
            <a:r>
              <a:rPr lang="cs-CZ" sz="2400" kern="0" dirty="0"/>
              <a:t>.</a:t>
            </a:r>
            <a:endParaRPr lang="fi-FI" sz="2400" kern="0" dirty="0"/>
          </a:p>
        </p:txBody>
      </p:sp>
      <p:sp>
        <p:nvSpPr>
          <p:cNvPr id="11" name="Zástupný obsah 4">
            <a:extLst>
              <a:ext uri="{FF2B5EF4-FFF2-40B4-BE49-F238E27FC236}">
                <a16:creationId xmlns:a16="http://schemas.microsoft.com/office/drawing/2014/main" id="{5DBC1C98-8D6C-DD28-1405-B31E53A54729}"/>
              </a:ext>
            </a:extLst>
          </p:cNvPr>
          <p:cNvSpPr txBox="1">
            <a:spLocks/>
          </p:cNvSpPr>
          <p:nvPr/>
        </p:nvSpPr>
        <p:spPr>
          <a:xfrm>
            <a:off x="719997" y="4692707"/>
            <a:ext cx="6271815" cy="10816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86350" indent="-514350">
              <a:buFont typeface="+mj-lt"/>
              <a:buAutoNum type="arabicPeriod" startAt="4"/>
            </a:pPr>
            <a:r>
              <a:rPr lang="fi-FI" sz="2400" kern="0" dirty="0"/>
              <a:t>Objevte důležitost tzv. „chunkování</a:t>
            </a:r>
            <a:r>
              <a:rPr lang="cs-CZ" sz="2400" kern="0" dirty="0"/>
              <a:t>“.</a:t>
            </a:r>
            <a:endParaRPr lang="fi-FI" sz="2400" kern="0" dirty="0"/>
          </a:p>
        </p:txBody>
      </p:sp>
      <p:pic>
        <p:nvPicPr>
          <p:cNvPr id="4104" name="Picture 8" descr="Automate Repetitive Tasks for Efficiency - GritGlobal | Make an Impact">
            <a:extLst>
              <a:ext uri="{FF2B5EF4-FFF2-40B4-BE49-F238E27FC236}">
                <a16:creationId xmlns:a16="http://schemas.microsoft.com/office/drawing/2014/main" id="{826AA48F-07D1-1FC7-2C5C-F1A7BC517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/>
          <a:stretch/>
        </p:blipFill>
        <p:spPr bwMode="auto">
          <a:xfrm>
            <a:off x="7411094" y="1776079"/>
            <a:ext cx="4725567" cy="363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A4F4C99-A82F-DC57-5C41-5A82925F79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29"/>
          <a:stretch/>
        </p:blipFill>
        <p:spPr>
          <a:xfrm>
            <a:off x="7528230" y="1781586"/>
            <a:ext cx="4281013" cy="363117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3F412F4-7463-9D77-1C73-D99D89FAE5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867" y="1648943"/>
            <a:ext cx="3807737" cy="4125432"/>
          </a:xfrm>
          <a:prstGeom prst="rect">
            <a:avLst/>
          </a:prstGeom>
        </p:spPr>
      </p:pic>
      <p:pic>
        <p:nvPicPr>
          <p:cNvPr id="4112" name="Picture 16" descr="Chunking: Reducing Complex Skills To Simple Tasks - The Metalearners">
            <a:extLst>
              <a:ext uri="{FF2B5EF4-FFF2-40B4-BE49-F238E27FC236}">
                <a16:creationId xmlns:a16="http://schemas.microsoft.com/office/drawing/2014/main" id="{9BCB2F37-2092-C5DA-49F1-56EDA3473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31"/>
          <a:stretch/>
        </p:blipFill>
        <p:spPr bwMode="auto">
          <a:xfrm>
            <a:off x="2268620" y="5306068"/>
            <a:ext cx="3248722" cy="107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60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41FD60-70FB-B019-2AF2-0D73A1F98F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D66A5B-257F-27F2-413F-4D2CCC0EF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020" y="376366"/>
            <a:ext cx="8992712" cy="451576"/>
          </a:xfrm>
        </p:spPr>
        <p:txBody>
          <a:bodyPr/>
          <a:lstStyle/>
          <a:p>
            <a:r>
              <a:rPr lang="cs-CZ" sz="3200" dirty="0" err="1"/>
              <a:t>Note-taking</a:t>
            </a:r>
            <a:r>
              <a:rPr lang="cs-CZ" sz="3200" dirty="0"/>
              <a:t>: jak zapsat a nezapomenout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378368-3AB7-2C5B-E2B1-A082B6F79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128212"/>
            <a:ext cx="9456235" cy="451576"/>
          </a:xfrm>
        </p:spPr>
        <p:txBody>
          <a:bodyPr/>
          <a:lstStyle/>
          <a:p>
            <a:pPr marL="72000" indent="0">
              <a:buNone/>
            </a:pPr>
            <a:r>
              <a:rPr lang="cs-CZ" sz="2000" b="0" i="0" dirty="0">
                <a:solidFill>
                  <a:srgbClr val="0F0F0F"/>
                </a:solidFill>
                <a:effectLst/>
              </a:rPr>
              <a:t>Video tutoriál: </a:t>
            </a:r>
            <a:r>
              <a:rPr lang="cs-CZ" sz="2000" b="0" i="0" dirty="0">
                <a:solidFill>
                  <a:srgbClr val="0F0F0F"/>
                </a:solidFill>
                <a:effectLst/>
                <a:hlinkClick r:id="rId4"/>
              </a:rPr>
              <a:t>https://www.youtube.com/watch?v=VAPgP3ONJVo</a:t>
            </a:r>
            <a:r>
              <a:rPr lang="cs-CZ" sz="2000" b="0" i="0" dirty="0">
                <a:solidFill>
                  <a:srgbClr val="0F0F0F"/>
                </a:solidFill>
                <a:effectLst/>
              </a:rPr>
              <a:t> </a:t>
            </a:r>
          </a:p>
        </p:txBody>
      </p:sp>
      <p:pic>
        <p:nvPicPr>
          <p:cNvPr id="2" name="Online médium 1" title="7 Note-taking Secrets of the Top 1% of Students">
            <a:hlinkClick r:id="" action="ppaction://media"/>
            <a:extLst>
              <a:ext uri="{FF2B5EF4-FFF2-40B4-BE49-F238E27FC236}">
                <a16:creationId xmlns:a16="http://schemas.microsoft.com/office/drawing/2014/main" id="{5216500D-5FBA-EE03-E890-B5CEAB22052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04639" y="1113333"/>
            <a:ext cx="8582722" cy="484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41FD60-70FB-B019-2AF2-0D73A1F98F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D66A5B-257F-27F2-413F-4D2CCC0EF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Psaní poznámek a digitální média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378368-3AB7-2C5B-E2B1-A082B6F79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80490"/>
            <a:ext cx="8151626" cy="4445998"/>
          </a:xfrm>
        </p:spPr>
        <p:txBody>
          <a:bodyPr/>
          <a:lstStyle/>
          <a:p>
            <a:r>
              <a:rPr lang="cs-CZ" sz="2200" b="1" dirty="0"/>
              <a:t> hlavní pravidlo: </a:t>
            </a:r>
            <a:r>
              <a:rPr lang="cs-CZ" sz="2200" dirty="0"/>
              <a:t>„</a:t>
            </a:r>
            <a:r>
              <a:rPr lang="cs-CZ" sz="2200" dirty="0" err="1"/>
              <a:t>you</a:t>
            </a:r>
            <a:r>
              <a:rPr lang="cs-CZ" sz="2200" dirty="0"/>
              <a:t> do </a:t>
            </a:r>
            <a:r>
              <a:rPr lang="cs-CZ" sz="2200" dirty="0" err="1"/>
              <a:t>you</a:t>
            </a:r>
            <a:r>
              <a:rPr lang="cs-CZ" sz="2200" dirty="0"/>
              <a:t>“ – objevujte a zkoušejte</a:t>
            </a:r>
          </a:p>
          <a:p>
            <a:r>
              <a:rPr lang="cs-CZ" sz="2200" dirty="0"/>
              <a:t> najít systém snižování „ztracené energie“</a:t>
            </a:r>
          </a:p>
          <a:p>
            <a:r>
              <a:rPr lang="cs-CZ" sz="2200" dirty="0"/>
              <a:t> ALE (!) není nutné uctívat efektivitu a kontrolu</a:t>
            </a:r>
          </a:p>
          <a:p>
            <a:r>
              <a:rPr lang="cs-CZ" sz="2200" dirty="0"/>
              <a:t> digitální média vs poznámky na papíře</a:t>
            </a:r>
          </a:p>
          <a:p>
            <a:r>
              <a:rPr lang="cs-CZ" sz="2200" dirty="0"/>
              <a:t> obecné usnadnění psaní poznámek:</a:t>
            </a:r>
          </a:p>
          <a:p>
            <a:pPr marL="72000" indent="0">
              <a:buNone/>
            </a:pPr>
            <a:endParaRPr lang="cs-CZ" dirty="0"/>
          </a:p>
          <a:p>
            <a:pPr marL="781200" lvl="1" indent="-457200">
              <a:buFont typeface="+mj-lt"/>
              <a:buAutoNum type="arabicPeriod"/>
            </a:pPr>
            <a:r>
              <a:rPr lang="cs-CZ" sz="2200" dirty="0"/>
              <a:t>pište vlastními slovy a v odrážkách</a:t>
            </a:r>
          </a:p>
          <a:p>
            <a:pPr marL="781200" lvl="1" indent="-457200">
              <a:buFont typeface="+mj-lt"/>
              <a:buAutoNum type="arabicPeriod"/>
            </a:pPr>
            <a:r>
              <a:rPr lang="cs-CZ" sz="2200" dirty="0"/>
              <a:t>méně je někdy více – důraz na kvalitu ne kvantitu </a:t>
            </a:r>
          </a:p>
          <a:p>
            <a:pPr marL="781200" lvl="1" indent="-457200">
              <a:buFont typeface="+mj-lt"/>
              <a:buAutoNum type="arabicPeriod"/>
            </a:pPr>
            <a:r>
              <a:rPr lang="cs-CZ" sz="2200" dirty="0"/>
              <a:t>vždy si zapisujte zdroje</a:t>
            </a:r>
          </a:p>
          <a:p>
            <a:pPr marL="781200" lvl="1" indent="-457200">
              <a:buFont typeface="+mj-lt"/>
              <a:buAutoNum type="arabicPeriod"/>
            </a:pPr>
            <a:r>
              <a:rPr lang="cs-CZ" sz="2200" dirty="0"/>
              <a:t>najděte jednoduché způsoby organizace poznámek</a:t>
            </a:r>
          </a:p>
          <a:p>
            <a:pPr marL="781200" lvl="1" indent="-457200">
              <a:buFont typeface="+mj-lt"/>
              <a:buAutoNum type="arabicPeriod"/>
            </a:pPr>
            <a:r>
              <a:rPr lang="cs-CZ" sz="2200" dirty="0"/>
              <a:t>vracejte se ke svým poznámkám!</a:t>
            </a:r>
          </a:p>
        </p:txBody>
      </p:sp>
      <p:pic>
        <p:nvPicPr>
          <p:cNvPr id="4098" name="Picture 2" descr="Pickle | 15 Taking Notes Memes &amp; GIFs (Free to Steal)">
            <a:extLst>
              <a:ext uri="{FF2B5EF4-FFF2-40B4-BE49-F238E27FC236}">
                <a16:creationId xmlns:a16="http://schemas.microsoft.com/office/drawing/2014/main" id="{31196FCC-AFD0-4278-03DE-93C64578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651" y="545359"/>
            <a:ext cx="3210224" cy="485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563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0EDC60-3FD4-B438-5FEB-700A6F8F2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A8D723E-5983-B5EF-9B87-3EA11E26C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/>
              <a:t>Jak dál? – „Správa osobních znalostí“ (PKM)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6B87E03-C123-3A69-F37A-AA636B129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29" y="1554869"/>
            <a:ext cx="8531789" cy="479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C51B1DF7-E95B-6B50-F536-2DC735C5CF84}"/>
              </a:ext>
            </a:extLst>
          </p:cNvPr>
          <p:cNvSpPr/>
          <p:nvPr/>
        </p:nvSpPr>
        <p:spPr bwMode="auto">
          <a:xfrm>
            <a:off x="1085850" y="2247900"/>
            <a:ext cx="2705100" cy="150495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noFill/>
              <a:effectLst/>
              <a:latin typeface="+mn-lt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F0BA8643-99D0-16FB-5AA5-9E4BD6E6E06D}"/>
              </a:ext>
            </a:extLst>
          </p:cNvPr>
          <p:cNvSpPr/>
          <p:nvPr/>
        </p:nvSpPr>
        <p:spPr bwMode="auto">
          <a:xfrm>
            <a:off x="5495925" y="3147806"/>
            <a:ext cx="1476375" cy="136704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noFill/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618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ss-prezentace-16-9-cz-v11.potx" id="{1A432768-ED11-4D80-BB7B-F2DE57BF66BD}" vid="{70834B49-2483-4B2E-9811-25D90AF3623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muni-fss-prezentace-16-9-cz-v11</Template>
  <TotalTime>10666</TotalTime>
  <Words>767</Words>
  <Application>Microsoft Office PowerPoint</Application>
  <PresentationFormat>Širokoúhlá obrazovka</PresentationFormat>
  <Paragraphs>144</Paragraphs>
  <Slides>18</Slides>
  <Notes>14</Notes>
  <HiddenSlides>0</HiddenSlides>
  <MMClips>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Tahoma</vt:lpstr>
      <vt:lpstr>Wingdings</vt:lpstr>
      <vt:lpstr>Prezentace_MU_CZ</vt:lpstr>
      <vt:lpstr>Šikovné akademické nástroje: inspirace pro práci s citacemi a psaní poznámek</vt:lpstr>
      <vt:lpstr>Objem dat a informací: exponenciální růst</vt:lpstr>
      <vt:lpstr>Nástroje pro strukturování a destilaci informací</vt:lpstr>
      <vt:lpstr>Co pomůže? – „Správa osobních znalostí“ (PKM)</vt:lpstr>
      <vt:lpstr>Akademické dovednosti a náš „druhý mozek“</vt:lpstr>
      <vt:lpstr>Pár obecných tipů a triků: management informací</vt:lpstr>
      <vt:lpstr>Note-taking: jak zapsat a nezapomenout</vt:lpstr>
      <vt:lpstr>Psaní poznámek a digitální média</vt:lpstr>
      <vt:lpstr>Jak dál? – „Správa osobních znalostí“ (PKM)</vt:lpstr>
      <vt:lpstr>Menti: online dotazník</vt:lpstr>
      <vt:lpstr>1. Poznámkové aplikace: Ukládání i opakování informací</vt:lpstr>
      <vt:lpstr>1.1 Poznámkové aplikace: tematický styl</vt:lpstr>
      <vt:lpstr>1.2 Poznámkové aplikace: žurnálový styl</vt:lpstr>
      <vt:lpstr>2. Bibliografické aplikace: Vlastní digitální knihovna</vt:lpstr>
      <vt:lpstr>2.1 Digitální knihovna Zotero</vt:lpstr>
      <vt:lpstr>3. Vizualizační aplikace: příklad - Miro</vt:lpstr>
      <vt:lpstr>Přednášky a knihy aneb hluboká králičí nora</vt:lpstr>
      <vt:lpstr>Odkazy a videa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Citační a poznámkové softwary: inspirace pro studium a výzkum</dc:title>
  <dc:creator>Tereza Menšíková</dc:creator>
  <cp:lastModifiedBy>Tereza Menšíková</cp:lastModifiedBy>
  <cp:revision>101</cp:revision>
  <cp:lastPrinted>1601-01-01T00:00:00Z</cp:lastPrinted>
  <dcterms:created xsi:type="dcterms:W3CDTF">2023-11-05T11:31:24Z</dcterms:created>
  <dcterms:modified xsi:type="dcterms:W3CDTF">2024-12-03T09:23:08Z</dcterms:modified>
</cp:coreProperties>
</file>