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300" r:id="rId15"/>
    <p:sldId id="265" r:id="rId16"/>
    <p:sldId id="267" r:id="rId17"/>
    <p:sldId id="269" r:id="rId18"/>
    <p:sldId id="270" r:id="rId19"/>
    <p:sldId id="268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4" r:id="rId33"/>
    <p:sldId id="295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6" r:id="rId45"/>
    <p:sldId id="297" r:id="rId46"/>
    <p:sldId id="298" r:id="rId47"/>
    <p:sldId id="293" r:id="rId48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4A0D5-E5A4-9D78-60BD-8744DAC560E1}" v="86" dt="2024-12-16T15:09:26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76157" autoAdjust="0"/>
  </p:normalViewPr>
  <p:slideViewPr>
    <p:cSldViewPr snapToGrid="0">
      <p:cViewPr varScale="1">
        <p:scale>
          <a:sx n="119" d="100"/>
          <a:sy n="119" d="100"/>
        </p:scale>
        <p:origin x="96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Talašová" userId="S::446885@muni.cz::7ad2c02b-c13f-4df6-a9d7-1290b55e76df" providerId="AD" clId="Web-{E0D4A0D5-E5A4-9D78-60BD-8744DAC560E1}"/>
    <pc:docChg chg="addSld delSld modSld">
      <pc:chgData name="Zuzana Talašová" userId="S::446885@muni.cz::7ad2c02b-c13f-4df6-a9d7-1290b55e76df" providerId="AD" clId="Web-{E0D4A0D5-E5A4-9D78-60BD-8744DAC560E1}" dt="2024-12-16T15:09:26.501" v="66"/>
      <pc:docMkLst>
        <pc:docMk/>
      </pc:docMkLst>
      <pc:sldChg chg="modSp">
        <pc:chgData name="Zuzana Talašová" userId="S::446885@muni.cz::7ad2c02b-c13f-4df6-a9d7-1290b55e76df" providerId="AD" clId="Web-{E0D4A0D5-E5A4-9D78-60BD-8744DAC560E1}" dt="2024-12-16T15:07:39.435" v="51" actId="20577"/>
        <pc:sldMkLst>
          <pc:docMk/>
          <pc:sldMk cId="2664711299" sldId="260"/>
        </pc:sldMkLst>
        <pc:spChg chg="mod">
          <ac:chgData name="Zuzana Talašová" userId="S::446885@muni.cz::7ad2c02b-c13f-4df6-a9d7-1290b55e76df" providerId="AD" clId="Web-{E0D4A0D5-E5A4-9D78-60BD-8744DAC560E1}" dt="2024-12-16T15:07:39.435" v="51" actId="20577"/>
          <ac:spMkLst>
            <pc:docMk/>
            <pc:sldMk cId="2664711299" sldId="260"/>
            <ac:spMk id="2" creationId="{856A3C7F-D0F8-4A51-9E38-54CB56C611B0}"/>
          </ac:spMkLst>
        </pc:spChg>
      </pc:sldChg>
      <pc:sldChg chg="addSp delSp modSp new">
        <pc:chgData name="Zuzana Talašová" userId="S::446885@muni.cz::7ad2c02b-c13f-4df6-a9d7-1290b55e76df" providerId="AD" clId="Web-{E0D4A0D5-E5A4-9D78-60BD-8744DAC560E1}" dt="2024-12-16T15:04:15.210" v="19" actId="1076"/>
        <pc:sldMkLst>
          <pc:docMk/>
          <pc:sldMk cId="317740023" sldId="294"/>
        </pc:sldMkLst>
        <pc:picChg chg="add mod">
          <ac:chgData name="Zuzana Talašová" userId="S::446885@muni.cz::7ad2c02b-c13f-4df6-a9d7-1290b55e76df" providerId="AD" clId="Web-{E0D4A0D5-E5A4-9D78-60BD-8744DAC560E1}" dt="2024-12-16T15:04:15.210" v="19" actId="1076"/>
          <ac:picMkLst>
            <pc:docMk/>
            <pc:sldMk cId="317740023" sldId="294"/>
            <ac:picMk id="2" creationId="{27BEADC2-2270-DAD7-EA90-2FE78B096DA3}"/>
          </ac:picMkLst>
        </pc:picChg>
        <pc:picChg chg="add del mod">
          <ac:chgData name="Zuzana Talašová" userId="S::446885@muni.cz::7ad2c02b-c13f-4df6-a9d7-1290b55e76df" providerId="AD" clId="Web-{E0D4A0D5-E5A4-9D78-60BD-8744DAC560E1}" dt="2024-12-16T15:03:42.755" v="11"/>
          <ac:picMkLst>
            <pc:docMk/>
            <pc:sldMk cId="317740023" sldId="294"/>
            <ac:picMk id="3" creationId="{83A59610-8119-08CB-D8BE-784CFF48169C}"/>
          </ac:picMkLst>
        </pc:picChg>
        <pc:picChg chg="add mod modCrop">
          <ac:chgData name="Zuzana Talašová" userId="S::446885@muni.cz::7ad2c02b-c13f-4df6-a9d7-1290b55e76df" providerId="AD" clId="Web-{E0D4A0D5-E5A4-9D78-60BD-8744DAC560E1}" dt="2024-12-16T15:04:11.413" v="18" actId="1076"/>
          <ac:picMkLst>
            <pc:docMk/>
            <pc:sldMk cId="317740023" sldId="294"/>
            <ac:picMk id="4" creationId="{033BE476-FC4E-0583-5A24-0CA3FE065075}"/>
          </ac:picMkLst>
        </pc:picChg>
      </pc:sldChg>
      <pc:sldChg chg="addSp modSp new">
        <pc:chgData name="Zuzana Talašová" userId="S::446885@muni.cz::7ad2c02b-c13f-4df6-a9d7-1290b55e76df" providerId="AD" clId="Web-{E0D4A0D5-E5A4-9D78-60BD-8744DAC560E1}" dt="2024-12-16T15:04:26.429" v="21"/>
        <pc:sldMkLst>
          <pc:docMk/>
          <pc:sldMk cId="1511564974" sldId="295"/>
        </pc:sldMkLst>
        <pc:picChg chg="add mod">
          <ac:chgData name="Zuzana Talašová" userId="S::446885@muni.cz::7ad2c02b-c13f-4df6-a9d7-1290b55e76df" providerId="AD" clId="Web-{E0D4A0D5-E5A4-9D78-60BD-8744DAC560E1}" dt="2024-12-16T15:04:26.429" v="21"/>
          <ac:picMkLst>
            <pc:docMk/>
            <pc:sldMk cId="1511564974" sldId="295"/>
            <ac:picMk id="2" creationId="{978086D1-F190-7A46-955B-886B98A49DDA}"/>
          </ac:picMkLst>
        </pc:picChg>
      </pc:sldChg>
      <pc:sldChg chg="new del">
        <pc:chgData name="Zuzana Talašová" userId="S::446885@muni.cz::7ad2c02b-c13f-4df6-a9d7-1290b55e76df" providerId="AD" clId="Web-{E0D4A0D5-E5A4-9D78-60BD-8744DAC560E1}" dt="2024-12-16T15:04:59.649" v="23"/>
        <pc:sldMkLst>
          <pc:docMk/>
          <pc:sldMk cId="3852066645" sldId="296"/>
        </pc:sldMkLst>
      </pc:sldChg>
      <pc:sldChg chg="addSp modSp new">
        <pc:chgData name="Zuzana Talašová" userId="S::446885@muni.cz::7ad2c02b-c13f-4df6-a9d7-1290b55e76df" providerId="AD" clId="Web-{E0D4A0D5-E5A4-9D78-60BD-8744DAC560E1}" dt="2024-12-16T15:05:24.821" v="29" actId="14100"/>
        <pc:sldMkLst>
          <pc:docMk/>
          <pc:sldMk cId="4290897061" sldId="296"/>
        </pc:sldMkLst>
        <pc:picChg chg="add mod">
          <ac:chgData name="Zuzana Talašová" userId="S::446885@muni.cz::7ad2c02b-c13f-4df6-a9d7-1290b55e76df" providerId="AD" clId="Web-{E0D4A0D5-E5A4-9D78-60BD-8744DAC560E1}" dt="2024-12-16T15:05:15.337" v="26" actId="1076"/>
          <ac:picMkLst>
            <pc:docMk/>
            <pc:sldMk cId="4290897061" sldId="296"/>
            <ac:picMk id="2" creationId="{368A07E1-F169-403D-A269-92FC0107D424}"/>
          </ac:picMkLst>
        </pc:picChg>
        <pc:picChg chg="add mod">
          <ac:chgData name="Zuzana Talašová" userId="S::446885@muni.cz::7ad2c02b-c13f-4df6-a9d7-1290b55e76df" providerId="AD" clId="Web-{E0D4A0D5-E5A4-9D78-60BD-8744DAC560E1}" dt="2024-12-16T15:05:24.821" v="29" actId="14100"/>
          <ac:picMkLst>
            <pc:docMk/>
            <pc:sldMk cId="4290897061" sldId="296"/>
            <ac:picMk id="3" creationId="{F877F648-7A00-A7FF-F0C5-34BF81CE1B0B}"/>
          </ac:picMkLst>
        </pc:picChg>
      </pc:sldChg>
      <pc:sldChg chg="addSp modSp new">
        <pc:chgData name="Zuzana Talašová" userId="S::446885@muni.cz::7ad2c02b-c13f-4df6-a9d7-1290b55e76df" providerId="AD" clId="Web-{E0D4A0D5-E5A4-9D78-60BD-8744DAC560E1}" dt="2024-12-16T15:06:07.385" v="39" actId="1076"/>
        <pc:sldMkLst>
          <pc:docMk/>
          <pc:sldMk cId="1319845631" sldId="297"/>
        </pc:sldMkLst>
        <pc:picChg chg="add mod">
          <ac:chgData name="Zuzana Talašová" userId="S::446885@muni.cz::7ad2c02b-c13f-4df6-a9d7-1290b55e76df" providerId="AD" clId="Web-{E0D4A0D5-E5A4-9D78-60BD-8744DAC560E1}" dt="2024-12-16T15:05:37.384" v="31"/>
          <ac:picMkLst>
            <pc:docMk/>
            <pc:sldMk cId="1319845631" sldId="297"/>
            <ac:picMk id="2" creationId="{3F5776DC-6636-50DA-1B30-7DA47E021398}"/>
          </ac:picMkLst>
        </pc:picChg>
        <pc:picChg chg="add mod">
          <ac:chgData name="Zuzana Talašová" userId="S::446885@muni.cz::7ad2c02b-c13f-4df6-a9d7-1290b55e76df" providerId="AD" clId="Web-{E0D4A0D5-E5A4-9D78-60BD-8744DAC560E1}" dt="2024-12-16T15:06:05.276" v="38" actId="1076"/>
          <ac:picMkLst>
            <pc:docMk/>
            <pc:sldMk cId="1319845631" sldId="297"/>
            <ac:picMk id="3" creationId="{C2212034-538E-93EF-BD00-C62ADAA03BDE}"/>
          </ac:picMkLst>
        </pc:picChg>
        <pc:picChg chg="add mod">
          <ac:chgData name="Zuzana Talašová" userId="S::446885@muni.cz::7ad2c02b-c13f-4df6-a9d7-1290b55e76df" providerId="AD" clId="Web-{E0D4A0D5-E5A4-9D78-60BD-8744DAC560E1}" dt="2024-12-16T15:06:07.385" v="39" actId="1076"/>
          <ac:picMkLst>
            <pc:docMk/>
            <pc:sldMk cId="1319845631" sldId="297"/>
            <ac:picMk id="4" creationId="{CC4FC5E1-F0B6-2A38-2ABB-9061CF94CE27}"/>
          </ac:picMkLst>
        </pc:picChg>
      </pc:sldChg>
      <pc:sldChg chg="addSp modSp new">
        <pc:chgData name="Zuzana Talašová" userId="S::446885@muni.cz::7ad2c02b-c13f-4df6-a9d7-1290b55e76df" providerId="AD" clId="Web-{E0D4A0D5-E5A4-9D78-60BD-8744DAC560E1}" dt="2024-12-16T15:06:35.496" v="45" actId="1076"/>
        <pc:sldMkLst>
          <pc:docMk/>
          <pc:sldMk cId="543670229" sldId="298"/>
        </pc:sldMkLst>
        <pc:picChg chg="add mod">
          <ac:chgData name="Zuzana Talašová" userId="S::446885@muni.cz::7ad2c02b-c13f-4df6-a9d7-1290b55e76df" providerId="AD" clId="Web-{E0D4A0D5-E5A4-9D78-60BD-8744DAC560E1}" dt="2024-12-16T15:06:27.667" v="43" actId="1076"/>
          <ac:picMkLst>
            <pc:docMk/>
            <pc:sldMk cId="543670229" sldId="298"/>
            <ac:picMk id="2" creationId="{C2943AB5-3FB9-1E91-4614-37092EAD2D06}"/>
          </ac:picMkLst>
        </pc:picChg>
        <pc:picChg chg="add mod">
          <ac:chgData name="Zuzana Talašová" userId="S::446885@muni.cz::7ad2c02b-c13f-4df6-a9d7-1290b55e76df" providerId="AD" clId="Web-{E0D4A0D5-E5A4-9D78-60BD-8744DAC560E1}" dt="2024-12-16T15:06:35.496" v="45" actId="1076"/>
          <ac:picMkLst>
            <pc:docMk/>
            <pc:sldMk cId="543670229" sldId="298"/>
            <ac:picMk id="3" creationId="{4E3A533A-F8CA-9110-06A3-13B901ECC957}"/>
          </ac:picMkLst>
        </pc:picChg>
      </pc:sldChg>
      <pc:sldChg chg="new del">
        <pc:chgData name="Zuzana Talašová" userId="S::446885@muni.cz::7ad2c02b-c13f-4df6-a9d7-1290b55e76df" providerId="AD" clId="Web-{E0D4A0D5-E5A4-9D78-60BD-8744DAC560E1}" dt="2024-12-16T15:09:26.501" v="66"/>
        <pc:sldMkLst>
          <pc:docMk/>
          <pc:sldMk cId="3772136892" sldId="299"/>
        </pc:sldMkLst>
      </pc:sldChg>
      <pc:sldChg chg="addSp modSp new">
        <pc:chgData name="Zuzana Talašová" userId="S::446885@muni.cz::7ad2c02b-c13f-4df6-a9d7-1290b55e76df" providerId="AD" clId="Web-{E0D4A0D5-E5A4-9D78-60BD-8744DAC560E1}" dt="2024-12-16T15:08:55.860" v="65" actId="1076"/>
        <pc:sldMkLst>
          <pc:docMk/>
          <pc:sldMk cId="2001172875" sldId="300"/>
        </pc:sldMkLst>
        <pc:picChg chg="add mod">
          <ac:chgData name="Zuzana Talašová" userId="S::446885@muni.cz::7ad2c02b-c13f-4df6-a9d7-1290b55e76df" providerId="AD" clId="Web-{E0D4A0D5-E5A4-9D78-60BD-8744DAC560E1}" dt="2024-12-16T15:07:57.170" v="54" actId="1076"/>
          <ac:picMkLst>
            <pc:docMk/>
            <pc:sldMk cId="2001172875" sldId="300"/>
            <ac:picMk id="2" creationId="{5C7CCF6C-2F76-493E-5FD7-06514F392771}"/>
          </ac:picMkLst>
        </pc:picChg>
        <pc:picChg chg="add mod">
          <ac:chgData name="Zuzana Talašová" userId="S::446885@muni.cz::7ad2c02b-c13f-4df6-a9d7-1290b55e76df" providerId="AD" clId="Web-{E0D4A0D5-E5A4-9D78-60BD-8744DAC560E1}" dt="2024-12-16T15:08:16.061" v="57" actId="1076"/>
          <ac:picMkLst>
            <pc:docMk/>
            <pc:sldMk cId="2001172875" sldId="300"/>
            <ac:picMk id="3" creationId="{69E1C840-A070-6E0A-35D1-319D1E61E512}"/>
          </ac:picMkLst>
        </pc:picChg>
        <pc:picChg chg="add mod">
          <ac:chgData name="Zuzana Talašová" userId="S::446885@muni.cz::7ad2c02b-c13f-4df6-a9d7-1290b55e76df" providerId="AD" clId="Web-{E0D4A0D5-E5A4-9D78-60BD-8744DAC560E1}" dt="2024-12-16T15:08:33.093" v="61" actId="14100"/>
          <ac:picMkLst>
            <pc:docMk/>
            <pc:sldMk cId="2001172875" sldId="300"/>
            <ac:picMk id="4" creationId="{669E5CF1-EE6F-083E-B6D7-ACEC73C5458C}"/>
          </ac:picMkLst>
        </pc:picChg>
        <pc:picChg chg="add mod">
          <ac:chgData name="Zuzana Talašová" userId="S::446885@muni.cz::7ad2c02b-c13f-4df6-a9d7-1290b55e76df" providerId="AD" clId="Web-{E0D4A0D5-E5A4-9D78-60BD-8744DAC560E1}" dt="2024-12-16T15:08:55.860" v="65" actId="1076"/>
          <ac:picMkLst>
            <pc:docMk/>
            <pc:sldMk cId="2001172875" sldId="300"/>
            <ac:picMk id="5" creationId="{BAD1406D-1391-0CEE-C37D-2C2168D58E5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3D8C6B1-37E7-4B31-BA4E-EE7C607C85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E00DAE-A519-441B-B303-7FB3F51BC2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2D0BA-DB5F-4AA6-AD46-9F001552A8A7}" type="datetimeFigureOut">
              <a:rPr lang="cs-CZ" smtClean="0"/>
              <a:t>17.12.2024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101AD5-4FD4-4E73-ADF3-AC84A0C0EA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99E648-90AC-4DC9-AD16-0D29492C58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F7D78-1B31-4429-8EBA-B96959E8A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15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33A40-CB7C-4082-8730-747021FE674D}" type="datetimeFigureOut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/>
              <a:t>Upravte styly předlohy textu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  <a:p>
            <a:pPr lvl="3"/>
            <a:r>
              <a:rPr lang="cs-CZ" noProof="0" dirty="0"/>
              <a:t>Čtvrtá úroveň</a:t>
            </a:r>
          </a:p>
          <a:p>
            <a:pPr lvl="4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B96DB-7961-4665-BC0B-0E94575174E2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54399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129848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10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8231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14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1030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15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870274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16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11961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17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58749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18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628166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19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53540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24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104238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27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43038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33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9367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2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856452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36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96547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3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9053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4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61585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cs-CZ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cs-CZ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cs-CZ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5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4382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cs-CZ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cs-CZ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6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4585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7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931456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cs-CZ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​</a:t>
            </a:r>
            <a:endParaRPr lang="cs-CZ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8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515866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B96DB-7961-4665-BC0B-0E94575174E2}" type="slidenum">
              <a:rPr lang="cs-CZ" noProof="0" smtClean="0"/>
              <a:t>9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33059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E4CF67D5-7113-4F58-90C9-7936E219A927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CBE8CE-5C92-4D1A-BE9B-39275DD4E21B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B233EC6-32EC-40F2-A899-8731B976E638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B7B60F-068D-4530-981A-D64FDAEE4042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0E77078-8498-416E-8C2B-44BCB10DADE3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é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2425AC-A8CC-4FD5-80CB-DB62F33CC7E2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é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73C0A0-F997-4689-B91B-3C30EE9CB784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8" name="Zástupné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é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2786CC-6742-46F7-827E-F58BF345F5D8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7" name="Obdélní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952648-A78A-4608-9A01-2A97839C2F58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3" name="Zástupné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é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A62E91A-98DC-4F55-B956-A4A34416FE5F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é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FB8D6C-5A19-4086-8755-0C0638DA7ADB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68A20929-4667-4121-800C-DB300D315348}" type="datetime1">
              <a:rPr lang="cs-CZ" noProof="0" smtClean="0"/>
              <a:t>17.12.2024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Obdélní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/>
          </a:p>
        </p:txBody>
      </p:sp>
      <p:pic>
        <p:nvPicPr>
          <p:cNvPr id="7" name="Obrázek 6" descr="Digitální spoje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Obdélní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656075"/>
            <a:ext cx="10993549" cy="641244"/>
          </a:xfrm>
        </p:spPr>
        <p:txBody>
          <a:bodyPr rtlCol="0">
            <a:noAutofit/>
          </a:bodyPr>
          <a:lstStyle/>
          <a:p>
            <a:pPr rtl="0"/>
            <a:r>
              <a:rPr lang="cs-CZ" sz="3600" dirty="0">
                <a:solidFill>
                  <a:schemeClr val="bg1"/>
                </a:solidFill>
              </a:rPr>
              <a:t>Umělá inteligence ve vědeckém výzkumu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334001"/>
            <a:ext cx="10993546" cy="880532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rgbClr val="7CEBFF"/>
                </a:solidFill>
              </a:rPr>
              <a:t>Zuzana Talašová</a:t>
            </a:r>
          </a:p>
          <a:p>
            <a:pPr rtl="0"/>
            <a:r>
              <a:rPr lang="cs-CZ" dirty="0">
                <a:solidFill>
                  <a:srgbClr val="7CEBFF"/>
                </a:solidFill>
              </a:rPr>
              <a:t>SOCb1010:  Akademické dovednosti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2A72D-9BC9-4B36-9806-D44BAFFD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B919E-21D9-4462-B7F3-D352FCEF2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1884556"/>
            <a:ext cx="11209364" cy="4594303"/>
          </a:xfrm>
        </p:spPr>
        <p:txBody>
          <a:bodyPr>
            <a:normAutofit lnSpcReduction="10000"/>
          </a:bodyPr>
          <a:lstStyle/>
          <a:p>
            <a:r>
              <a:rPr lang="cs-CZ" sz="2600" dirty="0">
                <a:solidFill>
                  <a:schemeClr val="tx1"/>
                </a:solidFill>
              </a:rPr>
              <a:t>Generování hypotéz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Hypotézy mohou být generovány automaticky na základě velkých jazykových modelů, což zvyšuje rychlost a novost hypotéz ve srovnání s tradičními metodami.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Velké jazykové modely mohou pomoci při revizi literatury, návrhu hypotéz a zkoumání vztahů mezi různými koncepty.</a:t>
            </a:r>
          </a:p>
          <a:p>
            <a:pPr marL="324000" lvl="1" indent="0" fontAlgn="base">
              <a:buNone/>
            </a:pPr>
            <a:endParaRPr lang="cs-CZ" sz="20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06000" lvl="1" fontAlgn="base"/>
            <a:r>
              <a:rPr lang="en-US" sz="2600" dirty="0" err="1">
                <a:solidFill>
                  <a:schemeClr val="tx1"/>
                </a:solidFill>
              </a:rPr>
              <a:t>Ověřování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hypotéz</a:t>
            </a:r>
            <a:endParaRPr lang="cs-CZ" sz="2600" dirty="0">
              <a:solidFill>
                <a:schemeClr val="tx1"/>
              </a:solidFill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AI může podporovat experimentální výzkum a simulace.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Modely mohou být použity jako „zástupci“ lidského chování v experimentech.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​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Umožňuje to výzkum složitých sociálních interakcí a fenoménů, které by mohly být eticky nebo prakticky obtížné zkoumat na lidech.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4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nímek obrazovky, Písmo, dokument&#10;&#10;Popis se vygeneroval automaticky.">
            <a:extLst>
              <a:ext uri="{FF2B5EF4-FFF2-40B4-BE49-F238E27FC236}">
                <a16:creationId xmlns:a16="http://schemas.microsoft.com/office/drawing/2014/main" id="{5C7CCF6C-2F76-493E-5FD7-06514F392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66" y="0"/>
            <a:ext cx="7861441" cy="6858000"/>
          </a:xfrm>
          <a:prstGeom prst="rect">
            <a:avLst/>
          </a:prstGeom>
        </p:spPr>
      </p:pic>
      <p:pic>
        <p:nvPicPr>
          <p:cNvPr id="3" name="Obrázek 2" descr="Obsah obrázku snímek obrazovky, Obdélník&#10;&#10;Popis se vygeneroval automaticky.">
            <a:extLst>
              <a:ext uri="{FF2B5EF4-FFF2-40B4-BE49-F238E27FC236}">
                <a16:creationId xmlns:a16="http://schemas.microsoft.com/office/drawing/2014/main" id="{69E1C840-A070-6E0A-35D1-319D1E61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4" y="2411185"/>
            <a:ext cx="7505700" cy="311331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69E5CF1-EE6F-083E-B6D7-ACEC73C54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857445" y="3405188"/>
            <a:ext cx="1571625" cy="156481"/>
          </a:xfrm>
          <a:prstGeom prst="rect">
            <a:avLst/>
          </a:prstGeom>
        </p:spPr>
      </p:pic>
      <p:pic>
        <p:nvPicPr>
          <p:cNvPr id="5" name="Obrázek 4" descr="Obsah obrázku černá, tma&#10;&#10;Popis se vygeneroval automaticky.">
            <a:extLst>
              <a:ext uri="{FF2B5EF4-FFF2-40B4-BE49-F238E27FC236}">
                <a16:creationId xmlns:a16="http://schemas.microsoft.com/office/drawing/2014/main" id="{BAD1406D-1391-0CEE-C37D-2C2168D58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5148" y="3239907"/>
            <a:ext cx="2800985" cy="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7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BB5A2-F912-4C3A-B912-592CB9A8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C7A3F-963C-4390-97EC-6E312BA79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Xu</a:t>
            </a:r>
            <a:r>
              <a:rPr lang="cs-CZ" dirty="0"/>
              <a:t>, R., Sun, Y., Ren, M., </a:t>
            </a:r>
            <a:r>
              <a:rPr lang="cs-CZ" dirty="0" err="1"/>
              <a:t>Guo</a:t>
            </a:r>
            <a:r>
              <a:rPr lang="cs-CZ" dirty="0"/>
              <a:t>, S., Pan, R., Lin, H., Sun, L., &amp; Han, X. (2024). AI for </a:t>
            </a:r>
            <a:r>
              <a:rPr lang="cs-CZ" dirty="0" err="1"/>
              <a:t>social</a:t>
            </a:r>
            <a:r>
              <a:rPr lang="cs-CZ" dirty="0"/>
              <a:t> science and </a:t>
            </a:r>
            <a:r>
              <a:rPr lang="cs-CZ" dirty="0" err="1"/>
              <a:t>social</a:t>
            </a:r>
            <a:r>
              <a:rPr lang="cs-CZ" dirty="0"/>
              <a:t> science of AI: A </a:t>
            </a:r>
            <a:r>
              <a:rPr lang="cs-CZ" dirty="0" err="1"/>
              <a:t>survey</a:t>
            </a:r>
            <a:r>
              <a:rPr lang="cs-CZ" dirty="0"/>
              <a:t>.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&amp; Management, 61(3), 103665. https://doi.org/10.1016/j.ipm.2024.103665​</a:t>
            </a:r>
          </a:p>
          <a:p>
            <a:r>
              <a:rPr lang="cs-CZ" dirty="0" err="1"/>
              <a:t>Goodfellow</a:t>
            </a:r>
            <a:r>
              <a:rPr lang="cs-CZ" dirty="0"/>
              <a:t>, I., </a:t>
            </a:r>
            <a:r>
              <a:rPr lang="cs-CZ" dirty="0" err="1"/>
              <a:t>Pouget-Abadie</a:t>
            </a:r>
            <a:r>
              <a:rPr lang="cs-CZ" dirty="0"/>
              <a:t>, J., </a:t>
            </a:r>
            <a:r>
              <a:rPr lang="cs-CZ" dirty="0" err="1"/>
              <a:t>Mirza</a:t>
            </a:r>
            <a:r>
              <a:rPr lang="cs-CZ" dirty="0"/>
              <a:t>, M., </a:t>
            </a:r>
            <a:r>
              <a:rPr lang="cs-CZ" dirty="0" err="1"/>
              <a:t>Xu</a:t>
            </a:r>
            <a:r>
              <a:rPr lang="cs-CZ" dirty="0"/>
              <a:t>, B., </a:t>
            </a:r>
            <a:r>
              <a:rPr lang="cs-CZ" dirty="0" err="1"/>
              <a:t>Warde-Farley</a:t>
            </a:r>
            <a:r>
              <a:rPr lang="cs-CZ" dirty="0"/>
              <a:t>, D., </a:t>
            </a:r>
            <a:r>
              <a:rPr lang="cs-CZ" dirty="0" err="1"/>
              <a:t>Ozair</a:t>
            </a:r>
            <a:r>
              <a:rPr lang="cs-CZ" dirty="0"/>
              <a:t>, S., </a:t>
            </a:r>
            <a:r>
              <a:rPr lang="cs-CZ" dirty="0" err="1"/>
              <a:t>Courville</a:t>
            </a:r>
            <a:r>
              <a:rPr lang="cs-CZ" dirty="0"/>
              <a:t>, A., &amp; </a:t>
            </a:r>
            <a:r>
              <a:rPr lang="cs-CZ" dirty="0" err="1"/>
              <a:t>Bengio</a:t>
            </a:r>
            <a:r>
              <a:rPr lang="cs-CZ" dirty="0"/>
              <a:t>, Y. (2020). </a:t>
            </a:r>
            <a:r>
              <a:rPr lang="cs-CZ" dirty="0" err="1"/>
              <a:t>Generative</a:t>
            </a:r>
            <a:r>
              <a:rPr lang="cs-CZ" dirty="0"/>
              <a:t> </a:t>
            </a:r>
            <a:r>
              <a:rPr lang="cs-CZ" dirty="0" err="1"/>
              <a:t>adversarial</a:t>
            </a:r>
            <a:r>
              <a:rPr lang="cs-CZ" dirty="0"/>
              <a:t> </a:t>
            </a:r>
            <a:r>
              <a:rPr lang="cs-CZ" dirty="0" err="1"/>
              <a:t>networks</a:t>
            </a:r>
            <a:r>
              <a:rPr lang="cs-CZ" dirty="0"/>
              <a:t>. Communications of the ACM, 63(11), 139–144. https://doi.org/10.1145/3422622​</a:t>
            </a:r>
          </a:p>
          <a:p>
            <a:r>
              <a:rPr lang="cs-CZ" dirty="0"/>
              <a:t>Tom B. Brown, Benjamin Mann, Nick </a:t>
            </a:r>
            <a:r>
              <a:rPr lang="cs-CZ" dirty="0" err="1"/>
              <a:t>Ryder</a:t>
            </a:r>
            <a:r>
              <a:rPr lang="cs-CZ" dirty="0"/>
              <a:t>, Melanie </a:t>
            </a:r>
            <a:r>
              <a:rPr lang="cs-CZ" dirty="0" err="1"/>
              <a:t>Subbiah</a:t>
            </a:r>
            <a:r>
              <a:rPr lang="cs-CZ" dirty="0"/>
              <a:t>, </a:t>
            </a:r>
            <a:r>
              <a:rPr lang="cs-CZ" dirty="0" err="1"/>
              <a:t>Jared</a:t>
            </a:r>
            <a:r>
              <a:rPr lang="cs-CZ" dirty="0"/>
              <a:t> Kaplan, </a:t>
            </a:r>
            <a:r>
              <a:rPr lang="cs-CZ" dirty="0" err="1"/>
              <a:t>Prafulla</a:t>
            </a:r>
            <a:r>
              <a:rPr lang="cs-CZ" dirty="0"/>
              <a:t> </a:t>
            </a:r>
            <a:r>
              <a:rPr lang="cs-CZ" dirty="0" err="1"/>
              <a:t>Dhariwal</a:t>
            </a:r>
            <a:r>
              <a:rPr lang="cs-CZ" dirty="0"/>
              <a:t>, </a:t>
            </a:r>
            <a:r>
              <a:rPr lang="cs-CZ" dirty="0" err="1"/>
              <a:t>Arvind</a:t>
            </a:r>
            <a:r>
              <a:rPr lang="cs-CZ" dirty="0"/>
              <a:t> </a:t>
            </a:r>
            <a:r>
              <a:rPr lang="cs-CZ" dirty="0" err="1"/>
              <a:t>Neelakantan</a:t>
            </a:r>
            <a:r>
              <a:rPr lang="cs-CZ" dirty="0"/>
              <a:t>, </a:t>
            </a:r>
            <a:r>
              <a:rPr lang="cs-CZ" dirty="0" err="1"/>
              <a:t>Pranav</a:t>
            </a:r>
            <a:r>
              <a:rPr lang="cs-CZ" dirty="0"/>
              <a:t> </a:t>
            </a:r>
            <a:r>
              <a:rPr lang="cs-CZ" dirty="0" err="1"/>
              <a:t>Shyam</a:t>
            </a:r>
            <a:r>
              <a:rPr lang="cs-CZ" dirty="0"/>
              <a:t>, </a:t>
            </a:r>
            <a:r>
              <a:rPr lang="cs-CZ" dirty="0" err="1"/>
              <a:t>Girish</a:t>
            </a:r>
            <a:r>
              <a:rPr lang="cs-CZ" dirty="0"/>
              <a:t> </a:t>
            </a:r>
            <a:r>
              <a:rPr lang="cs-CZ" dirty="0" err="1"/>
              <a:t>Sastry</a:t>
            </a:r>
            <a:r>
              <a:rPr lang="cs-CZ" dirty="0"/>
              <a:t>, Amanda </a:t>
            </a:r>
            <a:r>
              <a:rPr lang="cs-CZ" dirty="0" err="1"/>
              <a:t>Askell</a:t>
            </a:r>
            <a:r>
              <a:rPr lang="cs-CZ" dirty="0"/>
              <a:t>, </a:t>
            </a:r>
            <a:r>
              <a:rPr lang="cs-CZ" dirty="0" err="1"/>
              <a:t>Sandhini</a:t>
            </a:r>
            <a:r>
              <a:rPr lang="cs-CZ" dirty="0"/>
              <a:t> </a:t>
            </a:r>
            <a:r>
              <a:rPr lang="cs-CZ" dirty="0" err="1"/>
              <a:t>Agarwal</a:t>
            </a:r>
            <a:r>
              <a:rPr lang="cs-CZ" dirty="0"/>
              <a:t>, Ariel Herbert-</a:t>
            </a:r>
            <a:r>
              <a:rPr lang="cs-CZ" dirty="0" err="1"/>
              <a:t>Voss</a:t>
            </a:r>
            <a:r>
              <a:rPr lang="cs-CZ" dirty="0"/>
              <a:t>, </a:t>
            </a:r>
            <a:r>
              <a:rPr lang="cs-CZ" dirty="0" err="1"/>
              <a:t>Gretchen</a:t>
            </a:r>
            <a:r>
              <a:rPr lang="cs-CZ" dirty="0"/>
              <a:t> </a:t>
            </a:r>
            <a:r>
              <a:rPr lang="cs-CZ" dirty="0" err="1"/>
              <a:t>Krueger</a:t>
            </a:r>
            <a:r>
              <a:rPr lang="cs-CZ" dirty="0"/>
              <a:t>, Tom </a:t>
            </a:r>
            <a:r>
              <a:rPr lang="cs-CZ" dirty="0" err="1"/>
              <a:t>Henighan</a:t>
            </a:r>
            <a:r>
              <a:rPr lang="cs-CZ" dirty="0"/>
              <a:t>, </a:t>
            </a:r>
            <a:r>
              <a:rPr lang="cs-CZ" dirty="0" err="1"/>
              <a:t>Rewon</a:t>
            </a:r>
            <a:r>
              <a:rPr lang="cs-CZ" dirty="0"/>
              <a:t> </a:t>
            </a:r>
            <a:r>
              <a:rPr lang="cs-CZ" dirty="0" err="1"/>
              <a:t>Child</a:t>
            </a:r>
            <a:r>
              <a:rPr lang="cs-CZ" dirty="0"/>
              <a:t>, </a:t>
            </a:r>
            <a:r>
              <a:rPr lang="cs-CZ" dirty="0" err="1"/>
              <a:t>Aditya</a:t>
            </a:r>
            <a:r>
              <a:rPr lang="cs-CZ" dirty="0"/>
              <a:t> </a:t>
            </a:r>
            <a:r>
              <a:rPr lang="cs-CZ" dirty="0" err="1"/>
              <a:t>Ramesh</a:t>
            </a:r>
            <a:r>
              <a:rPr lang="cs-CZ" dirty="0"/>
              <a:t>, Daniel M. Ziegler, </a:t>
            </a:r>
            <a:r>
              <a:rPr lang="cs-CZ" dirty="0" err="1"/>
              <a:t>Jeffrey</a:t>
            </a:r>
            <a:r>
              <a:rPr lang="cs-CZ" dirty="0"/>
              <a:t> </a:t>
            </a:r>
            <a:r>
              <a:rPr lang="cs-CZ" dirty="0" err="1"/>
              <a:t>Wu</a:t>
            </a:r>
            <a:r>
              <a:rPr lang="cs-CZ" dirty="0"/>
              <a:t>, </a:t>
            </a:r>
            <a:r>
              <a:rPr lang="cs-CZ" dirty="0" err="1"/>
              <a:t>Clemens</a:t>
            </a:r>
            <a:r>
              <a:rPr lang="cs-CZ" dirty="0"/>
              <a:t> Winter, Christopher Hesse, Mark </a:t>
            </a:r>
            <a:r>
              <a:rPr lang="cs-CZ" dirty="0" err="1"/>
              <a:t>Chen</a:t>
            </a:r>
            <a:r>
              <a:rPr lang="cs-CZ" dirty="0"/>
              <a:t>, Eric </a:t>
            </a:r>
            <a:r>
              <a:rPr lang="cs-CZ" dirty="0" err="1"/>
              <a:t>Sigler</a:t>
            </a:r>
            <a:r>
              <a:rPr lang="cs-CZ" dirty="0"/>
              <a:t>, Mateusz </a:t>
            </a:r>
            <a:r>
              <a:rPr lang="cs-CZ" dirty="0" err="1"/>
              <a:t>Litwin</a:t>
            </a:r>
            <a:r>
              <a:rPr lang="cs-CZ" dirty="0"/>
              <a:t>, </a:t>
            </a:r>
            <a:r>
              <a:rPr lang="cs-CZ" dirty="0" err="1"/>
              <a:t>Scott</a:t>
            </a:r>
            <a:r>
              <a:rPr lang="cs-CZ" dirty="0"/>
              <a:t> </a:t>
            </a:r>
            <a:r>
              <a:rPr lang="cs-CZ" dirty="0" err="1"/>
              <a:t>Gray</a:t>
            </a:r>
            <a:r>
              <a:rPr lang="cs-CZ" dirty="0"/>
              <a:t>, Benjamin </a:t>
            </a:r>
            <a:r>
              <a:rPr lang="cs-CZ" dirty="0" err="1"/>
              <a:t>Chess</a:t>
            </a:r>
            <a:r>
              <a:rPr lang="cs-CZ" dirty="0"/>
              <a:t>, Jack Clark, Christopher </a:t>
            </a:r>
            <a:r>
              <a:rPr lang="cs-CZ" dirty="0" err="1"/>
              <a:t>Berner</a:t>
            </a:r>
            <a:r>
              <a:rPr lang="cs-CZ" dirty="0"/>
              <a:t>, Sam </a:t>
            </a:r>
            <a:r>
              <a:rPr lang="cs-CZ" dirty="0" err="1"/>
              <a:t>McCandlish</a:t>
            </a:r>
            <a:r>
              <a:rPr lang="cs-CZ" dirty="0"/>
              <a:t>, Alec </a:t>
            </a:r>
            <a:r>
              <a:rPr lang="cs-CZ" dirty="0" err="1"/>
              <a:t>Radford</a:t>
            </a:r>
            <a:r>
              <a:rPr lang="cs-CZ" dirty="0"/>
              <a:t>, </a:t>
            </a:r>
            <a:r>
              <a:rPr lang="cs-CZ" dirty="0" err="1"/>
              <a:t>Ilya</a:t>
            </a:r>
            <a:r>
              <a:rPr lang="cs-CZ" dirty="0"/>
              <a:t> </a:t>
            </a:r>
            <a:r>
              <a:rPr lang="cs-CZ" dirty="0" err="1"/>
              <a:t>Sutskever</a:t>
            </a:r>
            <a:r>
              <a:rPr lang="cs-CZ" dirty="0"/>
              <a:t>, and Dario </a:t>
            </a:r>
            <a:r>
              <a:rPr lang="cs-CZ" dirty="0" err="1"/>
              <a:t>Amodei</a:t>
            </a:r>
            <a:r>
              <a:rPr lang="cs-CZ" dirty="0"/>
              <a:t>. (2020).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are </a:t>
            </a:r>
            <a:r>
              <a:rPr lang="cs-CZ" dirty="0" err="1"/>
              <a:t>few</a:t>
            </a:r>
            <a:r>
              <a:rPr lang="cs-CZ" dirty="0"/>
              <a:t>-shot </a:t>
            </a:r>
            <a:r>
              <a:rPr lang="cs-CZ" dirty="0" err="1"/>
              <a:t>learners</a:t>
            </a:r>
            <a:r>
              <a:rPr lang="cs-CZ" dirty="0"/>
              <a:t>. In </a:t>
            </a:r>
            <a:r>
              <a:rPr lang="cs-CZ" dirty="0" err="1"/>
              <a:t>Proceedings</a:t>
            </a:r>
            <a:r>
              <a:rPr lang="cs-CZ" dirty="0"/>
              <a:t> of the 34th International </a:t>
            </a:r>
            <a:r>
              <a:rPr lang="cs-CZ" dirty="0" err="1"/>
              <a:t>Conference</a:t>
            </a:r>
            <a:r>
              <a:rPr lang="cs-CZ" dirty="0"/>
              <a:t> on </a:t>
            </a: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Systems (NIPS '20). </a:t>
            </a:r>
            <a:r>
              <a:rPr lang="cs-CZ" dirty="0" err="1"/>
              <a:t>Curran</a:t>
            </a:r>
            <a:r>
              <a:rPr lang="cs-CZ" dirty="0"/>
              <a:t> </a:t>
            </a:r>
            <a:r>
              <a:rPr lang="cs-CZ" dirty="0" err="1"/>
              <a:t>Associates</a:t>
            </a:r>
            <a:r>
              <a:rPr lang="cs-CZ" dirty="0"/>
              <a:t> Inc., 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Hook</a:t>
            </a:r>
            <a:r>
              <a:rPr lang="cs-CZ" dirty="0"/>
              <a:t>, NY, USA, Article 159, 1877–1901.</a:t>
            </a:r>
          </a:p>
        </p:txBody>
      </p:sp>
    </p:spTree>
    <p:extLst>
      <p:ext uri="{BB962C8B-B14F-4D97-AF65-F5344CB8AC3E}">
        <p14:creationId xmlns:p14="http://schemas.microsoft.com/office/powerpoint/2010/main" val="185645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8B7B1-AA50-4D5D-8AE9-C45F0FE4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a metodologické aspekty používání umělé inteligence ve výzkumu</a:t>
            </a:r>
          </a:p>
        </p:txBody>
      </p:sp>
    </p:spTree>
    <p:extLst>
      <p:ext uri="{BB962C8B-B14F-4D97-AF65-F5344CB8AC3E}">
        <p14:creationId xmlns:p14="http://schemas.microsoft.com/office/powerpoint/2010/main" val="404636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0C80250-19E7-4F3F-B301-1C0613E477AF}"/>
              </a:ext>
            </a:extLst>
          </p:cNvPr>
          <p:cNvSpPr txBox="1"/>
          <p:nvPr/>
        </p:nvSpPr>
        <p:spPr>
          <a:xfrm>
            <a:off x="490654" y="880946"/>
            <a:ext cx="112738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Etika se sice tradičně primárně zaměřuje na člověka a jeho jednání, ale s rozvojem moderních technologií se leccos změnilo.​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Výdobytky lidské činnosti nejsou morálně zcela nečinné a jejich vlastnosti mohou mít pozitivní, ale i negativní dopady na život člověka i na společnost​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Moderní technologie se však z pasivních objektů  proměňují v aktéry, kteří se mohou rozhodovat a na základě těchto rozhodnutí i jednat.​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Reakce na obavy a dopady AI na společnost (rok 2018)​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Součástí „digitální etiky“, je multidisciplinární (filosofie, právo a informatika)​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Podpora ze strany různých zainteresovaných stran (vlády, nevládní organizace, akademická obec, průmysl) 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„</a:t>
            </a:r>
            <a:r>
              <a:rPr lang="cs-CZ" sz="2000" dirty="0" err="1"/>
              <a:t>Trustworthy</a:t>
            </a:r>
            <a:r>
              <a:rPr lang="cs-CZ" sz="2000" dirty="0"/>
              <a:t> AI“</a:t>
            </a:r>
          </a:p>
        </p:txBody>
      </p:sp>
      <p:pic>
        <p:nvPicPr>
          <p:cNvPr id="3074" name="Picture 2" descr="Obsah obrázku venku, obloha, osoba, Lidská tvář&#10;&#10;Popis byl vytvořen automaticky">
            <a:extLst>
              <a:ext uri="{FF2B5EF4-FFF2-40B4-BE49-F238E27FC236}">
                <a16:creationId xmlns:a16="http://schemas.microsoft.com/office/drawing/2014/main" id="{59A4F72A-E8AA-4E1C-B3EF-57820A6C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36" y="4081822"/>
            <a:ext cx="3451012" cy="25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544F1E1-3FAD-4470-AE1F-936B413A40D2}"/>
              </a:ext>
            </a:extLst>
          </p:cNvPr>
          <p:cNvSpPr txBox="1"/>
          <p:nvPr/>
        </p:nvSpPr>
        <p:spPr>
          <a:xfrm>
            <a:off x="3504271" y="3743268"/>
            <a:ext cx="3944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1" dirty="0">
                <a:solidFill>
                  <a:schemeClr val="tx2"/>
                </a:solidFill>
              </a:rPr>
              <a:t>S</a:t>
            </a:r>
            <a:r>
              <a:rPr lang="cs-CZ" sz="1600" b="1" i="1" u="none" strike="noStrike" dirty="0">
                <a:solidFill>
                  <a:schemeClr val="tx2"/>
                </a:solidFill>
                <a:effectLst/>
              </a:rPr>
              <a:t>kandál Facebook-Cambridge </a:t>
            </a:r>
            <a:r>
              <a:rPr lang="cs-CZ" sz="1600" b="1" i="1" u="none" strike="noStrike" dirty="0" err="1">
                <a:solidFill>
                  <a:schemeClr val="tx2"/>
                </a:solidFill>
                <a:effectLst/>
              </a:rPr>
              <a:t>Analytica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77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sah obrázku text, snímek obrazovky, Písmo, číslo&#10;&#10;Popis se vygeneroval automaticky.">
            <a:extLst>
              <a:ext uri="{FF2B5EF4-FFF2-40B4-BE49-F238E27FC236}">
                <a16:creationId xmlns:a16="http://schemas.microsoft.com/office/drawing/2014/main" id="{9FCD3D4D-F87A-466A-B5EE-E2D0217A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52" y="1851102"/>
            <a:ext cx="8446096" cy="44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9C8CCF0-D515-4299-8958-345F3ADAF68E}"/>
              </a:ext>
            </a:extLst>
          </p:cNvPr>
          <p:cNvSpPr txBox="1"/>
          <p:nvPr/>
        </p:nvSpPr>
        <p:spPr>
          <a:xfrm>
            <a:off x="1377175" y="686021"/>
            <a:ext cx="9171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0" i="0" u="none" strike="noStrike" dirty="0">
                <a:solidFill>
                  <a:schemeClr val="tx2"/>
                </a:solidFill>
                <a:effectLst/>
                <a:latin typeface="+mj-lt"/>
              </a:rPr>
              <a:t>Roční změny v publikování empirických prací v oblasti výzkumu etiky umělé inteligence</a:t>
            </a:r>
            <a:endParaRPr lang="cs-CZ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611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B5BEB-F299-4175-B854-804B8365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a AI​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47CE4-048F-46AD-9AC0-1BD4811F8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5" y="2341756"/>
            <a:ext cx="12058184" cy="4605454"/>
          </a:xfrm>
        </p:spPr>
        <p:txBody>
          <a:bodyPr>
            <a:normAutofit fontScale="62500" lnSpcReduction="20000"/>
          </a:bodyPr>
          <a:lstStyle/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Výzkumné etické komise (</a:t>
            </a:r>
            <a:r>
              <a:rPr lang="cs-CZ" sz="2900" b="0" i="0" u="none" strike="noStrike" dirty="0" err="1">
                <a:solidFill>
                  <a:schemeClr val="tx1"/>
                </a:solidFill>
                <a:effectLst/>
              </a:rPr>
              <a:t>REBs</a:t>
            </a:r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)</a:t>
            </a:r>
            <a:r>
              <a:rPr lang="en-US" sz="29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Neustále rostoucí význam = </a:t>
            </a:r>
            <a:r>
              <a:rPr lang="cs-CZ" sz="2900" b="1" i="0" u="none" strike="noStrike" dirty="0">
                <a:solidFill>
                  <a:schemeClr val="tx1"/>
                </a:solidFill>
                <a:effectLst/>
              </a:rPr>
              <a:t>stále více úkolů a rozhodnutí vykonávají stroje</a:t>
            </a:r>
            <a:r>
              <a:rPr lang="cs-CZ" sz="29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Jádrem etiky umělé inteligence je snaha o vytvoření souboru etických pravidel, která všem systémům umělé inteligence umožní rozhodovat se správně </a:t>
            </a:r>
            <a:r>
              <a:rPr lang="en-US" sz="29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Co to přesně znamená?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sz="2900" dirty="0">
              <a:solidFill>
                <a:schemeClr val="tx1"/>
              </a:solidFill>
            </a:endParaRPr>
          </a:p>
          <a:p>
            <a:pPr algn="l" rtl="0" fontAlgn="base"/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Dokumenty o AI se shodují na základních etických principech:</a:t>
            </a:r>
            <a:r>
              <a:rPr lang="cs-CZ" sz="2900" b="0" i="0" dirty="0">
                <a:solidFill>
                  <a:schemeClr val="tx1"/>
                </a:solidFill>
                <a:effectLst/>
              </a:rPr>
              <a:t>​​</a:t>
            </a:r>
          </a:p>
          <a:p>
            <a:pPr lvl="1" fontAlgn="base">
              <a:buFont typeface="+mj-lt"/>
              <a:buAutoNum type="arabicPeriod"/>
            </a:pPr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Princip neškození</a:t>
            </a:r>
            <a:r>
              <a:rPr lang="en-US" sz="29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Princip prospívání </a:t>
            </a:r>
            <a:r>
              <a:rPr lang="en-US" sz="29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Princip respektu k lidské autonomii</a:t>
            </a:r>
            <a:r>
              <a:rPr lang="en-US" sz="29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Princip spravedlnosti </a:t>
            </a:r>
            <a:r>
              <a:rPr lang="en-US" sz="29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+mj-lt"/>
              <a:buAutoNum type="arabicPeriod"/>
            </a:pPr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Princip vysvětlitelnosti</a:t>
            </a:r>
            <a:r>
              <a:rPr lang="en-US" sz="2900" b="0" i="0" dirty="0">
                <a:solidFill>
                  <a:schemeClr val="tx1"/>
                </a:solidFill>
                <a:effectLst/>
              </a:rPr>
              <a:t>​</a:t>
            </a:r>
            <a:endParaRPr lang="cs-CZ" sz="2900" b="0" i="0" dirty="0">
              <a:solidFill>
                <a:schemeClr val="tx1"/>
              </a:solidFill>
              <a:effectLst/>
            </a:endParaRPr>
          </a:p>
          <a:p>
            <a:pPr algn="l" rtl="0" fontAlgn="base"/>
            <a:r>
              <a:rPr lang="cs-CZ" sz="2900" b="0" i="0" u="none" strike="noStrike" dirty="0">
                <a:solidFill>
                  <a:schemeClr val="tx1"/>
                </a:solidFill>
                <a:effectLst/>
              </a:rPr>
              <a:t>Přístup = "shora", "zdola" či kombinace obou postupů</a:t>
            </a:r>
            <a:r>
              <a:rPr lang="en-US" sz="29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marL="0" indent="0" algn="l" rtl="0" fontAlgn="base">
              <a:buNone/>
            </a:pPr>
            <a:endParaRPr lang="cs-CZ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37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B328285-8ECB-48FA-844B-1497D20F0100}"/>
              </a:ext>
            </a:extLst>
          </p:cNvPr>
          <p:cNvSpPr txBox="1"/>
          <p:nvPr/>
        </p:nvSpPr>
        <p:spPr>
          <a:xfrm>
            <a:off x="524107" y="1014761"/>
            <a:ext cx="110174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/>
              <a:t>Pilíře odpovědnosti:​</a:t>
            </a:r>
          </a:p>
          <a:p>
            <a:endParaRPr lang="cs-CZ" sz="2400" u="sng" dirty="0"/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Společnost jako celek musí být připravená převzít zodpovědnost za dopad AI​</a:t>
            </a:r>
          </a:p>
          <a:p>
            <a:pPr marL="342900" indent="-342900">
              <a:buFont typeface="+mj-lt"/>
              <a:buAutoNum type="arabicPeriod"/>
            </a:pPr>
            <a:endParaRPr lang="cs-CZ" sz="2400" dirty="0"/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Soulad systémů AI s etikou a lidskými hodnotami​</a:t>
            </a:r>
          </a:p>
          <a:p>
            <a:pPr marL="342900" indent="-342900">
              <a:buFont typeface="+mj-lt"/>
              <a:buAutoNum type="arabicPeriod"/>
            </a:pPr>
            <a:endParaRPr lang="cs-CZ" sz="2400" dirty="0"/>
          </a:p>
          <a:p>
            <a:pPr marL="342900" indent="-342900">
              <a:buFont typeface="+mj-lt"/>
              <a:buAutoNum type="arabicPeriod"/>
            </a:pPr>
            <a:r>
              <a:rPr lang="cs-CZ" sz="2400" dirty="0"/>
              <a:t>AI jako součást sociotechnických vztahů</a:t>
            </a:r>
          </a:p>
        </p:txBody>
      </p:sp>
      <p:pic>
        <p:nvPicPr>
          <p:cNvPr id="5122" name="Picture 2" descr="Obsah obrázku text, kruh, logo, Písmo&#10;&#10;Popis se vygeneroval automaticky.">
            <a:extLst>
              <a:ext uri="{FF2B5EF4-FFF2-40B4-BE49-F238E27FC236}">
                <a16:creationId xmlns:a16="http://schemas.microsoft.com/office/drawing/2014/main" id="{7D22E3CD-2329-483E-BB33-45F0A05EB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80" y="2685221"/>
            <a:ext cx="4231888" cy="381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5CD1D4D-57FE-4527-BABC-96B3F7967642}"/>
              </a:ext>
            </a:extLst>
          </p:cNvPr>
          <p:cNvSpPr txBox="1"/>
          <p:nvPr/>
        </p:nvSpPr>
        <p:spPr>
          <a:xfrm>
            <a:off x="7593980" y="6499488"/>
            <a:ext cx="6094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0" dirty="0">
                <a:solidFill>
                  <a:schemeClr val="tx2"/>
                </a:solidFill>
                <a:effectLst/>
              </a:rPr>
              <a:t> Zdroj: </a:t>
            </a:r>
            <a:r>
              <a:rPr lang="cs-CZ" sz="1600" b="0" i="0" dirty="0" err="1">
                <a:solidFill>
                  <a:schemeClr val="tx2"/>
                </a:solidFill>
                <a:effectLst/>
              </a:rPr>
              <a:t>Dignum</a:t>
            </a:r>
            <a:r>
              <a:rPr lang="cs-CZ" sz="1600" b="0" i="0" dirty="0">
                <a:solidFill>
                  <a:schemeClr val="tx2"/>
                </a:solidFill>
                <a:effectLst/>
              </a:rPr>
              <a:t> (2017)</a:t>
            </a:r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99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6EFB7E5-93FB-4095-A9CD-C623B085EBD6}"/>
              </a:ext>
            </a:extLst>
          </p:cNvPr>
          <p:cNvSpPr txBox="1"/>
          <p:nvPr/>
        </p:nvSpPr>
        <p:spPr>
          <a:xfrm>
            <a:off x="501805" y="903249"/>
            <a:ext cx="1115121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Spolupráce odborníků </a:t>
            </a:r>
            <a:r>
              <a:rPr lang="cs-CZ" sz="2000" dirty="0">
                <a:sym typeface="Wingdings" panose="05000000000000000000" pitchFamily="2" charset="2"/>
              </a:rPr>
              <a:t></a:t>
            </a:r>
            <a:r>
              <a:rPr lang="cs-CZ" sz="2000" dirty="0"/>
              <a:t> spolupráce mezi jednotlivými obory, aby se etické otázky promítly již v počáteční fázi 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Právní a normativní standardy 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Vyvažování protichůdných principů </a:t>
            </a:r>
            <a:r>
              <a:rPr lang="cs-CZ" sz="2000" dirty="0">
                <a:sym typeface="Wingdings" panose="05000000000000000000" pitchFamily="2" charset="2"/>
              </a:rPr>
              <a:t></a:t>
            </a:r>
            <a:r>
              <a:rPr lang="cs-CZ" sz="2000" dirty="0"/>
              <a:t> kompromisy mezi různými etickými požadavky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Korporátní společenská zodpovědnost </a:t>
            </a:r>
            <a:r>
              <a:rPr lang="cs-CZ" sz="2000" dirty="0">
                <a:sym typeface="Wingdings" panose="05000000000000000000" pitchFamily="2" charset="2"/>
              </a:rPr>
              <a:t></a:t>
            </a:r>
            <a:r>
              <a:rPr lang="cs-CZ" sz="2000" dirty="0"/>
              <a:t> právní i morální zodpovědnost 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Zvyšování digitální zodpovědnosti 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Mnoho zemí přijalo iniciativy pro regulaci AI na základě etických standardů --&gt; směrnice se liší​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Odlišné mezi jednotlivými časopisy</a:t>
            </a:r>
          </a:p>
          <a:p>
            <a:pPr>
              <a:buClr>
                <a:schemeClr val="accent2"/>
              </a:buClr>
            </a:pPr>
            <a:endParaRPr lang="cs-CZ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Sběr a ukládání dat​</a:t>
            </a:r>
          </a:p>
          <a:p>
            <a:pPr marL="742950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technické řešení, které má své limity​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Etické otázky ohledně souhlasu 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Úniky dat a kybernetické útoky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Předpojatost v algoritmech a diskriminace​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Transparentnost a </a:t>
            </a:r>
            <a:r>
              <a:rPr lang="cs-CZ" sz="2000" dirty="0" err="1"/>
              <a:t>interpretovatelnost</a:t>
            </a:r>
            <a:r>
              <a:rPr lang="cs-CZ" sz="2000" dirty="0"/>
              <a:t> algoritmů</a:t>
            </a:r>
          </a:p>
        </p:txBody>
      </p:sp>
    </p:spTree>
    <p:extLst>
      <p:ext uri="{BB962C8B-B14F-4D97-AF65-F5344CB8AC3E}">
        <p14:creationId xmlns:p14="http://schemas.microsoft.com/office/powerpoint/2010/main" val="157663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0DA28-66BA-4AA0-A5D1-7C886C28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MUNI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C3E0FF-230E-4E64-B5BC-7A970DF9C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27" y="1973765"/>
            <a:ext cx="11640545" cy="4705815"/>
          </a:xfrm>
        </p:spPr>
        <p:txBody>
          <a:bodyPr>
            <a:normAutofit fontScale="77500" lnSpcReduction="20000"/>
          </a:bodyPr>
          <a:lstStyle/>
          <a:p>
            <a:pPr marL="0" indent="0" algn="l" rtl="0" fontAlgn="base">
              <a:buNone/>
            </a:pPr>
            <a:r>
              <a:rPr lang="cs-CZ" sz="2300" b="0" i="0" u="none" strike="noStrike" dirty="0">
                <a:solidFill>
                  <a:schemeClr val="tx1"/>
                </a:solidFill>
                <a:effectLst/>
              </a:rPr>
              <a:t>Měla by se AI využívat na univerzitě? </a:t>
            </a:r>
            <a:r>
              <a:rPr lang="cs-CZ" sz="2300" b="1" i="0" u="none" strike="noStrike" dirty="0">
                <a:solidFill>
                  <a:schemeClr val="tx1"/>
                </a:solidFill>
                <a:effectLst/>
              </a:rPr>
              <a:t>Pokyny univerzity</a:t>
            </a:r>
            <a:r>
              <a:rPr lang="en-US" sz="2300" b="1" i="0" dirty="0">
                <a:solidFill>
                  <a:schemeClr val="tx1"/>
                </a:solidFill>
                <a:effectLst/>
              </a:rPr>
              <a:t>​</a:t>
            </a:r>
            <a:endParaRPr lang="cs-CZ" sz="2300" b="1" i="0" dirty="0">
              <a:solidFill>
                <a:schemeClr val="tx1"/>
              </a:solidFill>
              <a:effectLst/>
            </a:endParaRP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300" b="0" i="0" u="none" strike="noStrike" dirty="0">
                <a:solidFill>
                  <a:schemeClr val="tx1"/>
                </a:solidFill>
                <a:effectLst/>
              </a:rPr>
              <a:t>Buďte zvídaví</a:t>
            </a:r>
            <a:r>
              <a:rPr lang="cs-CZ" sz="23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300" b="0" i="0" u="none" strike="noStrike" dirty="0">
                <a:solidFill>
                  <a:schemeClr val="tx1"/>
                </a:solidFill>
                <a:effectLst/>
              </a:rPr>
              <a:t>Buďte pragmatičtí</a:t>
            </a:r>
            <a:r>
              <a:rPr lang="cs-CZ" sz="23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300" b="0" i="0" u="none" strike="noStrike" dirty="0">
                <a:solidFill>
                  <a:schemeClr val="tx1"/>
                </a:solidFill>
                <a:effectLst/>
              </a:rPr>
              <a:t>Buďte svědomití a poctiví</a:t>
            </a:r>
            <a:r>
              <a:rPr lang="cs-CZ" sz="23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300" b="0" i="0" u="none" strike="noStrike" dirty="0">
                <a:solidFill>
                  <a:schemeClr val="tx1"/>
                </a:solidFill>
                <a:effectLst/>
              </a:rPr>
              <a:t>Buďte transparentní</a:t>
            </a:r>
            <a:r>
              <a:rPr lang="cs-CZ" sz="23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300" b="0" i="0" u="none" strike="noStrike" dirty="0">
                <a:solidFill>
                  <a:schemeClr val="tx1"/>
                </a:solidFill>
                <a:effectLst/>
              </a:rPr>
              <a:t>Buďte zodpovědní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endParaRPr lang="cs-CZ" sz="2300" dirty="0">
              <a:solidFill>
                <a:schemeClr val="tx1"/>
              </a:solidFill>
            </a:endParaRP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300" b="0" i="0" dirty="0">
                <a:solidFill>
                  <a:schemeClr val="tx1"/>
                </a:solidFill>
                <a:effectLst/>
              </a:rPr>
              <a:t>Kontrola jazyku a porozumění textu </a:t>
            </a:r>
            <a:r>
              <a:rPr lang="cs-CZ" sz="2300" b="0" i="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cs-CZ" sz="2300" b="0" i="0" dirty="0">
                <a:solidFill>
                  <a:schemeClr val="tx1"/>
                </a:solidFill>
                <a:effectLst/>
              </a:rPr>
              <a:t> negenerujete nový text, pouze ho upravujete​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300" b="0" i="0" dirty="0">
                <a:solidFill>
                  <a:schemeClr val="tx1"/>
                </a:solidFill>
                <a:effectLst/>
              </a:rPr>
              <a:t>Upřesnění jak jste AI použili​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300" b="0" i="0" dirty="0">
                <a:solidFill>
                  <a:schemeClr val="tx1"/>
                </a:solidFill>
                <a:effectLst/>
              </a:rPr>
              <a:t>Negenerovat postřehy a závěry </a:t>
            </a:r>
            <a:r>
              <a:rPr lang="cs-CZ" sz="2300" b="0" i="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cs-CZ" sz="2300" b="0" i="0" dirty="0">
                <a:solidFill>
                  <a:schemeClr val="tx1"/>
                </a:solidFill>
                <a:effectLst/>
              </a:rPr>
              <a:t> interpretace dat za vás v závěrečné práci ​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300" b="0" i="0" dirty="0">
                <a:solidFill>
                  <a:schemeClr val="tx1"/>
                </a:solidFill>
                <a:effectLst/>
              </a:rPr>
              <a:t>Nemělo by být uděleno AI autorství (nejedná se o nezávislého autora)​</a:t>
            </a:r>
          </a:p>
          <a:p>
            <a:pPr algn="l" rtl="0" fontAlgn="base">
              <a:buFont typeface="Wingdings" panose="05000000000000000000" pitchFamily="2" charset="2"/>
              <a:buChar char="§"/>
            </a:pPr>
            <a:r>
              <a:rPr lang="cs-CZ" sz="2300" b="0" i="0" dirty="0">
                <a:solidFill>
                  <a:schemeClr val="tx1"/>
                </a:solidFill>
                <a:effectLst/>
              </a:rPr>
              <a:t>Forma brainstormingu </a:t>
            </a:r>
            <a:r>
              <a:rPr lang="cs-CZ" sz="2300" b="0" i="0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cs-CZ" sz="2300" b="0" i="0" dirty="0">
                <a:solidFill>
                  <a:schemeClr val="tx1"/>
                </a:solidFill>
                <a:effectLst/>
              </a:rPr>
              <a:t> dohlížet a ověřovat výstup</a:t>
            </a:r>
          </a:p>
          <a:p>
            <a:pPr marL="0" indent="0" algn="l" rtl="0" fontAlgn="base">
              <a:buNone/>
            </a:pPr>
            <a:r>
              <a:rPr lang="cs-CZ" sz="2300" b="1" i="0" dirty="0">
                <a:solidFill>
                  <a:schemeClr val="tx1"/>
                </a:solidFill>
                <a:effectLst/>
              </a:rPr>
              <a:t>https://www.muni.cz/o-univerzite/uredni-deska/stanovisko-k-vyuzivani-ai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32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5CAC9-B7E2-4157-91B8-ADCF7E6E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Umělá inteligence?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E7316-6180-47F8-B906-DA5899A8A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cs-CZ" sz="2400" b="0" i="0" u="none" strike="noStrike" dirty="0">
                <a:solidFill>
                  <a:schemeClr val="tx1"/>
                </a:solidFill>
                <a:effectLst/>
              </a:rPr>
              <a:t>„Zpracovává informace, aby udělal/a něco smysluplného“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​</a:t>
            </a:r>
            <a:endParaRPr lang="cs-CZ" sz="2400" b="0" i="0" dirty="0">
              <a:solidFill>
                <a:schemeClr val="tx1"/>
              </a:solidFill>
              <a:effectLst/>
            </a:endParaRPr>
          </a:p>
          <a:p>
            <a:pPr algn="l" rtl="0" fontAlgn="base"/>
            <a:r>
              <a:rPr lang="cs-CZ" sz="2400" b="0" i="0" u="none" strike="noStrike" dirty="0">
                <a:solidFill>
                  <a:schemeClr val="tx1"/>
                </a:solidFill>
                <a:effectLst/>
              </a:rPr>
              <a:t>„Stroj můžeme označit za „inteligentní“, pokud člověk, se kterým interaguje nepozná, zda se jedná o stroj či člověka.“ (Alan </a:t>
            </a:r>
            <a:r>
              <a:rPr lang="cs-CZ" sz="2400" b="0" i="0" u="none" strike="noStrike" dirty="0" err="1">
                <a:solidFill>
                  <a:schemeClr val="tx1"/>
                </a:solidFill>
                <a:effectLst/>
              </a:rPr>
              <a:t>Turning</a:t>
            </a:r>
            <a:r>
              <a:rPr lang="cs-CZ" sz="2400" b="0" i="0" u="none" strike="noStrike" dirty="0">
                <a:solidFill>
                  <a:schemeClr val="tx1"/>
                </a:solidFill>
                <a:effectLst/>
              </a:rPr>
              <a:t>)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​</a:t>
            </a:r>
            <a:endParaRPr lang="cs-CZ" sz="2400" b="0" i="0" dirty="0">
              <a:solidFill>
                <a:schemeClr val="tx1"/>
              </a:solidFill>
              <a:effectLst/>
            </a:endParaRPr>
          </a:p>
          <a:p>
            <a:pPr algn="l" rtl="0" fontAlgn="base"/>
            <a:r>
              <a:rPr lang="cs-CZ" sz="2400" b="0" i="0" u="none" strike="noStrike" dirty="0">
                <a:solidFill>
                  <a:schemeClr val="tx1"/>
                </a:solidFill>
                <a:effectLst/>
              </a:rPr>
              <a:t>„Výpočetní artefakt prostřednictvím lidského zásahu, který myslí nebo jedná jako lidé, nebo očekáváme, že bude myslet a jednat jako člověk“ (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McCarthy, J., Minsky, M. L., Rochester, N., &amp; Shannon, C. E.</a:t>
            </a:r>
            <a:r>
              <a:rPr lang="cs-CZ" sz="2400" b="0" i="0" u="none" strike="noStrike" dirty="0">
                <a:solidFill>
                  <a:schemeClr val="tx1"/>
                </a:solidFill>
                <a:effectLst/>
              </a:rPr>
              <a:t>, 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</a:rPr>
              <a:t>2006</a:t>
            </a:r>
            <a:r>
              <a:rPr lang="cs-CZ" sz="2400" b="0" i="0" u="none" strike="noStrike" dirty="0">
                <a:solidFill>
                  <a:schemeClr val="tx1"/>
                </a:solidFill>
                <a:effectLst/>
              </a:rPr>
              <a:t>)</a:t>
            </a:r>
            <a:endParaRPr lang="en-US" sz="2400" b="0" i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14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FF0FB2-098B-4370-9BA9-1AE1F8F07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71A27-50E1-4794-9285-E467E47C6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Baum</a:t>
            </a:r>
            <a:r>
              <a:rPr lang="cs-CZ" dirty="0"/>
              <a:t>, S. D. (2020).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choice</a:t>
            </a:r>
            <a:r>
              <a:rPr lang="cs-CZ" dirty="0"/>
              <a:t> </a:t>
            </a:r>
            <a:r>
              <a:rPr lang="cs-CZ" dirty="0" err="1"/>
              <a:t>ethics</a:t>
            </a:r>
            <a:r>
              <a:rPr lang="cs-CZ" dirty="0"/>
              <a:t> in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. AI &amp; SOCIETY, 35(1), 165–176. https://doi.org/10.1007/s00146-017-0760-1​</a:t>
            </a:r>
          </a:p>
          <a:p>
            <a:r>
              <a:rPr lang="cs-CZ" dirty="0" err="1"/>
              <a:t>Dignum</a:t>
            </a:r>
            <a:r>
              <a:rPr lang="cs-CZ" dirty="0"/>
              <a:t>, V. (2017). RESPONSIBLE ARTIFICIAL INTELLIGENCE: DESIGNING AI FOR HUMAN VALUES. 1.​</a:t>
            </a:r>
          </a:p>
          <a:p>
            <a:r>
              <a:rPr lang="cs-CZ" dirty="0" err="1"/>
              <a:t>Hagendorff</a:t>
            </a:r>
            <a:r>
              <a:rPr lang="cs-CZ" dirty="0"/>
              <a:t>, T. (2020). The </a:t>
            </a:r>
            <a:r>
              <a:rPr lang="cs-CZ" dirty="0" err="1"/>
              <a:t>Ethics</a:t>
            </a:r>
            <a:r>
              <a:rPr lang="cs-CZ" dirty="0"/>
              <a:t> of AI </a:t>
            </a:r>
            <a:r>
              <a:rPr lang="cs-CZ" dirty="0" err="1"/>
              <a:t>Ethics</a:t>
            </a:r>
            <a:r>
              <a:rPr lang="cs-CZ" dirty="0"/>
              <a:t>: An </a:t>
            </a:r>
            <a:r>
              <a:rPr lang="cs-CZ" dirty="0" err="1"/>
              <a:t>Evaluation</a:t>
            </a:r>
            <a:r>
              <a:rPr lang="cs-CZ" dirty="0"/>
              <a:t> of Guidelines. </a:t>
            </a:r>
            <a:r>
              <a:rPr lang="cs-CZ" dirty="0" err="1"/>
              <a:t>Minds</a:t>
            </a:r>
            <a:r>
              <a:rPr lang="cs-CZ" dirty="0"/>
              <a:t> and </a:t>
            </a:r>
            <a:r>
              <a:rPr lang="cs-CZ" dirty="0" err="1"/>
              <a:t>Machines</a:t>
            </a:r>
            <a:r>
              <a:rPr lang="cs-CZ" dirty="0"/>
              <a:t>, 30(1), 99–120. https://doi.org/10.1007/s11023-020-09517-8​</a:t>
            </a:r>
          </a:p>
          <a:p>
            <a:r>
              <a:rPr lang="cs-CZ" dirty="0" err="1"/>
              <a:t>Khan</a:t>
            </a:r>
            <a:r>
              <a:rPr lang="cs-CZ" dirty="0"/>
              <a:t>, A. A., </a:t>
            </a:r>
            <a:r>
              <a:rPr lang="cs-CZ" dirty="0" err="1"/>
              <a:t>Badshah</a:t>
            </a:r>
            <a:r>
              <a:rPr lang="cs-CZ" dirty="0"/>
              <a:t>, S., </a:t>
            </a:r>
            <a:r>
              <a:rPr lang="cs-CZ" dirty="0" err="1"/>
              <a:t>Liang</a:t>
            </a:r>
            <a:r>
              <a:rPr lang="cs-CZ" dirty="0"/>
              <a:t>, P., </a:t>
            </a:r>
            <a:r>
              <a:rPr lang="cs-CZ" dirty="0" err="1"/>
              <a:t>Waseem</a:t>
            </a:r>
            <a:r>
              <a:rPr lang="cs-CZ" dirty="0"/>
              <a:t>, M., </a:t>
            </a:r>
            <a:r>
              <a:rPr lang="cs-CZ" dirty="0" err="1"/>
              <a:t>Khan</a:t>
            </a:r>
            <a:r>
              <a:rPr lang="cs-CZ" dirty="0"/>
              <a:t>, B., Ahmad, A., </a:t>
            </a:r>
            <a:r>
              <a:rPr lang="cs-CZ" dirty="0" err="1"/>
              <a:t>Fahmideh</a:t>
            </a:r>
            <a:r>
              <a:rPr lang="cs-CZ" dirty="0"/>
              <a:t>, M., </a:t>
            </a:r>
            <a:r>
              <a:rPr lang="cs-CZ" dirty="0" err="1"/>
              <a:t>Niazi</a:t>
            </a:r>
            <a:r>
              <a:rPr lang="cs-CZ" dirty="0"/>
              <a:t>, M., &amp; </a:t>
            </a:r>
            <a:r>
              <a:rPr lang="cs-CZ" dirty="0" err="1"/>
              <a:t>Akbar</a:t>
            </a:r>
            <a:r>
              <a:rPr lang="cs-CZ" dirty="0"/>
              <a:t>, M. A. (2023, listopad 29). </a:t>
            </a:r>
            <a:r>
              <a:rPr lang="cs-CZ" dirty="0" err="1"/>
              <a:t>Ethics</a:t>
            </a:r>
            <a:r>
              <a:rPr lang="cs-CZ" dirty="0"/>
              <a:t> of AI: A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literature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of </a:t>
            </a:r>
            <a:r>
              <a:rPr lang="cs-CZ" dirty="0" err="1"/>
              <a:t>principles</a:t>
            </a:r>
            <a:r>
              <a:rPr lang="cs-CZ" dirty="0"/>
              <a:t> and </a:t>
            </a:r>
            <a:r>
              <a:rPr lang="cs-CZ" dirty="0" err="1"/>
              <a:t>challenges</a:t>
            </a:r>
            <a:r>
              <a:rPr lang="cs-CZ" dirty="0"/>
              <a:t> [</a:t>
            </a:r>
            <a:r>
              <a:rPr lang="cs-CZ" dirty="0" err="1"/>
              <a:t>Artikkeli</a:t>
            </a:r>
            <a:r>
              <a:rPr lang="cs-CZ" dirty="0"/>
              <a:t> </a:t>
            </a:r>
            <a:r>
              <a:rPr lang="cs-CZ" dirty="0" err="1"/>
              <a:t>konferenssijulkaisussa</a:t>
            </a:r>
            <a:r>
              <a:rPr lang="cs-CZ" dirty="0"/>
              <a:t>]. </a:t>
            </a:r>
            <a:r>
              <a:rPr lang="cs-CZ" dirty="0" err="1"/>
              <a:t>Jultika.Oulu.Fi</a:t>
            </a:r>
            <a:r>
              <a:rPr lang="cs-CZ" dirty="0"/>
              <a:t>. https://oulurepo.oulu.fi/handle/10024/45173​</a:t>
            </a:r>
          </a:p>
          <a:p>
            <a:r>
              <a:rPr lang="cs-CZ" dirty="0" err="1"/>
              <a:t>Mittelstadt</a:t>
            </a:r>
            <a:r>
              <a:rPr lang="cs-CZ" dirty="0"/>
              <a:t>, B. (2019).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alone</a:t>
            </a:r>
            <a:r>
              <a:rPr lang="cs-CZ" dirty="0"/>
              <a:t> </a:t>
            </a:r>
            <a:r>
              <a:rPr lang="cs-CZ" dirty="0" err="1"/>
              <a:t>cannot</a:t>
            </a:r>
            <a:r>
              <a:rPr lang="cs-CZ" dirty="0"/>
              <a:t> </a:t>
            </a:r>
            <a:r>
              <a:rPr lang="cs-CZ" dirty="0" err="1"/>
              <a:t>guarantee</a:t>
            </a:r>
            <a:r>
              <a:rPr lang="cs-CZ" dirty="0"/>
              <a:t> </a:t>
            </a:r>
            <a:r>
              <a:rPr lang="cs-CZ" dirty="0" err="1"/>
              <a:t>ethical</a:t>
            </a:r>
            <a:r>
              <a:rPr lang="cs-CZ" dirty="0"/>
              <a:t> AI.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Machine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, 1(11), 501–507. https://doi.org/10.1038/s42256-019-0114-4</a:t>
            </a:r>
          </a:p>
        </p:txBody>
      </p:sp>
    </p:spTree>
    <p:extLst>
      <p:ext uri="{BB962C8B-B14F-4D97-AF65-F5344CB8AC3E}">
        <p14:creationId xmlns:p14="http://schemas.microsoft.com/office/powerpoint/2010/main" val="2594283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C3903-2126-4FBA-A382-FDD2A732A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Literární rešerše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8AF061-9199-42AC-8C3A-FC197873E5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62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87621-B6D2-43AD-A642-D36F8C34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literární rešerše prostřednictvím AI​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46F61-B145-49A7-B048-817AFD312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Automatizovaný proces ​</a:t>
            </a:r>
          </a:p>
          <a:p>
            <a:r>
              <a:rPr lang="cs-CZ" sz="2800" dirty="0">
                <a:solidFill>
                  <a:schemeClr val="tx1"/>
                </a:solidFill>
              </a:rPr>
              <a:t>Analýza obrovského množství literatury během několika minut ​</a:t>
            </a:r>
          </a:p>
          <a:p>
            <a:r>
              <a:rPr lang="cs-CZ" sz="2800" dirty="0">
                <a:solidFill>
                  <a:schemeClr val="tx1"/>
                </a:solidFill>
              </a:rPr>
              <a:t>Identifikace relevantní publikace na základě zadaného souboru kritérií​</a:t>
            </a:r>
          </a:p>
          <a:p>
            <a:r>
              <a:rPr lang="cs-CZ" sz="2800" dirty="0">
                <a:solidFill>
                  <a:schemeClr val="tx1"/>
                </a:solidFill>
              </a:rPr>
              <a:t>Lepší pokrytí literatury​</a:t>
            </a:r>
          </a:p>
          <a:p>
            <a:r>
              <a:rPr lang="cs-CZ" sz="2800" dirty="0">
                <a:solidFill>
                  <a:schemeClr val="tx1"/>
                </a:solidFill>
              </a:rPr>
              <a:t>Zvýšení efektivnosti a přesnosti </a:t>
            </a:r>
          </a:p>
        </p:txBody>
      </p:sp>
    </p:spTree>
    <p:extLst>
      <p:ext uri="{BB962C8B-B14F-4D97-AF65-F5344CB8AC3E}">
        <p14:creationId xmlns:p14="http://schemas.microsoft.com/office/powerpoint/2010/main" val="3124919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F2099-7EF5-4516-8356-B93140C9F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AI nástrojů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04E9B-D97C-48CD-A317-9E37F1EC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79" y="2191648"/>
            <a:ext cx="11029615" cy="3678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Tradiční nástroje </a:t>
            </a:r>
            <a:r>
              <a:rPr lang="cs-CZ" sz="2400" dirty="0">
                <a:solidFill>
                  <a:schemeClr val="tx1"/>
                </a:solidFill>
              </a:rPr>
              <a:t>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specifické úkoly = klasifikace dokumentů, shlukování  dokumentů,... 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Klasické algoritmy strojového učení ​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Nástroje založené na LLM​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Od r. 2023​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Velké jazykové modely (LLM) = </a:t>
            </a:r>
            <a:r>
              <a:rPr lang="cs-CZ" sz="2400" dirty="0" err="1">
                <a:solidFill>
                  <a:schemeClr val="tx1"/>
                </a:solidFill>
              </a:rPr>
              <a:t>ChatGPT</a:t>
            </a:r>
            <a:r>
              <a:rPr lang="cs-CZ" sz="2400" dirty="0">
                <a:solidFill>
                  <a:schemeClr val="tx1"/>
                </a:solidFill>
              </a:rPr>
              <a:t>, GPT-4​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Sofistikovanější úkoly</a:t>
            </a:r>
          </a:p>
        </p:txBody>
      </p:sp>
    </p:spTree>
    <p:extLst>
      <p:ext uri="{BB962C8B-B14F-4D97-AF65-F5344CB8AC3E}">
        <p14:creationId xmlns:p14="http://schemas.microsoft.com/office/powerpoint/2010/main" val="2738722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6CB62-9D30-4C0B-AA55-47EAEA51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 a omezení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A5DFC-E852-4137-9C4D-42F6B127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Interpretace a subjektivita ​</a:t>
            </a:r>
          </a:p>
          <a:p>
            <a:r>
              <a:rPr lang="cs-CZ" sz="2800" dirty="0">
                <a:solidFill>
                  <a:schemeClr val="tx1"/>
                </a:solidFill>
              </a:rPr>
              <a:t>Kontext a nuance ​</a:t>
            </a:r>
          </a:p>
          <a:p>
            <a:r>
              <a:rPr lang="cs-CZ" sz="2800" dirty="0">
                <a:solidFill>
                  <a:schemeClr val="tx1"/>
                </a:solidFill>
              </a:rPr>
              <a:t>Etické aspekty ​</a:t>
            </a:r>
          </a:p>
          <a:p>
            <a:r>
              <a:rPr lang="cs-CZ" sz="2800" dirty="0">
                <a:solidFill>
                  <a:schemeClr val="tx1"/>
                </a:solidFill>
              </a:rPr>
              <a:t>Zaujatost výběru zdrojů​</a:t>
            </a:r>
          </a:p>
          <a:p>
            <a:r>
              <a:rPr lang="cs-CZ" sz="2800" dirty="0">
                <a:solidFill>
                  <a:schemeClr val="tx1"/>
                </a:solidFill>
              </a:rPr>
              <a:t>Přístup k informacím</a:t>
            </a:r>
          </a:p>
        </p:txBody>
      </p:sp>
    </p:spTree>
    <p:extLst>
      <p:ext uri="{BB962C8B-B14F-4D97-AF65-F5344CB8AC3E}">
        <p14:creationId xmlns:p14="http://schemas.microsoft.com/office/powerpoint/2010/main" val="94244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F4734-9A6E-4DD4-8B1E-DA89FB67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 AI v literární rešerši ​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DBCB6-C7BA-4FF9-AB1F-91FDB71D2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Využití velkých jazykových modelů (LLM)​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Propojení LLM se znalostními bázemi, aby AI dokázala ověřovat informace a snížit počet chyb​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Vývoj pokročilejších metod extrakce informací​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Zavedení mechanismů </a:t>
            </a:r>
            <a:r>
              <a:rPr lang="cs-CZ" sz="2400" dirty="0" err="1">
                <a:solidFill>
                  <a:schemeClr val="tx1"/>
                </a:solidFill>
              </a:rPr>
              <a:t>interpretovatelnosti</a:t>
            </a:r>
            <a:r>
              <a:rPr lang="cs-CZ" sz="2400" dirty="0">
                <a:solidFill>
                  <a:schemeClr val="tx1"/>
                </a:solidFill>
              </a:rPr>
              <a:t> 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Využití sémantických technologií 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Vytvoření standardizovaného rámce pro hodnocení AI nástrojů​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Vytváření vizualizací a map znalostí</a:t>
            </a:r>
          </a:p>
        </p:txBody>
      </p:sp>
    </p:spTree>
    <p:extLst>
      <p:ext uri="{BB962C8B-B14F-4D97-AF65-F5344CB8AC3E}">
        <p14:creationId xmlns:p14="http://schemas.microsoft.com/office/powerpoint/2010/main" val="2566763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bsah obrázku skica, Perokresba, klipart, kresba&#10;&#10;Popis se vygeneroval automaticky.">
            <a:extLst>
              <a:ext uri="{FF2B5EF4-FFF2-40B4-BE49-F238E27FC236}">
                <a16:creationId xmlns:a16="http://schemas.microsoft.com/office/drawing/2014/main" id="{53125F63-70ED-4A5A-AA06-3250C0707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0310" cy="89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bsah obrázku text, snímek obrazovky, design&#10;&#10;Popis se vygeneroval automaticky.">
            <a:extLst>
              <a:ext uri="{FF2B5EF4-FFF2-40B4-BE49-F238E27FC236}">
                <a16:creationId xmlns:a16="http://schemas.microsoft.com/office/drawing/2014/main" id="{E544A1A1-3984-405B-B7D5-7732F4E74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21" y="562980"/>
            <a:ext cx="9834948" cy="603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bsah obrázku text, snímek obrazovky, design&#10;&#10;Popis se vygeneroval automaticky.">
            <a:extLst>
              <a:ext uri="{FF2B5EF4-FFF2-40B4-BE49-F238E27FC236}">
                <a16:creationId xmlns:a16="http://schemas.microsoft.com/office/drawing/2014/main" id="{FC93CD66-EE87-4701-B07F-BB1966CF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21" y="256178"/>
            <a:ext cx="6000059" cy="626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BCE1362-7C86-4D23-B785-9884A8CF6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7" y="151942"/>
            <a:ext cx="11225525" cy="6554115"/>
          </a:xfrm>
          <a:prstGeom prst="rect">
            <a:avLst/>
          </a:prstGeom>
        </p:spPr>
      </p:pic>
      <p:pic>
        <p:nvPicPr>
          <p:cNvPr id="7176" name="Picture 8" descr="Obsah obrázku text, snímek obrazovky, diagram, řada/pruh&#10;&#10;Popis se vygeneroval automaticky.">
            <a:extLst>
              <a:ext uri="{FF2B5EF4-FFF2-40B4-BE49-F238E27FC236}">
                <a16:creationId xmlns:a16="http://schemas.microsoft.com/office/drawing/2014/main" id="{947C10DC-48FD-4ABA-9811-EAA540B6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8" y="242932"/>
            <a:ext cx="9378176" cy="66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A5161F1-E05A-4888-ABE4-F1FD44DA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6" y="106401"/>
            <a:ext cx="2435017" cy="74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bsah obrázku text, snímek obrazovky, číslo, software&#10;&#10;Popis se vygeneroval automaticky.">
            <a:extLst>
              <a:ext uri="{FF2B5EF4-FFF2-40B4-BE49-F238E27FC236}">
                <a16:creationId xmlns:a16="http://schemas.microsoft.com/office/drawing/2014/main" id="{D91441C1-B794-4838-A54B-EC2C0658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37" y="1018595"/>
            <a:ext cx="111252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1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nímek obrazovky, Písmo, Operační systém&#10;&#10;Popis se vygeneroval automaticky.">
            <a:extLst>
              <a:ext uri="{FF2B5EF4-FFF2-40B4-BE49-F238E27FC236}">
                <a16:creationId xmlns:a16="http://schemas.microsoft.com/office/drawing/2014/main" id="{27BEADC2-2270-DAD7-EA90-2FE78B096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83" y="222262"/>
            <a:ext cx="4830853" cy="2282766"/>
          </a:xfrm>
          <a:prstGeom prst="rect">
            <a:avLst/>
          </a:prstGeom>
        </p:spPr>
      </p:pic>
      <p:pic>
        <p:nvPicPr>
          <p:cNvPr id="4" name="Obrázek 3" descr="Obsah obrázku text, snímek obrazovky, software, Webová stránka&#10;&#10;Popis se vygeneroval automaticky.">
            <a:extLst>
              <a:ext uri="{FF2B5EF4-FFF2-40B4-BE49-F238E27FC236}">
                <a16:creationId xmlns:a16="http://schemas.microsoft.com/office/drawing/2014/main" id="{033BE476-FC4E-0583-5A24-0CA3FE065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00" t="17926"/>
          <a:stretch/>
        </p:blipFill>
        <p:spPr>
          <a:xfrm>
            <a:off x="81280" y="629920"/>
            <a:ext cx="12009121" cy="612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0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1CF8A-97D7-478D-97CC-CDC93999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„</a:t>
            </a:r>
            <a:r>
              <a:rPr lang="cs-CZ" dirty="0" err="1"/>
              <a:t>Generative</a:t>
            </a:r>
            <a:r>
              <a:rPr lang="cs-CZ" dirty="0"/>
              <a:t> AI“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1B2D18-1BBF-4641-8A3A-57B389B02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21" y="2419815"/>
            <a:ext cx="11505995" cy="3923981"/>
          </a:xfrm>
        </p:spPr>
        <p:txBody>
          <a:bodyPr/>
          <a:lstStyle/>
          <a:p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Generativní </a:t>
            </a:r>
            <a:r>
              <a:rPr lang="cs-CZ" sz="1800" b="0" i="0" u="none" strike="noStrike" dirty="0" err="1">
                <a:solidFill>
                  <a:schemeClr val="tx1"/>
                </a:solidFill>
                <a:effectLst/>
              </a:rPr>
              <a:t>adversariální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 sítě (</a:t>
            </a:r>
            <a:r>
              <a:rPr lang="cs-CZ" sz="1800" b="0" i="0" u="none" strike="noStrike" dirty="0" err="1">
                <a:solidFill>
                  <a:schemeClr val="tx1"/>
                </a:solidFill>
                <a:effectLst/>
              </a:rPr>
              <a:t>GANs</a:t>
            </a:r>
            <a:r>
              <a:rPr lang="cs-CZ" sz="1800" b="0" i="0" u="none" strike="noStrike" dirty="0">
                <a:solidFill>
                  <a:schemeClr val="tx1"/>
                </a:solidFill>
                <a:effectLst/>
              </a:rPr>
              <a:t>) - technologie, která dokáže vytvářet realistické texty, obrazy a další výstupy podobné těm lidským.</a:t>
            </a:r>
          </a:p>
          <a:p>
            <a:r>
              <a:rPr lang="cs-CZ" b="0" i="0" u="none" strike="noStrike" dirty="0" err="1">
                <a:solidFill>
                  <a:schemeClr val="tx1"/>
                </a:solidFill>
                <a:effectLst/>
              </a:rPr>
              <a:t>GANy</a:t>
            </a:r>
            <a:r>
              <a:rPr lang="cs-CZ" b="0" i="0" u="none" strike="noStrike" dirty="0">
                <a:solidFill>
                  <a:schemeClr val="tx1"/>
                </a:solidFill>
                <a:effectLst/>
              </a:rPr>
              <a:t> se skládají ze dvou hlavních částí, které mezi sebou vedou jakousi "hru„ </a:t>
            </a:r>
            <a:r>
              <a:rPr lang="cs-CZ" b="0" i="0" u="none" strike="noStrike" dirty="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 </a:t>
            </a: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Generátor </a:t>
            </a:r>
            <a:r>
              <a:rPr lang="cs-CZ" sz="1800" i="0" u="none" strike="noStrike" dirty="0">
                <a:solidFill>
                  <a:schemeClr val="tx1"/>
                </a:solidFill>
                <a:effectLst/>
              </a:rPr>
              <a:t>a </a:t>
            </a:r>
            <a:r>
              <a:rPr lang="cs-CZ" sz="1800" b="1" i="0" u="none" strike="noStrike" dirty="0">
                <a:solidFill>
                  <a:schemeClr val="tx1"/>
                </a:solidFill>
                <a:effectLst/>
              </a:rPr>
              <a:t>Diskriminátor</a:t>
            </a:r>
            <a:endParaRPr lang="cs-CZ" sz="1800" b="0" i="0" u="none" strike="noStrike" dirty="0">
              <a:solidFill>
                <a:schemeClr val="tx1"/>
              </a:solidFill>
              <a:effectLst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Obsah obrázku stan, strom, venku, osoba&#10;&#10;Popis byl vytvořen automaticky">
            <a:extLst>
              <a:ext uri="{FF2B5EF4-FFF2-40B4-BE49-F238E27FC236}">
                <a16:creationId xmlns:a16="http://schemas.microsoft.com/office/drawing/2014/main" id="{8C9D56CE-CAFB-415F-8DEE-6FA51BF2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0" y="3429000"/>
            <a:ext cx="5241003" cy="34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sah obrázku obloha, mrak, Svět, kluziště&#10;&#10;Popis byl vytvořen automaticky">
            <a:extLst>
              <a:ext uri="{FF2B5EF4-FFF2-40B4-BE49-F238E27FC236}">
                <a16:creationId xmlns:a16="http://schemas.microsoft.com/office/drawing/2014/main" id="{1AD5EFDC-BA59-4130-AAE6-A5A3982A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82" y="3429000"/>
            <a:ext cx="5073805" cy="33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01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elektronika, snímek obrazovky, software&#10;&#10;Popis se vygeneroval automaticky.">
            <a:extLst>
              <a:ext uri="{FF2B5EF4-FFF2-40B4-BE49-F238E27FC236}">
                <a16:creationId xmlns:a16="http://schemas.microsoft.com/office/drawing/2014/main" id="{978086D1-F190-7A46-955B-886B98A49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018"/>
            <a:ext cx="12192000" cy="51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64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B9F58-78D6-4A25-90D5-0648CA1F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99E9AF-0036-486D-B340-F3C35AB00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Adams, C. E., </a:t>
            </a:r>
            <a:r>
              <a:rPr lang="cs-CZ" dirty="0" err="1"/>
              <a:t>Polzmacher</a:t>
            </a:r>
            <a:r>
              <a:rPr lang="cs-CZ" dirty="0"/>
              <a:t>, S., &amp; </a:t>
            </a:r>
            <a:r>
              <a:rPr lang="cs-CZ" dirty="0" err="1"/>
              <a:t>Wolff</a:t>
            </a:r>
            <a:r>
              <a:rPr lang="cs-CZ" dirty="0"/>
              <a:t>, A. (2013). </a:t>
            </a:r>
            <a:r>
              <a:rPr lang="cs-CZ" dirty="0" err="1"/>
              <a:t>Systematic</a:t>
            </a:r>
            <a:r>
              <a:rPr lang="cs-CZ" dirty="0"/>
              <a:t> </a:t>
            </a:r>
            <a:r>
              <a:rPr lang="cs-CZ" dirty="0" err="1"/>
              <a:t>reviews</a:t>
            </a:r>
            <a:r>
              <a:rPr lang="cs-CZ" dirty="0"/>
              <a:t>: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done and not to </a:t>
            </a:r>
            <a:r>
              <a:rPr lang="cs-CZ" dirty="0" err="1"/>
              <a:t>be</a:t>
            </a:r>
            <a:r>
              <a:rPr lang="cs-CZ" dirty="0"/>
              <a:t> done. Journal of Evidence-Based </a:t>
            </a:r>
            <a:r>
              <a:rPr lang="cs-CZ" dirty="0" err="1"/>
              <a:t>Medicine</a:t>
            </a:r>
            <a:r>
              <a:rPr lang="cs-CZ" dirty="0"/>
              <a:t>, 6(4), 232–235. https://doi.org/10.1111/jebm.12072​</a:t>
            </a:r>
          </a:p>
          <a:p>
            <a:r>
              <a:rPr lang="cs-CZ" dirty="0" err="1"/>
              <a:t>Alvesson</a:t>
            </a:r>
            <a:r>
              <a:rPr lang="cs-CZ" dirty="0"/>
              <a:t>, M., &amp; </a:t>
            </a:r>
            <a:r>
              <a:rPr lang="cs-CZ" dirty="0" err="1"/>
              <a:t>Sandberg</a:t>
            </a:r>
            <a:r>
              <a:rPr lang="cs-CZ" dirty="0"/>
              <a:t>, J. (2011). </a:t>
            </a:r>
            <a:r>
              <a:rPr lang="cs-CZ" dirty="0" err="1"/>
              <a:t>Generating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Problematization</a:t>
            </a:r>
            <a:r>
              <a:rPr lang="cs-CZ" dirty="0"/>
              <a:t>. </a:t>
            </a:r>
            <a:r>
              <a:rPr lang="cs-CZ" dirty="0" err="1"/>
              <a:t>Academy</a:t>
            </a:r>
            <a:r>
              <a:rPr lang="cs-CZ" dirty="0"/>
              <a:t> of Management </a:t>
            </a:r>
            <a:r>
              <a:rPr lang="cs-CZ" dirty="0" err="1"/>
              <a:t>Review</a:t>
            </a:r>
            <a:r>
              <a:rPr lang="cs-CZ" dirty="0"/>
              <a:t>, 36(2), 247–271. https://doi.org/10.5465/amr.2009.0188​</a:t>
            </a:r>
          </a:p>
          <a:p>
            <a:r>
              <a:rPr lang="cs-CZ" dirty="0" err="1"/>
              <a:t>Athey</a:t>
            </a:r>
            <a:r>
              <a:rPr lang="cs-CZ" dirty="0"/>
              <a:t>, S., &amp; </a:t>
            </a:r>
            <a:r>
              <a:rPr lang="cs-CZ" dirty="0" err="1"/>
              <a:t>Imbens</a:t>
            </a:r>
            <a:r>
              <a:rPr lang="cs-CZ" dirty="0"/>
              <a:t>, G. W. (2019). </a:t>
            </a:r>
            <a:r>
              <a:rPr lang="cs-CZ" dirty="0" err="1"/>
              <a:t>Machine</a:t>
            </a:r>
            <a:r>
              <a:rPr lang="cs-CZ" dirty="0"/>
              <a:t> Learning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Economists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. Annual </a:t>
            </a:r>
            <a:r>
              <a:rPr lang="cs-CZ" dirty="0" err="1"/>
              <a:t>Review</a:t>
            </a:r>
            <a:r>
              <a:rPr lang="cs-CZ" dirty="0"/>
              <a:t> of </a:t>
            </a:r>
            <a:r>
              <a:rPr lang="cs-CZ" dirty="0" err="1"/>
              <a:t>Economics</a:t>
            </a:r>
            <a:r>
              <a:rPr lang="cs-CZ" dirty="0"/>
              <a:t>, 11(1), 685–725. https://doi.org/10.1146/annurev-economics-080217-053433​</a:t>
            </a:r>
          </a:p>
          <a:p>
            <a:r>
              <a:rPr lang="cs-CZ" dirty="0" err="1"/>
              <a:t>Bolaños</a:t>
            </a:r>
            <a:r>
              <a:rPr lang="cs-CZ" dirty="0"/>
              <a:t>, F., </a:t>
            </a:r>
            <a:r>
              <a:rPr lang="cs-CZ" dirty="0" err="1"/>
              <a:t>Salatino</a:t>
            </a:r>
            <a:r>
              <a:rPr lang="cs-CZ" dirty="0"/>
              <a:t>, A., </a:t>
            </a:r>
            <a:r>
              <a:rPr lang="cs-CZ" dirty="0" err="1"/>
              <a:t>Osborne</a:t>
            </a:r>
            <a:r>
              <a:rPr lang="cs-CZ" dirty="0"/>
              <a:t>, F., &amp; Motta, E. (2024).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 for </a:t>
            </a:r>
            <a:r>
              <a:rPr lang="cs-CZ" dirty="0" err="1"/>
              <a:t>literature</a:t>
            </a:r>
            <a:r>
              <a:rPr lang="cs-CZ" dirty="0"/>
              <a:t> </a:t>
            </a:r>
            <a:r>
              <a:rPr lang="cs-CZ" dirty="0" err="1"/>
              <a:t>reviews</a:t>
            </a:r>
            <a:r>
              <a:rPr lang="cs-CZ" dirty="0"/>
              <a:t>: Opportunities and </a:t>
            </a:r>
            <a:r>
              <a:rPr lang="cs-CZ" dirty="0" err="1"/>
              <a:t>challenges</a:t>
            </a:r>
            <a:r>
              <a:rPr lang="cs-CZ" dirty="0"/>
              <a:t>.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, 57(10), 259. https://doi.org/10.1007/s10462-024-10902-3​</a:t>
            </a:r>
          </a:p>
          <a:p>
            <a:r>
              <a:rPr lang="cs-CZ" dirty="0" err="1"/>
              <a:t>Fernández-López</a:t>
            </a:r>
            <a:r>
              <a:rPr lang="cs-CZ" dirty="0"/>
              <a:t>, J., </a:t>
            </a:r>
            <a:r>
              <a:rPr lang="cs-CZ" dirty="0" err="1"/>
              <a:t>Borras</a:t>
            </a:r>
            <a:r>
              <a:rPr lang="cs-CZ" dirty="0"/>
              <a:t>, F., </a:t>
            </a:r>
            <a:r>
              <a:rPr lang="cs-CZ" dirty="0" err="1"/>
              <a:t>Viuda-Martos</a:t>
            </a:r>
            <a:r>
              <a:rPr lang="cs-CZ" dirty="0"/>
              <a:t>, M., &amp; </a:t>
            </a:r>
            <a:r>
              <a:rPr lang="cs-CZ" dirty="0" err="1"/>
              <a:t>Pérez-Álvarez</a:t>
            </a:r>
            <a:r>
              <a:rPr lang="cs-CZ" dirty="0"/>
              <a:t>, J. (2024).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-Based </a:t>
            </a:r>
            <a:r>
              <a:rPr lang="cs-CZ" dirty="0" err="1"/>
              <a:t>Tools</a:t>
            </a:r>
            <a:r>
              <a:rPr lang="cs-CZ" dirty="0"/>
              <a:t> to </a:t>
            </a:r>
            <a:r>
              <a:rPr lang="cs-CZ" dirty="0" err="1"/>
              <a:t>Improve</a:t>
            </a:r>
            <a:r>
              <a:rPr lang="cs-CZ" dirty="0"/>
              <a:t> the </a:t>
            </a:r>
            <a:r>
              <a:rPr lang="cs-CZ" dirty="0" err="1"/>
              <a:t>Literature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: Pilot Test </a:t>
            </a:r>
            <a:r>
              <a:rPr lang="cs-CZ" dirty="0" err="1"/>
              <a:t>with</a:t>
            </a:r>
            <a:r>
              <a:rPr lang="cs-CZ" dirty="0"/>
              <a:t> the </a:t>
            </a:r>
            <a:r>
              <a:rPr lang="cs-CZ" dirty="0" err="1"/>
              <a:t>Topic</a:t>
            </a:r>
            <a:r>
              <a:rPr lang="cs-CZ" dirty="0"/>
              <a:t> “Hybrid </a:t>
            </a:r>
            <a:r>
              <a:rPr lang="cs-CZ" dirty="0" err="1"/>
              <a:t>Meat</a:t>
            </a:r>
            <a:r>
              <a:rPr lang="cs-CZ" dirty="0"/>
              <a:t> </a:t>
            </a:r>
            <a:r>
              <a:rPr lang="cs-CZ" dirty="0" err="1"/>
              <a:t>Products</a:t>
            </a:r>
            <a:r>
              <a:rPr lang="cs-CZ" dirty="0"/>
              <a:t>”. </a:t>
            </a:r>
            <a:r>
              <a:rPr lang="cs-CZ" dirty="0" err="1"/>
              <a:t>Informatics</a:t>
            </a:r>
            <a:r>
              <a:rPr lang="cs-CZ" dirty="0"/>
              <a:t>, 11, 72. https://doi.org/10.3390/informatics11040072​</a:t>
            </a:r>
          </a:p>
          <a:p>
            <a:r>
              <a:rPr lang="cs-CZ" dirty="0" err="1"/>
              <a:t>Gana</a:t>
            </a:r>
            <a:r>
              <a:rPr lang="cs-CZ" dirty="0"/>
              <a:t>, B., </a:t>
            </a:r>
            <a:r>
              <a:rPr lang="cs-CZ" dirty="0" err="1"/>
              <a:t>Leiva-Araos</a:t>
            </a:r>
            <a:r>
              <a:rPr lang="cs-CZ" dirty="0"/>
              <a:t>, A., </a:t>
            </a:r>
            <a:r>
              <a:rPr lang="cs-CZ" dirty="0" err="1"/>
              <a:t>Allende-Cid</a:t>
            </a:r>
            <a:r>
              <a:rPr lang="cs-CZ" dirty="0"/>
              <a:t>, H., &amp; </a:t>
            </a:r>
            <a:r>
              <a:rPr lang="cs-CZ" dirty="0" err="1"/>
              <a:t>Garcia</a:t>
            </a:r>
            <a:r>
              <a:rPr lang="cs-CZ" dirty="0"/>
              <a:t> </a:t>
            </a:r>
            <a:r>
              <a:rPr lang="cs-CZ" dirty="0" err="1"/>
              <a:t>Conejeros</a:t>
            </a:r>
            <a:r>
              <a:rPr lang="cs-CZ" dirty="0"/>
              <a:t>, J. (2024). </a:t>
            </a:r>
            <a:r>
              <a:rPr lang="cs-CZ" dirty="0" err="1"/>
              <a:t>Leveraging</a:t>
            </a:r>
            <a:r>
              <a:rPr lang="cs-CZ" dirty="0"/>
              <a:t> </a:t>
            </a:r>
            <a:r>
              <a:rPr lang="cs-CZ" dirty="0" err="1"/>
              <a:t>LLMs</a:t>
            </a:r>
            <a:r>
              <a:rPr lang="cs-CZ" dirty="0"/>
              <a:t> for </a:t>
            </a:r>
            <a:r>
              <a:rPr lang="cs-CZ" dirty="0" err="1"/>
              <a:t>Efficient</a:t>
            </a:r>
            <a:r>
              <a:rPr lang="cs-CZ" dirty="0"/>
              <a:t> </a:t>
            </a:r>
            <a:r>
              <a:rPr lang="cs-CZ" dirty="0" err="1"/>
              <a:t>Topic</a:t>
            </a:r>
            <a:r>
              <a:rPr lang="cs-CZ" dirty="0"/>
              <a:t> </a:t>
            </a:r>
            <a:r>
              <a:rPr lang="cs-CZ" dirty="0" err="1"/>
              <a:t>Reviews</a:t>
            </a:r>
            <a:r>
              <a:rPr lang="cs-CZ" dirty="0"/>
              <a:t>.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, 14, 7675. https://doi.org/10.3390/app14177675​</a:t>
            </a:r>
          </a:p>
          <a:p>
            <a:r>
              <a:rPr lang="cs-CZ" dirty="0" err="1"/>
              <a:t>Seeber</a:t>
            </a:r>
            <a:r>
              <a:rPr lang="cs-CZ" dirty="0"/>
              <a:t>, I., Bittner, E., </a:t>
            </a:r>
            <a:r>
              <a:rPr lang="cs-CZ" dirty="0" err="1"/>
              <a:t>Briggs</a:t>
            </a:r>
            <a:r>
              <a:rPr lang="cs-CZ" dirty="0"/>
              <a:t>, R., de </a:t>
            </a:r>
            <a:r>
              <a:rPr lang="cs-CZ" dirty="0" err="1"/>
              <a:t>Vreede</a:t>
            </a:r>
            <a:r>
              <a:rPr lang="cs-CZ" dirty="0"/>
              <a:t>, G.-J., de </a:t>
            </a:r>
            <a:r>
              <a:rPr lang="cs-CZ" dirty="0" err="1"/>
              <a:t>Vreede</a:t>
            </a:r>
            <a:r>
              <a:rPr lang="cs-CZ" dirty="0"/>
              <a:t>, T., </a:t>
            </a:r>
            <a:r>
              <a:rPr lang="cs-CZ" dirty="0" err="1"/>
              <a:t>Druckenmiller</a:t>
            </a:r>
            <a:r>
              <a:rPr lang="cs-CZ" dirty="0"/>
              <a:t>, D., Maier, R., </a:t>
            </a:r>
            <a:r>
              <a:rPr lang="cs-CZ" dirty="0" err="1"/>
              <a:t>Merz</a:t>
            </a:r>
            <a:r>
              <a:rPr lang="cs-CZ" dirty="0"/>
              <a:t>, A., </a:t>
            </a:r>
            <a:r>
              <a:rPr lang="cs-CZ" dirty="0" err="1"/>
              <a:t>Oeste-Reiß</a:t>
            </a:r>
            <a:r>
              <a:rPr lang="cs-CZ" dirty="0"/>
              <a:t>, S., </a:t>
            </a:r>
            <a:r>
              <a:rPr lang="cs-CZ" dirty="0" err="1"/>
              <a:t>Randrup</a:t>
            </a:r>
            <a:r>
              <a:rPr lang="cs-CZ" dirty="0"/>
              <a:t>, N., </a:t>
            </a:r>
            <a:r>
              <a:rPr lang="cs-CZ" dirty="0" err="1"/>
              <a:t>Schwabe</a:t>
            </a:r>
            <a:r>
              <a:rPr lang="cs-CZ" dirty="0"/>
              <a:t>, G., &amp; </a:t>
            </a:r>
            <a:r>
              <a:rPr lang="cs-CZ" dirty="0" err="1"/>
              <a:t>Söllner</a:t>
            </a:r>
            <a:r>
              <a:rPr lang="cs-CZ" dirty="0"/>
              <a:t>, M. (2018). </a:t>
            </a:r>
            <a:r>
              <a:rPr lang="cs-CZ" dirty="0" err="1"/>
              <a:t>Machines</a:t>
            </a:r>
            <a:r>
              <a:rPr lang="cs-CZ" dirty="0"/>
              <a:t> as </a:t>
            </a:r>
            <a:r>
              <a:rPr lang="cs-CZ" dirty="0" err="1"/>
              <a:t>Teammates</a:t>
            </a:r>
            <a:r>
              <a:rPr lang="cs-CZ" dirty="0"/>
              <a:t>: A </a:t>
            </a:r>
            <a:r>
              <a:rPr lang="cs-CZ" dirty="0" err="1"/>
              <a:t>Collaboration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Agenda. https://doi.org/10.24251/HICSS.2018.055​</a:t>
            </a:r>
          </a:p>
          <a:p>
            <a:r>
              <a:rPr lang="cs-CZ" dirty="0" err="1"/>
              <a:t>Spillias</a:t>
            </a:r>
            <a:r>
              <a:rPr lang="cs-CZ" dirty="0"/>
              <a:t>, S., </a:t>
            </a:r>
            <a:r>
              <a:rPr lang="cs-CZ" dirty="0" err="1"/>
              <a:t>Ollerhead</a:t>
            </a:r>
            <a:r>
              <a:rPr lang="cs-CZ" dirty="0"/>
              <a:t>, K., </a:t>
            </a:r>
            <a:r>
              <a:rPr lang="cs-CZ" dirty="0" err="1"/>
              <a:t>Andreotta</a:t>
            </a:r>
            <a:r>
              <a:rPr lang="cs-CZ" dirty="0"/>
              <a:t>, M., </a:t>
            </a:r>
            <a:r>
              <a:rPr lang="cs-CZ" dirty="0" err="1"/>
              <a:t>Annand</a:t>
            </a:r>
            <a:r>
              <a:rPr lang="cs-CZ" dirty="0"/>
              <a:t>-Jones, R., </a:t>
            </a:r>
            <a:r>
              <a:rPr lang="cs-CZ" dirty="0" err="1"/>
              <a:t>Boschetti</a:t>
            </a:r>
            <a:r>
              <a:rPr lang="cs-CZ" dirty="0"/>
              <a:t>, F., </a:t>
            </a:r>
            <a:r>
              <a:rPr lang="cs-CZ" dirty="0" err="1"/>
              <a:t>Duggan</a:t>
            </a:r>
            <a:r>
              <a:rPr lang="cs-CZ" dirty="0"/>
              <a:t>, J., </a:t>
            </a:r>
            <a:r>
              <a:rPr lang="cs-CZ" dirty="0" err="1"/>
              <a:t>Karcher</a:t>
            </a:r>
            <a:r>
              <a:rPr lang="cs-CZ" dirty="0"/>
              <a:t>, D., Paris, C., </a:t>
            </a:r>
            <a:r>
              <a:rPr lang="cs-CZ" dirty="0" err="1"/>
              <a:t>Shellock</a:t>
            </a:r>
            <a:r>
              <a:rPr lang="cs-CZ" dirty="0"/>
              <a:t>, R., &amp; </a:t>
            </a:r>
            <a:r>
              <a:rPr lang="cs-CZ" dirty="0" err="1"/>
              <a:t>Trebilco</a:t>
            </a:r>
            <a:r>
              <a:rPr lang="cs-CZ" dirty="0"/>
              <a:t>, R. (2024). </a:t>
            </a:r>
            <a:r>
              <a:rPr lang="cs-CZ" dirty="0" err="1"/>
              <a:t>Evaluating</a:t>
            </a:r>
            <a:r>
              <a:rPr lang="cs-CZ" dirty="0"/>
              <a:t> </a:t>
            </a:r>
            <a:r>
              <a:rPr lang="cs-CZ" dirty="0" err="1"/>
              <a:t>Generative</a:t>
            </a:r>
            <a:r>
              <a:rPr lang="cs-CZ" dirty="0"/>
              <a:t> AI to </a:t>
            </a:r>
            <a:r>
              <a:rPr lang="cs-CZ" dirty="0" err="1"/>
              <a:t>Extract</a:t>
            </a:r>
            <a:r>
              <a:rPr lang="cs-CZ" dirty="0"/>
              <a:t> </a:t>
            </a:r>
            <a:r>
              <a:rPr lang="cs-CZ" dirty="0" err="1"/>
              <a:t>Qualitative</a:t>
            </a:r>
            <a:r>
              <a:rPr lang="cs-CZ" dirty="0"/>
              <a:t> Data from Peer-</a:t>
            </a:r>
            <a:r>
              <a:rPr lang="cs-CZ" dirty="0" err="1"/>
              <a:t>Reviewed</a:t>
            </a:r>
            <a:r>
              <a:rPr lang="cs-CZ" dirty="0"/>
              <a:t> </a:t>
            </a:r>
            <a:r>
              <a:rPr lang="cs-CZ" dirty="0" err="1"/>
              <a:t>Documents</a:t>
            </a:r>
            <a:r>
              <a:rPr lang="cs-CZ" dirty="0"/>
              <a:t>. https://doi.org/10.21203/rs.3.rs-4922498/v1</a:t>
            </a:r>
          </a:p>
        </p:txBody>
      </p:sp>
    </p:spTree>
    <p:extLst>
      <p:ext uri="{BB962C8B-B14F-4D97-AF65-F5344CB8AC3E}">
        <p14:creationId xmlns:p14="http://schemas.microsoft.com/office/powerpoint/2010/main" val="4116145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262FE-AC1B-4B66-B042-C8E5F4470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metody zpracování výzkumu s využitím AI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15A9E2-D2E0-4265-AEB2-CBEEBE9E2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Sběr, příprava dat pro analýzu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859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61819-D298-49D6-9E33-5C281DB1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Ontologie jazyka a AI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758FB8-3D50-439D-A7CD-7D91A9235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Jak AI systémy chápou a zpracovávají jazyk  není používán stejným způsobem jako u člověka (např. metafora, ironie, sarkasmus)​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AI (např. </a:t>
            </a:r>
            <a:r>
              <a:rPr lang="cs-CZ" sz="2400" dirty="0" err="1">
                <a:solidFill>
                  <a:schemeClr val="tx1"/>
                </a:solidFill>
              </a:rPr>
              <a:t>ChatGPT</a:t>
            </a:r>
            <a:r>
              <a:rPr lang="cs-CZ" sz="2400" dirty="0">
                <a:solidFill>
                  <a:schemeClr val="tx1"/>
                </a:solidFill>
              </a:rPr>
              <a:t>) nechápe význam jazyka a není používán kreativně v reakci na kontext 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Jazyk jako kód 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Riziko, že se zjednodušený model jazyka jako kódu stane dominantním i v lidském vnímání</a:t>
            </a:r>
          </a:p>
        </p:txBody>
      </p:sp>
    </p:spTree>
    <p:extLst>
      <p:ext uri="{BB962C8B-B14F-4D97-AF65-F5344CB8AC3E}">
        <p14:creationId xmlns:p14="http://schemas.microsoft.com/office/powerpoint/2010/main" val="3584607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4195E-C749-4877-B9CE-326D0382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Sběr dat pomocí AI – kvalitativní výzkum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A58B3B-32C8-46F3-81C1-8F47977ED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655" y="2029892"/>
            <a:ext cx="11563814" cy="4104020"/>
          </a:xfrm>
        </p:spPr>
        <p:txBody>
          <a:bodyPr>
            <a:no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Transkripce dat ​</a:t>
            </a:r>
          </a:p>
          <a:p>
            <a:r>
              <a:rPr lang="cs-CZ" dirty="0">
                <a:solidFill>
                  <a:schemeClr val="tx1"/>
                </a:solidFill>
              </a:rPr>
              <a:t>Organizace a správa dat ​</a:t>
            </a:r>
          </a:p>
          <a:p>
            <a:r>
              <a:rPr lang="cs-CZ" dirty="0">
                <a:solidFill>
                  <a:schemeClr val="tx1"/>
                </a:solidFill>
              </a:rPr>
              <a:t>Analýza dat (v omezené míře)​</a:t>
            </a:r>
          </a:p>
          <a:p>
            <a:r>
              <a:rPr lang="cs-CZ" dirty="0">
                <a:solidFill>
                  <a:schemeClr val="tx1"/>
                </a:solidFill>
              </a:rPr>
              <a:t>Vizualizace dat ​</a:t>
            </a:r>
          </a:p>
          <a:p>
            <a:r>
              <a:rPr lang="cs-CZ" dirty="0">
                <a:solidFill>
                  <a:schemeClr val="tx1"/>
                </a:solidFill>
              </a:rPr>
              <a:t>Vyhledávání relevantní literatury a teoretických konceptů​</a:t>
            </a:r>
          </a:p>
          <a:p>
            <a:r>
              <a:rPr lang="cs-CZ" dirty="0">
                <a:solidFill>
                  <a:schemeClr val="tx1"/>
                </a:solidFill>
              </a:rPr>
              <a:t>Generování výzkumných otázek​</a:t>
            </a:r>
          </a:p>
          <a:p>
            <a:pPr marL="0" indent="0">
              <a:buNone/>
            </a:pPr>
            <a:r>
              <a:rPr lang="cs-CZ" u="sng" dirty="0">
                <a:solidFill>
                  <a:schemeClr val="tx1"/>
                </a:solidFill>
              </a:rPr>
              <a:t>Využití virtuálních metod ​</a:t>
            </a:r>
          </a:p>
          <a:p>
            <a:r>
              <a:rPr lang="cs-CZ" dirty="0">
                <a:solidFill>
                  <a:schemeClr val="tx1"/>
                </a:solidFill>
              </a:rPr>
              <a:t>Překonání geografických bariér ​</a:t>
            </a:r>
          </a:p>
          <a:p>
            <a:r>
              <a:rPr lang="cs-CZ" dirty="0">
                <a:solidFill>
                  <a:schemeClr val="tx1"/>
                </a:solidFill>
              </a:rPr>
              <a:t>Ekonomičtější sběr dat ​</a:t>
            </a:r>
          </a:p>
          <a:p>
            <a:r>
              <a:rPr lang="cs-CZ" dirty="0">
                <a:solidFill>
                  <a:schemeClr val="tx1"/>
                </a:solidFill>
              </a:rPr>
              <a:t>Sběr dat v reálném čase </a:t>
            </a:r>
          </a:p>
        </p:txBody>
      </p:sp>
    </p:spTree>
    <p:extLst>
      <p:ext uri="{BB962C8B-B14F-4D97-AF65-F5344CB8AC3E}">
        <p14:creationId xmlns:p14="http://schemas.microsoft.com/office/powerpoint/2010/main" val="1559839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AD812-CACF-4B0D-8C68-ACF7B4FC6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Rozvíjení teorií v oblasti kvalitativního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994A2-7F9D-4069-A281-22E964082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2" y="1918010"/>
            <a:ext cx="11385394" cy="4393580"/>
          </a:xfrm>
        </p:spPr>
        <p:txBody>
          <a:bodyPr>
            <a:normAutofit fontScale="92500" lnSpcReduction="10000"/>
          </a:bodyPr>
          <a:lstStyle/>
          <a:p>
            <a:r>
              <a:rPr lang="cs-CZ" sz="2600" dirty="0">
                <a:solidFill>
                  <a:schemeClr val="tx1"/>
                </a:solidFill>
              </a:rPr>
              <a:t>AI nemůže sama o sobě generovat teorie </a:t>
            </a:r>
            <a:r>
              <a:rPr lang="cs-CZ" sz="2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sz="2600" dirty="0">
                <a:solidFill>
                  <a:schemeClr val="tx1"/>
                </a:solidFill>
              </a:rPr>
              <a:t> podpora procesu jejich vývoje a rozvoje ​</a:t>
            </a:r>
          </a:p>
          <a:p>
            <a:r>
              <a:rPr lang="cs-CZ" sz="2600" dirty="0">
                <a:solidFill>
                  <a:schemeClr val="tx1"/>
                </a:solidFill>
              </a:rPr>
              <a:t>Vyhledávání relevantní literatury, identifikace mezer v existujících teoriích a generování výzkumných otázek ​</a:t>
            </a:r>
          </a:p>
          <a:p>
            <a:r>
              <a:rPr lang="cs-CZ" sz="2600" dirty="0">
                <a:solidFill>
                  <a:schemeClr val="tx1"/>
                </a:solidFill>
              </a:rPr>
              <a:t>Prohloubení znalostí výzkumníka​</a:t>
            </a:r>
          </a:p>
          <a:p>
            <a:r>
              <a:rPr lang="cs-CZ" sz="2600" dirty="0">
                <a:solidFill>
                  <a:schemeClr val="tx1"/>
                </a:solidFill>
              </a:rPr>
              <a:t>Poskytování vhledu do dat​</a:t>
            </a:r>
          </a:p>
          <a:p>
            <a:r>
              <a:rPr lang="cs-CZ" sz="2600" dirty="0">
                <a:solidFill>
                  <a:schemeClr val="tx1"/>
                </a:solidFill>
              </a:rPr>
              <a:t>Inspirace​</a:t>
            </a:r>
          </a:p>
          <a:p>
            <a:r>
              <a:rPr lang="cs-CZ" sz="2600" dirty="0">
                <a:solidFill>
                  <a:schemeClr val="tx1"/>
                </a:solidFill>
              </a:rPr>
              <a:t>Technická a praktická podpora​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tx1"/>
                </a:solidFill>
              </a:rPr>
              <a:t>AI je pouze nástroj a neměla by nahrazovat kognitivní vstup a hodnotící schopnosti výzkumníka!</a:t>
            </a:r>
          </a:p>
        </p:txBody>
      </p:sp>
    </p:spTree>
    <p:extLst>
      <p:ext uri="{BB962C8B-B14F-4D97-AF65-F5344CB8AC3E}">
        <p14:creationId xmlns:p14="http://schemas.microsoft.com/office/powerpoint/2010/main" val="2921368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744119-9EE6-4CCB-AEA7-4AE5B32D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Virtuální platformy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EFACF6-C9E4-4F7B-8BA6-251E9F6C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Online </a:t>
            </a:r>
            <a:r>
              <a:rPr lang="cs-CZ" sz="2800" dirty="0" err="1">
                <a:solidFill>
                  <a:schemeClr val="tx1"/>
                </a:solidFill>
              </a:rPr>
              <a:t>focus</a:t>
            </a:r>
            <a:r>
              <a:rPr lang="cs-CZ" sz="2800" dirty="0">
                <a:solidFill>
                  <a:schemeClr val="tx1"/>
                </a:solidFill>
              </a:rPr>
              <a:t> skupiny​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Účast online, což eliminuje geografické bariéry a snižuje náklady ​</a:t>
            </a:r>
          </a:p>
          <a:p>
            <a:r>
              <a:rPr lang="cs-CZ" sz="2800" dirty="0">
                <a:solidFill>
                  <a:schemeClr val="tx1"/>
                </a:solidFill>
              </a:rPr>
              <a:t>Rozhovory za použití AI​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Pomocí AI nástroje se mohou automaticky nahrávat a přepisovat ​</a:t>
            </a:r>
          </a:p>
          <a:p>
            <a:r>
              <a:rPr lang="cs-CZ" sz="2800" dirty="0">
                <a:solidFill>
                  <a:schemeClr val="tx1"/>
                </a:solidFill>
              </a:rPr>
              <a:t>Virtuální etnografie  ​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Umožňuje zkoumat online prostředí a komunity, sbírat data z online diskuzí, fór a sociálních médií</a:t>
            </a:r>
          </a:p>
        </p:txBody>
      </p:sp>
    </p:spTree>
    <p:extLst>
      <p:ext uri="{BB962C8B-B14F-4D97-AF65-F5344CB8AC3E}">
        <p14:creationId xmlns:p14="http://schemas.microsoft.com/office/powerpoint/2010/main" val="991165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8BE46-24EF-47E9-AA31-45E5886A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F30D72-7A9A-4F39-BB72-BC8A638F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29" y="2013599"/>
            <a:ext cx="11029616" cy="4142245"/>
          </a:xfrm>
        </p:spPr>
        <p:txBody>
          <a:bodyPr>
            <a:normAutofit/>
          </a:bodyPr>
          <a:lstStyle/>
          <a:p>
            <a:pPr algn="l" rtl="0" fontAlgn="base"/>
            <a:r>
              <a:rPr lang="cs-CZ" sz="2400" b="0" i="0" dirty="0">
                <a:solidFill>
                  <a:schemeClr val="tx1"/>
                </a:solidFill>
                <a:effectLst/>
              </a:rPr>
              <a:t>​</a:t>
            </a:r>
            <a:r>
              <a:rPr lang="cs-CZ" sz="2400" b="0" i="0" u="none" strike="noStrike" dirty="0">
                <a:solidFill>
                  <a:schemeClr val="tx1"/>
                </a:solidFill>
                <a:effectLst/>
              </a:rPr>
              <a:t>Překlenutí epistemologické propasti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cs-CZ" sz="2400" b="0" i="0" u="none" strike="noStrike" dirty="0">
                <a:solidFill>
                  <a:schemeClr val="tx1"/>
                </a:solidFill>
                <a:effectLst/>
              </a:rPr>
              <a:t>Etnografie = opírá se o interpretační epistemologii 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cs-CZ" sz="2400" b="0" i="0" u="none" strike="noStrike" dirty="0">
                <a:solidFill>
                  <a:schemeClr val="tx1"/>
                </a:solidFill>
                <a:effectLst/>
              </a:rPr>
              <a:t>AI = založeno na pozitivistické logice </a:t>
            </a:r>
            <a:r>
              <a:rPr lang="en-US" sz="2400" b="0" i="0" dirty="0">
                <a:solidFill>
                  <a:schemeClr val="tx1"/>
                </a:solidFill>
                <a:effectLst/>
              </a:rPr>
              <a:t>​</a:t>
            </a:r>
          </a:p>
          <a:p>
            <a:pPr fontAlgn="base"/>
            <a:r>
              <a:rPr lang="cs-CZ" sz="2400" dirty="0">
                <a:solidFill>
                  <a:schemeClr val="tx1"/>
                </a:solidFill>
              </a:rPr>
              <a:t>Vyvážení silných stránek obou přístupů </a:t>
            </a:r>
            <a:r>
              <a:rPr lang="en-US" sz="2400" dirty="0">
                <a:solidFill>
                  <a:schemeClr val="tx1"/>
                </a:solidFill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komplementárně silné stránky </a:t>
            </a:r>
            <a:r>
              <a:rPr lang="en-US" sz="2400" dirty="0">
                <a:solidFill>
                  <a:schemeClr val="tx1"/>
                </a:solidFill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hluboké porozumění problému + systematická analýza velkých datových souborů </a:t>
            </a:r>
            <a:r>
              <a:rPr lang="en-US" sz="2400" dirty="0">
                <a:solidFill>
                  <a:schemeClr val="tx1"/>
                </a:solidFill>
              </a:rPr>
              <a:t>​</a:t>
            </a:r>
          </a:p>
          <a:p>
            <a:pPr fontAlgn="base"/>
            <a:r>
              <a:rPr lang="cs-CZ" sz="2400" dirty="0">
                <a:solidFill>
                  <a:schemeClr val="tx1"/>
                </a:solidFill>
              </a:rPr>
              <a:t>Etické aspekty </a:t>
            </a:r>
            <a:endParaRPr lang="en-US" sz="24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004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361CF-203B-46C8-A4CA-0A67AFF8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Sběr dat pomocí AI – kvantitativní výzkum ​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574A1A-6D07-42F5-A1FD-66DC8E80E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Analýza velkých dat 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Identifikace trendů a vzorců 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Analýza klíčových slov a dynamika klíčových slov v čase​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Prediktivní modelování 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Automatizace výzkumných procesů 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Sběr dat 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Čištění dat​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Analýza dat</a:t>
            </a:r>
          </a:p>
        </p:txBody>
      </p:sp>
    </p:spTree>
    <p:extLst>
      <p:ext uri="{BB962C8B-B14F-4D97-AF65-F5344CB8AC3E}">
        <p14:creationId xmlns:p14="http://schemas.microsoft.com/office/powerpoint/2010/main" val="525529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8DFF89F-7270-47C3-A6DC-DE65907E0ECE}"/>
              </a:ext>
            </a:extLst>
          </p:cNvPr>
          <p:cNvSpPr txBox="1"/>
          <p:nvPr/>
        </p:nvSpPr>
        <p:spPr>
          <a:xfrm>
            <a:off x="1140212" y="824519"/>
            <a:ext cx="10401299" cy="565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effectLst/>
              </a:rPr>
              <a:t>VÝHODY​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sz="2400" dirty="0"/>
              <a:t>Řešení problému </a:t>
            </a:r>
            <a:r>
              <a:rPr lang="cs-CZ" sz="2400" dirty="0" err="1"/>
              <a:t>overfittingu</a:t>
            </a:r>
            <a:r>
              <a:rPr lang="cs-CZ" sz="2400" dirty="0"/>
              <a:t>​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anose="05000000000000000000" pitchFamily="2" charset="2"/>
              <a:buChar char="Ø"/>
            </a:pPr>
            <a:r>
              <a:rPr lang="cs-CZ" sz="2400" dirty="0"/>
              <a:t>model odpovídá tréninkovým datům, ale špatně generalizuje nová data </a:t>
            </a:r>
            <a:r>
              <a:rPr lang="cs-CZ" sz="2400" dirty="0">
                <a:sym typeface="Wingdings" panose="05000000000000000000" pitchFamily="2" charset="2"/>
              </a:rPr>
              <a:t></a:t>
            </a:r>
            <a:r>
              <a:rPr lang="cs-CZ" sz="2400" dirty="0"/>
              <a:t> křížová validace a </a:t>
            </a:r>
            <a:r>
              <a:rPr lang="cs-CZ" sz="2400" dirty="0" err="1"/>
              <a:t>regularizace</a:t>
            </a:r>
            <a:r>
              <a:rPr lang="cs-CZ" sz="2400" dirty="0"/>
              <a:t> ​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sz="2400" dirty="0"/>
              <a:t>Zvýšení prediktivní přesnosti​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sz="2400" dirty="0"/>
              <a:t>Objev nových vztahů a vzorců​</a:t>
            </a:r>
          </a:p>
          <a:p>
            <a:endParaRPr lang="cs-CZ" sz="2400" b="0" i="0" dirty="0">
              <a:effectLst/>
            </a:endParaRPr>
          </a:p>
          <a:p>
            <a:r>
              <a:rPr lang="cs-CZ" sz="2400" b="1" i="0" dirty="0">
                <a:effectLst/>
              </a:rPr>
              <a:t>OMEZENÍ​</a:t>
            </a:r>
            <a:endParaRPr lang="cs-CZ" sz="2400" b="1" dirty="0"/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sz="2400" dirty="0"/>
              <a:t>Interpretace výsledků ​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sz="2400" dirty="0"/>
              <a:t>Závislosti na datech ​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sz="2400" dirty="0"/>
              <a:t>Postrádá schopnost kritického myšlení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cs-CZ" sz="2400" dirty="0"/>
              <a:t>Etické otázky </a:t>
            </a:r>
          </a:p>
        </p:txBody>
      </p:sp>
    </p:spTree>
    <p:extLst>
      <p:ext uri="{BB962C8B-B14F-4D97-AF65-F5344CB8AC3E}">
        <p14:creationId xmlns:p14="http://schemas.microsoft.com/office/powerpoint/2010/main" val="253512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23F01A9-CDF8-4B24-97AC-9ACA5D318986}"/>
              </a:ext>
            </a:extLst>
          </p:cNvPr>
          <p:cNvSpPr txBox="1"/>
          <p:nvPr/>
        </p:nvSpPr>
        <p:spPr>
          <a:xfrm>
            <a:off x="486937" y="669074"/>
            <a:ext cx="112181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Velké jazykové modely (LLM), jako </a:t>
            </a:r>
            <a:r>
              <a:rPr lang="cs-CZ" sz="2400" dirty="0" err="1"/>
              <a:t>ChatGPT</a:t>
            </a:r>
            <a:r>
              <a:rPr lang="cs-CZ" sz="2400" dirty="0"/>
              <a:t>, jsou trénovány na obrovských množstvích textových dat a mají schopnost generovat text na základě pravděpodobnostních vzorců ve slovech a větách.</a:t>
            </a:r>
            <a:r>
              <a:rPr lang="en-US" sz="2400" dirty="0"/>
              <a:t>​</a:t>
            </a:r>
            <a:endParaRPr lang="cs-CZ" sz="2400" dirty="0"/>
          </a:p>
          <a:p>
            <a:pPr algn="l" rtl="0" fontAlgn="base">
              <a:buClr>
                <a:schemeClr val="accent2"/>
              </a:buClr>
            </a:pPr>
            <a:endParaRPr lang="cs-CZ" sz="2400" dirty="0"/>
          </a:p>
          <a:p>
            <a:pPr marL="342900" indent="-342900" algn="l" rtl="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 err="1"/>
              <a:t>Generative</a:t>
            </a:r>
            <a:r>
              <a:rPr lang="cs-CZ" sz="2400" dirty="0"/>
              <a:t> AI se liší od tradičních modelů strojového učení, které jsou zaměřeny na rozpoznávání vzorců.</a:t>
            </a:r>
            <a:r>
              <a:rPr lang="en-US" sz="2400" dirty="0"/>
              <a:t>​</a:t>
            </a:r>
            <a:endParaRPr lang="cs-CZ" sz="2400" dirty="0"/>
          </a:p>
          <a:p>
            <a:pPr algn="l" rtl="0" fontAlgn="base">
              <a:buClr>
                <a:schemeClr val="accent2"/>
              </a:buClr>
            </a:pPr>
            <a:endParaRPr lang="cs-CZ" sz="2400" dirty="0"/>
          </a:p>
          <a:p>
            <a:pPr marL="342900" indent="-342900" algn="l" rtl="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 err="1"/>
              <a:t>ChatGPT</a:t>
            </a:r>
            <a:r>
              <a:rPr lang="en-US" sz="2400" dirty="0"/>
              <a:t> od </a:t>
            </a:r>
            <a:r>
              <a:rPr lang="en-US" sz="2400" dirty="0" err="1"/>
              <a:t>OpenAI</a:t>
            </a:r>
            <a:r>
              <a:rPr lang="en-US" sz="2400" dirty="0"/>
              <a:t>, </a:t>
            </a:r>
            <a:r>
              <a:rPr lang="en-US" sz="2400" dirty="0" err="1"/>
              <a:t>který</a:t>
            </a:r>
            <a:r>
              <a:rPr lang="en-US" sz="2400" dirty="0"/>
              <a:t> </a:t>
            </a:r>
            <a:r>
              <a:rPr lang="en-US" sz="2400" dirty="0" err="1"/>
              <a:t>získal</a:t>
            </a:r>
            <a:r>
              <a:rPr lang="en-US" sz="2400" dirty="0"/>
              <a:t> 100 </a:t>
            </a:r>
            <a:r>
              <a:rPr lang="en-US" sz="2400" dirty="0" err="1"/>
              <a:t>milionů</a:t>
            </a:r>
            <a:r>
              <a:rPr lang="en-US" sz="2400" dirty="0"/>
              <a:t> </a:t>
            </a:r>
            <a:r>
              <a:rPr lang="en-US" sz="2400" dirty="0" err="1"/>
              <a:t>uživatelů</a:t>
            </a:r>
            <a:r>
              <a:rPr lang="en-US" sz="2400" dirty="0"/>
              <a:t> za </a:t>
            </a:r>
            <a:r>
              <a:rPr lang="en-US" sz="2400" dirty="0" err="1"/>
              <a:t>méně</a:t>
            </a:r>
            <a:r>
              <a:rPr lang="en-US" sz="2400" dirty="0"/>
              <a:t> </a:t>
            </a:r>
            <a:r>
              <a:rPr lang="en-US" sz="2400" dirty="0" err="1"/>
              <a:t>než</a:t>
            </a:r>
            <a:r>
              <a:rPr lang="en-US" sz="2400" dirty="0"/>
              <a:t> </a:t>
            </a:r>
            <a:r>
              <a:rPr lang="en-US" sz="2400" dirty="0" err="1"/>
              <a:t>dva</a:t>
            </a:r>
            <a:r>
              <a:rPr lang="en-US" sz="2400" dirty="0"/>
              <a:t> </a:t>
            </a:r>
            <a:r>
              <a:rPr lang="en-US" sz="2400" dirty="0" err="1"/>
              <a:t>měsíce</a:t>
            </a:r>
            <a:r>
              <a:rPr lang="en-US" sz="2400" dirty="0"/>
              <a:t>, </a:t>
            </a:r>
            <a:r>
              <a:rPr lang="en-US" sz="2400" dirty="0" err="1"/>
              <a:t>čímž</a:t>
            </a:r>
            <a:r>
              <a:rPr lang="en-US" sz="2400" dirty="0"/>
              <a:t> </a:t>
            </a:r>
            <a:r>
              <a:rPr lang="en-US" sz="2400" dirty="0" err="1"/>
              <a:t>stanovil</a:t>
            </a:r>
            <a:r>
              <a:rPr lang="en-US" sz="2400" dirty="0"/>
              <a:t> </a:t>
            </a:r>
            <a:r>
              <a:rPr lang="en-US" sz="2400" dirty="0" err="1"/>
              <a:t>nový</a:t>
            </a:r>
            <a:r>
              <a:rPr lang="en-US" sz="2400" dirty="0"/>
              <a:t> </a:t>
            </a:r>
            <a:r>
              <a:rPr lang="en-US" sz="2400" dirty="0" err="1"/>
              <a:t>rekord</a:t>
            </a:r>
            <a:r>
              <a:rPr lang="en-US" sz="2400" dirty="0"/>
              <a:t> v </a:t>
            </a:r>
            <a:r>
              <a:rPr lang="en-US" sz="2400" dirty="0" err="1"/>
              <a:t>historii</a:t>
            </a:r>
            <a:endParaRPr lang="cs-CZ" sz="2400" dirty="0"/>
          </a:p>
          <a:p>
            <a:pPr algn="l" rtl="0" fontAlgn="base">
              <a:buClr>
                <a:schemeClr val="accent2"/>
              </a:buClr>
            </a:pPr>
            <a:endParaRPr lang="cs-CZ" sz="2400" dirty="0"/>
          </a:p>
          <a:p>
            <a:pPr marL="342900" indent="-342900" algn="l" rtl="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 err="1"/>
              <a:t>Možný</a:t>
            </a:r>
            <a:r>
              <a:rPr lang="en-US" sz="2400" dirty="0"/>
              <a:t> </a:t>
            </a:r>
            <a:r>
              <a:rPr lang="en-US" sz="2400" dirty="0" err="1"/>
              <a:t>přínos</a:t>
            </a:r>
            <a:r>
              <a:rPr lang="en-US" sz="2400" dirty="0"/>
              <a:t> pro </a:t>
            </a:r>
            <a:r>
              <a:rPr lang="en-US" sz="2400" dirty="0" err="1"/>
              <a:t>společenské</a:t>
            </a:r>
            <a:r>
              <a:rPr lang="en-US" sz="2400" dirty="0"/>
              <a:t> </a:t>
            </a:r>
            <a:r>
              <a:rPr lang="en-US" sz="2400" dirty="0" err="1"/>
              <a:t>vědy</a:t>
            </a:r>
            <a:r>
              <a:rPr lang="en-US" sz="2400" dirty="0"/>
              <a:t>  </a:t>
            </a:r>
            <a:r>
              <a:rPr lang="cs-CZ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dirty="0" err="1"/>
              <a:t>přezkum</a:t>
            </a:r>
            <a:r>
              <a:rPr lang="en-US" sz="2400" dirty="0"/>
              <a:t> </a:t>
            </a:r>
            <a:r>
              <a:rPr lang="en-US" sz="2400" dirty="0" err="1"/>
              <a:t>literatury</a:t>
            </a:r>
            <a:r>
              <a:rPr lang="en-US" sz="2400" dirty="0"/>
              <a:t>; </a:t>
            </a:r>
            <a:r>
              <a:rPr lang="en-US" sz="2400" dirty="0" err="1"/>
              <a:t>kladení</a:t>
            </a:r>
            <a:r>
              <a:rPr lang="en-US" sz="2400" dirty="0"/>
              <a:t> </a:t>
            </a:r>
            <a:r>
              <a:rPr lang="en-US" sz="2400" dirty="0" err="1"/>
              <a:t>otázek</a:t>
            </a:r>
            <a:r>
              <a:rPr lang="en-US" sz="2400" dirty="0"/>
              <a:t> a </a:t>
            </a:r>
            <a:r>
              <a:rPr lang="en-US" sz="2400" dirty="0" err="1"/>
              <a:t>formulovaní</a:t>
            </a:r>
            <a:r>
              <a:rPr lang="en-US" sz="2400" dirty="0"/>
              <a:t> </a:t>
            </a:r>
            <a:r>
              <a:rPr lang="en-US" sz="2400" dirty="0" err="1"/>
              <a:t>hypotéz</a:t>
            </a:r>
            <a:r>
              <a:rPr lang="en-US" sz="2400" dirty="0"/>
              <a:t>; </a:t>
            </a:r>
            <a:r>
              <a:rPr lang="en-US" sz="2400" dirty="0" err="1"/>
              <a:t>analýza</a:t>
            </a:r>
            <a:r>
              <a:rPr lang="en-US" sz="2400" dirty="0"/>
              <a:t> </a:t>
            </a:r>
            <a:r>
              <a:rPr lang="en-US" sz="2400" dirty="0" err="1"/>
              <a:t>dat</a:t>
            </a:r>
            <a:r>
              <a:rPr lang="en-US" sz="2400" dirty="0"/>
              <a:t>, atd.​</a:t>
            </a:r>
            <a:endParaRPr lang="cs-CZ" sz="2400" dirty="0"/>
          </a:p>
          <a:p>
            <a:pPr algn="l" rtl="0" fontAlgn="base">
              <a:buClr>
                <a:schemeClr val="accent2"/>
              </a:buClr>
            </a:pPr>
            <a:endParaRPr lang="en-US" sz="2400" dirty="0"/>
          </a:p>
          <a:p>
            <a:pPr marL="342900" indent="-342900" algn="l" rtl="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400" dirty="0" err="1"/>
              <a:t>Evoluce</a:t>
            </a:r>
            <a:r>
              <a:rPr lang="en-US" sz="2400" dirty="0"/>
              <a:t> </a:t>
            </a:r>
            <a:r>
              <a:rPr lang="en-US" sz="2400" dirty="0" err="1"/>
              <a:t>jazykových</a:t>
            </a:r>
            <a:r>
              <a:rPr lang="en-US" sz="2400" dirty="0"/>
              <a:t> </a:t>
            </a:r>
            <a:r>
              <a:rPr lang="en-US" sz="2400" dirty="0" err="1"/>
              <a:t>modelů</a:t>
            </a:r>
            <a:r>
              <a:rPr lang="en-US" sz="2400" dirty="0"/>
              <a:t> </a:t>
            </a:r>
            <a:r>
              <a:rPr lang="en-US" sz="2400" dirty="0" err="1"/>
              <a:t>vedlo</a:t>
            </a:r>
            <a:r>
              <a:rPr lang="en-US" sz="2400" dirty="0"/>
              <a:t> k </a:t>
            </a:r>
            <a:r>
              <a:rPr lang="en-US" sz="2400" dirty="0" err="1"/>
              <a:t>nárůstu</a:t>
            </a:r>
            <a:r>
              <a:rPr lang="en-US" sz="2400" dirty="0"/>
              <a:t> </a:t>
            </a:r>
            <a:r>
              <a:rPr lang="en-US" sz="2400" dirty="0" err="1"/>
              <a:t>výzkumů</a:t>
            </a:r>
            <a:r>
              <a:rPr lang="en-US" sz="2400" dirty="0"/>
              <a:t> </a:t>
            </a:r>
            <a:r>
              <a:rPr lang="en-US" sz="2400" dirty="0" err="1"/>
              <a:t>zaměřených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jazykové</a:t>
            </a:r>
            <a:r>
              <a:rPr lang="en-US" sz="2400" dirty="0"/>
              <a:t> </a:t>
            </a:r>
            <a:r>
              <a:rPr lang="en-US" sz="2400" dirty="0" err="1"/>
              <a:t>modely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reprezentace</a:t>
            </a:r>
            <a:r>
              <a:rPr lang="en-US" sz="2400" dirty="0"/>
              <a:t> </a:t>
            </a:r>
            <a:r>
              <a:rPr lang="en-US" sz="2400" dirty="0" err="1"/>
              <a:t>lidských</a:t>
            </a:r>
            <a:r>
              <a:rPr lang="en-US" sz="2400" dirty="0"/>
              <a:t> </a:t>
            </a:r>
            <a:r>
              <a:rPr lang="en-US" sz="2400" dirty="0" err="1"/>
              <a:t>entit</a:t>
            </a:r>
            <a:r>
              <a:rPr lang="en-US" sz="2400" dirty="0"/>
              <a:t>​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376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CB1C3-1F17-47FA-9924-0D87E574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Příležitosti pro výzkum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F8C284-CAF1-4DF4-8935-79DE0B9F5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Zrychlení výzkumu ​</a:t>
            </a:r>
          </a:p>
          <a:p>
            <a:r>
              <a:rPr lang="cs-CZ" sz="2200" dirty="0">
                <a:solidFill>
                  <a:schemeClr val="tx1"/>
                </a:solidFill>
              </a:rPr>
              <a:t>Demokratizace vědy ​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1"/>
                </a:solidFill>
              </a:rPr>
              <a:t>AI nástroje mohou zpřístupnit vědecký výzkum širšímu publiku, včetně vědců z rozvojových zemí, kteří nemají přístup k drahým zdrojům.​</a:t>
            </a:r>
          </a:p>
          <a:p>
            <a:r>
              <a:rPr lang="cs-CZ" sz="2200" dirty="0">
                <a:solidFill>
                  <a:schemeClr val="tx1"/>
                </a:solidFill>
              </a:rPr>
              <a:t>Řešení komplexních problémů​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1"/>
                </a:solidFill>
              </a:rPr>
              <a:t>Např. modelování klimatu nebo vývoj nových materiálů​</a:t>
            </a:r>
          </a:p>
          <a:p>
            <a:r>
              <a:rPr lang="cs-CZ" sz="2200" dirty="0">
                <a:solidFill>
                  <a:schemeClr val="tx1"/>
                </a:solidFill>
              </a:rPr>
              <a:t>Vylepšení reprodukovatelnosti​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200" dirty="0">
                <a:solidFill>
                  <a:schemeClr val="tx1"/>
                </a:solidFill>
              </a:rPr>
              <a:t>Např. automatizací experimentálních postupů</a:t>
            </a:r>
          </a:p>
        </p:txBody>
      </p:sp>
    </p:spTree>
    <p:extLst>
      <p:ext uri="{BB962C8B-B14F-4D97-AF65-F5344CB8AC3E}">
        <p14:creationId xmlns:p14="http://schemas.microsoft.com/office/powerpoint/2010/main" val="1804757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nímek obrazovky, software, Počítačová ikona&#10;&#10;Popis se vygeneroval automaticky.">
            <a:extLst>
              <a:ext uri="{FF2B5EF4-FFF2-40B4-BE49-F238E27FC236}">
                <a16:creationId xmlns:a16="http://schemas.microsoft.com/office/drawing/2014/main" id="{368A07E1-F169-403D-A269-92FC0107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07"/>
            <a:ext cx="12192000" cy="4240066"/>
          </a:xfrm>
          <a:prstGeom prst="rect">
            <a:avLst/>
          </a:prstGeom>
        </p:spPr>
      </p:pic>
      <p:pic>
        <p:nvPicPr>
          <p:cNvPr id="3" name="Obrázek 2" descr="Obsah obrázku text, snímek obrazovky, software, Webová stránka&#10;&#10;Popis se vygeneroval automaticky.">
            <a:extLst>
              <a:ext uri="{FF2B5EF4-FFF2-40B4-BE49-F238E27FC236}">
                <a16:creationId xmlns:a16="http://schemas.microsoft.com/office/drawing/2014/main" id="{F877F648-7A00-A7FF-F0C5-34BF81CE1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8681"/>
            <a:ext cx="8437218" cy="32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97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nímek obrazovky, software, Počítačová ikona&#10;&#10;Popis se vygeneroval automaticky.">
            <a:extLst>
              <a:ext uri="{FF2B5EF4-FFF2-40B4-BE49-F238E27FC236}">
                <a16:creationId xmlns:a16="http://schemas.microsoft.com/office/drawing/2014/main" id="{3F5776DC-6636-50DA-1B30-7DA47E021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" y="0"/>
            <a:ext cx="12185873" cy="6858000"/>
          </a:xfrm>
          <a:prstGeom prst="rect">
            <a:avLst/>
          </a:prstGeom>
        </p:spPr>
      </p:pic>
      <p:pic>
        <p:nvPicPr>
          <p:cNvPr id="3" name="Obrázek 2" descr="Obsah obrázku kruh, Barevnost&#10;&#10;Popis se vygeneroval automaticky.">
            <a:extLst>
              <a:ext uri="{FF2B5EF4-FFF2-40B4-BE49-F238E27FC236}">
                <a16:creationId xmlns:a16="http://schemas.microsoft.com/office/drawing/2014/main" id="{C2212034-538E-93EF-BD00-C62ADAA03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970" y="4141"/>
            <a:ext cx="1745974" cy="1957457"/>
          </a:xfrm>
          <a:prstGeom prst="rect">
            <a:avLst/>
          </a:prstGeom>
        </p:spPr>
      </p:pic>
      <p:pic>
        <p:nvPicPr>
          <p:cNvPr id="4" name="Obrázek 3" descr="Obsah obrázku snímek obrazovky, Grafika, Obdélník, čtverec&#10;&#10;Popis se vygeneroval automaticky.">
            <a:extLst>
              <a:ext uri="{FF2B5EF4-FFF2-40B4-BE49-F238E27FC236}">
                <a16:creationId xmlns:a16="http://schemas.microsoft.com/office/drawing/2014/main" id="{CC4FC5E1-F0B6-2A38-2ABB-9061CF94C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6932" y="1857306"/>
            <a:ext cx="1506745" cy="83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5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nímek obrazovky, číslo&#10;&#10;Popis se vygeneroval automaticky.">
            <a:extLst>
              <a:ext uri="{FF2B5EF4-FFF2-40B4-BE49-F238E27FC236}">
                <a16:creationId xmlns:a16="http://schemas.microsoft.com/office/drawing/2014/main" id="{C2943AB5-3FB9-1E91-4614-37092EAD2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" y="424543"/>
            <a:ext cx="7883280" cy="5007429"/>
          </a:xfrm>
          <a:prstGeom prst="rect">
            <a:avLst/>
          </a:prstGeom>
        </p:spPr>
      </p:pic>
      <p:pic>
        <p:nvPicPr>
          <p:cNvPr id="3" name="Obrázek 2" descr="Obsah obrázku text, snímek obrazovky, software, Webová stránka&#10;&#10;Popis se vygeneroval automaticky.">
            <a:extLst>
              <a:ext uri="{FF2B5EF4-FFF2-40B4-BE49-F238E27FC236}">
                <a16:creationId xmlns:a16="http://schemas.microsoft.com/office/drawing/2014/main" id="{4E3A533A-F8CA-9110-06A3-13B901ECC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176" y="0"/>
            <a:ext cx="5309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70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E8BD3-26DA-40EC-BE5A-10BAB545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F4D69-A3CF-4BF1-97D5-CFC2C4D48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Agar, M. H., &amp; Hobbs, J. R. (1983). Natural Plans: Using AI Planning in the Analysis of Ethnographic Interviews. Ethos, 11(1/2), 33–48. http://www.jstor.org/stable/639942​</a:t>
            </a:r>
          </a:p>
          <a:p>
            <a:r>
              <a:rPr lang="en-US" dirty="0"/>
              <a:t>OECD (2023), Artificial Intelligence in Science: Challenges, Opportunities and the Future of Research, OECD Publishing, Paris, https://doi.org/10.1787/a8d820bd-en.​</a:t>
            </a:r>
          </a:p>
          <a:p>
            <a:r>
              <a:rPr lang="en-US" dirty="0"/>
              <a:t>Zhang, J. ., &amp; Feng, S. . (2021). Machine Learning Modeling: A New Way to do Quantitative Research in Social Sciences in the Era of AI. Journal of Web Engineering, 20(2), 281–302. https://doi.org/10.13052/jwe1540-9589.2023​</a:t>
            </a:r>
          </a:p>
          <a:p>
            <a:r>
              <a:rPr lang="en-US" dirty="0" err="1"/>
              <a:t>Mariani</a:t>
            </a:r>
            <a:r>
              <a:rPr lang="en-US" dirty="0"/>
              <a:t>, M. M., Machado, I., &amp; Nambisan, S. (2022). Types of innovation and artificial intelligence: A systematic quantitative literature review and research agenda. Journal of Business Research, 155, 113364. https://doi.org/10.1016/j.jbusres.2022.113364​</a:t>
            </a:r>
          </a:p>
          <a:p>
            <a:r>
              <a:rPr lang="en-US" dirty="0"/>
              <a:t>Medhat, M. (2012). Artificial intelligence methods applied for quantitative analysis of natural radioactive sources. Annals of Nuclear Energy, 45, 73–79. https://doi.org/10.1016/j.anucene.2012.02.013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62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56A3C7F-D0F8-4A51-9E38-54CB56C611B0}"/>
              </a:ext>
            </a:extLst>
          </p:cNvPr>
          <p:cNvSpPr txBox="1"/>
          <p:nvPr/>
        </p:nvSpPr>
        <p:spPr>
          <a:xfrm>
            <a:off x="613317" y="959005"/>
            <a:ext cx="10972800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Mezi lety 2013 a 2022 bylo publikováno více než 19 408 článků --&gt;Většina z těchto článků se objevila mezi lety 2018 a 2022, kdy došlo k exponenciálnímu nárůstu publikací. ​</a:t>
            </a:r>
          </a:p>
          <a:p>
            <a:pPr marL="342900" indent="-34290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Nejaktivnější země, pokud jde o počet publikací, jsou Spojené státy, následované Čínou a Spojeným královstvím.​</a:t>
            </a:r>
          </a:p>
          <a:p>
            <a:pPr marL="342900" indent="-34290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Typy dokumentů​</a:t>
            </a:r>
          </a:p>
          <a:p>
            <a:pPr marL="800100" lvl="1" indent="-34290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Vědecké články (49,68 %)​</a:t>
            </a:r>
          </a:p>
          <a:p>
            <a:pPr marL="800100" lvl="1" indent="-34290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Konferenční příspěvky (33,24 %)​</a:t>
            </a:r>
          </a:p>
          <a:p>
            <a:pPr marL="800100" lvl="1" indent="-34290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Knižní kapitoly, knihy, recenze, atd.​</a:t>
            </a:r>
          </a:p>
          <a:p>
            <a:pPr marL="342900" indent="-34290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342900" indent="-342900" fontAlgn="base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Témata = Strojové učení, „big data“, COVID-19</a:t>
            </a:r>
          </a:p>
        </p:txBody>
      </p:sp>
    </p:spTree>
    <p:extLst>
      <p:ext uri="{BB962C8B-B14F-4D97-AF65-F5344CB8AC3E}">
        <p14:creationId xmlns:p14="http://schemas.microsoft.com/office/powerpoint/2010/main" val="266471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1FF2E-08B8-4580-8E5D-B4C8684C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Technologický determinismus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10E63-7336-4177-B0E6-FE803816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2029523"/>
            <a:ext cx="11329639" cy="4427034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V debatě o AI znamená, že je AI vnímána jako hlavní hybatel změn ve společnosti. ​</a:t>
            </a:r>
          </a:p>
          <a:p>
            <a:r>
              <a:rPr lang="cs-CZ" sz="2000" dirty="0">
                <a:solidFill>
                  <a:schemeClr val="tx1"/>
                </a:solidFill>
              </a:rPr>
              <a:t>Tento pohled často ignoruje, jak společenské a kulturní faktory ovlivňují vývoj technologií​</a:t>
            </a:r>
          </a:p>
          <a:p>
            <a:r>
              <a:rPr lang="cs-CZ" sz="2000" dirty="0">
                <a:solidFill>
                  <a:schemeClr val="tx1"/>
                </a:solidFill>
              </a:rPr>
              <a:t>Sociální vědy kladou důraz na vzájemné formování společnosti a technologie, což znamená, že nejen technologie ovlivňují společnost, ale i společnost určuje, jakým směrem se technologie vyvíjejí.</a:t>
            </a:r>
          </a:p>
          <a:p>
            <a:r>
              <a:rPr lang="cs-CZ" sz="2000" dirty="0">
                <a:solidFill>
                  <a:schemeClr val="tx1"/>
                </a:solidFill>
              </a:rPr>
              <a:t>Klíčové prvky TD</a:t>
            </a:r>
          </a:p>
          <a:p>
            <a:pPr marL="666900" lvl="1" indent="-342900"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Nezvratný vývoj technologií</a:t>
            </a:r>
          </a:p>
          <a:p>
            <a:pPr marL="666900" lvl="1" indent="-342900"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Technologie jako hlavní hybatel změn</a:t>
            </a:r>
          </a:p>
          <a:p>
            <a:pPr marL="666900" lvl="1" indent="-342900">
              <a:buAutoNum type="arabicPeriod"/>
            </a:pPr>
            <a:r>
              <a:rPr lang="cs-CZ" sz="2000" dirty="0">
                <a:solidFill>
                  <a:schemeClr val="tx1"/>
                </a:solidFill>
              </a:rPr>
              <a:t>Zjednodušené chápání společnosti</a:t>
            </a:r>
          </a:p>
          <a:p>
            <a:pPr marL="306000" lvl="1"/>
            <a:r>
              <a:rPr lang="cs-CZ" sz="2000" dirty="0">
                <a:solidFill>
                  <a:schemeClr val="tx1"/>
                </a:solidFill>
              </a:rPr>
              <a:t>Kritika = Vzájemné formování technologie a společnosti, lidská agentura. historické příklady selhání technologického determinismu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577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CB0462-72B8-4258-8559-8CF30CE7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Úspěšné a efektivní zkoumaní?​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24F68D-819D-495A-8706-0EEAF73D1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4" y="2798956"/>
            <a:ext cx="11209363" cy="3059843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Umělá inteligence (AI) nám poprvé v historii umožňuje prozkoumat nové oblasti.​</a:t>
            </a:r>
          </a:p>
          <a:p>
            <a:r>
              <a:rPr lang="cs-CZ" sz="3200" dirty="0">
                <a:solidFill>
                  <a:schemeClr val="tx1"/>
                </a:solidFill>
              </a:rPr>
              <a:t>Velký potenciál pro analýzu a interpretaci dat.​</a:t>
            </a:r>
          </a:p>
          <a:p>
            <a:r>
              <a:rPr lang="cs-CZ" sz="3200" dirty="0">
                <a:solidFill>
                  <a:schemeClr val="tx1"/>
                </a:solidFill>
              </a:rPr>
              <a:t>Interpretace výsledků AI je náročná, ale s ohromným potenciálem.​</a:t>
            </a:r>
          </a:p>
          <a:p>
            <a:r>
              <a:rPr lang="cs-CZ" sz="3200" dirty="0">
                <a:solidFill>
                  <a:schemeClr val="tx1"/>
                </a:solidFill>
              </a:rPr>
              <a:t>Multidisciplinární přístup je klíčový pro správné využití AI.​</a:t>
            </a:r>
          </a:p>
          <a:p>
            <a:r>
              <a:rPr lang="cs-CZ" sz="3200" dirty="0">
                <a:solidFill>
                  <a:schemeClr val="tx1"/>
                </a:solidFill>
              </a:rPr>
              <a:t>Jak se učí lidé vs. jak se učí umělá inteligence?</a:t>
            </a:r>
          </a:p>
        </p:txBody>
      </p:sp>
    </p:spTree>
    <p:extLst>
      <p:ext uri="{BB962C8B-B14F-4D97-AF65-F5344CB8AC3E}">
        <p14:creationId xmlns:p14="http://schemas.microsoft.com/office/powerpoint/2010/main" val="169801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3989A-AA71-4B4F-8F55-C1323B96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společensko- vědního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2B7F7-094F-43F4-AFDE-B76922B2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51102"/>
            <a:ext cx="11029615" cy="2591492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Stále nejasný dopad AI na sociálně-vědní výzkum, ale očekávají se výrazné změny.​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Pomocí AI je možné provádět lepší průzkumy, online experimenty a automatizované analýzy obsahu.​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AI nástroje rozšiřují kapacitu sociálních věd, zrychlují výzkumné procesy a zvyšují jejich měřítko.​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Chybí propojenost AI a společenských věd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129914-3837-454D-9F41-96617834F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3" y="4442594"/>
            <a:ext cx="4477912" cy="193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09C1B0B-D349-488D-B36B-16A8B39F6422}"/>
              </a:ext>
            </a:extLst>
          </p:cNvPr>
          <p:cNvSpPr txBox="1"/>
          <p:nvPr/>
        </p:nvSpPr>
        <p:spPr>
          <a:xfrm>
            <a:off x="964582" y="6377739"/>
            <a:ext cx="60012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i="0" u="none" strike="noStrike" dirty="0">
                <a:solidFill>
                  <a:srgbClr val="000000"/>
                </a:solidFill>
                <a:effectLst/>
              </a:rPr>
              <a:t>Zdroj: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</a:rPr>
              <a:t>Xu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</a:rPr>
              <a:t> et al., 2024)</a:t>
            </a:r>
            <a:endParaRPr lang="cs-CZ" sz="1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8113252-98B9-4CE0-AAE8-530B989A4C5D}"/>
              </a:ext>
            </a:extLst>
          </p:cNvPr>
          <p:cNvSpPr txBox="1"/>
          <p:nvPr/>
        </p:nvSpPr>
        <p:spPr>
          <a:xfrm>
            <a:off x="6490010" y="4750420"/>
            <a:ext cx="51207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„AI pro společenské vědy“ jsou AI agenti nasazováni k napodobování lidského chování, aby se zlepšilo pochopení lidské společnosti. ​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Naopak „společenské vědy AI“ se zabývají vlastními sociálními otázkami AI agentů.</a:t>
            </a:r>
          </a:p>
        </p:txBody>
      </p:sp>
    </p:spTree>
    <p:extLst>
      <p:ext uri="{BB962C8B-B14F-4D97-AF65-F5344CB8AC3E}">
        <p14:creationId xmlns:p14="http://schemas.microsoft.com/office/powerpoint/2010/main" val="307506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657E1-B710-4A50-BB87-8D8D21D0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Jazykové modely (</a:t>
            </a:r>
            <a:r>
              <a:rPr lang="cs-CZ" dirty="0" err="1"/>
              <a:t>LLMs</a:t>
            </a:r>
            <a:r>
              <a:rPr lang="cs-CZ" dirty="0"/>
              <a:t>)​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9A5BB-835B-4529-8B54-4D43FF994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LLM modely zpracovávají velké množství textových dat a napodobují lidskou konverzaci.​</a:t>
            </a:r>
          </a:p>
          <a:p>
            <a:r>
              <a:rPr lang="cs-CZ" sz="2400" dirty="0" err="1">
                <a:solidFill>
                  <a:schemeClr val="tx1"/>
                </a:solidFill>
              </a:rPr>
              <a:t>ChatGPT</a:t>
            </a:r>
            <a:r>
              <a:rPr lang="cs-CZ" sz="2400" dirty="0">
                <a:solidFill>
                  <a:schemeClr val="tx1"/>
                </a:solidFill>
              </a:rPr>
              <a:t> a GPT-4​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modely jsou používány v různých fázích výzkumu​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Velké jazykové modely vyvolávají otázky o zaujatosti, zkreslení dat a možnostech dezinformace.​</a:t>
            </a:r>
          </a:p>
          <a:p>
            <a:r>
              <a:rPr lang="cs-CZ" sz="2400" dirty="0">
                <a:solidFill>
                  <a:schemeClr val="tx1"/>
                </a:solidFill>
              </a:rPr>
              <a:t>Mezi hlavní výzvy patří snaha o snížení chyb v generovaných výsledcích, řešení problémů s omezeným kontextovým oknem</a:t>
            </a:r>
          </a:p>
        </p:txBody>
      </p:sp>
    </p:spTree>
    <p:extLst>
      <p:ext uri="{BB962C8B-B14F-4D97-AF65-F5344CB8AC3E}">
        <p14:creationId xmlns:p14="http://schemas.microsoft.com/office/powerpoint/2010/main" val="214265523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(design Dividenda)</Template>
  <TotalTime>91</TotalTime>
  <Words>2993</Words>
  <Application>Microsoft Office PowerPoint</Application>
  <PresentationFormat>Širokoúhlá obrazovka</PresentationFormat>
  <Paragraphs>287</Paragraphs>
  <Slides>44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Calibri</vt:lpstr>
      <vt:lpstr>Gill Sans MT</vt:lpstr>
      <vt:lpstr>Segoe UI</vt:lpstr>
      <vt:lpstr>Times New Roman</vt:lpstr>
      <vt:lpstr>Wingdings</vt:lpstr>
      <vt:lpstr>Wingdings 2</vt:lpstr>
      <vt:lpstr>Dividenda</vt:lpstr>
      <vt:lpstr>Umělá inteligence ve vědeckém výzkumu</vt:lpstr>
      <vt:lpstr>Co je Umělá inteligence?</vt:lpstr>
      <vt:lpstr>Co je „Generative AI“</vt:lpstr>
      <vt:lpstr>Prezentace aplikace PowerPoint</vt:lpstr>
      <vt:lpstr>Prezentace aplikace PowerPoint</vt:lpstr>
      <vt:lpstr>Technologický determinismus</vt:lpstr>
      <vt:lpstr>Úspěšné a efektivní zkoumaní?​</vt:lpstr>
      <vt:lpstr>Transformace společensko- vědního výzkumu</vt:lpstr>
      <vt:lpstr>Jazykové modely (LLMs)​</vt:lpstr>
      <vt:lpstr>hypotézy</vt:lpstr>
      <vt:lpstr>Prezentace aplikace PowerPoint</vt:lpstr>
      <vt:lpstr>Literatura </vt:lpstr>
      <vt:lpstr>Etické a metodologické aspekty používání umělé inteligence ve výzkumu</vt:lpstr>
      <vt:lpstr>Prezentace aplikace PowerPoint</vt:lpstr>
      <vt:lpstr>Prezentace aplikace PowerPoint</vt:lpstr>
      <vt:lpstr>Etika a AI​</vt:lpstr>
      <vt:lpstr>Prezentace aplikace PowerPoint</vt:lpstr>
      <vt:lpstr>Prezentace aplikace PowerPoint</vt:lpstr>
      <vt:lpstr>Etika MUNI</vt:lpstr>
      <vt:lpstr>Literatura </vt:lpstr>
      <vt:lpstr>Literární rešerše</vt:lpstr>
      <vt:lpstr>Transformace literární rešerše prostřednictvím AI​</vt:lpstr>
      <vt:lpstr>Typy AI nástrojů </vt:lpstr>
      <vt:lpstr>Výzvy a omezení</vt:lpstr>
      <vt:lpstr>Budoucnost AI v literární rešerši ​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Základní metody zpracování výzkumu s využitím AI</vt:lpstr>
      <vt:lpstr>Ontologie jazyka a AI </vt:lpstr>
      <vt:lpstr>Sběr dat pomocí AI – kvalitativní výzkum</vt:lpstr>
      <vt:lpstr>Rozvíjení teorií v oblasti kvalitativního výzkumu</vt:lpstr>
      <vt:lpstr>Virtuální platformy </vt:lpstr>
      <vt:lpstr>Výzvy</vt:lpstr>
      <vt:lpstr>Sběr dat pomocí AI – kvantitativní výzkum ​</vt:lpstr>
      <vt:lpstr>Prezentace aplikace PowerPoint</vt:lpstr>
      <vt:lpstr>Příležitosti pro výzkum</vt:lpstr>
      <vt:lpstr>Prezentace aplikace PowerPoint</vt:lpstr>
      <vt:lpstr>Prezentace aplikace PowerPoint</vt:lpstr>
      <vt:lpstr>Prezentace aplikace PowerPoint</vt:lpstr>
      <vt:lpstr>LITERATURA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Umělá inteligence ve vědeckém výzkumu</dc:title>
  <dc:creator>Zuzana Talašová</dc:creator>
  <cp:lastModifiedBy>Zuzana Talašová</cp:lastModifiedBy>
  <cp:revision>58</cp:revision>
  <dcterms:created xsi:type="dcterms:W3CDTF">2024-12-16T08:04:17Z</dcterms:created>
  <dcterms:modified xsi:type="dcterms:W3CDTF">2024-12-17T09:04:28Z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