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4" r:id="rId7"/>
    <p:sldId id="260" r:id="rId8"/>
    <p:sldId id="263" r:id="rId9"/>
    <p:sldId id="262" r:id="rId10"/>
    <p:sldId id="261"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Moje\EMP\Events\22_08_Innsbruck\Million%20Moments\data\participace%20ESS%202021_EVS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4805017751343853"/>
          <c:y val="3.5689440047361104E-2"/>
          <c:w val="0.49365425668058155"/>
          <c:h val="0.85703740802865647"/>
        </c:manualLayout>
      </c:layout>
      <c:barChart>
        <c:barDir val="bar"/>
        <c:grouping val="clustered"/>
        <c:varyColors val="0"/>
        <c:ser>
          <c:idx val="0"/>
          <c:order val="0"/>
          <c:invertIfNegative val="0"/>
          <c:cat>
            <c:strRef>
              <c:f>ESS_2021!$A$1:$A$8</c:f>
              <c:strCache>
                <c:ptCount val="8"/>
                <c:pt idx="0">
                  <c:v>darovala nebo se účastnil/a činnosti politické strany nebo zájmové skupiny</c:v>
                </c:pt>
                <c:pt idx="1">
                  <c:v>veřejně nosil/a odznak v rámci kampaně </c:v>
                </c:pt>
                <c:pt idx="2">
                  <c:v>prováděl/a dobrovolnickou práci pro neziskovou organizaci </c:v>
                </c:pt>
                <c:pt idx="3">
                  <c:v>účastnil/a se veřejné demonstrace </c:v>
                </c:pt>
                <c:pt idx="4">
                  <c:v>bojkotova/a určité produkty</c:v>
                </c:pt>
                <c:pt idx="5">
                  <c:v>kontaktoval/a politika nebo vládního činitele </c:v>
                </c:pt>
                <c:pt idx="6">
                  <c:v>sdílel/a cokoli o politice online</c:v>
                </c:pt>
                <c:pt idx="7">
                  <c:v>podepsal/a petici </c:v>
                </c:pt>
              </c:strCache>
            </c:strRef>
          </c:cat>
          <c:val>
            <c:numRef>
              <c:f>ESS_2021!$B$1:$B$8</c:f>
              <c:numCache>
                <c:formatCode>General</c:formatCode>
                <c:ptCount val="8"/>
                <c:pt idx="0">
                  <c:v>3.1</c:v>
                </c:pt>
                <c:pt idx="1">
                  <c:v>4.9000000000000004</c:v>
                </c:pt>
                <c:pt idx="2">
                  <c:v>5.7</c:v>
                </c:pt>
                <c:pt idx="3">
                  <c:v>6.3</c:v>
                </c:pt>
                <c:pt idx="4">
                  <c:v>9.3000000000000007</c:v>
                </c:pt>
                <c:pt idx="5">
                  <c:v>10.6</c:v>
                </c:pt>
                <c:pt idx="6">
                  <c:v>13.1</c:v>
                </c:pt>
                <c:pt idx="7">
                  <c:v>13.8</c:v>
                </c:pt>
              </c:numCache>
            </c:numRef>
          </c:val>
          <c:extLst>
            <c:ext xmlns:c16="http://schemas.microsoft.com/office/drawing/2014/chart" uri="{C3380CC4-5D6E-409C-BE32-E72D297353CC}">
              <c16:uniqueId val="{00000000-5918-42A7-A006-4F400390553F}"/>
            </c:ext>
          </c:extLst>
        </c:ser>
        <c:dLbls>
          <c:showLegendKey val="0"/>
          <c:showVal val="0"/>
          <c:showCatName val="0"/>
          <c:showSerName val="0"/>
          <c:showPercent val="0"/>
          <c:showBubbleSize val="0"/>
        </c:dLbls>
        <c:gapWidth val="150"/>
        <c:axId val="2130517608"/>
        <c:axId val="2144013288"/>
      </c:barChart>
      <c:catAx>
        <c:axId val="2130517608"/>
        <c:scaling>
          <c:orientation val="minMax"/>
        </c:scaling>
        <c:delete val="0"/>
        <c:axPos val="l"/>
        <c:numFmt formatCode="General" sourceLinked="0"/>
        <c:majorTickMark val="out"/>
        <c:minorTickMark val="none"/>
        <c:tickLblPos val="nextTo"/>
        <c:crossAx val="2144013288"/>
        <c:crosses val="autoZero"/>
        <c:auto val="1"/>
        <c:lblAlgn val="ctr"/>
        <c:lblOffset val="100"/>
        <c:noMultiLvlLbl val="0"/>
      </c:catAx>
      <c:valAx>
        <c:axId val="2144013288"/>
        <c:scaling>
          <c:orientation val="minMax"/>
        </c:scaling>
        <c:delete val="0"/>
        <c:axPos val="b"/>
        <c:majorGridlines/>
        <c:numFmt formatCode="General" sourceLinked="1"/>
        <c:majorTickMark val="out"/>
        <c:minorTickMark val="none"/>
        <c:tickLblPos val="nextTo"/>
        <c:crossAx val="213051760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3677FC-F320-4D33-8B8C-71B061E2C4A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0932D3A-5E01-4EC0-BAFB-1AD70F35E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8C352D2-72E2-4215-A285-BE34CF0F4AB5}"/>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5" name="Zástupný symbol pro zápatí 4">
            <a:extLst>
              <a:ext uri="{FF2B5EF4-FFF2-40B4-BE49-F238E27FC236}">
                <a16:creationId xmlns:a16="http://schemas.microsoft.com/office/drawing/2014/main" id="{EE2B8EF7-A528-48C3-AD76-EE5ADD3BA41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620BC63-77F3-4182-8F42-2FBB8132ACF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40088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00D54-2480-466C-99DA-DE4558161E7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A29EB5F-5957-4278-AD3A-E6BBB6019D0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F1172A-2E1E-4A86-83EE-10723E04B06C}"/>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5" name="Zástupný symbol pro zápatí 4">
            <a:extLst>
              <a:ext uri="{FF2B5EF4-FFF2-40B4-BE49-F238E27FC236}">
                <a16:creationId xmlns:a16="http://schemas.microsoft.com/office/drawing/2014/main" id="{A338393B-DA8F-46B4-8997-CD8428C8F5C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B2C18D-9DB6-417A-A66C-9E7071AD6FEE}"/>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217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5E75141-BC59-4F04-AA81-BB4310DB1E8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9852444-F336-474F-8F30-C1D20F448FAD}"/>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DFB7BD-CA08-4337-9BC4-5F435C324D80}"/>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5" name="Zástupný symbol pro zápatí 4">
            <a:extLst>
              <a:ext uri="{FF2B5EF4-FFF2-40B4-BE49-F238E27FC236}">
                <a16:creationId xmlns:a16="http://schemas.microsoft.com/office/drawing/2014/main" id="{CA9CC524-0017-4E26-9322-80E8774BC4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D01D21-7380-4F6C-BD4C-4F2704634AC1}"/>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20525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B2CFC2-39AD-48C1-A64A-D598C6F457BF}"/>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F3CB26-03CA-4B66-912B-11F1A3D0BFDE}"/>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4B635F-B2C0-46E9-84DF-E4FCF0CB33E1}"/>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5" name="Zástupný symbol pro zápatí 4">
            <a:extLst>
              <a:ext uri="{FF2B5EF4-FFF2-40B4-BE49-F238E27FC236}">
                <a16:creationId xmlns:a16="http://schemas.microsoft.com/office/drawing/2014/main" id="{AD69D1EE-9C16-4AD1-B95F-F0659F5AC04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AC1C086-BA60-4A9C-8819-1460CFCF85B9}"/>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57979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4EF85-2610-4D12-BD5E-668264EDBB0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D4AF1F48-168D-43DD-B0CD-97CA9AE03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78EF12D-0277-4A48-B39E-83F2D353EAC5}"/>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5" name="Zástupný symbol pro zápatí 4">
            <a:extLst>
              <a:ext uri="{FF2B5EF4-FFF2-40B4-BE49-F238E27FC236}">
                <a16:creationId xmlns:a16="http://schemas.microsoft.com/office/drawing/2014/main" id="{B4919240-DB96-4792-BBAE-265F730FE9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1C3C10-9CCA-4D21-9027-7904EB492E20}"/>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193768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6AE009-499F-4324-8F7E-88DC9032292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FDB960D-11CB-42DE-BDE8-1714BF54022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9C7357D-C045-42D5-9EAD-1AF1176BD59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60E555E-DCFA-4385-A221-6A01194E9A4F}"/>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6" name="Zástupný symbol pro zápatí 5">
            <a:extLst>
              <a:ext uri="{FF2B5EF4-FFF2-40B4-BE49-F238E27FC236}">
                <a16:creationId xmlns:a16="http://schemas.microsoft.com/office/drawing/2014/main" id="{876BE41B-F652-46D2-8860-F5AF3678C31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D19048-9BDC-4F73-95AE-A960A9804CD4}"/>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839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61B8A-3F9F-4479-BBF9-7AF9F47C67A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8807DA55-7307-462F-A2F4-DBB63C85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13BA30C-A010-4EBD-80B6-9A1E321D1B3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C90DDAB-AEE6-4387-A474-BB9EAB66B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6446426D-D3A3-4FDE-9DE5-40A0E99E017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AD8DC76-2D01-4038-94BA-B56C77364B66}"/>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8" name="Zástupný symbol pro zápatí 7">
            <a:extLst>
              <a:ext uri="{FF2B5EF4-FFF2-40B4-BE49-F238E27FC236}">
                <a16:creationId xmlns:a16="http://schemas.microsoft.com/office/drawing/2014/main" id="{390A7038-2967-4059-B51F-00D69631EDB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5D10B8-EE3C-4634-B2F6-00B35759934F}"/>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76541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3AB3D-382B-40F7-978C-730BEA7DF7E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B1B1A51-2E09-4C9D-8F94-36858BFD80D8}"/>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4" name="Zástupný symbol pro zápatí 3">
            <a:extLst>
              <a:ext uri="{FF2B5EF4-FFF2-40B4-BE49-F238E27FC236}">
                <a16:creationId xmlns:a16="http://schemas.microsoft.com/office/drawing/2014/main" id="{D9049C96-D9C3-4BEB-B097-20036B8D7C5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CB48430-1E6F-48CE-BBEC-A32C687D4A1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0715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BE8BA20-CF2D-414D-891E-2681944A070E}"/>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3" name="Zástupný symbol pro zápatí 2">
            <a:extLst>
              <a:ext uri="{FF2B5EF4-FFF2-40B4-BE49-F238E27FC236}">
                <a16:creationId xmlns:a16="http://schemas.microsoft.com/office/drawing/2014/main" id="{1B242B8A-A26D-4B9F-8559-A3AB3BB170D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3AD66B9-A681-4F9E-B78C-08A881DFAA9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9495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A2322-622F-4731-8594-30F5574648D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75BAFC3-B5BA-4599-ABC0-93A463DAA2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7952A3D-FBF9-4DCA-8723-3D15FB9E5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A3F3D74-57AA-4235-B6B6-E0E775FF9997}"/>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6" name="Zástupný symbol pro zápatí 5">
            <a:extLst>
              <a:ext uri="{FF2B5EF4-FFF2-40B4-BE49-F238E27FC236}">
                <a16:creationId xmlns:a16="http://schemas.microsoft.com/office/drawing/2014/main" id="{D78864E9-45DB-4DFC-8D2C-50115B9141B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E37DDDA-4262-4C84-866D-E7392F9CB7C3}"/>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32873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821FB7-EBB8-45CB-8A29-9A0D656CEE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453F3BE-ACCD-42A5-9D98-0643E966D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3BBBA8A-965C-42EA-834C-AF083060F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3B91F2A-B658-49E2-87BE-3796B3B42A49}"/>
              </a:ext>
            </a:extLst>
          </p:cNvPr>
          <p:cNvSpPr>
            <a:spLocks noGrp="1"/>
          </p:cNvSpPr>
          <p:nvPr>
            <p:ph type="dt" sz="half" idx="10"/>
          </p:nvPr>
        </p:nvSpPr>
        <p:spPr/>
        <p:txBody>
          <a:bodyPr/>
          <a:lstStyle/>
          <a:p>
            <a:fld id="{1064A6C2-D373-4099-AC9B-4E10BAE0BD74}" type="datetimeFigureOut">
              <a:rPr lang="cs-CZ" smtClean="0"/>
              <a:t>05.11.2024</a:t>
            </a:fld>
            <a:endParaRPr lang="cs-CZ"/>
          </a:p>
        </p:txBody>
      </p:sp>
      <p:sp>
        <p:nvSpPr>
          <p:cNvPr id="6" name="Zástupný symbol pro zápatí 5">
            <a:extLst>
              <a:ext uri="{FF2B5EF4-FFF2-40B4-BE49-F238E27FC236}">
                <a16:creationId xmlns:a16="http://schemas.microsoft.com/office/drawing/2014/main" id="{B2E8CD91-C6FF-495C-B8DC-8301BC1219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87C4C21-9E72-455B-A765-679A859F6AAD}"/>
              </a:ext>
            </a:extLst>
          </p:cNvPr>
          <p:cNvSpPr>
            <a:spLocks noGrp="1"/>
          </p:cNvSpPr>
          <p:nvPr>
            <p:ph type="sldNum" sz="quarter" idx="12"/>
          </p:nvPr>
        </p:nvSpPr>
        <p:spPr/>
        <p:txBody>
          <a:bodyPr/>
          <a:lstStyle/>
          <a:p>
            <a:fld id="{450ECE2D-BE1E-45FA-B4EC-E2B3DE91784D}" type="slidenum">
              <a:rPr lang="cs-CZ" smtClean="0"/>
              <a:t>‹#›</a:t>
            </a:fld>
            <a:endParaRPr lang="cs-CZ"/>
          </a:p>
        </p:txBody>
      </p:sp>
    </p:spTree>
    <p:extLst>
      <p:ext uri="{BB962C8B-B14F-4D97-AF65-F5344CB8AC3E}">
        <p14:creationId xmlns:p14="http://schemas.microsoft.com/office/powerpoint/2010/main" val="95398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E275B1-BA2A-4F69-846D-DA3F7EDF9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82DA38A-D804-4333-874C-2F1C3DB49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A32C2F-C57B-4E14-A224-269388688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4A6C2-D373-4099-AC9B-4E10BAE0BD74}" type="datetimeFigureOut">
              <a:rPr lang="cs-CZ" smtClean="0"/>
              <a:t>05.11.2024</a:t>
            </a:fld>
            <a:endParaRPr lang="cs-CZ"/>
          </a:p>
        </p:txBody>
      </p:sp>
      <p:sp>
        <p:nvSpPr>
          <p:cNvPr id="5" name="Zástupný symbol pro zápatí 4">
            <a:extLst>
              <a:ext uri="{FF2B5EF4-FFF2-40B4-BE49-F238E27FC236}">
                <a16:creationId xmlns:a16="http://schemas.microsoft.com/office/drawing/2014/main" id="{04E19AA0-60B2-4A01-8B52-1957BBFC0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06EDF15-41BB-4813-9BE4-867292FA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ECE2D-BE1E-45FA-B4EC-E2B3DE91784D}" type="slidenum">
              <a:rPr lang="cs-CZ" smtClean="0"/>
              <a:t>‹#›</a:t>
            </a:fld>
            <a:endParaRPr lang="cs-CZ"/>
          </a:p>
        </p:txBody>
      </p:sp>
    </p:spTree>
    <p:extLst>
      <p:ext uri="{BB962C8B-B14F-4D97-AF65-F5344CB8AC3E}">
        <p14:creationId xmlns:p14="http://schemas.microsoft.com/office/powerpoint/2010/main" val="3732693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1C02E-0F21-4679-8C5F-8EBD7A006ABC}"/>
              </a:ext>
            </a:extLst>
          </p:cNvPr>
          <p:cNvSpPr>
            <a:spLocks noGrp="1"/>
          </p:cNvSpPr>
          <p:nvPr>
            <p:ph type="ctrTitle"/>
          </p:nvPr>
        </p:nvSpPr>
        <p:spPr>
          <a:xfrm>
            <a:off x="1524000" y="0"/>
            <a:ext cx="9144000" cy="2387600"/>
          </a:xfrm>
        </p:spPr>
        <p:txBody>
          <a:bodyPr/>
          <a:lstStyle/>
          <a:p>
            <a:r>
              <a:rPr lang="cs-CZ" dirty="0"/>
              <a:t>SOCb2002 Sociální hnutí a politický protest</a:t>
            </a:r>
          </a:p>
        </p:txBody>
      </p:sp>
      <p:sp>
        <p:nvSpPr>
          <p:cNvPr id="3" name="Podnadpis 2">
            <a:extLst>
              <a:ext uri="{FF2B5EF4-FFF2-40B4-BE49-F238E27FC236}">
                <a16:creationId xmlns:a16="http://schemas.microsoft.com/office/drawing/2014/main" id="{53F20B73-4D3E-4752-A1C9-0229100FC0A3}"/>
              </a:ext>
            </a:extLst>
          </p:cNvPr>
          <p:cNvSpPr>
            <a:spLocks noGrp="1"/>
          </p:cNvSpPr>
          <p:nvPr>
            <p:ph type="subTitle" idx="1"/>
          </p:nvPr>
        </p:nvSpPr>
        <p:spPr>
          <a:xfrm>
            <a:off x="1524000" y="2842183"/>
            <a:ext cx="9144000" cy="576743"/>
          </a:xfrm>
        </p:spPr>
        <p:txBody>
          <a:bodyPr>
            <a:normAutofit/>
          </a:bodyPr>
          <a:lstStyle/>
          <a:p>
            <a:r>
              <a:rPr lang="cs-CZ"/>
              <a:t>Přednáška 7: </a:t>
            </a:r>
            <a:r>
              <a:rPr lang="pt-BR" dirty="0"/>
              <a:t>Kolektivní identita a účast v sociálních hnutích</a:t>
            </a:r>
            <a:endParaRPr lang="cs-CZ" dirty="0"/>
          </a:p>
        </p:txBody>
      </p:sp>
      <p:pic>
        <p:nvPicPr>
          <p:cNvPr id="8" name="Obrázek 7">
            <a:extLst>
              <a:ext uri="{FF2B5EF4-FFF2-40B4-BE49-F238E27FC236}">
                <a16:creationId xmlns:a16="http://schemas.microsoft.com/office/drawing/2014/main" id="{213E260C-1332-466B-AAAD-A99F0509C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169" y="3439075"/>
            <a:ext cx="4981662" cy="3113539"/>
          </a:xfrm>
          <a:prstGeom prst="rect">
            <a:avLst/>
          </a:prstGeom>
        </p:spPr>
      </p:pic>
    </p:spTree>
    <p:extLst>
      <p:ext uri="{BB962C8B-B14F-4D97-AF65-F5344CB8AC3E}">
        <p14:creationId xmlns:p14="http://schemas.microsoft.com/office/powerpoint/2010/main" val="426513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AC11F-7E33-4B15-9BF2-297AA782FA5F}"/>
              </a:ext>
            </a:extLst>
          </p:cNvPr>
          <p:cNvSpPr>
            <a:spLocks noGrp="1"/>
          </p:cNvSpPr>
          <p:nvPr>
            <p:ph type="title"/>
          </p:nvPr>
        </p:nvSpPr>
        <p:spPr/>
        <p:txBody>
          <a:bodyPr/>
          <a:lstStyle/>
          <a:p>
            <a:r>
              <a:rPr lang="cs-CZ" dirty="0"/>
              <a:t>Členství v organizacích (EVS 2017)</a:t>
            </a:r>
          </a:p>
        </p:txBody>
      </p:sp>
      <p:graphicFrame>
        <p:nvGraphicFramePr>
          <p:cNvPr id="4" name="Tabulka 3">
            <a:extLst>
              <a:ext uri="{FF2B5EF4-FFF2-40B4-BE49-F238E27FC236}">
                <a16:creationId xmlns:a16="http://schemas.microsoft.com/office/drawing/2014/main" id="{7395DE76-DC30-4B22-BFD0-996BCE0A138E}"/>
              </a:ext>
            </a:extLst>
          </p:cNvPr>
          <p:cNvGraphicFramePr>
            <a:graphicFrameLocks noGrp="1"/>
          </p:cNvGraphicFramePr>
          <p:nvPr>
            <p:extLst>
              <p:ext uri="{D42A27DB-BD31-4B8C-83A1-F6EECF244321}">
                <p14:modId xmlns:p14="http://schemas.microsoft.com/office/powerpoint/2010/main" val="1982122696"/>
              </p:ext>
            </p:extLst>
          </p:nvPr>
        </p:nvGraphicFramePr>
        <p:xfrm>
          <a:off x="2913368" y="2818701"/>
          <a:ext cx="6365263" cy="2650010"/>
        </p:xfrm>
        <a:graphic>
          <a:graphicData uri="http://schemas.openxmlformats.org/drawingml/2006/table">
            <a:tbl>
              <a:tblPr>
                <a:tableStyleId>{5C22544A-7EE6-4342-B048-85BDC9FD1C3A}</a:tableStyleId>
              </a:tblPr>
              <a:tblGrid>
                <a:gridCol w="5551233">
                  <a:extLst>
                    <a:ext uri="{9D8B030D-6E8A-4147-A177-3AD203B41FA5}">
                      <a16:colId xmlns:a16="http://schemas.microsoft.com/office/drawing/2014/main" val="345083805"/>
                    </a:ext>
                  </a:extLst>
                </a:gridCol>
                <a:gridCol w="814030">
                  <a:extLst>
                    <a:ext uri="{9D8B030D-6E8A-4147-A177-3AD203B41FA5}">
                      <a16:colId xmlns:a16="http://schemas.microsoft.com/office/drawing/2014/main" val="4051325854"/>
                    </a:ext>
                  </a:extLst>
                </a:gridCol>
              </a:tblGrid>
              <a:tr h="240910">
                <a:tc>
                  <a:txBody>
                    <a:bodyPr/>
                    <a:lstStyle/>
                    <a:p>
                      <a:pPr algn="l" fontAlgn="b"/>
                      <a:r>
                        <a:rPr lang="en-US" sz="1200" u="none" strike="noStrike">
                          <a:effectLst/>
                        </a:rPr>
                        <a:t>Member: Belong to sports or recreation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35,3</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4102174"/>
                  </a:ext>
                </a:extLst>
              </a:tr>
              <a:tr h="240910">
                <a:tc>
                  <a:txBody>
                    <a:bodyPr/>
                    <a:lstStyle/>
                    <a:p>
                      <a:pPr algn="l" fontAlgn="b"/>
                      <a:r>
                        <a:rPr lang="en-US" sz="1200" u="none" strike="noStrike">
                          <a:effectLst/>
                        </a:rPr>
                        <a:t>Member: Belong to education, arts, music or cultural activities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18,8</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8243403"/>
                  </a:ext>
                </a:extLst>
              </a:tr>
              <a:tr h="240910">
                <a:tc>
                  <a:txBody>
                    <a:bodyPr/>
                    <a:lstStyle/>
                    <a:p>
                      <a:pPr algn="l" fontAlgn="b"/>
                      <a:r>
                        <a:rPr lang="cs-CZ" sz="1200" u="none" strike="noStrike">
                          <a:effectLst/>
                        </a:rPr>
                        <a:t>Member: Belong to none</a:t>
                      </a:r>
                      <a:endParaRPr lang="cs-CZ"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13,7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4553175"/>
                  </a:ext>
                </a:extLst>
              </a:tr>
              <a:tr h="240910">
                <a:tc>
                  <a:txBody>
                    <a:bodyPr/>
                    <a:lstStyle/>
                    <a:p>
                      <a:pPr algn="l" fontAlgn="b"/>
                      <a:r>
                        <a:rPr lang="en-US" sz="1200" u="none" strike="noStrike">
                          <a:effectLst/>
                        </a:rPr>
                        <a:t>Member: Belong to conservation, the environment, ecology, animal rights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12,5</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4019668"/>
                  </a:ext>
                </a:extLst>
              </a:tr>
              <a:tr h="240910">
                <a:tc>
                  <a:txBody>
                    <a:bodyPr/>
                    <a:lstStyle/>
                    <a:p>
                      <a:pPr algn="l" fontAlgn="b"/>
                      <a:r>
                        <a:rPr lang="en-US" sz="1200" u="none" strike="noStrike">
                          <a:effectLst/>
                        </a:rPr>
                        <a:t>Member: Belong to religious organization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11,9</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5842051"/>
                  </a:ext>
                </a:extLst>
              </a:tr>
              <a:tr h="240910">
                <a:tc>
                  <a:txBody>
                    <a:bodyPr/>
                    <a:lstStyle/>
                    <a:p>
                      <a:pPr algn="l" fontAlgn="b"/>
                      <a:r>
                        <a:rPr lang="en-US" sz="1200" u="none" strike="noStrike">
                          <a:effectLst/>
                        </a:rPr>
                        <a:t>Member: Belong to humanitarian or charitable organization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10,2</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49165"/>
                  </a:ext>
                </a:extLst>
              </a:tr>
              <a:tr h="240910">
                <a:tc>
                  <a:txBody>
                    <a:bodyPr/>
                    <a:lstStyle/>
                    <a:p>
                      <a:pPr algn="l" fontAlgn="b"/>
                      <a:r>
                        <a:rPr lang="en-US" sz="1200" u="none" strike="noStrike">
                          <a:effectLst/>
                        </a:rPr>
                        <a:t>Member: Belong to professional associations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9,8</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5930105"/>
                  </a:ext>
                </a:extLst>
              </a:tr>
              <a:tr h="240910">
                <a:tc>
                  <a:txBody>
                    <a:bodyPr/>
                    <a:lstStyle/>
                    <a:p>
                      <a:pPr algn="l" fontAlgn="b"/>
                      <a:r>
                        <a:rPr lang="en-US" sz="1200" u="none" strike="noStrike">
                          <a:effectLst/>
                        </a:rPr>
                        <a:t>Member: Belong to labour unions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7,7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1820384"/>
                  </a:ext>
                </a:extLst>
              </a:tr>
              <a:tr h="240910">
                <a:tc>
                  <a:txBody>
                    <a:bodyPr/>
                    <a:lstStyle/>
                    <a:p>
                      <a:pPr algn="l" fontAlgn="b"/>
                      <a:r>
                        <a:rPr lang="en-US" sz="1200" u="none" strike="noStrike">
                          <a:effectLst/>
                        </a:rPr>
                        <a:t>Member:  Belong to self-help group, mutual aid group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7,1</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5457894"/>
                  </a:ext>
                </a:extLst>
              </a:tr>
              <a:tr h="240910">
                <a:tc>
                  <a:txBody>
                    <a:bodyPr/>
                    <a:lstStyle/>
                    <a:p>
                      <a:pPr algn="l" fontAlgn="b"/>
                      <a:r>
                        <a:rPr lang="en-US" sz="1200" u="none" strike="noStrike">
                          <a:effectLst/>
                        </a:rPr>
                        <a:t>Member: Belong to political parties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a:effectLst/>
                        </a:rPr>
                        <a:t>4,7</a:t>
                      </a:r>
                      <a:endParaRPr lang="cs-CZ"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8543717"/>
                  </a:ext>
                </a:extLst>
              </a:tr>
              <a:tr h="240910">
                <a:tc>
                  <a:txBody>
                    <a:bodyPr/>
                    <a:lstStyle/>
                    <a:p>
                      <a:pPr algn="l" fontAlgn="b"/>
                      <a:r>
                        <a:rPr lang="en-US" sz="1200" u="none" strike="noStrike">
                          <a:effectLst/>
                        </a:rPr>
                        <a:t>Member: Belong to consumer groups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cs-CZ" sz="1200" u="none" strike="noStrike" dirty="0">
                          <a:effectLst/>
                        </a:rPr>
                        <a:t>4,4</a:t>
                      </a:r>
                      <a:endParaRPr lang="cs-CZ"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1429429"/>
                  </a:ext>
                </a:extLst>
              </a:tr>
            </a:tbl>
          </a:graphicData>
        </a:graphic>
      </p:graphicFrame>
    </p:spTree>
    <p:extLst>
      <p:ext uri="{BB962C8B-B14F-4D97-AF65-F5344CB8AC3E}">
        <p14:creationId xmlns:p14="http://schemas.microsoft.com/office/powerpoint/2010/main" val="2033052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64AD73-6DDC-4FC6-96E1-C3B99AE6BA73}"/>
              </a:ext>
            </a:extLst>
          </p:cNvPr>
          <p:cNvSpPr>
            <a:spLocks noGrp="1"/>
          </p:cNvSpPr>
          <p:nvPr>
            <p:ph type="title"/>
          </p:nvPr>
        </p:nvSpPr>
        <p:spPr/>
        <p:txBody>
          <a:bodyPr/>
          <a:lstStyle/>
          <a:p>
            <a:r>
              <a:rPr lang="cs-CZ" dirty="0"/>
              <a:t>Kultura a sociální hnutí</a:t>
            </a:r>
          </a:p>
        </p:txBody>
      </p:sp>
      <p:sp>
        <p:nvSpPr>
          <p:cNvPr id="3" name="Zástupný symbol pro obsah 2">
            <a:extLst>
              <a:ext uri="{FF2B5EF4-FFF2-40B4-BE49-F238E27FC236}">
                <a16:creationId xmlns:a16="http://schemas.microsoft.com/office/drawing/2014/main" id="{7CEEDE2D-001D-46F9-BC56-7474D2EB7464}"/>
              </a:ext>
            </a:extLst>
          </p:cNvPr>
          <p:cNvSpPr>
            <a:spLocks noGrp="1"/>
          </p:cNvSpPr>
          <p:nvPr>
            <p:ph idx="1"/>
          </p:nvPr>
        </p:nvSpPr>
        <p:spPr/>
        <p:txBody>
          <a:bodyPr>
            <a:noAutofit/>
          </a:bodyPr>
          <a:lstStyle/>
          <a:p>
            <a:r>
              <a:rPr lang="cs-CZ" sz="3600" dirty="0"/>
              <a:t>Kultura a jednání</a:t>
            </a:r>
          </a:p>
          <a:p>
            <a:r>
              <a:rPr lang="cs-CZ" sz="3600" dirty="0"/>
              <a:t>Kognitivní role kultury</a:t>
            </a:r>
          </a:p>
          <a:p>
            <a:r>
              <a:rPr lang="cs-CZ" sz="3600" dirty="0">
                <a:solidFill>
                  <a:srgbClr val="FF0000"/>
                </a:solidFill>
              </a:rPr>
              <a:t>Kolektivní identita</a:t>
            </a:r>
          </a:p>
          <a:p>
            <a:endParaRPr lang="cs-CZ" sz="3600" dirty="0"/>
          </a:p>
        </p:txBody>
      </p:sp>
      <p:pic>
        <p:nvPicPr>
          <p:cNvPr id="5" name="Obrázek 4">
            <a:extLst>
              <a:ext uri="{FF2B5EF4-FFF2-40B4-BE49-F238E27FC236}">
                <a16:creationId xmlns:a16="http://schemas.microsoft.com/office/drawing/2014/main" id="{A405EBFE-CBF8-40C6-B849-076007486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172" y="1557294"/>
            <a:ext cx="5615118" cy="3743412"/>
          </a:xfrm>
          <a:prstGeom prst="rect">
            <a:avLst/>
          </a:prstGeom>
        </p:spPr>
      </p:pic>
    </p:spTree>
    <p:extLst>
      <p:ext uri="{BB962C8B-B14F-4D97-AF65-F5344CB8AC3E}">
        <p14:creationId xmlns:p14="http://schemas.microsoft.com/office/powerpoint/2010/main" val="406834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938108-8A1C-40EB-A89B-43974C0F5EC1}"/>
              </a:ext>
            </a:extLst>
          </p:cNvPr>
          <p:cNvSpPr>
            <a:spLocks noGrp="1"/>
          </p:cNvSpPr>
          <p:nvPr>
            <p:ph type="title"/>
          </p:nvPr>
        </p:nvSpPr>
        <p:spPr/>
        <p:txBody>
          <a:bodyPr/>
          <a:lstStyle/>
          <a:p>
            <a:r>
              <a:rPr lang="cs-CZ" dirty="0"/>
              <a:t>Kolektivní identita</a:t>
            </a:r>
          </a:p>
        </p:txBody>
      </p:sp>
      <p:sp>
        <p:nvSpPr>
          <p:cNvPr id="3" name="Zástupný obsah 2">
            <a:extLst>
              <a:ext uri="{FF2B5EF4-FFF2-40B4-BE49-F238E27FC236}">
                <a16:creationId xmlns:a16="http://schemas.microsoft.com/office/drawing/2014/main" id="{24709315-ED7A-4A0E-921D-333A34AAAEFC}"/>
              </a:ext>
            </a:extLst>
          </p:cNvPr>
          <p:cNvSpPr>
            <a:spLocks noGrp="1"/>
          </p:cNvSpPr>
          <p:nvPr>
            <p:ph idx="1"/>
          </p:nvPr>
        </p:nvSpPr>
        <p:spPr/>
        <p:txBody>
          <a:bodyPr/>
          <a:lstStyle/>
          <a:p>
            <a:r>
              <a:rPr lang="cs-CZ" dirty="0"/>
              <a:t>Klíčová dimenze kolektivního jednání (definice: sítě, konflikt, identita!)</a:t>
            </a:r>
          </a:p>
          <a:p>
            <a:r>
              <a:rPr lang="cs-CZ" dirty="0"/>
              <a:t>Podmínka </a:t>
            </a:r>
            <a:r>
              <a:rPr lang="cs-CZ" dirty="0">
                <a:solidFill>
                  <a:srgbClr val="FF0000"/>
                </a:solidFill>
              </a:rPr>
              <a:t>kolektivního</a:t>
            </a:r>
            <a:r>
              <a:rPr lang="cs-CZ" dirty="0"/>
              <a:t> jednání („my“)</a:t>
            </a:r>
          </a:p>
          <a:p>
            <a:r>
              <a:rPr lang="cs-CZ" dirty="0"/>
              <a:t>Zahrnuje vztah k protagonistům, antagonistům a publiku</a:t>
            </a:r>
          </a:p>
          <a:p>
            <a:r>
              <a:rPr lang="cs-CZ" dirty="0"/>
              <a:t>Klíčová pro přežití hnutí</a:t>
            </a:r>
          </a:p>
          <a:p>
            <a:r>
              <a:rPr lang="cs-CZ" dirty="0"/>
              <a:t>Nejde o objekt ale o </a:t>
            </a:r>
            <a:r>
              <a:rPr lang="cs-CZ" dirty="0">
                <a:solidFill>
                  <a:srgbClr val="FF0000"/>
                </a:solidFill>
              </a:rPr>
              <a:t>proces</a:t>
            </a:r>
          </a:p>
          <a:p>
            <a:r>
              <a:rPr lang="cs-CZ" dirty="0"/>
              <a:t>Nejde o abstraktní představu, jde o </a:t>
            </a:r>
            <a:r>
              <a:rPr lang="cs-CZ" dirty="0">
                <a:solidFill>
                  <a:srgbClr val="FF0000"/>
                </a:solidFill>
              </a:rPr>
              <a:t>jednání </a:t>
            </a:r>
            <a:r>
              <a:rPr lang="cs-CZ" dirty="0"/>
              <a:t>skrze které se pocit příslušnosti utváří a posiluje/oslabuje a mizí</a:t>
            </a:r>
          </a:p>
        </p:txBody>
      </p:sp>
    </p:spTree>
    <p:extLst>
      <p:ext uri="{BB962C8B-B14F-4D97-AF65-F5344CB8AC3E}">
        <p14:creationId xmlns:p14="http://schemas.microsoft.com/office/powerpoint/2010/main" val="90326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09F948-9237-4975-9D46-8A1E9011E3A9}"/>
              </a:ext>
            </a:extLst>
          </p:cNvPr>
          <p:cNvSpPr>
            <a:spLocks noGrp="1"/>
          </p:cNvSpPr>
          <p:nvPr>
            <p:ph type="title"/>
          </p:nvPr>
        </p:nvSpPr>
        <p:spPr/>
        <p:txBody>
          <a:bodyPr/>
          <a:lstStyle/>
          <a:p>
            <a:r>
              <a:rPr lang="cs-CZ" dirty="0"/>
              <a:t>Kolektivní </a:t>
            </a:r>
            <a:r>
              <a:rPr lang="cs-CZ" dirty="0" err="1"/>
              <a:t>identia</a:t>
            </a:r>
            <a:endParaRPr lang="cs-CZ" dirty="0"/>
          </a:p>
        </p:txBody>
      </p:sp>
      <p:sp>
        <p:nvSpPr>
          <p:cNvPr id="3" name="Zástupný obsah 2">
            <a:extLst>
              <a:ext uri="{FF2B5EF4-FFF2-40B4-BE49-F238E27FC236}">
                <a16:creationId xmlns:a16="http://schemas.microsoft.com/office/drawing/2014/main" id="{FB3E845E-E5EC-41AE-BCB3-F2A231D27B7E}"/>
              </a:ext>
            </a:extLst>
          </p:cNvPr>
          <p:cNvSpPr>
            <a:spLocks noGrp="1"/>
          </p:cNvSpPr>
          <p:nvPr>
            <p:ph idx="1"/>
          </p:nvPr>
        </p:nvSpPr>
        <p:spPr/>
        <p:txBody>
          <a:bodyPr/>
          <a:lstStyle/>
          <a:p>
            <a:r>
              <a:rPr lang="cs-CZ" dirty="0"/>
              <a:t>Definuje </a:t>
            </a:r>
            <a:r>
              <a:rPr lang="cs-CZ" dirty="0">
                <a:solidFill>
                  <a:srgbClr val="FF0000"/>
                </a:solidFill>
              </a:rPr>
              <a:t>hranice</a:t>
            </a:r>
            <a:r>
              <a:rPr lang="cs-CZ" dirty="0"/>
              <a:t> aktérů zapojených v konfliktu – kdo jsme my? Kde jsou oni?</a:t>
            </a:r>
          </a:p>
          <a:p>
            <a:r>
              <a:rPr lang="cs-CZ" dirty="0"/>
              <a:t>Umožňuje vzniku </a:t>
            </a:r>
            <a:r>
              <a:rPr lang="cs-CZ" dirty="0">
                <a:solidFill>
                  <a:srgbClr val="FF0000"/>
                </a:solidFill>
              </a:rPr>
              <a:t>sítě důvěry </a:t>
            </a:r>
            <a:r>
              <a:rPr lang="cs-CZ" dirty="0"/>
              <a:t>mezi různými aktéry sociální hnutí</a:t>
            </a:r>
          </a:p>
          <a:p>
            <a:r>
              <a:rPr lang="cs-CZ" dirty="0"/>
              <a:t>Propojuje a připisuje </a:t>
            </a:r>
            <a:r>
              <a:rPr lang="cs-CZ" dirty="0">
                <a:solidFill>
                  <a:srgbClr val="FF0000"/>
                </a:solidFill>
              </a:rPr>
              <a:t>společný, sdílený význam </a:t>
            </a:r>
            <a:r>
              <a:rPr lang="cs-CZ" dirty="0"/>
              <a:t>ke zkušenosti kolektivního jednání které se rozpíná v prostoru a čase</a:t>
            </a:r>
          </a:p>
        </p:txBody>
      </p:sp>
      <p:pic>
        <p:nvPicPr>
          <p:cNvPr id="5" name="Obrázek 4">
            <a:extLst>
              <a:ext uri="{FF2B5EF4-FFF2-40B4-BE49-F238E27FC236}">
                <a16:creationId xmlns:a16="http://schemas.microsoft.com/office/drawing/2014/main" id="{101AA962-D52E-46E5-8081-547B33A3FC40}"/>
              </a:ext>
            </a:extLst>
          </p:cNvPr>
          <p:cNvPicPr>
            <a:picLocks noChangeAspect="1"/>
          </p:cNvPicPr>
          <p:nvPr/>
        </p:nvPicPr>
        <p:blipFill>
          <a:blip r:embed="rId2"/>
          <a:stretch>
            <a:fillRect/>
          </a:stretch>
        </p:blipFill>
        <p:spPr>
          <a:xfrm>
            <a:off x="1264467" y="4319983"/>
            <a:ext cx="4831533" cy="2462601"/>
          </a:xfrm>
          <a:prstGeom prst="rect">
            <a:avLst/>
          </a:prstGeom>
        </p:spPr>
      </p:pic>
      <p:pic>
        <p:nvPicPr>
          <p:cNvPr id="8" name="Obrázek 7">
            <a:extLst>
              <a:ext uri="{FF2B5EF4-FFF2-40B4-BE49-F238E27FC236}">
                <a16:creationId xmlns:a16="http://schemas.microsoft.com/office/drawing/2014/main" id="{D6FA21DC-C813-4F9F-8004-91567FFEA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25" y="4319983"/>
            <a:ext cx="3699682" cy="2462601"/>
          </a:xfrm>
          <a:prstGeom prst="rect">
            <a:avLst/>
          </a:prstGeom>
        </p:spPr>
      </p:pic>
    </p:spTree>
    <p:extLst>
      <p:ext uri="{BB962C8B-B14F-4D97-AF65-F5344CB8AC3E}">
        <p14:creationId xmlns:p14="http://schemas.microsoft.com/office/powerpoint/2010/main" val="191334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BD8CA8-81B5-434D-B211-A8D9FA0F99BF}"/>
              </a:ext>
            </a:extLst>
          </p:cNvPr>
          <p:cNvSpPr>
            <a:spLocks noGrp="1"/>
          </p:cNvSpPr>
          <p:nvPr>
            <p:ph type="title"/>
          </p:nvPr>
        </p:nvSpPr>
        <p:spPr/>
        <p:txBody>
          <a:bodyPr/>
          <a:lstStyle/>
          <a:p>
            <a:r>
              <a:rPr lang="cs-CZ" dirty="0"/>
              <a:t>Kolektivní identita</a:t>
            </a:r>
          </a:p>
        </p:txBody>
      </p:sp>
      <p:sp>
        <p:nvSpPr>
          <p:cNvPr id="3" name="Zástupný obsah 2">
            <a:extLst>
              <a:ext uri="{FF2B5EF4-FFF2-40B4-BE49-F238E27FC236}">
                <a16:creationId xmlns:a16="http://schemas.microsoft.com/office/drawing/2014/main" id="{6C54BC71-7433-42FB-A65C-099051B6AB3A}"/>
              </a:ext>
            </a:extLst>
          </p:cNvPr>
          <p:cNvSpPr>
            <a:spLocks noGrp="1"/>
          </p:cNvSpPr>
          <p:nvPr>
            <p:ph idx="1"/>
          </p:nvPr>
        </p:nvSpPr>
        <p:spPr/>
        <p:txBody>
          <a:bodyPr/>
          <a:lstStyle/>
          <a:p>
            <a:r>
              <a:rPr lang="cs-CZ" dirty="0"/>
              <a:t>Formování identit jako proces – možnost </a:t>
            </a:r>
            <a:r>
              <a:rPr lang="cs-CZ" dirty="0">
                <a:solidFill>
                  <a:srgbClr val="FF0000"/>
                </a:solidFill>
              </a:rPr>
              <a:t>zmnožení</a:t>
            </a:r>
            <a:r>
              <a:rPr lang="cs-CZ" dirty="0"/>
              <a:t>  a míchání identit</a:t>
            </a:r>
          </a:p>
          <a:p>
            <a:r>
              <a:rPr lang="cs-CZ" dirty="0"/>
              <a:t>Identity </a:t>
            </a:r>
            <a:r>
              <a:rPr lang="cs-CZ" dirty="0">
                <a:solidFill>
                  <a:srgbClr val="FF0000"/>
                </a:solidFill>
              </a:rPr>
              <a:t>podporují mobilizaci </a:t>
            </a:r>
            <a:r>
              <a:rPr lang="cs-CZ" dirty="0"/>
              <a:t>(zejm. u větších skupin, bez možnosti specifických pobídek – prestiž, respekt, přátelství) – solidarita</a:t>
            </a:r>
          </a:p>
          <a:p>
            <a:r>
              <a:rPr lang="cs-CZ" dirty="0"/>
              <a:t>Inkluzivní vs. Exkluzivní kolektivní identity –čím vyšší </a:t>
            </a:r>
            <a:r>
              <a:rPr lang="cs-CZ" dirty="0" err="1"/>
              <a:t>inkluzivita</a:t>
            </a:r>
            <a:r>
              <a:rPr lang="cs-CZ" dirty="0"/>
              <a:t>, tím menší schopnost mobilizace</a:t>
            </a:r>
          </a:p>
          <a:p>
            <a:r>
              <a:rPr lang="cs-CZ" dirty="0"/>
              <a:t>Vznik identity: </a:t>
            </a:r>
            <a:r>
              <a:rPr lang="cs-CZ" dirty="0">
                <a:solidFill>
                  <a:srgbClr val="FF0000"/>
                </a:solidFill>
              </a:rPr>
              <a:t>předměty</a:t>
            </a:r>
            <a:r>
              <a:rPr lang="cs-CZ" dirty="0"/>
              <a:t> (typ. se znaky, symboly), </a:t>
            </a:r>
            <a:r>
              <a:rPr lang="cs-CZ" dirty="0">
                <a:solidFill>
                  <a:srgbClr val="FF0000"/>
                </a:solidFill>
              </a:rPr>
              <a:t>osobnosti</a:t>
            </a:r>
            <a:r>
              <a:rPr lang="cs-CZ" dirty="0"/>
              <a:t>, </a:t>
            </a:r>
            <a:r>
              <a:rPr lang="cs-CZ" dirty="0">
                <a:solidFill>
                  <a:srgbClr val="FF0000"/>
                </a:solidFill>
              </a:rPr>
              <a:t>artefakty</a:t>
            </a:r>
            <a:r>
              <a:rPr lang="cs-CZ" dirty="0"/>
              <a:t> (knihy, filmy hudba …), </a:t>
            </a:r>
            <a:r>
              <a:rPr lang="cs-CZ" dirty="0">
                <a:solidFill>
                  <a:srgbClr val="FF0000"/>
                </a:solidFill>
              </a:rPr>
              <a:t>rituály</a:t>
            </a:r>
            <a:r>
              <a:rPr lang="cs-CZ" dirty="0"/>
              <a:t> (dramatizace, popření tradičních kulturních kódů …)</a:t>
            </a:r>
          </a:p>
          <a:p>
            <a:endParaRPr lang="cs-CZ" dirty="0"/>
          </a:p>
        </p:txBody>
      </p:sp>
      <p:pic>
        <p:nvPicPr>
          <p:cNvPr id="5" name="Obrázek 4">
            <a:extLst>
              <a:ext uri="{FF2B5EF4-FFF2-40B4-BE49-F238E27FC236}">
                <a16:creationId xmlns:a16="http://schemas.microsoft.com/office/drawing/2014/main" id="{2731988D-9852-4BB4-B2CA-3947B2AE6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970" y="5108895"/>
            <a:ext cx="1404060" cy="1454343"/>
          </a:xfrm>
          <a:prstGeom prst="rect">
            <a:avLst/>
          </a:prstGeom>
        </p:spPr>
      </p:pic>
    </p:spTree>
    <p:extLst>
      <p:ext uri="{BB962C8B-B14F-4D97-AF65-F5344CB8AC3E}">
        <p14:creationId xmlns:p14="http://schemas.microsoft.com/office/powerpoint/2010/main" val="119120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A87F5F-2681-4BE0-9094-75038F8FA633}"/>
              </a:ext>
            </a:extLst>
          </p:cNvPr>
          <p:cNvSpPr>
            <a:spLocks noGrp="1"/>
          </p:cNvSpPr>
          <p:nvPr>
            <p:ph type="title"/>
          </p:nvPr>
        </p:nvSpPr>
        <p:spPr/>
        <p:txBody>
          <a:bodyPr/>
          <a:lstStyle/>
          <a:p>
            <a:r>
              <a:rPr lang="cs-CZ" dirty="0"/>
              <a:t>České </a:t>
            </a:r>
            <a:r>
              <a:rPr lang="cs-CZ" dirty="0" err="1"/>
              <a:t>alterglobalizační</a:t>
            </a:r>
            <a:r>
              <a:rPr lang="cs-CZ" dirty="0"/>
              <a:t> hnutí a kolektivní identita</a:t>
            </a:r>
          </a:p>
        </p:txBody>
      </p:sp>
      <p:pic>
        <p:nvPicPr>
          <p:cNvPr id="2050" name="Picture 2">
            <a:extLst>
              <a:ext uri="{FF2B5EF4-FFF2-40B4-BE49-F238E27FC236}">
                <a16:creationId xmlns:a16="http://schemas.microsoft.com/office/drawing/2014/main" id="{009A44B1-BB8D-45F0-B034-55A5D38CD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839" y="1885979"/>
            <a:ext cx="58483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E129D695-9CAB-4D2B-AB32-22AD926689F3}"/>
              </a:ext>
            </a:extLst>
          </p:cNvPr>
          <p:cNvSpPr txBox="1"/>
          <p:nvPr/>
        </p:nvSpPr>
        <p:spPr>
          <a:xfrm>
            <a:off x="6526635" y="5103674"/>
            <a:ext cx="5576582" cy="1754326"/>
          </a:xfrm>
          <a:prstGeom prst="rect">
            <a:avLst/>
          </a:prstGeom>
          <a:noFill/>
        </p:spPr>
        <p:txBody>
          <a:bodyPr wrap="square">
            <a:spAutoFit/>
          </a:bodyPr>
          <a:lstStyle/>
          <a:p>
            <a:pPr indent="450215"/>
            <a:r>
              <a:rPr lang="cs-CZ" sz="1200" i="1" dirty="0">
                <a:solidFill>
                  <a:srgbClr val="000000"/>
                </a:solidFill>
                <a:effectLst/>
                <a:latin typeface="Arial" panose="020B0604020202020204" pitchFamily="34" charset="0"/>
                <a:ea typeface="Calibri" panose="020F0502020204030204" pitchFamily="34" charset="0"/>
              </a:rPr>
              <a:t>Poznámka: </a:t>
            </a:r>
            <a:r>
              <a:rPr lang="cs-CZ" sz="1200" dirty="0">
                <a:solidFill>
                  <a:srgbClr val="000000"/>
                </a:solidFill>
                <a:effectLst/>
                <a:latin typeface="Arial" panose="020B0604020202020204" pitchFamily="34" charset="0"/>
                <a:ea typeface="Calibri" panose="020F0502020204030204" pitchFamily="34" charset="0"/>
              </a:rPr>
              <a:t>Červená barva označuje komunistické SMO, černá anarchistické, oranžová trockistické, tmavě zelená environmentální, světle zelená lidskoprávní, bílá mírové, fialová marxistické, tyrkysová rozvojové, tmavě modrá náboženské, žlutá sociálně demokratické, olivová kulturní, tmavě šedá odborové, a konečně světle šedá barva označuje nezařazené organizace a skupiny. Trojúhelníkový tvar označuje organizace, které se explicitně hlásí k </a:t>
            </a:r>
            <a:r>
              <a:rPr lang="cs-CZ" sz="1200" dirty="0" err="1">
                <a:solidFill>
                  <a:srgbClr val="000000"/>
                </a:solidFill>
                <a:effectLst/>
                <a:latin typeface="Arial" panose="020B0604020202020204" pitchFamily="34" charset="0"/>
                <a:ea typeface="Calibri" panose="020F0502020204030204" pitchFamily="34" charset="0"/>
              </a:rPr>
              <a:t>alterglobalizační</a:t>
            </a:r>
            <a:r>
              <a:rPr lang="cs-CZ" sz="1200" dirty="0">
                <a:solidFill>
                  <a:srgbClr val="000000"/>
                </a:solidFill>
                <a:effectLst/>
                <a:latin typeface="Arial" panose="020B0604020202020204" pitchFamily="34" charset="0"/>
                <a:ea typeface="Calibri" panose="020F0502020204030204" pitchFamily="34" charset="0"/>
              </a:rPr>
              <a:t> identitě, kulatý tvar ty, jež tuto identitu explicitně odmítají, a čtvercový tvar ty, které nebyly v rámci výzkumu osloveny nebo se odmítly na něm podílet.</a:t>
            </a:r>
          </a:p>
        </p:txBody>
      </p:sp>
      <p:pic>
        <p:nvPicPr>
          <p:cNvPr id="2051" name="Picture 3">
            <a:extLst>
              <a:ext uri="{FF2B5EF4-FFF2-40B4-BE49-F238E27FC236}">
                <a16:creationId xmlns:a16="http://schemas.microsoft.com/office/drawing/2014/main" id="{CCFF53DF-8257-4B7D-ABDA-01854D21D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92" y="2114578"/>
            <a:ext cx="52578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367E3483-0E5B-411D-8F8F-1529A31D0EEA}"/>
              </a:ext>
            </a:extLst>
          </p:cNvPr>
          <p:cNvSpPr txBox="1"/>
          <p:nvPr/>
        </p:nvSpPr>
        <p:spPr>
          <a:xfrm>
            <a:off x="391092" y="5210204"/>
            <a:ext cx="4709415" cy="461665"/>
          </a:xfrm>
          <a:prstGeom prst="rect">
            <a:avLst/>
          </a:prstGeom>
          <a:noFill/>
        </p:spPr>
        <p:txBody>
          <a:bodyPr wrap="square">
            <a:spAutoFit/>
          </a:bodyPr>
          <a:lstStyle/>
          <a:p>
            <a:pPr indent="450215"/>
            <a:r>
              <a:rPr lang="cs-CZ" sz="1200" i="1" dirty="0">
                <a:solidFill>
                  <a:srgbClr val="000000"/>
                </a:solidFill>
                <a:effectLst/>
                <a:latin typeface="Arial" panose="020B0604020202020204" pitchFamily="34" charset="0"/>
                <a:ea typeface="Calibri" panose="020F0502020204030204" pitchFamily="34" charset="0"/>
              </a:rPr>
              <a:t>Poznámka: </a:t>
            </a:r>
            <a:r>
              <a:rPr lang="cs-CZ" sz="1200" dirty="0">
                <a:solidFill>
                  <a:srgbClr val="000000"/>
                </a:solidFill>
                <a:effectLst/>
                <a:latin typeface="Arial" panose="020B0604020202020204" pitchFamily="34" charset="0"/>
                <a:ea typeface="Calibri" panose="020F0502020204030204" pitchFamily="34" charset="0"/>
              </a:rPr>
              <a:t>Červená barva označuje </a:t>
            </a:r>
            <a:r>
              <a:rPr lang="cs-CZ" sz="1200" dirty="0" err="1">
                <a:solidFill>
                  <a:srgbClr val="000000"/>
                </a:solidFill>
                <a:effectLst/>
                <a:latin typeface="Arial" panose="020B0604020202020204" pitchFamily="34" charset="0"/>
                <a:ea typeface="Calibri" panose="020F0502020204030204" pitchFamily="34" charset="0"/>
              </a:rPr>
              <a:t>alterglobalizační</a:t>
            </a:r>
            <a:r>
              <a:rPr lang="cs-CZ" sz="1200" dirty="0">
                <a:solidFill>
                  <a:srgbClr val="000000"/>
                </a:solidFill>
                <a:effectLst/>
                <a:latin typeface="Arial" panose="020B0604020202020204" pitchFamily="34" charset="0"/>
                <a:ea typeface="Calibri" panose="020F0502020204030204" pitchFamily="34" charset="0"/>
              </a:rPr>
              <a:t> organizace, šedá ostatní tematické sektory sociálních hnutí.</a:t>
            </a:r>
          </a:p>
        </p:txBody>
      </p:sp>
    </p:spTree>
    <p:extLst>
      <p:ext uri="{BB962C8B-B14F-4D97-AF65-F5344CB8AC3E}">
        <p14:creationId xmlns:p14="http://schemas.microsoft.com/office/powerpoint/2010/main" val="153650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F1FAC-74BC-4640-8203-7172A0DF22F1}"/>
              </a:ext>
            </a:extLst>
          </p:cNvPr>
          <p:cNvSpPr>
            <a:spLocks noGrp="1"/>
          </p:cNvSpPr>
          <p:nvPr>
            <p:ph type="title"/>
          </p:nvPr>
        </p:nvSpPr>
        <p:spPr/>
        <p:txBody>
          <a:bodyPr/>
          <a:lstStyle/>
          <a:p>
            <a:r>
              <a:rPr lang="cs-CZ" dirty="0"/>
              <a:t>Participace v sociálních hnutích</a:t>
            </a:r>
          </a:p>
        </p:txBody>
      </p:sp>
      <p:sp>
        <p:nvSpPr>
          <p:cNvPr id="3" name="Zástupný obsah 2">
            <a:extLst>
              <a:ext uri="{FF2B5EF4-FFF2-40B4-BE49-F238E27FC236}">
                <a16:creationId xmlns:a16="http://schemas.microsoft.com/office/drawing/2014/main" id="{EB65C6D0-265E-47D4-BDA1-C5645EE0A0FE}"/>
              </a:ext>
            </a:extLst>
          </p:cNvPr>
          <p:cNvSpPr>
            <a:spLocks noGrp="1"/>
          </p:cNvSpPr>
          <p:nvPr>
            <p:ph idx="1"/>
          </p:nvPr>
        </p:nvSpPr>
        <p:spPr/>
        <p:txBody>
          <a:bodyPr/>
          <a:lstStyle/>
          <a:p>
            <a:r>
              <a:rPr lang="cs-CZ" dirty="0"/>
              <a:t>Role sociálních sítí (</a:t>
            </a:r>
            <a:r>
              <a:rPr lang="cs-CZ" i="1" dirty="0" err="1"/>
              <a:t>embeddedness</a:t>
            </a:r>
            <a:r>
              <a:rPr lang="cs-CZ" dirty="0"/>
              <a:t>) a skupin</a:t>
            </a:r>
          </a:p>
          <a:p>
            <a:r>
              <a:rPr lang="cs-CZ" dirty="0"/>
              <a:t>Mimo sítě rekrutují většinou velmi uzavřené skupiny (sekty)</a:t>
            </a:r>
          </a:p>
          <a:p>
            <a:r>
              <a:rPr lang="cs-CZ" dirty="0"/>
              <a:t>Slabší role postojů!</a:t>
            </a:r>
          </a:p>
          <a:p>
            <a:r>
              <a:rPr lang="cs-CZ" dirty="0"/>
              <a:t>Důležité: členství v organizacích, předchozí zkušenosti s kolektivním jednáním, vztahy k jiným lidem v sociálním hnutí</a:t>
            </a:r>
          </a:p>
          <a:p>
            <a:r>
              <a:rPr lang="cs-CZ" dirty="0"/>
              <a:t>Sítě: vytváří predispozice ke kolektivnímu jednání (kolektivní identita), vytváří příležitosti, ovlivňují rozhodnutí (přechod od predispozic a příležitostí k jednání)</a:t>
            </a:r>
          </a:p>
          <a:p>
            <a:endParaRPr lang="cs-CZ" dirty="0"/>
          </a:p>
          <a:p>
            <a:endParaRPr lang="cs-CZ" dirty="0"/>
          </a:p>
        </p:txBody>
      </p:sp>
    </p:spTree>
    <p:extLst>
      <p:ext uri="{BB962C8B-B14F-4D97-AF65-F5344CB8AC3E}">
        <p14:creationId xmlns:p14="http://schemas.microsoft.com/office/powerpoint/2010/main" val="177286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C1F84-BEEC-4B3E-B28A-FDEAC7CD63BA}"/>
              </a:ext>
            </a:extLst>
          </p:cNvPr>
          <p:cNvSpPr>
            <a:spLocks noGrp="1"/>
          </p:cNvSpPr>
          <p:nvPr>
            <p:ph type="title"/>
          </p:nvPr>
        </p:nvSpPr>
        <p:spPr/>
        <p:txBody>
          <a:bodyPr/>
          <a:lstStyle/>
          <a:p>
            <a:r>
              <a:rPr lang="cs-CZ" dirty="0"/>
              <a:t>Vícenásobné členství</a:t>
            </a:r>
          </a:p>
        </p:txBody>
      </p:sp>
      <p:sp>
        <p:nvSpPr>
          <p:cNvPr id="3" name="Zástupný obsah 2">
            <a:extLst>
              <a:ext uri="{FF2B5EF4-FFF2-40B4-BE49-F238E27FC236}">
                <a16:creationId xmlns:a16="http://schemas.microsoft.com/office/drawing/2014/main" id="{37CBEE1B-AC34-459A-847D-762B71503ADD}"/>
              </a:ext>
            </a:extLst>
          </p:cNvPr>
          <p:cNvSpPr>
            <a:spLocks noGrp="1"/>
          </p:cNvSpPr>
          <p:nvPr>
            <p:ph idx="1"/>
          </p:nvPr>
        </p:nvSpPr>
        <p:spPr/>
        <p:txBody>
          <a:bodyPr/>
          <a:lstStyle/>
          <a:p>
            <a:r>
              <a:rPr lang="cs-CZ" dirty="0"/>
              <a:t>Přispívá k nárůstu důvěry</a:t>
            </a:r>
          </a:p>
          <a:p>
            <a:r>
              <a:rPr lang="cs-CZ" dirty="0"/>
              <a:t>Usnadňuje tok informací</a:t>
            </a:r>
          </a:p>
          <a:p>
            <a:r>
              <a:rPr lang="cs-CZ" dirty="0"/>
              <a:t>Usnadňuje spolupráci mezi organizacemi</a:t>
            </a:r>
          </a:p>
          <a:p>
            <a:endParaRPr lang="cs-CZ" dirty="0"/>
          </a:p>
        </p:txBody>
      </p:sp>
      <p:pic>
        <p:nvPicPr>
          <p:cNvPr id="5" name="Obrázek 4">
            <a:extLst>
              <a:ext uri="{FF2B5EF4-FFF2-40B4-BE49-F238E27FC236}">
                <a16:creationId xmlns:a16="http://schemas.microsoft.com/office/drawing/2014/main" id="{9F1C71C2-0B24-4E89-B075-77827E45E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199" y="3097393"/>
            <a:ext cx="3986606" cy="3339369"/>
          </a:xfrm>
          <a:prstGeom prst="rect">
            <a:avLst/>
          </a:prstGeom>
        </p:spPr>
      </p:pic>
      <p:sp>
        <p:nvSpPr>
          <p:cNvPr id="7" name="TextovéPole 6">
            <a:extLst>
              <a:ext uri="{FF2B5EF4-FFF2-40B4-BE49-F238E27FC236}">
                <a16:creationId xmlns:a16="http://schemas.microsoft.com/office/drawing/2014/main" id="{81B32773-E2CF-4C34-809A-C136F7F4504A}"/>
              </a:ext>
            </a:extLst>
          </p:cNvPr>
          <p:cNvSpPr txBox="1"/>
          <p:nvPr/>
        </p:nvSpPr>
        <p:spPr>
          <a:xfrm>
            <a:off x="1041196" y="5419288"/>
            <a:ext cx="5828251" cy="1277273"/>
          </a:xfrm>
          <a:prstGeom prst="rect">
            <a:avLst/>
          </a:prstGeom>
          <a:noFill/>
        </p:spPr>
        <p:txBody>
          <a:bodyPr wrap="square">
            <a:spAutoFit/>
          </a:bodyPr>
          <a:lstStyle/>
          <a:p>
            <a:r>
              <a:rPr lang="en-US" sz="1100" b="1" dirty="0"/>
              <a:t>The social network of the </a:t>
            </a:r>
            <a:r>
              <a:rPr lang="en-US" sz="1100" b="1" dirty="0" err="1"/>
              <a:t>Ecopark</a:t>
            </a:r>
            <a:r>
              <a:rPr lang="en-US" sz="1100" b="1" dirty="0"/>
              <a:t> movement consists of 62 organizations perceived as active in the protection of the National Urban Park by at least two respondents. They are divided in a Main Component (47 nodes), Gardening Component (4), and several unconnected Isolates (11). Also indicated is the Boating Cluster. The network is generally sparse and of low density; of the 2162 possible links, only 190 were realized in the valued network, whereas 119 were in the symmetrical network. Distances were nonetheless short, with an average of 2.33, and a maximum distance of 5 in the symmetrical network (of the Main Component). </a:t>
            </a:r>
          </a:p>
        </p:txBody>
      </p:sp>
    </p:spTree>
    <p:extLst>
      <p:ext uri="{BB962C8B-B14F-4D97-AF65-F5344CB8AC3E}">
        <p14:creationId xmlns:p14="http://schemas.microsoft.com/office/powerpoint/2010/main" val="73943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9E9E2-3F42-414B-A013-FEC1F808AA65}"/>
              </a:ext>
            </a:extLst>
          </p:cNvPr>
          <p:cNvSpPr>
            <a:spLocks noGrp="1"/>
          </p:cNvSpPr>
          <p:nvPr>
            <p:ph type="title"/>
          </p:nvPr>
        </p:nvSpPr>
        <p:spPr/>
        <p:txBody>
          <a:bodyPr/>
          <a:lstStyle/>
          <a:p>
            <a:r>
              <a:rPr lang="cs-CZ" dirty="0"/>
              <a:t>Repertoár jednání (ESS 2021)</a:t>
            </a:r>
          </a:p>
        </p:txBody>
      </p:sp>
      <p:graphicFrame>
        <p:nvGraphicFramePr>
          <p:cNvPr id="4" name="Chart 5">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49960824"/>
              </p:ext>
            </p:extLst>
          </p:nvPr>
        </p:nvGraphicFramePr>
        <p:xfrm>
          <a:off x="1901810" y="2642533"/>
          <a:ext cx="8388379" cy="3202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29356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640</Words>
  <Application>Microsoft Office PowerPoint</Application>
  <PresentationFormat>Širokoúhlá obrazovka</PresentationFormat>
  <Paragraphs>60</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SOCb2002 Sociální hnutí a politický protest</vt:lpstr>
      <vt:lpstr>Kultura a sociální hnutí</vt:lpstr>
      <vt:lpstr>Kolektivní identita</vt:lpstr>
      <vt:lpstr>Kolektivní identia</vt:lpstr>
      <vt:lpstr>Kolektivní identita</vt:lpstr>
      <vt:lpstr>České alterglobalizační hnutí a kolektivní identita</vt:lpstr>
      <vt:lpstr>Participace v sociálních hnutích</vt:lpstr>
      <vt:lpstr>Vícenásobné členství</vt:lpstr>
      <vt:lpstr>Repertoár jednání (ESS 2021)</vt:lpstr>
      <vt:lpstr>Členství v organizacích (EVS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SOCn5010 Analýza sociálních sítí</dc:title>
  <dc:creator>Jiří Navrátil</dc:creator>
  <cp:lastModifiedBy>Jiří Navrátil</cp:lastModifiedBy>
  <cp:revision>91</cp:revision>
  <dcterms:created xsi:type="dcterms:W3CDTF">2020-10-08T12:47:50Z</dcterms:created>
  <dcterms:modified xsi:type="dcterms:W3CDTF">2024-11-05T10:44:49Z</dcterms:modified>
</cp:coreProperties>
</file>