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5" r:id="rId7"/>
    <p:sldId id="27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oje\EMP\Publikace\__Strikes\version_02\tables_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1674790651172E-2"/>
          <c:y val="4.8345393795076727E-2"/>
          <c:w val="0.91414788429224136"/>
          <c:h val="0.63590023160886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Figure_4!$C$13</c:f>
              <c:strCache>
                <c:ptCount val="1"/>
                <c:pt idx="0">
                  <c:v>economic strike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Figure_4!$A$14:$B$30</c:f>
              <c:multiLvlStrCache>
                <c:ptCount val="17"/>
                <c:lvl>
                  <c:pt idx="0">
                    <c:v>CZ</c:v>
                  </c:pt>
                  <c:pt idx="1">
                    <c:v>SK</c:v>
                  </c:pt>
                  <c:pt idx="3">
                    <c:v>CZ</c:v>
                  </c:pt>
                  <c:pt idx="4">
                    <c:v>SK</c:v>
                  </c:pt>
                  <c:pt idx="6">
                    <c:v>CZ</c:v>
                  </c:pt>
                  <c:pt idx="7">
                    <c:v>SK</c:v>
                  </c:pt>
                  <c:pt idx="9">
                    <c:v>CZ</c:v>
                  </c:pt>
                  <c:pt idx="10">
                    <c:v>SK</c:v>
                  </c:pt>
                  <c:pt idx="12">
                    <c:v>CZ</c:v>
                  </c:pt>
                  <c:pt idx="13">
                    <c:v>SK</c:v>
                  </c:pt>
                  <c:pt idx="15">
                    <c:v>CZ</c:v>
                  </c:pt>
                  <c:pt idx="16">
                    <c:v>SK</c:v>
                  </c:pt>
                </c:lvl>
                <c:lvl>
                  <c:pt idx="0">
                    <c:v>1989-1995</c:v>
                  </c:pt>
                  <c:pt idx="2">
                    <c:v> </c:v>
                  </c:pt>
                  <c:pt idx="3">
                    <c:v>1996-2000</c:v>
                  </c:pt>
                  <c:pt idx="5">
                    <c:v> </c:v>
                  </c:pt>
                  <c:pt idx="6">
                    <c:v>2001-2005</c:v>
                  </c:pt>
                  <c:pt idx="8">
                    <c:v> </c:v>
                  </c:pt>
                  <c:pt idx="9">
                    <c:v>2006-2010</c:v>
                  </c:pt>
                  <c:pt idx="11">
                    <c:v> </c:v>
                  </c:pt>
                  <c:pt idx="12">
                    <c:v>2011-2015</c:v>
                  </c:pt>
                  <c:pt idx="14">
                    <c:v> </c:v>
                  </c:pt>
                  <c:pt idx="15">
                    <c:v>2016-2022</c:v>
                  </c:pt>
                </c:lvl>
              </c:multiLvlStrCache>
            </c:multiLvlStrRef>
          </c:cat>
          <c:val>
            <c:numRef>
              <c:f>Figure_4!$C$14:$C$30</c:f>
              <c:numCache>
                <c:formatCode>General</c:formatCode>
                <c:ptCount val="17"/>
                <c:pt idx="0">
                  <c:v>10</c:v>
                </c:pt>
                <c:pt idx="3">
                  <c:v>18</c:v>
                </c:pt>
                <c:pt idx="6">
                  <c:v>14</c:v>
                </c:pt>
                <c:pt idx="9">
                  <c:v>10</c:v>
                </c:pt>
                <c:pt idx="12">
                  <c:v>7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F-408B-A9EA-B85B327B7470}"/>
            </c:ext>
          </c:extLst>
        </c:ser>
        <c:ser>
          <c:idx val="1"/>
          <c:order val="1"/>
          <c:tx>
            <c:strRef>
              <c:f>Figure_4!$D$13</c:f>
              <c:strCache>
                <c:ptCount val="1"/>
                <c:pt idx="0">
                  <c:v>political strike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Figure_4!$A$14:$B$30</c:f>
              <c:multiLvlStrCache>
                <c:ptCount val="17"/>
                <c:lvl>
                  <c:pt idx="0">
                    <c:v>CZ</c:v>
                  </c:pt>
                  <c:pt idx="1">
                    <c:v>SK</c:v>
                  </c:pt>
                  <c:pt idx="3">
                    <c:v>CZ</c:v>
                  </c:pt>
                  <c:pt idx="4">
                    <c:v>SK</c:v>
                  </c:pt>
                  <c:pt idx="6">
                    <c:v>CZ</c:v>
                  </c:pt>
                  <c:pt idx="7">
                    <c:v>SK</c:v>
                  </c:pt>
                  <c:pt idx="9">
                    <c:v>CZ</c:v>
                  </c:pt>
                  <c:pt idx="10">
                    <c:v>SK</c:v>
                  </c:pt>
                  <c:pt idx="12">
                    <c:v>CZ</c:v>
                  </c:pt>
                  <c:pt idx="13">
                    <c:v>SK</c:v>
                  </c:pt>
                  <c:pt idx="15">
                    <c:v>CZ</c:v>
                  </c:pt>
                  <c:pt idx="16">
                    <c:v>SK</c:v>
                  </c:pt>
                </c:lvl>
                <c:lvl>
                  <c:pt idx="0">
                    <c:v>1989-1995</c:v>
                  </c:pt>
                  <c:pt idx="2">
                    <c:v> </c:v>
                  </c:pt>
                  <c:pt idx="3">
                    <c:v>1996-2000</c:v>
                  </c:pt>
                  <c:pt idx="5">
                    <c:v> </c:v>
                  </c:pt>
                  <c:pt idx="6">
                    <c:v>2001-2005</c:v>
                  </c:pt>
                  <c:pt idx="8">
                    <c:v> </c:v>
                  </c:pt>
                  <c:pt idx="9">
                    <c:v>2006-2010</c:v>
                  </c:pt>
                  <c:pt idx="11">
                    <c:v> </c:v>
                  </c:pt>
                  <c:pt idx="12">
                    <c:v>2011-2015</c:v>
                  </c:pt>
                  <c:pt idx="14">
                    <c:v> </c:v>
                  </c:pt>
                  <c:pt idx="15">
                    <c:v>2016-2022</c:v>
                  </c:pt>
                </c:lvl>
              </c:multiLvlStrCache>
            </c:multiLvlStrRef>
          </c:cat>
          <c:val>
            <c:numRef>
              <c:f>Figure_4!$D$14:$D$30</c:f>
              <c:numCache>
                <c:formatCode>General</c:formatCode>
                <c:ptCount val="17"/>
                <c:pt idx="0">
                  <c:v>8</c:v>
                </c:pt>
                <c:pt idx="3">
                  <c:v>1</c:v>
                </c:pt>
                <c:pt idx="6">
                  <c:v>6</c:v>
                </c:pt>
                <c:pt idx="9">
                  <c:v>30</c:v>
                </c:pt>
                <c:pt idx="12">
                  <c:v>5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BF-408B-A9EA-B85B327B7470}"/>
            </c:ext>
          </c:extLst>
        </c:ser>
        <c:ser>
          <c:idx val="2"/>
          <c:order val="2"/>
          <c:tx>
            <c:strRef>
              <c:f>Figure_4!$E$13</c:f>
              <c:strCache>
                <c:ptCount val="1"/>
                <c:pt idx="0">
                  <c:v>economic strike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Figure_4!$A$14:$B$30</c:f>
              <c:multiLvlStrCache>
                <c:ptCount val="17"/>
                <c:lvl>
                  <c:pt idx="0">
                    <c:v>CZ</c:v>
                  </c:pt>
                  <c:pt idx="1">
                    <c:v>SK</c:v>
                  </c:pt>
                  <c:pt idx="3">
                    <c:v>CZ</c:v>
                  </c:pt>
                  <c:pt idx="4">
                    <c:v>SK</c:v>
                  </c:pt>
                  <c:pt idx="6">
                    <c:v>CZ</c:v>
                  </c:pt>
                  <c:pt idx="7">
                    <c:v>SK</c:v>
                  </c:pt>
                  <c:pt idx="9">
                    <c:v>CZ</c:v>
                  </c:pt>
                  <c:pt idx="10">
                    <c:v>SK</c:v>
                  </c:pt>
                  <c:pt idx="12">
                    <c:v>CZ</c:v>
                  </c:pt>
                  <c:pt idx="13">
                    <c:v>SK</c:v>
                  </c:pt>
                  <c:pt idx="15">
                    <c:v>CZ</c:v>
                  </c:pt>
                  <c:pt idx="16">
                    <c:v>SK</c:v>
                  </c:pt>
                </c:lvl>
                <c:lvl>
                  <c:pt idx="0">
                    <c:v>1989-1995</c:v>
                  </c:pt>
                  <c:pt idx="2">
                    <c:v> </c:v>
                  </c:pt>
                  <c:pt idx="3">
                    <c:v>1996-2000</c:v>
                  </c:pt>
                  <c:pt idx="5">
                    <c:v> </c:v>
                  </c:pt>
                  <c:pt idx="6">
                    <c:v>2001-2005</c:v>
                  </c:pt>
                  <c:pt idx="8">
                    <c:v> </c:v>
                  </c:pt>
                  <c:pt idx="9">
                    <c:v>2006-2010</c:v>
                  </c:pt>
                  <c:pt idx="11">
                    <c:v> </c:v>
                  </c:pt>
                  <c:pt idx="12">
                    <c:v>2011-2015</c:v>
                  </c:pt>
                  <c:pt idx="14">
                    <c:v> </c:v>
                  </c:pt>
                  <c:pt idx="15">
                    <c:v>2016-2022</c:v>
                  </c:pt>
                </c:lvl>
              </c:multiLvlStrCache>
            </c:multiLvlStrRef>
          </c:cat>
          <c:val>
            <c:numRef>
              <c:f>Figure_4!$E$14:$E$30</c:f>
              <c:numCache>
                <c:formatCode>General</c:formatCode>
                <c:ptCount val="17"/>
                <c:pt idx="1">
                  <c:v>6</c:v>
                </c:pt>
                <c:pt idx="4">
                  <c:v>22</c:v>
                </c:pt>
                <c:pt idx="7">
                  <c:v>7</c:v>
                </c:pt>
                <c:pt idx="10">
                  <c:v>8</c:v>
                </c:pt>
                <c:pt idx="13">
                  <c:v>73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F-408B-A9EA-B85B327B7470}"/>
            </c:ext>
          </c:extLst>
        </c:ser>
        <c:ser>
          <c:idx val="3"/>
          <c:order val="3"/>
          <c:tx>
            <c:strRef>
              <c:f>Figure_4!$F$13</c:f>
              <c:strCache>
                <c:ptCount val="1"/>
                <c:pt idx="0">
                  <c:v>political strike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Figure_4!$A$14:$B$30</c:f>
              <c:multiLvlStrCache>
                <c:ptCount val="17"/>
                <c:lvl>
                  <c:pt idx="0">
                    <c:v>CZ</c:v>
                  </c:pt>
                  <c:pt idx="1">
                    <c:v>SK</c:v>
                  </c:pt>
                  <c:pt idx="3">
                    <c:v>CZ</c:v>
                  </c:pt>
                  <c:pt idx="4">
                    <c:v>SK</c:v>
                  </c:pt>
                  <c:pt idx="6">
                    <c:v>CZ</c:v>
                  </c:pt>
                  <c:pt idx="7">
                    <c:v>SK</c:v>
                  </c:pt>
                  <c:pt idx="9">
                    <c:v>CZ</c:v>
                  </c:pt>
                  <c:pt idx="10">
                    <c:v>SK</c:v>
                  </c:pt>
                  <c:pt idx="12">
                    <c:v>CZ</c:v>
                  </c:pt>
                  <c:pt idx="13">
                    <c:v>SK</c:v>
                  </c:pt>
                  <c:pt idx="15">
                    <c:v>CZ</c:v>
                  </c:pt>
                  <c:pt idx="16">
                    <c:v>SK</c:v>
                  </c:pt>
                </c:lvl>
                <c:lvl>
                  <c:pt idx="0">
                    <c:v>1989-1995</c:v>
                  </c:pt>
                  <c:pt idx="2">
                    <c:v> </c:v>
                  </c:pt>
                  <c:pt idx="3">
                    <c:v>1996-2000</c:v>
                  </c:pt>
                  <c:pt idx="5">
                    <c:v> </c:v>
                  </c:pt>
                  <c:pt idx="6">
                    <c:v>2001-2005</c:v>
                  </c:pt>
                  <c:pt idx="8">
                    <c:v> </c:v>
                  </c:pt>
                  <c:pt idx="9">
                    <c:v>2006-2010</c:v>
                  </c:pt>
                  <c:pt idx="11">
                    <c:v> </c:v>
                  </c:pt>
                  <c:pt idx="12">
                    <c:v>2011-2015</c:v>
                  </c:pt>
                  <c:pt idx="14">
                    <c:v> </c:v>
                  </c:pt>
                  <c:pt idx="15">
                    <c:v>2016-2022</c:v>
                  </c:pt>
                </c:lvl>
              </c:multiLvlStrCache>
            </c:multiLvlStrRef>
          </c:cat>
          <c:val>
            <c:numRef>
              <c:f>Figure_4!$F$14:$F$30</c:f>
              <c:numCache>
                <c:formatCode>General</c:formatCode>
                <c:ptCount val="17"/>
                <c:pt idx="1">
                  <c:v>15</c:v>
                </c:pt>
                <c:pt idx="4">
                  <c:v>8</c:v>
                </c:pt>
                <c:pt idx="7">
                  <c:v>12</c:v>
                </c:pt>
                <c:pt idx="10">
                  <c:v>2</c:v>
                </c:pt>
                <c:pt idx="13">
                  <c:v>24</c:v>
                </c:pt>
                <c:pt idx="1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BF-408B-A9EA-B85B327B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7329040"/>
        <c:axId val="217329520"/>
      </c:barChart>
      <c:catAx>
        <c:axId val="2173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cs-CZ"/>
          </a:p>
        </c:txPr>
        <c:crossAx val="217329520"/>
        <c:crosses val="autoZero"/>
        <c:auto val="1"/>
        <c:lblAlgn val="ctr"/>
        <c:lblOffset val="100"/>
        <c:noMultiLvlLbl val="0"/>
      </c:catAx>
      <c:valAx>
        <c:axId val="217329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cs-CZ"/>
          </a:p>
        </c:txPr>
        <c:crossAx val="21732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8: </a:t>
            </a:r>
            <a:r>
              <a:rPr lang="pt-BR" dirty="0"/>
              <a:t>Sociální hnutí a třída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1AE5A-7AC0-4600-B2B7-F013E0D2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26701-92BE-4ABD-A98F-1DD12BE4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Oddělování odborového protestu a „jiných“ hnutí</a:t>
            </a:r>
          </a:p>
          <a:p>
            <a:r>
              <a:rPr lang="cs-CZ" dirty="0"/>
              <a:t>Současné odborové hnutí – západní vs. východní Evropa (inkluze, korporativismus, post-socialismus)</a:t>
            </a:r>
          </a:p>
          <a:p>
            <a:r>
              <a:rPr lang="cs-CZ" dirty="0"/>
              <a:t>Studia sociálních hnutí – potlačení tématu ekonomického protestu</a:t>
            </a:r>
          </a:p>
          <a:p>
            <a:r>
              <a:rPr lang="cs-CZ" dirty="0"/>
              <a:t>Současné empirické přístupy: zdroje, příležitosti, křivdy, identity, rámování</a:t>
            </a:r>
          </a:p>
          <a:p>
            <a:r>
              <a:rPr lang="cs-CZ" dirty="0"/>
              <a:t>Od protestů ke stávkám, od stávek k protestům</a:t>
            </a:r>
          </a:p>
          <a:p>
            <a:r>
              <a:rPr lang="cs-CZ" dirty="0"/>
              <a:t>Ekonomika jako zdroj protestů vs. rámování (třída vs. národ)</a:t>
            </a:r>
          </a:p>
        </p:txBody>
      </p:sp>
    </p:spTree>
    <p:extLst>
      <p:ext uri="{BB962C8B-B14F-4D97-AF65-F5344CB8AC3E}">
        <p14:creationId xmlns:p14="http://schemas.microsoft.com/office/powerpoint/2010/main" val="25101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5B0A6-85A1-49F0-B1BC-12F40F4E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Mobilizace založené na sociální stratifikaci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F3B18-F408-4906-9DE1-ABA8C63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606" cy="237838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Vzpoury otroků</a:t>
            </a:r>
          </a:p>
          <a:p>
            <a:r>
              <a:rPr lang="cs-CZ" dirty="0"/>
              <a:t>Selská povstání (v českých zemích od 16. století, proti povinnosti roboty, poddanství atp.)</a:t>
            </a:r>
          </a:p>
          <a:p>
            <a:r>
              <a:rPr lang="cs-CZ" dirty="0"/>
              <a:t>Dělnické protesty (mj. v Česku během Velké hospodářské krize 30. let 20. století)</a:t>
            </a:r>
          </a:p>
          <a:p>
            <a:r>
              <a:rPr lang="cs-CZ" dirty="0" err="1"/>
              <a:t>Hobsbawm</a:t>
            </a:r>
            <a:r>
              <a:rPr lang="cs-CZ" dirty="0"/>
              <a:t>: Sociální zbojnictví, tajná vesnická společenství, rolnická revoluční hnutí, mafie, preindustriální městské gangy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D90D4C-ED1F-4DB4-B6A1-9936241A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51" y="1690688"/>
            <a:ext cx="4686558" cy="21110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51D616-86D2-42F8-B677-7125445A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35" y="4232551"/>
            <a:ext cx="3730931" cy="2499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A9264E-0995-445C-97F7-7641048FA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86" y="4293218"/>
            <a:ext cx="3222749" cy="237838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4A48F7-50DB-4DC6-87B7-D46C15F3F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83" y="4504491"/>
            <a:ext cx="2880458" cy="2167115"/>
          </a:xfrm>
          <a:prstGeom prst="rect">
            <a:avLst/>
          </a:prstGeom>
        </p:spPr>
      </p:pic>
      <p:pic>
        <p:nvPicPr>
          <p:cNvPr id="6" name="Obrázek 5" descr="Obsah obrázku text, plakát, oblečení, obraz&#10;&#10;Popis byl vytvořen automaticky">
            <a:extLst>
              <a:ext uri="{FF2B5EF4-FFF2-40B4-BE49-F238E27FC236}">
                <a16:creationId xmlns:a16="http://schemas.microsoft.com/office/drawing/2014/main" id="{C34FF0F0-ABCF-D0EB-9D3F-96221F32D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5" y="4504490"/>
            <a:ext cx="1404723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98D4B-5629-4474-AADE-5C25C4B1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hnutí třídy?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3FAD9-F4E5-4209-9C71-A4E03B3D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572795" cy="44577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Marx: hnutí třídy (třída o sobě a pro sebe)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err="1"/>
              <a:t>Althusser</a:t>
            </a:r>
            <a:r>
              <a:rPr lang="cs-CZ" sz="1500" dirty="0"/>
              <a:t>: </a:t>
            </a:r>
            <a:r>
              <a:rPr lang="cs-CZ" sz="1500" dirty="0" err="1"/>
              <a:t>naddeterminace</a:t>
            </a:r>
            <a:r>
              <a:rPr lang="cs-CZ" sz="1500" dirty="0"/>
              <a:t> třídního boje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err="1"/>
              <a:t>Gramsci</a:t>
            </a:r>
            <a:r>
              <a:rPr lang="cs-CZ" sz="1500" dirty="0"/>
              <a:t>: role  idejí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Po 2. světové válce: průmyslový pluralismus, „demokratický třídní boj“, post-materialismus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Kritika neomarxistů a teoretiků nových sociálních hnutí (přerozdělování vs. uznání)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Nástup neoliberalismu 80. let 20 století, pád „východního“ socialismu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1500" dirty="0"/>
              <a:t>Teorie nových sociálních hnutí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1500" dirty="0"/>
              <a:t>… a jejich kritika: </a:t>
            </a:r>
          </a:p>
          <a:p>
            <a:pPr marL="442913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500" dirty="0"/>
              <a:t>- normativní nespokojenost stojící údajně za vznikem NSH může být považována za víceméně konstantní historickou okolnost </a:t>
            </a:r>
          </a:p>
          <a:p>
            <a:pPr marL="442913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1500" dirty="0"/>
              <a:t>- Příliš vágní tvrzení o původu NSH v nástupu post-industriální společnosti – chybí empirické důkazy, využívají se </a:t>
            </a:r>
            <a:r>
              <a:rPr lang="cs-CZ" altLang="cs-CZ" sz="1500" dirty="0" err="1"/>
              <a:t>neoperacionalizovatelné</a:t>
            </a:r>
            <a:r>
              <a:rPr lang="cs-CZ" altLang="cs-CZ" sz="1500" dirty="0"/>
              <a:t> předpoklady, přehání se míra nespokojenosti při vzniku NSH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C6546B-5F12-4120-BDB5-FD4FAD6A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52" y="1399374"/>
            <a:ext cx="3642836" cy="24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32C2BA-4D07-4CF3-ACF9-68C4EB8E5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1" y="4054488"/>
            <a:ext cx="3642837" cy="17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68550-F10E-440F-8123-DBCB3421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„hnutí třídy“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10B4B-AB50-4524-97D8-3841F1FE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58598" cy="47841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altLang="cs-CZ" b="1" dirty="0"/>
              <a:t>Occupy Wall Street</a:t>
            </a:r>
          </a:p>
          <a:p>
            <a:r>
              <a:rPr lang="cs-CZ" altLang="cs-CZ" dirty="0"/>
              <a:t>Následek tzv. Velké recese 2007/2008</a:t>
            </a:r>
          </a:p>
          <a:p>
            <a:r>
              <a:rPr lang="cs-CZ" altLang="cs-CZ" dirty="0"/>
              <a:t>Inspirováno Arabským jarem (a evropskými protesty proti škrtům) – masové okupace veřejných prostor  (náměstí, parky)</a:t>
            </a:r>
          </a:p>
          <a:p>
            <a:r>
              <a:rPr lang="cs-CZ" altLang="cs-CZ" dirty="0"/>
              <a:t>Obava z fungování globálního finančního systému, ekonomických a sociálních nerovností, podkopávání demokracie</a:t>
            </a:r>
          </a:p>
          <a:p>
            <a:r>
              <a:rPr lang="cs-CZ" altLang="cs-CZ" dirty="0"/>
              <a:t>Cíle: zdanění bohatých, regulace finančního průmyslu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Hnutí proti úsporným politikám </a:t>
            </a:r>
            <a:r>
              <a:rPr lang="cs-CZ" altLang="cs-CZ" dirty="0"/>
              <a:t>(</a:t>
            </a:r>
            <a:r>
              <a:rPr lang="cs-CZ" altLang="cs-CZ" i="1" dirty="0"/>
              <a:t>anti-</a:t>
            </a:r>
            <a:r>
              <a:rPr lang="cs-CZ" altLang="cs-CZ" i="1" dirty="0" err="1"/>
              <a:t>austerity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Hlavně po Velké recesi 2007/2008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Městské nepokoje, velké stávky</a:t>
            </a:r>
          </a:p>
          <a:p>
            <a:r>
              <a:rPr lang="cs-CZ" altLang="cs-CZ" dirty="0"/>
              <a:t>Francie, Velká Británie (2005, 2011, 2022-2023 atd.)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EA41AF-E48D-4D2F-ADA1-00673AD0F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2" y="1952095"/>
            <a:ext cx="3092542" cy="2061694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F08578DD-A80B-2E53-1C36-14A66745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99" y="1952094"/>
            <a:ext cx="2915681" cy="21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C2D09D-DBC8-465C-97F5-5EE4D087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2" y="4217715"/>
            <a:ext cx="3097382" cy="20616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91BDA6-2002-4634-B5F6-C1E512A5A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21" y="4449409"/>
            <a:ext cx="2924837" cy="18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FF26A-9069-415E-B208-ABB8C3B5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472491" cy="1325563"/>
          </a:xfrm>
        </p:spPr>
        <p:txBody>
          <a:bodyPr/>
          <a:lstStyle/>
          <a:p>
            <a:r>
              <a:rPr lang="cs-CZ" dirty="0"/>
              <a:t>Ekonomický protest a stávky v ČR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7A541E-88AE-499D-863F-8BDA3CC5563E}"/>
              </a:ext>
            </a:extLst>
          </p:cNvPr>
          <p:cNvSpPr txBox="1"/>
          <p:nvPr/>
        </p:nvSpPr>
        <p:spPr>
          <a:xfrm>
            <a:off x="838199" y="1830060"/>
            <a:ext cx="456837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2 dny - 25. až 26. března </a:t>
            </a:r>
            <a:r>
              <a:rPr lang="cs-CZ" sz="1100" b="1" dirty="0"/>
              <a:t>1996</a:t>
            </a:r>
            <a:r>
              <a:rPr lang="cs-CZ" sz="1100" dirty="0"/>
              <a:t> - Začala stávka zdravotníků za zvýšení platů. Zdravotní sestry začaly stávkovat v 06:00, pak se přidali lékaři. V nemocnicích byl zajištěn víkendový provoz. Stávky se zúčastnili zaměstnanci asi 130 nemocnic ze 199 - celkem asi 60 procent zdravotníků.</a:t>
            </a:r>
          </a:p>
          <a:p>
            <a:endParaRPr lang="cs-CZ" sz="1100" dirty="0"/>
          </a:p>
          <a:p>
            <a:r>
              <a:rPr lang="cs-CZ" sz="1100" dirty="0"/>
              <a:t>5 dní - 4. až 8. února </a:t>
            </a:r>
            <a:r>
              <a:rPr lang="cs-CZ" sz="1100" b="1" dirty="0"/>
              <a:t>1997</a:t>
            </a:r>
            <a:r>
              <a:rPr lang="cs-CZ" sz="1100" dirty="0"/>
              <a:t> - Stávka železničářů měla trvat 48 hodin, byla ale několikrát prodloužena. Stávky se zúčastnila asi polovina zaměstnanců ČD. Některé zdroje odhadovaly škody na zhruba miliardu korun.   </a:t>
            </a:r>
          </a:p>
          <a:p>
            <a:endParaRPr lang="cs-CZ" sz="1100" dirty="0"/>
          </a:p>
          <a:p>
            <a:r>
              <a:rPr lang="cs-CZ" sz="1100" dirty="0"/>
              <a:t>16 dní - 6. až 21. března </a:t>
            </a:r>
            <a:r>
              <a:rPr lang="cs-CZ" sz="1100" b="1" dirty="0"/>
              <a:t>1997</a:t>
            </a:r>
            <a:r>
              <a:rPr lang="cs-CZ" sz="1100" dirty="0"/>
              <a:t> - Pracovníci olomouckého dopravního podniku zahájili časově neomezenou stávku za vyšší platy. Stávku chtěli odboráři první den přerušit a jednat o požadavcích. Radní podmiňovali jednání jen ukončením stávky, kterou označili za nezákonnou. Městskou dopravu zabezpečovali řidiči ČSAD. Stávka byla ukončena až 21. března ve 23:59 po příslibu zvýšení mezd o 14 procent.    </a:t>
            </a:r>
          </a:p>
          <a:p>
            <a:endParaRPr lang="cs-CZ" sz="1100" dirty="0"/>
          </a:p>
          <a:p>
            <a:r>
              <a:rPr lang="cs-CZ" sz="1100" dirty="0"/>
              <a:t>41 dní - 1. ledna až 10. února </a:t>
            </a:r>
            <a:r>
              <a:rPr lang="cs-CZ" sz="1100" b="1" dirty="0"/>
              <a:t>2001</a:t>
            </a:r>
            <a:r>
              <a:rPr lang="cs-CZ" sz="1100" dirty="0"/>
              <a:t> - V České televizi vyhlásila stávku Nezávislá odborová organizace ČT v reakci na krizi, která zasáhla organizaci po odvolání generálního ředitele Dušana Chmelíčka a jmenování Jiřího Hodače do této funkce. Zaměstnanci během stávky i nadále zajišťovali vysílání. Stávku ukončili 10. února poté, co den před tím poslanci zvolili prozatímním ředitelem ČT Jiřího Balvína.    </a:t>
            </a:r>
          </a:p>
          <a:p>
            <a:endParaRPr lang="cs-CZ" sz="1100" dirty="0"/>
          </a:p>
          <a:p>
            <a:r>
              <a:rPr lang="cs-CZ" sz="1100" dirty="0"/>
              <a:t>06 dní - 1. až 6. června </a:t>
            </a:r>
            <a:r>
              <a:rPr lang="cs-CZ" sz="1100" b="1" dirty="0"/>
              <a:t>2011</a:t>
            </a:r>
            <a:r>
              <a:rPr lang="cs-CZ" sz="1100" dirty="0"/>
              <a:t> - V Ostravě stávkovali zaměstnanci tamního dopravního podniku za zvýšení platů. Tramvaje a autobusy jezdily během protestní akce podle nedělního jízdního řádu. Odboráři se domohli navýšení platů o pět procent od příštího roku.  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406F238-1FDF-4AE2-B0FE-F98922D96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219094"/>
              </p:ext>
            </p:extLst>
          </p:nvPr>
        </p:nvGraphicFramePr>
        <p:xfrm>
          <a:off x="6487135" y="3792521"/>
          <a:ext cx="5472492" cy="29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857590723">
            <a:extLst>
              <a:ext uri="{FF2B5EF4-FFF2-40B4-BE49-F238E27FC236}">
                <a16:creationId xmlns:a16="http://schemas.microsoft.com/office/drawing/2014/main" id="{23FB0BC5-81D7-470A-8F10-52CE94A765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5" y="638553"/>
            <a:ext cx="5472492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F05E7-AD3D-4CC1-8259-6E7301F5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českého socioekonomického protestu 1989-2022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1C1E35-12F7-4AB1-B5F3-915B865D3B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47" y="1690688"/>
            <a:ext cx="5762625" cy="2428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CBA283-B351-4BED-8A00-F76F2B59F3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47" y="4429125"/>
            <a:ext cx="57626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0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635</Words>
  <Application>Microsoft Office PowerPoint</Application>
  <PresentationFormat>Širokoúhlá obrazovka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SOCb2002 Sociální hnutí a politický protest</vt:lpstr>
      <vt:lpstr>Teorie</vt:lpstr>
      <vt:lpstr>Mobilizace založené na sociální stratifikaci</vt:lpstr>
      <vt:lpstr>Konec hnutí třídy?</vt:lpstr>
      <vt:lpstr>Současná „hnutí třídy“</vt:lpstr>
      <vt:lpstr>Ekonomický protest a stávky v ČR</vt:lpstr>
      <vt:lpstr>Strategie českého socioekonomického protestu 1989-2022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135</cp:revision>
  <dcterms:created xsi:type="dcterms:W3CDTF">2020-10-08T12:47:50Z</dcterms:created>
  <dcterms:modified xsi:type="dcterms:W3CDTF">2024-11-12T10:54:14Z</dcterms:modified>
</cp:coreProperties>
</file>