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90" r:id="rId4"/>
    <p:sldId id="291" r:id="rId5"/>
    <p:sldId id="298" r:id="rId6"/>
    <p:sldId id="295" r:id="rId7"/>
    <p:sldId id="293" r:id="rId8"/>
    <p:sldId id="296" r:id="rId9"/>
    <p:sldId id="300" r:id="rId10"/>
    <p:sldId id="292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74" autoAdjust="0"/>
  </p:normalViewPr>
  <p:slideViewPr>
    <p:cSldViewPr snapToGrid="0">
      <p:cViewPr varScale="1">
        <p:scale>
          <a:sx n="110" d="100"/>
          <a:sy n="110" d="100"/>
        </p:scale>
        <p:origin x="57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3677FC-F320-4D33-8B8C-71B061E2C4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0932D3A-5E01-4EC0-BAFB-1AD70F35E5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8C352D2-72E2-4215-A285-BE34CF0F4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03.12.2024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E2B8EF7-A528-48C3-AD76-EE5ADD3BA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620BC63-77F3-4182-8F42-2FBB8132A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8848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200D54-2480-466C-99DA-DE4558161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A29EB5F-5957-4278-AD3A-E6BBB6019D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8F1172A-2E1E-4A86-83EE-10723E04B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03.12.2024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338393B-DA8F-46B4-8997-CD8428C8F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DB2C18D-9DB6-417A-A66C-9E7071AD6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1704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5E75141-BC59-4F04-AA81-BB4310DB1E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9852444-F336-474F-8F30-C1D20F448F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8DFB7BD-CA08-4337-9BC4-5F435C324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03.12.2024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A9CC524-0017-4E26-9322-80E8774BC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AD01D21-7380-4F6C-BD4C-4F2704634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2576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B2CFC2-39AD-48C1-A64A-D598C6F45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FF3CB26-03CA-4B66-912B-11F1A3D0BF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D4B635F-B2C0-46E9-84DF-E4FCF0CB3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03.12.2024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D69D1EE-9C16-4AD1-B95F-F0659F5AC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C1C086-BA60-4A9C-8819-1460CFCF8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9799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64EF85-2610-4D12-BD5E-668264EDB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4AF1F48-168D-43DD-B0CD-97CA9AE03B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78EF12D-0277-4A48-B39E-83F2D353E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03.12.2024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4919240-DB96-4792-BBAE-265F730FE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61C3C10-9CCA-4D21-9027-7904EB492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7683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6AE009-499F-4324-8F7E-88DC90322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FDB960D-11CB-42DE-BDE8-1714BF5402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59C7357D-C045-42D5-9EAD-1AF1176BD5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60E555E-DCFA-4385-A221-6A01194E9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03.12.2024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76BE41B-F652-46D2-8860-F5AF3678C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9D19048-9BDC-4F73-95AE-A960A9804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390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F61B8A-3F9F-4479-BBF9-7AF9F47C6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807DA55-7307-462F-A2F4-DBB63C851E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13BA30C-A010-4EBD-80B6-9A1E321D1B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0C90DDAB-AEE6-4387-A474-BB9EAB66B5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6446426D-D3A3-4FDE-9DE5-40A0E99E01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AD8DC76-2D01-4038-94BA-B56C77364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03.12.2024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90A7038-2967-4059-B51F-00D69631E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C5D10B8-EE3C-4634-B2F6-00B357599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5412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23AB3D-382B-40F7-978C-730BEA7DF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B1B1A51-2E09-4C9D-8F94-36858BFD8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03.12.2024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9049C96-D9C3-4BEB-B097-20036B8D7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CB48430-1E6F-48CE-BBEC-A32C687D4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1539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BE8BA20-CF2D-414D-891E-2681944A0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03.12.2024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B242B8A-A26D-4B9F-8559-A3AB3BB17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D66B9-A681-4F9E-B78C-08A881DFA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9511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4A2322-622F-4731-8594-30F557464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75BAFC3-B5BA-4599-ABC0-93A463DAA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77952A3D-FBF9-4DCA-8723-3D15FB9E5B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A3F3D74-57AA-4235-B6B6-E0E775FF9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03.12.2024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78864E9-45DB-4DFC-8D2C-50115B914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E37DDDA-4262-4C84-866D-E7392F9CB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7333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821FB7-EBB8-45CB-8A29-9A0D656CE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453F3BE-ACCD-42A5-9D98-0643E966D8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93BBBA8A-965C-42EA-834C-AF083060FC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3B91F2A-B658-49E2-87BE-3796B3B42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03.12.2024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2E8CD91-C6FF-495C-B8DC-8301BC121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87C4C21-9E72-455B-A765-679A859F6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3981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5E275B1-BA2A-4F69-846D-DA3F7EDF9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82DA38A-D804-4333-874C-2F1C3DB498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9A32C2F-C57B-4E14-A224-2693886888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4A6C2-D373-4099-AC9B-4E10BAE0BD74}" type="datetimeFigureOut">
              <a:rPr lang="cs-CZ" smtClean="0"/>
              <a:t>03.12.2024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4E19AA0-60B2-4A01-8B52-1957BBFC01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06EDF15-41BB-4813-9BE4-867292FA0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2693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user/MichalKolesarNet#p/u/13/Tr_a6DGsCkc" TargetMode="External"/><Relationship Id="rId7" Type="http://schemas.openxmlformats.org/officeDocument/2006/relationships/hyperlink" Target="https://www.youtube.com/watch?v=rt-bv8zxwFY" TargetMode="External"/><Relationship Id="rId2" Type="http://schemas.openxmlformats.org/officeDocument/2006/relationships/hyperlink" Target="http://www.youtube.com/watch?v=BLM8s5j_jW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xUhRAiZS70E" TargetMode="External"/><Relationship Id="rId5" Type="http://schemas.openxmlformats.org/officeDocument/2006/relationships/hyperlink" Target="https://www.youtube.com/watch?v=FM3KW1ZDfy8" TargetMode="External"/><Relationship Id="rId4" Type="http://schemas.openxmlformats.org/officeDocument/2006/relationships/hyperlink" Target="https://www.youtube.com/watch?v=jSXyBrgrRK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denikalarm.cz/serialy/chobotnice-klimatickych-dezinformaci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E1C02E-0F21-4679-8C5F-8EBD7A006A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</p:spPr>
        <p:txBody>
          <a:bodyPr/>
          <a:lstStyle/>
          <a:p>
            <a:r>
              <a:rPr lang="cs-CZ" dirty="0">
                <a:latin typeface="+mj-lt"/>
              </a:rPr>
              <a:t>SOCb2002 Sociální hnutí a politický protest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3F20B73-4D3E-4752-A1C9-0229100FC0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42183"/>
            <a:ext cx="9144000" cy="576743"/>
          </a:xfrm>
        </p:spPr>
        <p:txBody>
          <a:bodyPr>
            <a:normAutofit/>
          </a:bodyPr>
          <a:lstStyle/>
          <a:p>
            <a:r>
              <a:rPr lang="cs-CZ" dirty="0">
                <a:latin typeface="+mj-lt"/>
              </a:rPr>
              <a:t>Přednáška </a:t>
            </a:r>
            <a:r>
              <a:rPr lang="pt-BR" dirty="0">
                <a:latin typeface="+mj-lt"/>
              </a:rPr>
              <a:t>11</a:t>
            </a:r>
            <a:r>
              <a:rPr lang="cs-CZ" dirty="0">
                <a:latin typeface="+mj-lt"/>
              </a:rPr>
              <a:t>: </a:t>
            </a:r>
            <a:r>
              <a:rPr lang="pt-BR" dirty="0">
                <a:latin typeface="+mj-lt"/>
              </a:rPr>
              <a:t>Sociální hnutí a životní prostředí</a:t>
            </a:r>
            <a:endParaRPr lang="cs-CZ" dirty="0">
              <a:latin typeface="+mj-lt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13E260C-1332-466B-AAAD-A99F0509C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169" y="3439075"/>
            <a:ext cx="4981662" cy="311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138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>
            <a:extLst>
              <a:ext uri="{FF2B5EF4-FFF2-40B4-BE49-F238E27FC236}">
                <a16:creationId xmlns:a16="http://schemas.microsoft.com/office/drawing/2014/main" id="{D3F97321-6940-41DB-8749-46FDCFAFC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latin typeface="+mj-lt"/>
              </a:rPr>
              <a:t>Repertoár</a:t>
            </a:r>
            <a:endParaRPr lang="en-US" altLang="cs-CZ" dirty="0">
              <a:latin typeface="+mj-lt"/>
            </a:endParaRPr>
          </a:p>
        </p:txBody>
      </p:sp>
      <p:sp>
        <p:nvSpPr>
          <p:cNvPr id="27651" name="Zástupný symbol pro obsah 2">
            <a:extLst>
              <a:ext uri="{FF2B5EF4-FFF2-40B4-BE49-F238E27FC236}">
                <a16:creationId xmlns:a16="http://schemas.microsoft.com/office/drawing/2014/main" id="{AA069A08-7922-4E7B-A84F-67CF4D7ECDD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38200" y="1527175"/>
            <a:ext cx="9491663" cy="4572000"/>
          </a:xfrm>
        </p:spPr>
        <p:txBody>
          <a:bodyPr/>
          <a:lstStyle/>
          <a:p>
            <a:endParaRPr lang="cs-CZ" altLang="cs-CZ" dirty="0">
              <a:latin typeface="+mj-lt"/>
              <a:hlinkClick r:id="" action="ppaction://noaction"/>
            </a:endParaRPr>
          </a:p>
          <a:p>
            <a:r>
              <a:rPr lang="cs-CZ" altLang="cs-CZ" dirty="0">
                <a:latin typeface="+mj-lt"/>
                <a:hlinkClick r:id="" action="ppaction://noaction"/>
              </a:rPr>
              <a:t>http://www.youtube.com/watch?v=ERHDw6AE0sc</a:t>
            </a:r>
          </a:p>
          <a:p>
            <a:r>
              <a:rPr lang="en-US" altLang="cs-CZ" dirty="0">
                <a:latin typeface="+mj-lt"/>
                <a:hlinkClick r:id="rId2"/>
              </a:rPr>
              <a:t>http://www.youtube.com/watch?v=BLM8s5j_jW0</a:t>
            </a:r>
            <a:endParaRPr lang="cs-CZ" altLang="cs-CZ" dirty="0">
              <a:latin typeface="+mj-lt"/>
            </a:endParaRPr>
          </a:p>
          <a:p>
            <a:r>
              <a:rPr lang="en-US" altLang="cs-CZ" dirty="0">
                <a:latin typeface="+mj-lt"/>
                <a:hlinkClick r:id="rId3"/>
              </a:rPr>
              <a:t>http://www.youtube.com/user/MichalKolesarNet#p/u/13/Tr_a6DGsCkc</a:t>
            </a:r>
            <a:endParaRPr lang="cs-CZ" altLang="cs-CZ" dirty="0">
              <a:latin typeface="+mj-lt"/>
            </a:endParaRPr>
          </a:p>
          <a:p>
            <a:r>
              <a:rPr lang="cs-CZ" altLang="cs-CZ" dirty="0">
                <a:latin typeface="+mj-lt"/>
                <a:hlinkClick r:id="rId4"/>
              </a:rPr>
              <a:t>https://www.youtube.com/watch?v=jSXyBrgrRK0</a:t>
            </a:r>
            <a:endParaRPr lang="cs-CZ" altLang="cs-CZ" dirty="0">
              <a:latin typeface="+mj-lt"/>
            </a:endParaRPr>
          </a:p>
          <a:p>
            <a:r>
              <a:rPr lang="cs-CZ" altLang="cs-CZ" dirty="0">
                <a:latin typeface="+mj-lt"/>
                <a:hlinkClick r:id="rId5"/>
              </a:rPr>
              <a:t>https://www.youtube.com/watch?v=FM3KW1ZDfy8</a:t>
            </a:r>
            <a:endParaRPr lang="cs-CZ" altLang="cs-CZ" dirty="0">
              <a:latin typeface="+mj-lt"/>
            </a:endParaRPr>
          </a:p>
          <a:p>
            <a:r>
              <a:rPr lang="cs-CZ" altLang="cs-CZ" dirty="0">
                <a:latin typeface="+mj-lt"/>
                <a:hlinkClick r:id="rId6"/>
              </a:rPr>
              <a:t>https://www.youtube.com/watch?v=xUhRAiZS70E</a:t>
            </a:r>
            <a:endParaRPr lang="cs-CZ" altLang="cs-CZ" dirty="0">
              <a:latin typeface="+mj-lt"/>
            </a:endParaRPr>
          </a:p>
          <a:p>
            <a:r>
              <a:rPr lang="cs-CZ" altLang="cs-CZ" dirty="0">
                <a:latin typeface="+mj-lt"/>
                <a:hlinkClick r:id="rId7"/>
              </a:rPr>
              <a:t>https://www.youtube.com/watch?v=rt-bv8zxwFY</a:t>
            </a:r>
            <a:r>
              <a:rPr lang="cs-CZ" altLang="cs-CZ" dirty="0">
                <a:latin typeface="+mj-lt"/>
              </a:rPr>
              <a:t> </a:t>
            </a:r>
          </a:p>
          <a:p>
            <a:pPr marL="0" indent="0">
              <a:buNone/>
            </a:pPr>
            <a:endParaRPr lang="cs-CZ" altLang="cs-CZ" dirty="0">
              <a:latin typeface="+mj-lt"/>
            </a:endParaRPr>
          </a:p>
          <a:p>
            <a:endParaRPr lang="en-US" altLang="cs-CZ" dirty="0">
              <a:latin typeface="+mj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ovéPole 3">
            <a:extLst>
              <a:ext uri="{FF2B5EF4-FFF2-40B4-BE49-F238E27FC236}">
                <a16:creationId xmlns:a16="http://schemas.microsoft.com/office/drawing/2014/main" id="{69092B49-8745-449E-9334-C5902095BB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1" y="1700213"/>
            <a:ext cx="824048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cs-CZ" altLang="cs-CZ" dirty="0">
                <a:latin typeface="+mj-lt"/>
              </a:rPr>
              <a:t> Předchůdci? Inspirace? Ideové zdroje?</a:t>
            </a:r>
          </a:p>
          <a:p>
            <a:pPr eaLnBrk="1" hangingPunct="1">
              <a:buFontTx/>
              <a:buChar char="•"/>
            </a:pPr>
            <a:r>
              <a:rPr lang="cs-CZ" altLang="cs-CZ" dirty="0">
                <a:latin typeface="+mj-lt"/>
              </a:rPr>
              <a:t> </a:t>
            </a:r>
            <a:r>
              <a:rPr lang="cs-CZ" altLang="cs-CZ" dirty="0" err="1">
                <a:latin typeface="+mj-lt"/>
              </a:rPr>
              <a:t>Konzervacionismus</a:t>
            </a:r>
            <a:r>
              <a:rPr lang="cs-CZ" altLang="cs-CZ" dirty="0">
                <a:latin typeface="+mj-lt"/>
              </a:rPr>
              <a:t> (tradice, elity)</a:t>
            </a:r>
          </a:p>
          <a:p>
            <a:pPr eaLnBrk="1" hangingPunct="1">
              <a:buFontTx/>
              <a:buChar char="•"/>
            </a:pPr>
            <a:r>
              <a:rPr lang="cs-CZ" altLang="cs-CZ" dirty="0">
                <a:latin typeface="+mj-lt"/>
              </a:rPr>
              <a:t> </a:t>
            </a:r>
            <a:r>
              <a:rPr lang="cs-CZ" altLang="cs-CZ" dirty="0" err="1">
                <a:latin typeface="+mj-lt"/>
              </a:rPr>
              <a:t>Prezervacionismus</a:t>
            </a:r>
            <a:r>
              <a:rPr lang="cs-CZ" altLang="cs-CZ" dirty="0">
                <a:latin typeface="+mj-lt"/>
              </a:rPr>
              <a:t> (duchovní pouto mezi přírodou a člověkem, romantismus, oslava divočiny, </a:t>
            </a:r>
            <a:r>
              <a:rPr lang="cs-CZ" altLang="cs-CZ" dirty="0" err="1">
                <a:latin typeface="+mj-lt"/>
              </a:rPr>
              <a:t>Thoreau</a:t>
            </a:r>
            <a:r>
              <a:rPr lang="cs-CZ" altLang="cs-CZ" dirty="0">
                <a:latin typeface="+mj-lt"/>
              </a:rPr>
              <a:t>)</a:t>
            </a:r>
          </a:p>
          <a:p>
            <a:pPr eaLnBrk="1" hangingPunct="1">
              <a:buFontTx/>
              <a:buChar char="•"/>
            </a:pPr>
            <a:r>
              <a:rPr lang="cs-CZ" altLang="cs-CZ" dirty="0">
                <a:latin typeface="+mj-lt"/>
              </a:rPr>
              <a:t> Reformní environmentalismus (19. a počátek 20. století, ochrana veřejných statků a populace)</a:t>
            </a:r>
          </a:p>
          <a:p>
            <a:pPr eaLnBrk="1" hangingPunct="1">
              <a:buFontTx/>
              <a:buChar char="•"/>
            </a:pPr>
            <a:r>
              <a:rPr lang="cs-CZ" altLang="cs-CZ" dirty="0">
                <a:latin typeface="+mj-lt"/>
              </a:rPr>
              <a:t> 4. vlna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DB1F13EF-00B6-49E4-AB0B-842470BD4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517525"/>
            <a:ext cx="10515600" cy="1325563"/>
          </a:xfrm>
        </p:spPr>
        <p:txBody>
          <a:bodyPr/>
          <a:lstStyle/>
          <a:p>
            <a:r>
              <a:rPr lang="cs-CZ" dirty="0">
                <a:latin typeface="+mj-lt"/>
              </a:rPr>
              <a:t>Vlny environmentálního aktivismu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2340666-3BBF-4C45-9BF7-08311E81C6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022" y="5208125"/>
            <a:ext cx="2671349" cy="1502633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B2386E4-5ACD-4300-975F-AE6642A484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514" y="4486437"/>
            <a:ext cx="3961117" cy="222812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57509C9-608F-4E25-9BCA-609119D501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022" y="3234016"/>
            <a:ext cx="2671349" cy="178089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DF9A9055-61C3-4C7F-9DF2-E53A9B961A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486437"/>
            <a:ext cx="3961118" cy="2224321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FDC6D1A5-8016-4624-8652-08D4E9911B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022" y="1532162"/>
            <a:ext cx="2674933" cy="150687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ovéPole 3">
            <a:extLst>
              <a:ext uri="{FF2B5EF4-FFF2-40B4-BE49-F238E27FC236}">
                <a16:creationId xmlns:a16="http://schemas.microsoft.com/office/drawing/2014/main" id="{1191C0A3-AF02-40E1-ABDE-EA05E7CD4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2809" y="1700214"/>
            <a:ext cx="6211356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cs-CZ" altLang="cs-CZ" sz="3200" dirty="0">
                <a:latin typeface="+mj-lt"/>
              </a:rPr>
              <a:t> 60. léta – Nová levice – otevírání prostoru</a:t>
            </a:r>
          </a:p>
          <a:p>
            <a:pPr eaLnBrk="1" hangingPunct="1">
              <a:buFontTx/>
              <a:buChar char="•"/>
            </a:pPr>
            <a:r>
              <a:rPr lang="cs-CZ" altLang="cs-CZ" sz="3200" dirty="0">
                <a:latin typeface="+mj-lt"/>
              </a:rPr>
              <a:t> Nová levice a studentské hnutí – </a:t>
            </a:r>
            <a:r>
              <a:rPr lang="cs-CZ" altLang="cs-CZ" sz="3200" dirty="0" err="1">
                <a:latin typeface="+mj-lt"/>
              </a:rPr>
              <a:t>tranzice</a:t>
            </a:r>
            <a:r>
              <a:rPr lang="cs-CZ" altLang="cs-CZ" sz="3200" dirty="0">
                <a:latin typeface="+mj-lt"/>
              </a:rPr>
              <a:t> k environmentální politice</a:t>
            </a:r>
          </a:p>
          <a:p>
            <a:pPr eaLnBrk="1" hangingPunct="1">
              <a:buFontTx/>
              <a:buChar char="•"/>
            </a:pPr>
            <a:r>
              <a:rPr lang="cs-CZ" altLang="cs-CZ" sz="3200" dirty="0">
                <a:latin typeface="+mj-lt"/>
              </a:rPr>
              <a:t> Otázka přírody už není oddělována od problémů společnosti</a:t>
            </a:r>
          </a:p>
          <a:p>
            <a:pPr eaLnBrk="1" hangingPunct="1">
              <a:buFontTx/>
              <a:buChar char="•"/>
            </a:pPr>
            <a:r>
              <a:rPr lang="cs-CZ" altLang="cs-CZ" sz="3200" dirty="0">
                <a:latin typeface="+mj-lt"/>
              </a:rPr>
              <a:t> Organizační i ideová rozrůzněnost 4. vlny</a:t>
            </a:r>
          </a:p>
          <a:p>
            <a:pPr eaLnBrk="1" hangingPunct="1">
              <a:buFontTx/>
              <a:buChar char="•"/>
            </a:pPr>
            <a:r>
              <a:rPr lang="cs-CZ" altLang="cs-CZ" sz="3200" dirty="0">
                <a:latin typeface="+mj-lt"/>
              </a:rPr>
              <a:t> Taktiky, ideje, strategie</a:t>
            </a:r>
          </a:p>
        </p:txBody>
      </p:sp>
      <p:sp>
        <p:nvSpPr>
          <p:cNvPr id="16387" name="Nadpis 4">
            <a:extLst>
              <a:ext uri="{FF2B5EF4-FFF2-40B4-BE49-F238E27FC236}">
                <a16:creationId xmlns:a16="http://schemas.microsoft.com/office/drawing/2014/main" id="{DDA49A34-E7E5-42D1-8498-6B02A97D47B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633411"/>
            <a:ext cx="10515600" cy="1057277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dirty="0">
                <a:latin typeface="+mj-lt"/>
              </a:rPr>
              <a:t>4. vlna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D33C274-C167-4284-B4D1-37B8B23F1E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165" y="1700214"/>
            <a:ext cx="2686050" cy="45243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>
            <a:extLst>
              <a:ext uri="{FF2B5EF4-FFF2-40B4-BE49-F238E27FC236}">
                <a16:creationId xmlns:a16="http://schemas.microsoft.com/office/drawing/2014/main" id="{C679AE57-A2D4-4A7B-A73D-93D25F2A6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803" y="618937"/>
            <a:ext cx="9589060" cy="1266825"/>
          </a:xfrm>
        </p:spPr>
        <p:txBody>
          <a:bodyPr>
            <a:noAutofit/>
          </a:bodyPr>
          <a:lstStyle/>
          <a:p>
            <a:r>
              <a:rPr lang="cs-CZ" altLang="cs-CZ" dirty="0">
                <a:latin typeface="+mj-lt"/>
              </a:rPr>
              <a:t>2. větve současného environmentálního aktivismu</a:t>
            </a:r>
            <a:endParaRPr lang="en-US" altLang="cs-CZ" dirty="0">
              <a:latin typeface="+mj-lt"/>
            </a:endParaRPr>
          </a:p>
        </p:txBody>
      </p:sp>
      <p:sp>
        <p:nvSpPr>
          <p:cNvPr id="17411" name="Zástupný symbol pro obsah 2">
            <a:extLst>
              <a:ext uri="{FF2B5EF4-FFF2-40B4-BE49-F238E27FC236}">
                <a16:creationId xmlns:a16="http://schemas.microsoft.com/office/drawing/2014/main" id="{701876D3-B080-4C5D-BD81-CBE5F7BF3A0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075765" y="2124635"/>
            <a:ext cx="5961529" cy="3974540"/>
          </a:xfrm>
        </p:spPr>
        <p:txBody>
          <a:bodyPr/>
          <a:lstStyle/>
          <a:p>
            <a:r>
              <a:rPr lang="cs-CZ" altLang="cs-CZ" dirty="0" err="1">
                <a:latin typeface="+mj-lt"/>
              </a:rPr>
              <a:t>Environmental</a:t>
            </a:r>
            <a:r>
              <a:rPr lang="cs-CZ" altLang="cs-CZ" dirty="0">
                <a:latin typeface="+mj-lt"/>
              </a:rPr>
              <a:t> Justice </a:t>
            </a:r>
            <a:r>
              <a:rPr lang="cs-CZ" altLang="cs-CZ" dirty="0" err="1">
                <a:latin typeface="+mj-lt"/>
              </a:rPr>
              <a:t>Movement</a:t>
            </a:r>
            <a:r>
              <a:rPr lang="cs-CZ" altLang="cs-CZ" dirty="0">
                <a:latin typeface="+mj-lt"/>
              </a:rPr>
              <a:t> (EJM) – odvozeno z GJM (</a:t>
            </a:r>
            <a:r>
              <a:rPr lang="cs-CZ" altLang="cs-CZ" dirty="0" err="1">
                <a:latin typeface="+mj-lt"/>
              </a:rPr>
              <a:t>global</a:t>
            </a:r>
            <a:r>
              <a:rPr lang="cs-CZ" altLang="cs-CZ" dirty="0">
                <a:latin typeface="+mj-lt"/>
              </a:rPr>
              <a:t> justice </a:t>
            </a:r>
            <a:r>
              <a:rPr lang="cs-CZ" altLang="cs-CZ" dirty="0" err="1">
                <a:latin typeface="+mj-lt"/>
              </a:rPr>
              <a:t>movement</a:t>
            </a:r>
            <a:r>
              <a:rPr lang="cs-CZ" altLang="cs-CZ" dirty="0">
                <a:latin typeface="+mj-lt"/>
              </a:rPr>
              <a:t>) – </a:t>
            </a:r>
            <a:r>
              <a:rPr lang="cs-CZ" altLang="cs-CZ" dirty="0" err="1">
                <a:latin typeface="+mj-lt"/>
              </a:rPr>
              <a:t>Climate</a:t>
            </a:r>
            <a:r>
              <a:rPr lang="cs-CZ" altLang="cs-CZ" dirty="0">
                <a:latin typeface="+mj-lt"/>
              </a:rPr>
              <a:t> Justice – politika vs. Věda (</a:t>
            </a:r>
            <a:r>
              <a:rPr lang="en-US" altLang="cs-CZ" dirty="0">
                <a:latin typeface="+mj-lt"/>
              </a:rPr>
              <a:t>“Ecology without class struggle is gardening”</a:t>
            </a:r>
            <a:r>
              <a:rPr lang="cs-CZ" altLang="cs-CZ" dirty="0">
                <a:latin typeface="+mj-lt"/>
              </a:rPr>
              <a:t>)</a:t>
            </a:r>
          </a:p>
          <a:p>
            <a:r>
              <a:rPr lang="cs-CZ" altLang="cs-CZ" dirty="0">
                <a:latin typeface="+mj-lt"/>
              </a:rPr>
              <a:t>Hlubinná ekologie</a:t>
            </a:r>
            <a:endParaRPr lang="en-US" altLang="cs-CZ" dirty="0">
              <a:latin typeface="+mj-lt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1515FA9-DC2F-4916-9146-A765B1007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294" y="2010053"/>
            <a:ext cx="5045145" cy="283789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>
            <a:extLst>
              <a:ext uri="{FF2B5EF4-FFF2-40B4-BE49-F238E27FC236}">
                <a16:creationId xmlns:a16="http://schemas.microsoft.com/office/drawing/2014/main" id="{C938A50C-8DB5-44E3-B232-9ADEF3920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latin typeface="+mj-lt"/>
              </a:rPr>
              <a:t>Hlubinná ekologie: teoretické kořeny</a:t>
            </a:r>
            <a:endParaRPr lang="en-US" altLang="cs-CZ" dirty="0">
              <a:latin typeface="+mj-lt"/>
            </a:endParaRPr>
          </a:p>
        </p:txBody>
      </p:sp>
      <p:sp>
        <p:nvSpPr>
          <p:cNvPr id="22531" name="Zástupný symbol pro obsah 2">
            <a:extLst>
              <a:ext uri="{FF2B5EF4-FFF2-40B4-BE49-F238E27FC236}">
                <a16:creationId xmlns:a16="http://schemas.microsoft.com/office/drawing/2014/main" id="{523BC747-1FDC-4736-922E-BAA8F6B8842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38200" y="1527175"/>
            <a:ext cx="6315635" cy="4572000"/>
          </a:xfrm>
        </p:spPr>
        <p:txBody>
          <a:bodyPr/>
          <a:lstStyle/>
          <a:p>
            <a:r>
              <a:rPr lang="cs-CZ" altLang="cs-CZ" sz="2200" dirty="0">
                <a:latin typeface="+mj-lt"/>
              </a:rPr>
              <a:t>Hlubinná ekologie – Arne </a:t>
            </a:r>
            <a:r>
              <a:rPr lang="cs-CZ" altLang="cs-CZ" sz="2200" dirty="0" err="1">
                <a:latin typeface="+mj-lt"/>
              </a:rPr>
              <a:t>Naess</a:t>
            </a:r>
            <a:r>
              <a:rPr lang="cs-CZ" altLang="cs-CZ" sz="2200" dirty="0">
                <a:latin typeface="+mj-lt"/>
              </a:rPr>
              <a:t>, 1973</a:t>
            </a:r>
          </a:p>
          <a:p>
            <a:r>
              <a:rPr lang="cs-CZ" altLang="cs-CZ" sz="2200" dirty="0">
                <a:latin typeface="+mj-lt"/>
              </a:rPr>
              <a:t>Vs. „mělká ekologie“ – boj proti znečištění, za ochranu lidí, a proti mrhání zdroji</a:t>
            </a:r>
          </a:p>
          <a:p>
            <a:r>
              <a:rPr lang="cs-CZ" altLang="cs-CZ" sz="2200" dirty="0">
                <a:latin typeface="+mj-lt"/>
              </a:rPr>
              <a:t>Vztahová perspektiva, opuštění </a:t>
            </a:r>
            <a:r>
              <a:rPr lang="cs-CZ" altLang="cs-CZ" sz="2200" dirty="0" err="1">
                <a:latin typeface="+mj-lt"/>
              </a:rPr>
              <a:t>humano</a:t>
            </a:r>
            <a:r>
              <a:rPr lang="cs-CZ" altLang="cs-CZ" sz="2200" dirty="0">
                <a:latin typeface="+mj-lt"/>
              </a:rPr>
              <a:t>-centristického pohledu</a:t>
            </a:r>
          </a:p>
          <a:p>
            <a:r>
              <a:rPr lang="cs-CZ" altLang="cs-CZ" sz="2200" dirty="0">
                <a:latin typeface="+mj-lt"/>
              </a:rPr>
              <a:t>Biosférický </a:t>
            </a:r>
            <a:r>
              <a:rPr lang="cs-CZ" altLang="cs-CZ" sz="2200" dirty="0" err="1">
                <a:latin typeface="+mj-lt"/>
              </a:rPr>
              <a:t>egalitarianismus</a:t>
            </a:r>
            <a:endParaRPr lang="cs-CZ" altLang="cs-CZ" sz="2200" dirty="0">
              <a:latin typeface="+mj-lt"/>
            </a:endParaRPr>
          </a:p>
          <a:p>
            <a:r>
              <a:rPr lang="cs-CZ" altLang="cs-CZ" sz="2200" dirty="0">
                <a:latin typeface="+mj-lt"/>
              </a:rPr>
              <a:t>Principy diverzity a symbiózy</a:t>
            </a:r>
          </a:p>
          <a:p>
            <a:r>
              <a:rPr lang="cs-CZ" altLang="cs-CZ" sz="2200" dirty="0">
                <a:latin typeface="+mj-lt"/>
              </a:rPr>
              <a:t>Anti-třídní perspektiva</a:t>
            </a:r>
          </a:p>
          <a:p>
            <a:r>
              <a:rPr lang="cs-CZ" altLang="cs-CZ" sz="2200" dirty="0">
                <a:latin typeface="+mj-lt"/>
              </a:rPr>
              <a:t>Boj proti plýtvání zdroj a znečištění</a:t>
            </a:r>
          </a:p>
          <a:p>
            <a:r>
              <a:rPr lang="cs-CZ" altLang="cs-CZ" sz="2200" dirty="0">
                <a:latin typeface="+mj-lt"/>
              </a:rPr>
              <a:t>Komplexita, systém</a:t>
            </a:r>
          </a:p>
          <a:p>
            <a:r>
              <a:rPr lang="cs-CZ" altLang="cs-CZ" sz="2200" dirty="0">
                <a:latin typeface="+mj-lt"/>
              </a:rPr>
              <a:t>Lokální autonomie a decentralizace</a:t>
            </a:r>
            <a:endParaRPr lang="en-US" altLang="cs-CZ" sz="2200" dirty="0">
              <a:latin typeface="+mj-lt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EE0D5F6-C537-425C-9061-71592AD956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914" y="1251212"/>
            <a:ext cx="4253275" cy="272209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6FBF9C5-61BF-4C84-A185-7EA9CAC1D7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610" y="3877514"/>
            <a:ext cx="3585882" cy="268941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A7C820A8-A514-4FE4-8AB3-6A28220C5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dirty="0">
                <a:latin typeface="+mj-lt"/>
              </a:rPr>
              <a:t>Environmentální spravedlnost</a:t>
            </a:r>
          </a:p>
        </p:txBody>
      </p:sp>
      <p:sp>
        <p:nvSpPr>
          <p:cNvPr id="18435" name="Obdélník 1">
            <a:extLst>
              <a:ext uri="{FF2B5EF4-FFF2-40B4-BE49-F238E27FC236}">
                <a16:creationId xmlns:a16="http://schemas.microsoft.com/office/drawing/2014/main" id="{A5637B00-7670-4C89-BF1F-9D740EBC8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700214"/>
            <a:ext cx="7167282" cy="4939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FF9933"/>
              </a:buClr>
              <a:buFont typeface="Arial" panose="020B0604020202020204" pitchFamily="34" charset="0"/>
              <a:buChar char="•"/>
            </a:pPr>
            <a:r>
              <a:rPr lang="cs-CZ" altLang="cs-CZ" sz="2500" dirty="0">
                <a:latin typeface="+mj-lt"/>
              </a:rPr>
              <a:t>Snaha o posunutí a propojení environmentální problematiky s otázkami sociálních problémů a nerovnosti</a:t>
            </a:r>
          </a:p>
          <a:p>
            <a:pPr eaLnBrk="1" hangingPunct="1">
              <a:lnSpc>
                <a:spcPct val="90000"/>
              </a:lnSpc>
              <a:buClr>
                <a:srgbClr val="FF9933"/>
              </a:buClr>
              <a:buFont typeface="Arial" panose="020B0604020202020204" pitchFamily="34" charset="0"/>
              <a:buChar char="•"/>
            </a:pPr>
            <a:r>
              <a:rPr lang="cs-CZ" altLang="cs-CZ" sz="2500" dirty="0">
                <a:latin typeface="+mj-lt"/>
              </a:rPr>
              <a:t>Explicitní propojení otázek životního prostředí a sociální spravedlnosti</a:t>
            </a:r>
          </a:p>
          <a:p>
            <a:pPr eaLnBrk="1" hangingPunct="1">
              <a:lnSpc>
                <a:spcPct val="90000"/>
              </a:lnSpc>
              <a:buClr>
                <a:srgbClr val="FF9933"/>
              </a:buClr>
              <a:buFont typeface="Arial" panose="020B0604020202020204" pitchFamily="34" charset="0"/>
              <a:buChar char="•"/>
            </a:pPr>
            <a:r>
              <a:rPr lang="cs-CZ" altLang="cs-CZ" sz="2500" dirty="0">
                <a:latin typeface="+mj-lt"/>
              </a:rPr>
              <a:t>Posun z kulturní perspektivy k perspektivě (</a:t>
            </a:r>
            <a:r>
              <a:rPr lang="cs-CZ" altLang="cs-CZ" sz="2500" dirty="0" err="1">
                <a:latin typeface="+mj-lt"/>
              </a:rPr>
              <a:t>socio</a:t>
            </a:r>
            <a:r>
              <a:rPr lang="cs-CZ" altLang="cs-CZ" sz="2500" dirty="0">
                <a:latin typeface="+mj-lt"/>
              </a:rPr>
              <a:t>-)ekonomické</a:t>
            </a:r>
          </a:p>
          <a:p>
            <a:pPr eaLnBrk="1" hangingPunct="1">
              <a:lnSpc>
                <a:spcPct val="90000"/>
              </a:lnSpc>
              <a:buClr>
                <a:srgbClr val="FF9933"/>
              </a:buClr>
              <a:buFont typeface="Arial" panose="020B0604020202020204" pitchFamily="34" charset="0"/>
              <a:buChar char="•"/>
            </a:pPr>
            <a:r>
              <a:rPr lang="cs-CZ" altLang="cs-CZ" sz="2500" dirty="0">
                <a:latin typeface="+mj-lt"/>
              </a:rPr>
              <a:t>Posun od struktur národního státu k nadnárodním strukturám</a:t>
            </a:r>
          </a:p>
          <a:p>
            <a:pPr eaLnBrk="1" hangingPunct="1">
              <a:lnSpc>
                <a:spcPct val="90000"/>
              </a:lnSpc>
              <a:buClr>
                <a:srgbClr val="FF9933"/>
              </a:buClr>
              <a:buFont typeface="Arial" panose="020B0604020202020204" pitchFamily="34" charset="0"/>
              <a:buChar char="•"/>
            </a:pPr>
            <a:r>
              <a:rPr lang="cs-CZ" altLang="cs-CZ" sz="2500" dirty="0">
                <a:latin typeface="+mj-lt"/>
              </a:rPr>
              <a:t>„Každý jedince – bez ohledu na svoji rasu, etnicitu, nebo ekonomickou pozici – má právo být osvobozen od ekologické destrukce a zaslouží si stejnou ochranu svého prostředí, zdraví, zaměstnání, bydlení a dopravy.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09581C6-7B39-427C-947E-126336DF77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691" y="1411571"/>
            <a:ext cx="3906309" cy="2657901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D7048145-1B41-408E-83E1-1874517BB7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198" y="4069472"/>
            <a:ext cx="3729293" cy="244890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>
            <a:extLst>
              <a:ext uri="{FF2B5EF4-FFF2-40B4-BE49-F238E27FC236}">
                <a16:creationId xmlns:a16="http://schemas.microsoft.com/office/drawing/2014/main" id="{818D6F0F-419C-48B8-9529-2502C11B5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latin typeface="+mj-lt"/>
              </a:rPr>
              <a:t>Hnutí za environmentální spravedlnost</a:t>
            </a:r>
            <a:endParaRPr lang="en-US" altLang="cs-CZ" dirty="0">
              <a:latin typeface="+mj-lt"/>
            </a:endParaRPr>
          </a:p>
        </p:txBody>
      </p:sp>
      <p:sp>
        <p:nvSpPr>
          <p:cNvPr id="19459" name="Zástupný symbol pro obsah 2">
            <a:extLst>
              <a:ext uri="{FF2B5EF4-FFF2-40B4-BE49-F238E27FC236}">
                <a16:creationId xmlns:a16="http://schemas.microsoft.com/office/drawing/2014/main" id="{53AF930B-2865-4726-9DAA-9F028307DFC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38200" y="1527176"/>
            <a:ext cx="9491663" cy="4926013"/>
          </a:xfrm>
        </p:spPr>
        <p:txBody>
          <a:bodyPr>
            <a:normAutofit lnSpcReduction="10000"/>
          </a:bodyPr>
          <a:lstStyle/>
          <a:p>
            <a:r>
              <a:rPr lang="cs-CZ" altLang="cs-CZ" dirty="0">
                <a:latin typeface="+mj-lt"/>
              </a:rPr>
              <a:t>Kritika nespravedlivé distribuce environmentální zátěže na americkém Jihu (80. léta)</a:t>
            </a:r>
          </a:p>
          <a:p>
            <a:r>
              <a:rPr lang="cs-CZ" altLang="cs-CZ" dirty="0">
                <a:latin typeface="+mj-lt"/>
              </a:rPr>
              <a:t>Environmentální rasismus</a:t>
            </a:r>
          </a:p>
          <a:p>
            <a:r>
              <a:rPr lang="cs-CZ" altLang="cs-CZ" dirty="0">
                <a:latin typeface="+mj-lt"/>
              </a:rPr>
              <a:t>Chudší  národy stále více trpí environmentální nespravedlností v globální ekonomice</a:t>
            </a:r>
          </a:p>
          <a:p>
            <a:r>
              <a:rPr lang="cs-CZ" altLang="cs-CZ" dirty="0">
                <a:latin typeface="+mj-lt"/>
              </a:rPr>
              <a:t>Místní/národní environmentální nerovnosti – nízká míra úspěchu při rámování témat</a:t>
            </a:r>
          </a:p>
          <a:p>
            <a:r>
              <a:rPr lang="cs-CZ" altLang="cs-CZ" dirty="0">
                <a:latin typeface="+mj-lt"/>
              </a:rPr>
              <a:t>Transnacionální/globální environmentální nerovnosti – vyšší snaha i míra úspěchu při rámování tématu (korporace, vykořisťování zdrojů v rozvojových zemích</a:t>
            </a:r>
          </a:p>
          <a:p>
            <a:r>
              <a:rPr lang="cs-CZ" altLang="cs-CZ" dirty="0">
                <a:latin typeface="+mj-lt"/>
              </a:rPr>
              <a:t>2007 – </a:t>
            </a:r>
            <a:r>
              <a:rPr lang="cs-CZ" altLang="cs-CZ" dirty="0" err="1">
                <a:latin typeface="+mj-lt"/>
              </a:rPr>
              <a:t>Climate</a:t>
            </a:r>
            <a:r>
              <a:rPr lang="cs-CZ" altLang="cs-CZ" dirty="0">
                <a:latin typeface="+mj-lt"/>
              </a:rPr>
              <a:t> </a:t>
            </a:r>
            <a:r>
              <a:rPr lang="cs-CZ" altLang="cs-CZ" dirty="0" err="1">
                <a:latin typeface="+mj-lt"/>
              </a:rPr>
              <a:t>Action</a:t>
            </a:r>
            <a:r>
              <a:rPr lang="cs-CZ" altLang="cs-CZ" dirty="0">
                <a:latin typeface="+mj-lt"/>
              </a:rPr>
              <a:t> Network – </a:t>
            </a:r>
            <a:r>
              <a:rPr lang="cs-CZ" altLang="cs-CZ" dirty="0" err="1">
                <a:latin typeface="+mj-lt"/>
              </a:rPr>
              <a:t>Climate</a:t>
            </a:r>
            <a:r>
              <a:rPr lang="cs-CZ" altLang="cs-CZ" dirty="0">
                <a:latin typeface="+mj-lt"/>
              </a:rPr>
              <a:t> Justice </a:t>
            </a:r>
            <a:r>
              <a:rPr lang="cs-CZ" altLang="cs-CZ" dirty="0" err="1">
                <a:latin typeface="+mj-lt"/>
              </a:rPr>
              <a:t>Now</a:t>
            </a:r>
            <a:endParaRPr lang="en-US" altLang="cs-CZ" dirty="0">
              <a:latin typeface="+mj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A7FCEC-C676-4BE4-9421-8F6FE5DE9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latin typeface="+mj-lt"/>
              </a:rPr>
              <a:t>Hnutí za klimatickou spravedlnost</a:t>
            </a:r>
            <a:endParaRPr lang="en-US" dirty="0">
              <a:latin typeface="+mj-lt"/>
            </a:endParaRPr>
          </a:p>
        </p:txBody>
      </p:sp>
      <p:sp>
        <p:nvSpPr>
          <p:cNvPr id="20483" name="Zástupný symbol pro obsah 2">
            <a:extLst>
              <a:ext uri="{FF2B5EF4-FFF2-40B4-BE49-F238E27FC236}">
                <a16:creationId xmlns:a16="http://schemas.microsoft.com/office/drawing/2014/main" id="{0725BF6D-D93C-4F41-BBF9-7E416D03536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38200" y="1527175"/>
            <a:ext cx="9491663" cy="4572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GB" altLang="cs-CZ" sz="2000" dirty="0">
                <a:latin typeface="+mj-lt"/>
              </a:rPr>
              <a:t>1992 - </a:t>
            </a:r>
            <a:r>
              <a:rPr lang="en-GB" altLang="cs-CZ" sz="2000" b="1" dirty="0">
                <a:latin typeface="+mj-lt"/>
              </a:rPr>
              <a:t>Earth Summit</a:t>
            </a:r>
            <a:r>
              <a:rPr lang="en-GB" altLang="cs-CZ" sz="2000" dirty="0">
                <a:latin typeface="+mj-lt"/>
              </a:rPr>
              <a:t> - Rio de Janeiro – aim to stabilize greenhouse gas concentrations in the atmosphere</a:t>
            </a:r>
          </a:p>
          <a:p>
            <a:pPr>
              <a:lnSpc>
                <a:spcPct val="80000"/>
              </a:lnSpc>
            </a:pPr>
            <a:r>
              <a:rPr lang="en-GB" altLang="cs-CZ" sz="2000" dirty="0">
                <a:latin typeface="+mj-lt"/>
              </a:rPr>
              <a:t>2000 - first </a:t>
            </a:r>
            <a:r>
              <a:rPr lang="en-GB" altLang="cs-CZ" sz="2000" b="1" dirty="0">
                <a:latin typeface="+mj-lt"/>
              </a:rPr>
              <a:t>Climate Justice Summit</a:t>
            </a:r>
            <a:r>
              <a:rPr lang="en-GB" altLang="cs-CZ" sz="2000" dirty="0">
                <a:latin typeface="+mj-lt"/>
              </a:rPr>
              <a:t> (Hague), the Netherlands - parallel to UN conferences on climate – framing of climate change is a rights issue</a:t>
            </a:r>
            <a:endParaRPr lang="cs-CZ" altLang="cs-CZ" sz="2000" dirty="0"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en-GB" altLang="cs-CZ" sz="2000" dirty="0">
                <a:latin typeface="+mj-lt"/>
              </a:rPr>
              <a:t>2004 - </a:t>
            </a:r>
            <a:r>
              <a:rPr lang="en-GB" altLang="cs-CZ" sz="2000" b="1" dirty="0">
                <a:latin typeface="+mj-lt"/>
              </a:rPr>
              <a:t>The Durban Group for Climate Justice</a:t>
            </a:r>
            <a:r>
              <a:rPr lang="en-GB" altLang="cs-CZ" sz="2000" dirty="0">
                <a:latin typeface="+mj-lt"/>
              </a:rPr>
              <a:t> - call for a global grassroots movement against climate change</a:t>
            </a:r>
          </a:p>
          <a:p>
            <a:pPr>
              <a:lnSpc>
                <a:spcPct val="80000"/>
              </a:lnSpc>
            </a:pPr>
            <a:r>
              <a:rPr lang="en-GB" altLang="cs-CZ" sz="2000" dirty="0">
                <a:latin typeface="+mj-lt"/>
              </a:rPr>
              <a:t>2007 - </a:t>
            </a:r>
            <a:r>
              <a:rPr lang="en-GB" altLang="cs-CZ" sz="2000" b="1" dirty="0">
                <a:latin typeface="+mj-lt"/>
              </a:rPr>
              <a:t>Climate Justice Now!</a:t>
            </a:r>
            <a:r>
              <a:rPr lang="en-GB" altLang="cs-CZ" sz="2000" dirty="0">
                <a:latin typeface="+mj-lt"/>
              </a:rPr>
              <a:t>, a global coalition of networks and organizations campaigning for climate justice</a:t>
            </a:r>
          </a:p>
          <a:p>
            <a:pPr>
              <a:lnSpc>
                <a:spcPct val="80000"/>
              </a:lnSpc>
            </a:pPr>
            <a:r>
              <a:rPr lang="en-GB" altLang="cs-CZ" sz="2000" dirty="0">
                <a:latin typeface="+mj-lt"/>
              </a:rPr>
              <a:t>2008 - </a:t>
            </a:r>
            <a:r>
              <a:rPr lang="en-GB" altLang="cs-CZ" sz="2000" b="1" dirty="0">
                <a:latin typeface="+mj-lt"/>
              </a:rPr>
              <a:t>Global Humanitarian Forum</a:t>
            </a:r>
            <a:r>
              <a:rPr lang="en-GB" altLang="cs-CZ" sz="2000" dirty="0">
                <a:latin typeface="+mj-lt"/>
              </a:rPr>
              <a:t> focused on climate justice at its inaugural Annual Meeting in Geneva, Switzerland</a:t>
            </a:r>
          </a:p>
          <a:p>
            <a:pPr>
              <a:lnSpc>
                <a:spcPct val="80000"/>
              </a:lnSpc>
            </a:pPr>
            <a:r>
              <a:rPr lang="en-GB" altLang="cs-CZ" sz="2000" dirty="0">
                <a:latin typeface="+mj-lt"/>
              </a:rPr>
              <a:t>2009 - </a:t>
            </a:r>
            <a:r>
              <a:rPr lang="en-GB" altLang="cs-CZ" sz="2000" b="1" dirty="0">
                <a:latin typeface="+mj-lt"/>
              </a:rPr>
              <a:t>The Climate Justice Action Network</a:t>
            </a:r>
            <a:r>
              <a:rPr lang="en-GB" altLang="cs-CZ" sz="2000" dirty="0">
                <a:latin typeface="+mj-lt"/>
              </a:rPr>
              <a:t> - call for changes to the economic and political systems causing climate change</a:t>
            </a:r>
          </a:p>
          <a:p>
            <a:pPr>
              <a:lnSpc>
                <a:spcPct val="80000"/>
              </a:lnSpc>
            </a:pPr>
            <a:r>
              <a:rPr lang="en-GB" altLang="cs-CZ" sz="2000" dirty="0">
                <a:latin typeface="+mj-lt"/>
              </a:rPr>
              <a:t>2010 - In April 2010 the </a:t>
            </a:r>
            <a:r>
              <a:rPr lang="en-GB" altLang="cs-CZ" sz="2000" b="1" dirty="0">
                <a:latin typeface="+mj-lt"/>
              </a:rPr>
              <a:t>World People's Conference on Climate Change and the Rights of Mother Earth</a:t>
            </a:r>
            <a:r>
              <a:rPr lang="en-GB" altLang="cs-CZ" sz="2000" dirty="0">
                <a:latin typeface="+mj-lt"/>
              </a:rPr>
              <a:t> - </a:t>
            </a:r>
            <a:r>
              <a:rPr lang="en-GB" altLang="cs-CZ" sz="2000" dirty="0" err="1">
                <a:latin typeface="+mj-lt"/>
              </a:rPr>
              <a:t>Tiquipaya</a:t>
            </a:r>
            <a:r>
              <a:rPr lang="en-GB" altLang="cs-CZ" sz="2000" dirty="0">
                <a:latin typeface="+mj-lt"/>
              </a:rPr>
              <a:t> (Cochabamba), Bolivia - global gathering of civil society and governments hosted by the government of Bolivia</a:t>
            </a:r>
            <a:endParaRPr lang="cs-CZ" altLang="cs-CZ" sz="2000" dirty="0"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cs-CZ" altLang="cs-CZ" sz="2000" dirty="0">
                <a:latin typeface="+mj-lt"/>
              </a:rPr>
              <a:t>2013, 2018 …</a:t>
            </a:r>
          </a:p>
          <a:p>
            <a:pPr>
              <a:lnSpc>
                <a:spcPct val="80000"/>
              </a:lnSpc>
            </a:pPr>
            <a:r>
              <a:rPr lang="cs-CZ" altLang="cs-CZ" sz="2000" b="1" dirty="0">
                <a:latin typeface="+mj-lt"/>
              </a:rPr>
              <a:t>COP</a:t>
            </a:r>
            <a:r>
              <a:rPr lang="cs-CZ" altLang="cs-CZ" sz="2000" dirty="0">
                <a:latin typeface="+mj-lt"/>
              </a:rPr>
              <a:t> </a:t>
            </a:r>
            <a:r>
              <a:rPr lang="en-US" altLang="cs-CZ" sz="2000" dirty="0">
                <a:latin typeface="+mj-lt"/>
              </a:rPr>
              <a:t>[the Conference of the Parties]</a:t>
            </a:r>
            <a:r>
              <a:rPr lang="cs-CZ" altLang="cs-CZ" sz="2000" dirty="0">
                <a:latin typeface="+mj-lt"/>
              </a:rPr>
              <a:t>: konference OSN, 1995 - dnes</a:t>
            </a:r>
            <a:endParaRPr lang="en-GB" altLang="cs-CZ" sz="2000" dirty="0">
              <a:latin typeface="+mj-lt"/>
            </a:endParaRPr>
          </a:p>
          <a:p>
            <a:endParaRPr lang="en-US" altLang="cs-CZ" sz="2000" dirty="0">
              <a:latin typeface="+mj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266EBB-CA9E-4CFA-9379-FE136A616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České hnutí proti změně klimatu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1E316DF-73E7-41BA-8F1D-4F8154769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619310" cy="2981506"/>
          </a:xfrm>
        </p:spPr>
        <p:txBody>
          <a:bodyPr>
            <a:normAutofit fontScale="77500" lnSpcReduction="20000"/>
          </a:bodyPr>
          <a:lstStyle/>
          <a:p>
            <a:r>
              <a:rPr lang="cs-CZ" dirty="0">
                <a:latin typeface="+mj-lt"/>
              </a:rPr>
              <a:t>Klimatické sekce „starých“ organizací (Hnutí Duha, Greenpeace)</a:t>
            </a:r>
          </a:p>
          <a:p>
            <a:r>
              <a:rPr lang="cs-CZ" dirty="0">
                <a:latin typeface="+mj-lt"/>
              </a:rPr>
              <a:t>2015 - Ende </a:t>
            </a:r>
            <a:r>
              <a:rPr lang="cs-CZ" dirty="0" err="1">
                <a:latin typeface="+mj-lt"/>
              </a:rPr>
              <a:t>Gelände</a:t>
            </a:r>
            <a:r>
              <a:rPr lang="cs-CZ" dirty="0">
                <a:latin typeface="+mj-lt"/>
              </a:rPr>
              <a:t> – občanská neposlušnost v Německu (těžba uhlí)</a:t>
            </a:r>
          </a:p>
          <a:p>
            <a:r>
              <a:rPr lang="cs-CZ" dirty="0">
                <a:latin typeface="+mj-lt"/>
              </a:rPr>
              <a:t>2017 - Limity jsme my, </a:t>
            </a:r>
            <a:r>
              <a:rPr lang="cs-CZ" dirty="0" err="1">
                <a:latin typeface="+mj-lt"/>
              </a:rPr>
              <a:t>Klimakempy</a:t>
            </a:r>
            <a:r>
              <a:rPr lang="cs-CZ" dirty="0">
                <a:latin typeface="+mj-lt"/>
              </a:rPr>
              <a:t> (odnož EG)</a:t>
            </a:r>
          </a:p>
          <a:p>
            <a:r>
              <a:rPr lang="cs-CZ" dirty="0">
                <a:latin typeface="+mj-lt"/>
              </a:rPr>
              <a:t>Klimatická stávka – září 2019 – </a:t>
            </a:r>
            <a:r>
              <a:rPr lang="cs-CZ" dirty="0" err="1">
                <a:latin typeface="+mj-lt"/>
              </a:rPr>
              <a:t>Fridays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for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Future</a:t>
            </a:r>
            <a:r>
              <a:rPr lang="cs-CZ" dirty="0">
                <a:latin typeface="+mj-lt"/>
              </a:rPr>
              <a:t> + </a:t>
            </a:r>
            <a:r>
              <a:rPr lang="cs-CZ" dirty="0" err="1">
                <a:latin typeface="+mj-lt"/>
              </a:rPr>
              <a:t>Earth</a:t>
            </a:r>
            <a:r>
              <a:rPr lang="cs-CZ" dirty="0">
                <a:latin typeface="+mj-lt"/>
              </a:rPr>
              <a:t> Strike</a:t>
            </a:r>
          </a:p>
          <a:p>
            <a:r>
              <a:rPr lang="cs-CZ" dirty="0">
                <a:latin typeface="+mj-lt"/>
              </a:rPr>
              <a:t>2019 – </a:t>
            </a:r>
            <a:r>
              <a:rPr lang="cs-CZ" dirty="0" err="1">
                <a:latin typeface="+mj-lt"/>
              </a:rPr>
              <a:t>Extinction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Rebellion</a:t>
            </a:r>
            <a:endParaRPr lang="cs-CZ" dirty="0">
              <a:latin typeface="+mj-lt"/>
            </a:endParaRPr>
          </a:p>
          <a:p>
            <a:r>
              <a:rPr lang="cs-CZ" dirty="0">
                <a:latin typeface="+mj-lt"/>
              </a:rPr>
              <a:t>Starší – </a:t>
            </a:r>
            <a:r>
              <a:rPr lang="cs-CZ" dirty="0" err="1">
                <a:latin typeface="+mj-lt"/>
              </a:rPr>
              <a:t>Climate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Action</a:t>
            </a:r>
            <a:r>
              <a:rPr lang="cs-CZ" dirty="0">
                <a:latin typeface="+mj-lt"/>
              </a:rPr>
              <a:t> Network (ČR – Hnutí Duha)</a:t>
            </a:r>
          </a:p>
          <a:p>
            <a:endParaRPr lang="cs-CZ" dirty="0">
              <a:latin typeface="+mj-lt"/>
            </a:endParaRPr>
          </a:p>
          <a:p>
            <a:r>
              <a:rPr lang="cs-CZ" dirty="0">
                <a:latin typeface="+mj-lt"/>
              </a:rPr>
              <a:t>… a jeho proti-hnutí (</a:t>
            </a:r>
            <a:r>
              <a:rPr lang="cs-CZ" dirty="0" err="1">
                <a:latin typeface="+mj-lt"/>
              </a:rPr>
              <a:t>klimaskeptický</a:t>
            </a:r>
            <a:r>
              <a:rPr lang="cs-CZ" dirty="0">
                <a:latin typeface="+mj-lt"/>
              </a:rPr>
              <a:t> aktivismus – </a:t>
            </a:r>
            <a:r>
              <a:rPr lang="cs-CZ" dirty="0">
                <a:latin typeface="+mj-lt"/>
                <a:hlinkClick r:id="rId2"/>
              </a:rPr>
              <a:t>Vojtěch Pecka</a:t>
            </a:r>
            <a:r>
              <a:rPr lang="cs-CZ" dirty="0">
                <a:latin typeface="+mj-lt"/>
              </a:rPr>
              <a:t>)</a:t>
            </a:r>
          </a:p>
          <a:p>
            <a:endParaRPr lang="cs-CZ" dirty="0">
              <a:latin typeface="+mj-lt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B3A5454-1790-469A-B76A-B018642CC6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5100" y="3862247"/>
            <a:ext cx="2894072" cy="235762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1AD94DF-582B-413B-AF21-C151EBC0E3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5100" y="837070"/>
            <a:ext cx="2894072" cy="210206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5A9E0273-F824-4BB8-8AD1-E9335831C348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031333"/>
            <a:ext cx="3010989" cy="1461542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B561DEAD-FE3E-4D82-95A2-1D0859BB7BB5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269" y="5031331"/>
            <a:ext cx="3518262" cy="1461543"/>
          </a:xfrm>
          <a:prstGeom prst="rect">
            <a:avLst/>
          </a:prstGeom>
        </p:spPr>
      </p:pic>
      <p:sp>
        <p:nvSpPr>
          <p:cNvPr id="4" name="Šipka: doprava 3">
            <a:extLst>
              <a:ext uri="{FF2B5EF4-FFF2-40B4-BE49-F238E27FC236}">
                <a16:creationId xmlns:a16="http://schemas.microsoft.com/office/drawing/2014/main" id="{C27E6FD5-0556-4469-A847-1303E0E94732}"/>
              </a:ext>
            </a:extLst>
          </p:cNvPr>
          <p:cNvSpPr/>
          <p:nvPr/>
        </p:nvSpPr>
        <p:spPr>
          <a:xfrm>
            <a:off x="4188820" y="5730240"/>
            <a:ext cx="809897" cy="3135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014563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810</TotalTime>
  <Words>729</Words>
  <Application>Microsoft Office PowerPoint</Application>
  <PresentationFormat>Širokoúhlá obrazovka</PresentationFormat>
  <Paragraphs>68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Motiv Office</vt:lpstr>
      <vt:lpstr>SOCb2002 Sociální hnutí a politický protest</vt:lpstr>
      <vt:lpstr>Vlny environmentálního aktivismu</vt:lpstr>
      <vt:lpstr>4. vlna</vt:lpstr>
      <vt:lpstr>2. větve současného environmentálního aktivismu</vt:lpstr>
      <vt:lpstr>Hlubinná ekologie: teoretické kořeny</vt:lpstr>
      <vt:lpstr>Environmentální spravedlnost</vt:lpstr>
      <vt:lpstr>Hnutí za environmentální spravedlnost</vt:lpstr>
      <vt:lpstr>Hnutí za klimatickou spravedlnost</vt:lpstr>
      <vt:lpstr>České hnutí proti změně klimatu</vt:lpstr>
      <vt:lpstr>Repertoár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SOCn5010 Analýza sociálních sítí</dc:title>
  <dc:creator>Jiří Navrátil</dc:creator>
  <cp:lastModifiedBy>Jiří Navrátil</cp:lastModifiedBy>
  <cp:revision>188</cp:revision>
  <dcterms:created xsi:type="dcterms:W3CDTF">2020-10-08T12:47:50Z</dcterms:created>
  <dcterms:modified xsi:type="dcterms:W3CDTF">2024-12-03T10:46:29Z</dcterms:modified>
</cp:coreProperties>
</file>