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7" r:id="rId6"/>
    <p:sldId id="301" r:id="rId7"/>
    <p:sldId id="302" r:id="rId8"/>
    <p:sldId id="303" r:id="rId9"/>
    <p:sldId id="304" r:id="rId10"/>
    <p:sldId id="306" r:id="rId11"/>
    <p:sldId id="307" r:id="rId12"/>
    <p:sldId id="269" r:id="rId13"/>
    <p:sldId id="292" r:id="rId14"/>
    <p:sldId id="260" r:id="rId15"/>
    <p:sldId id="293" r:id="rId16"/>
    <p:sldId id="294" r:id="rId17"/>
    <p:sldId id="295" r:id="rId18"/>
    <p:sldId id="296" r:id="rId19"/>
    <p:sldId id="297" r:id="rId20"/>
    <p:sldId id="288" r:id="rId21"/>
    <p:sldId id="289" r:id="rId22"/>
    <p:sldId id="290" r:id="rId23"/>
    <p:sldId id="298" r:id="rId24"/>
    <p:sldId id="299" r:id="rId25"/>
    <p:sldId id="300" r:id="rId26"/>
    <p:sldId id="259" r:id="rId27"/>
    <p:sldId id="291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/>
              <a:t>SOCn5010 Analýza sociálních sítí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/>
              <a:t>Přednáška 2: Sítě a struktura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1EF279-BF38-474E-A7E5-700B1E1E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595" y="3439075"/>
            <a:ext cx="3706810" cy="29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982EF-3D84-48B8-AE83-1DF46676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analytické 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ACC649-018E-4437-B45B-FBEDFB08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4412"/>
          </a:xfrm>
        </p:spPr>
        <p:txBody>
          <a:bodyPr>
            <a:normAutofit/>
          </a:bodyPr>
          <a:lstStyle/>
          <a:p>
            <a:r>
              <a:rPr lang="cs-CZ" dirty="0"/>
              <a:t>Asymetrické vazby a komplexní sítě nerovnoměrně distribuují vzácné zdroje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EA306E8-8A4E-4930-A9B9-757646B69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664781"/>
            <a:ext cx="6400800" cy="37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5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982EF-3D84-48B8-AE83-1DF46676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analytické 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ACC649-018E-4437-B45B-FBEDFB08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4412"/>
          </a:xfrm>
        </p:spPr>
        <p:txBody>
          <a:bodyPr>
            <a:normAutofit/>
          </a:bodyPr>
          <a:lstStyle/>
          <a:p>
            <a:r>
              <a:rPr lang="cs-CZ" dirty="0"/>
              <a:t>Síť strukturuje kooperační i konkurenční aktivity k zajištění vzácných zdrojů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CA1790-5617-4D43-B438-CCA04628A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41" y="2861359"/>
            <a:ext cx="6368118" cy="34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2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D8128-408E-469A-854B-A24214DC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Shrneme-li: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E5295D-37F5-467A-9EBE-AE4DEC054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Vztahy, ne atributy</a:t>
            </a:r>
            <a:r>
              <a:rPr lang="cs-CZ" dirty="0"/>
              <a:t>! – kauzalita spočívá v sociální struktuře, ne v jedinci (i když lidé s podobnými </a:t>
            </a:r>
            <a:r>
              <a:rPr lang="cs-CZ" dirty="0" err="1"/>
              <a:t>aributy</a:t>
            </a:r>
            <a:r>
              <a:rPr lang="cs-CZ" dirty="0"/>
              <a:t> dělají </a:t>
            </a:r>
            <a:r>
              <a:rPr lang="cs-CZ" dirty="0" err="1"/>
              <a:t>časo</a:t>
            </a:r>
            <a:r>
              <a:rPr lang="cs-CZ" dirty="0"/>
              <a:t> podobné věci, je to tím, že sdílí podobné místo v sociální struktuře, která jim poskytuje stejné omezení a příležitosti)</a:t>
            </a:r>
          </a:p>
          <a:p>
            <a:r>
              <a:rPr lang="cs-CZ" b="1" dirty="0"/>
              <a:t>Sítě, ne skupiny</a:t>
            </a:r>
            <a:r>
              <a:rPr lang="cs-CZ" dirty="0"/>
              <a:t>! – zakořeněnost v síti není binární, existuje mnoho úrovní, mnohost členství a překrývající se vztahy mezi skupinami</a:t>
            </a:r>
          </a:p>
          <a:p>
            <a:r>
              <a:rPr lang="cs-CZ" b="1" dirty="0"/>
              <a:t>Vztahy ve vztahovém kontextu</a:t>
            </a:r>
            <a:r>
              <a:rPr lang="cs-CZ" dirty="0"/>
              <a:t>! – nejen vazby samotné, ale vzorce těchto vztahů jsou klíčové – příležitosti a omezení poskytují nejen pozice uzlu, ale také pozice jiných uzlů</a:t>
            </a:r>
          </a:p>
        </p:txBody>
      </p:sp>
    </p:spTree>
    <p:extLst>
      <p:ext uri="{BB962C8B-B14F-4D97-AF65-F5344CB8AC3E}">
        <p14:creationId xmlns:p14="http://schemas.microsoft.com/office/powerpoint/2010/main" val="293166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DD943-5B22-4C68-9C5C-C5B0051A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Seminář</a:t>
            </a:r>
          </a:p>
        </p:txBody>
      </p:sp>
    </p:spTree>
    <p:extLst>
      <p:ext uri="{BB962C8B-B14F-4D97-AF65-F5344CB8AC3E}">
        <p14:creationId xmlns:p14="http://schemas.microsoft.com/office/powerpoint/2010/main" val="239981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19185-529C-4CD0-985E-A2A9B8AC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Network </a:t>
            </a:r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D276C5-1350-4DA9-8DE1-83F3A173E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Dyad</a:t>
            </a:r>
            <a:r>
              <a:rPr lang="en-US" dirty="0"/>
              <a:t> – relation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nodes</a:t>
            </a:r>
            <a:r>
              <a:rPr lang="cs-CZ" dirty="0"/>
              <a:t> (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reciprocical</a:t>
            </a:r>
            <a:r>
              <a:rPr lang="cs-CZ" dirty="0"/>
              <a:t>)</a:t>
            </a:r>
            <a:endParaRPr lang="en-US" dirty="0"/>
          </a:p>
          <a:p>
            <a:r>
              <a:rPr lang="cs-CZ" b="1" dirty="0" err="1"/>
              <a:t>Triad</a:t>
            </a:r>
            <a:r>
              <a:rPr lang="en-US" dirty="0"/>
              <a:t> –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 3</a:t>
            </a:r>
            <a:r>
              <a:rPr lang="cs-CZ" dirty="0"/>
              <a:t> </a:t>
            </a:r>
            <a:r>
              <a:rPr lang="cs-CZ" dirty="0" err="1"/>
              <a:t>nodes</a:t>
            </a:r>
            <a:r>
              <a:rPr lang="cs-CZ" dirty="0"/>
              <a:t> and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relatuions</a:t>
            </a:r>
            <a:r>
              <a:rPr lang="cs-CZ" dirty="0"/>
              <a:t> </a:t>
            </a:r>
            <a:r>
              <a:rPr lang="cs-CZ" dirty="0" err="1"/>
              <a:t>mong</a:t>
            </a:r>
            <a:r>
              <a:rPr lang="cs-CZ" dirty="0"/>
              <a:t> </a:t>
            </a:r>
            <a:r>
              <a:rPr lang="cs-CZ" dirty="0" err="1"/>
              <a:t>them</a:t>
            </a:r>
            <a:endParaRPr lang="cs-CZ" dirty="0"/>
          </a:p>
          <a:p>
            <a:r>
              <a:rPr lang="cs-CZ" b="1" dirty="0"/>
              <a:t>Sub-</a:t>
            </a:r>
            <a:r>
              <a:rPr lang="cs-CZ" b="1" dirty="0" err="1"/>
              <a:t>group</a:t>
            </a:r>
            <a:r>
              <a:rPr lang="cs-CZ" dirty="0"/>
              <a:t> </a:t>
            </a:r>
            <a:r>
              <a:rPr lang="en-US" dirty="0"/>
              <a:t>–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and relations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them</a:t>
            </a:r>
            <a:endParaRPr lang="cs-CZ" dirty="0"/>
          </a:p>
          <a:p>
            <a:r>
              <a:rPr lang="cs-CZ" b="1" dirty="0"/>
              <a:t>Group</a:t>
            </a:r>
            <a:r>
              <a:rPr lang="en-US" dirty="0"/>
              <a:t> – </a:t>
            </a:r>
            <a:r>
              <a:rPr lang="cs-CZ" dirty="0"/>
              <a:t>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</a:t>
            </a:r>
            <a:r>
              <a:rPr lang="cs-CZ" dirty="0" err="1"/>
              <a:t>whose</a:t>
            </a:r>
            <a:r>
              <a:rPr lang="cs-CZ" dirty="0"/>
              <a:t> relations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examined</a:t>
            </a:r>
            <a:endParaRPr lang="cs-CZ" dirty="0"/>
          </a:p>
          <a:p>
            <a:r>
              <a:rPr lang="cs-CZ" b="1" dirty="0" err="1"/>
              <a:t>Tie</a:t>
            </a:r>
            <a:r>
              <a:rPr lang="en-US" dirty="0"/>
              <a:t> – </a:t>
            </a:r>
            <a:r>
              <a:rPr lang="cs-CZ" dirty="0"/>
              <a:t>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relations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certain</a:t>
            </a:r>
            <a:r>
              <a:rPr lang="cs-CZ" dirty="0"/>
              <a:t> type</a:t>
            </a:r>
          </a:p>
          <a:p>
            <a:r>
              <a:rPr lang="cs-CZ" b="1" dirty="0" err="1"/>
              <a:t>Social</a:t>
            </a:r>
            <a:r>
              <a:rPr lang="cs-CZ" b="1" dirty="0"/>
              <a:t> network </a:t>
            </a:r>
            <a:r>
              <a:rPr lang="cs-CZ" dirty="0"/>
              <a:t>– </a:t>
            </a:r>
            <a:r>
              <a:rPr lang="cs-CZ" dirty="0" err="1"/>
              <a:t>definite</a:t>
            </a:r>
            <a:r>
              <a:rPr lang="cs-CZ" dirty="0"/>
              <a:t>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and </a:t>
            </a:r>
            <a:r>
              <a:rPr lang="cs-CZ" dirty="0" err="1"/>
              <a:t>relation</a:t>
            </a:r>
            <a:r>
              <a:rPr lang="cs-CZ" dirty="0"/>
              <a:t>/s </a:t>
            </a:r>
            <a:r>
              <a:rPr lang="cs-CZ" dirty="0" err="1"/>
              <a:t>amog</a:t>
            </a:r>
            <a:r>
              <a:rPr lang="cs-CZ" dirty="0"/>
              <a:t> </a:t>
            </a:r>
            <a:r>
              <a:rPr lang="cs-CZ" dirty="0" err="1"/>
              <a:t>them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C10AB-93FB-499F-B05C-971D27F0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Conceptualizing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: </a:t>
            </a:r>
            <a:r>
              <a:rPr lang="cs-CZ" dirty="0" err="1"/>
              <a:t>graphs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BEBE5E-768F-4A9F-8E52-55EB41C55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Graphs</a:t>
            </a:r>
          </a:p>
          <a:p>
            <a:pPr>
              <a:buFontTx/>
              <a:buChar char="-"/>
            </a:pPr>
            <a:r>
              <a:rPr lang="en-US" dirty="0"/>
              <a:t>Mathematical object consisting of a set of vertices and edges</a:t>
            </a:r>
          </a:p>
          <a:p>
            <a:pPr>
              <a:buFontTx/>
              <a:buChar char="-"/>
            </a:pPr>
            <a:r>
              <a:rPr lang="en-US" dirty="0"/>
              <a:t>Two vertices are </a:t>
            </a:r>
            <a:r>
              <a:rPr lang="en-US" b="1" dirty="0"/>
              <a:t>adjacent</a:t>
            </a:r>
            <a:r>
              <a:rPr lang="en-US" dirty="0"/>
              <a:t> when connected by an edge</a:t>
            </a:r>
          </a:p>
          <a:p>
            <a:pPr>
              <a:buFontTx/>
              <a:buChar char="-"/>
            </a:pPr>
            <a:r>
              <a:rPr lang="en-US" dirty="0"/>
              <a:t>Directed and undirected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 </a:t>
            </a:r>
            <a:r>
              <a:rPr lang="en-US" dirty="0"/>
              <a:t> (       </a:t>
            </a:r>
            <a:r>
              <a:rPr lang="cs-CZ" dirty="0"/>
              <a:t>   </a:t>
            </a:r>
            <a:r>
              <a:rPr lang="en-US" dirty="0"/>
              <a:t>                            )</a:t>
            </a:r>
          </a:p>
          <a:p>
            <a:pPr>
              <a:buFontTx/>
              <a:buChar char="-"/>
            </a:pPr>
            <a:r>
              <a:rPr lang="en-US" dirty="0"/>
              <a:t>Directed - vertices send a tie (</a:t>
            </a:r>
            <a:r>
              <a:rPr lang="en-US" b="1" dirty="0"/>
              <a:t>arc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/>
              <a:t>Un</a:t>
            </a:r>
            <a:r>
              <a:rPr lang="cs-CZ" dirty="0"/>
              <a:t>di</a:t>
            </a:r>
            <a:r>
              <a:rPr lang="en-US" dirty="0" err="1"/>
              <a:t>rected</a:t>
            </a:r>
            <a:r>
              <a:rPr lang="en-US" dirty="0"/>
              <a:t> – tie is always reciprocated (</a:t>
            </a:r>
            <a:r>
              <a:rPr lang="en-US" b="1" dirty="0"/>
              <a:t>edge</a:t>
            </a:r>
            <a:r>
              <a:rPr lang="en-US" dirty="0"/>
              <a:t>)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ED7D241-C983-48D0-A303-9A1DB81D6FB5}"/>
              </a:ext>
            </a:extLst>
          </p:cNvPr>
          <p:cNvCxnSpPr/>
          <p:nvPr/>
        </p:nvCxnSpPr>
        <p:spPr>
          <a:xfrm>
            <a:off x="7441035" y="3598877"/>
            <a:ext cx="729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978B1B8-7A25-420C-B6C7-CEC4276719B8}"/>
              </a:ext>
            </a:extLst>
          </p:cNvPr>
          <p:cNvCxnSpPr/>
          <p:nvPr/>
        </p:nvCxnSpPr>
        <p:spPr>
          <a:xfrm>
            <a:off x="8372212" y="3598877"/>
            <a:ext cx="914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3E01739-5135-46EF-A26B-0273976DFBF8}"/>
              </a:ext>
            </a:extLst>
          </p:cNvPr>
          <p:cNvCxnSpPr/>
          <p:nvPr/>
        </p:nvCxnSpPr>
        <p:spPr>
          <a:xfrm>
            <a:off x="6476301" y="3598877"/>
            <a:ext cx="73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ABF3CF99-BA9D-45B1-AC41-3A9E92825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78" y="5189858"/>
            <a:ext cx="3276600" cy="12096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359F06B-CF6E-49CA-85A0-DAB3CAEBB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56" y="4458523"/>
            <a:ext cx="3189753" cy="20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9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09576E-A0F1-458D-9F93-3AFF626D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Conceptualizing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: </a:t>
            </a:r>
            <a:r>
              <a:rPr lang="cs-CZ" dirty="0" err="1"/>
              <a:t>graphs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C74AE2-ABB5-4B47-BCDF-43FAEE9C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Conceptualization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ties</a:t>
            </a:r>
            <a:endParaRPr lang="cs-CZ" dirty="0"/>
          </a:p>
          <a:p>
            <a:r>
              <a:rPr lang="cs-CZ" b="1" dirty="0" err="1"/>
              <a:t>Path</a:t>
            </a:r>
            <a:r>
              <a:rPr lang="cs-CZ" dirty="0"/>
              <a:t> – </a:t>
            </a:r>
            <a:r>
              <a:rPr lang="cs-CZ" dirty="0" err="1"/>
              <a:t>sequence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adjacent</a:t>
            </a:r>
            <a:r>
              <a:rPr lang="cs-CZ" dirty="0"/>
              <a:t> </a:t>
            </a:r>
            <a:r>
              <a:rPr lang="cs-CZ" dirty="0" err="1"/>
              <a:t>nodes</a:t>
            </a:r>
            <a:r>
              <a:rPr lang="cs-CZ" dirty="0"/>
              <a:t>, </a:t>
            </a:r>
            <a:r>
              <a:rPr lang="cs-CZ" dirty="0" err="1"/>
              <a:t>respects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direction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ties</a:t>
            </a:r>
            <a:r>
              <a:rPr lang="cs-CZ" dirty="0"/>
              <a:t>,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revisits</a:t>
            </a:r>
            <a:r>
              <a:rPr lang="cs-CZ" dirty="0"/>
              <a:t> a node</a:t>
            </a:r>
          </a:p>
          <a:p>
            <a:r>
              <a:rPr lang="cs-CZ" b="1" dirty="0" err="1"/>
              <a:t>Trail</a:t>
            </a:r>
            <a:r>
              <a:rPr lang="cs-CZ" dirty="0"/>
              <a:t> – </a:t>
            </a:r>
            <a:r>
              <a:rPr lang="cs-CZ" dirty="0" err="1"/>
              <a:t>sequence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revisits</a:t>
            </a:r>
            <a:r>
              <a:rPr lang="cs-CZ" dirty="0"/>
              <a:t> </a:t>
            </a:r>
            <a:r>
              <a:rPr lang="cs-CZ" dirty="0" err="1"/>
              <a:t>nodes</a:t>
            </a:r>
            <a:r>
              <a:rPr lang="cs-CZ" dirty="0"/>
              <a:t> but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revisits</a:t>
            </a:r>
            <a:r>
              <a:rPr lang="cs-CZ" dirty="0"/>
              <a:t> </a:t>
            </a:r>
            <a:r>
              <a:rPr lang="cs-CZ" dirty="0" err="1"/>
              <a:t>edge</a:t>
            </a:r>
            <a:endParaRPr lang="cs-CZ" dirty="0"/>
          </a:p>
          <a:p>
            <a:r>
              <a:rPr lang="cs-CZ" b="1" dirty="0" err="1"/>
              <a:t>Walk</a:t>
            </a:r>
            <a:r>
              <a:rPr lang="cs-CZ" dirty="0"/>
              <a:t> – </a:t>
            </a:r>
            <a:r>
              <a:rPr lang="cs-CZ" dirty="0" err="1"/>
              <a:t>revisits</a:t>
            </a:r>
            <a:r>
              <a:rPr lang="cs-CZ" dirty="0"/>
              <a:t> </a:t>
            </a:r>
            <a:r>
              <a:rPr lang="cs-CZ" dirty="0" err="1"/>
              <a:t>nodes</a:t>
            </a:r>
            <a:r>
              <a:rPr lang="cs-CZ" dirty="0"/>
              <a:t>, </a:t>
            </a:r>
            <a:r>
              <a:rPr lang="cs-CZ" dirty="0" err="1"/>
              <a:t>revisits</a:t>
            </a:r>
            <a:r>
              <a:rPr lang="cs-CZ" dirty="0"/>
              <a:t> </a:t>
            </a:r>
            <a:r>
              <a:rPr lang="cs-CZ" dirty="0" err="1"/>
              <a:t>edge</a:t>
            </a:r>
            <a:r>
              <a:rPr lang="cs-CZ" dirty="0"/>
              <a:t>(s)</a:t>
            </a:r>
          </a:p>
          <a:p>
            <a:r>
              <a:rPr lang="cs-CZ" b="1" dirty="0" err="1"/>
              <a:t>Geodesic</a:t>
            </a:r>
            <a:r>
              <a:rPr lang="cs-CZ" dirty="0"/>
              <a:t> – </a:t>
            </a:r>
            <a:r>
              <a:rPr lang="cs-CZ" dirty="0" err="1"/>
              <a:t>shortest</a:t>
            </a:r>
            <a:r>
              <a:rPr lang="cs-CZ" dirty="0"/>
              <a:t> </a:t>
            </a:r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vertices</a:t>
            </a:r>
            <a:endParaRPr lang="cs-CZ" dirty="0"/>
          </a:p>
          <a:p>
            <a:r>
              <a:rPr lang="cs-CZ" b="1" dirty="0" err="1"/>
              <a:t>Bridge</a:t>
            </a:r>
            <a:r>
              <a:rPr lang="cs-CZ" dirty="0"/>
              <a:t> – </a:t>
            </a:r>
            <a:r>
              <a:rPr lang="cs-CZ" dirty="0" err="1"/>
              <a:t>edge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nodes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separated</a:t>
            </a:r>
            <a:endParaRPr lang="cs-CZ" dirty="0"/>
          </a:p>
          <a:p>
            <a:r>
              <a:rPr lang="cs-CZ" b="1" dirty="0" err="1"/>
              <a:t>Component</a:t>
            </a:r>
            <a:r>
              <a:rPr lang="cs-CZ" dirty="0"/>
              <a:t> – </a:t>
            </a:r>
            <a:r>
              <a:rPr lang="cs-CZ" dirty="0" err="1"/>
              <a:t>maximal</a:t>
            </a:r>
            <a:r>
              <a:rPr lang="cs-CZ" dirty="0"/>
              <a:t> 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nodes</a:t>
            </a:r>
            <a:r>
              <a:rPr lang="cs-CZ" dirty="0"/>
              <a:t> 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node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reach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by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path</a:t>
            </a:r>
            <a:endParaRPr lang="cs-CZ" b="1" dirty="0"/>
          </a:p>
          <a:p>
            <a:r>
              <a:rPr lang="cs-CZ" dirty="0" err="1"/>
              <a:t>Ties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(</a:t>
            </a:r>
            <a:r>
              <a:rPr lang="cs-CZ" dirty="0" err="1"/>
              <a:t>occurences</a:t>
            </a:r>
            <a:r>
              <a:rPr lang="cs-CZ" dirty="0"/>
              <a:t>,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volume</a:t>
            </a:r>
            <a:r>
              <a:rPr lang="cs-CZ" dirty="0"/>
              <a:t>, </a:t>
            </a:r>
            <a:r>
              <a:rPr lang="cs-CZ" dirty="0" err="1"/>
              <a:t>duration</a:t>
            </a:r>
            <a:r>
              <a:rPr lang="cs-CZ" dirty="0"/>
              <a:t>, …)</a:t>
            </a:r>
          </a:p>
        </p:txBody>
      </p:sp>
    </p:spTree>
    <p:extLst>
      <p:ext uri="{BB962C8B-B14F-4D97-AF65-F5344CB8AC3E}">
        <p14:creationId xmlns:p14="http://schemas.microsoft.com/office/powerpoint/2010/main" val="128560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30BE9E5-1EC2-4891-9228-2C5F1E20B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09" y="2263176"/>
            <a:ext cx="6800850" cy="40100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D1F25B-26B0-48E5-934D-E610136E36CE}"/>
              </a:ext>
            </a:extLst>
          </p:cNvPr>
          <p:cNvSpPr txBox="1"/>
          <p:nvPr/>
        </p:nvSpPr>
        <p:spPr>
          <a:xfrm>
            <a:off x="1484218" y="4268189"/>
            <a:ext cx="15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walk</a:t>
            </a:r>
            <a:endParaRPr lang="cs-CZ" b="1" dirty="0"/>
          </a:p>
        </p:txBody>
      </p:sp>
      <p:sp>
        <p:nvSpPr>
          <p:cNvPr id="28" name="Nadpis 1">
            <a:extLst>
              <a:ext uri="{FF2B5EF4-FFF2-40B4-BE49-F238E27FC236}">
                <a16:creationId xmlns:a16="http://schemas.microsoft.com/office/drawing/2014/main" id="{6CD98D8B-C136-450E-8918-DD4625E4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34" y="345213"/>
            <a:ext cx="10515600" cy="1325563"/>
          </a:xfrm>
        </p:spPr>
        <p:txBody>
          <a:bodyPr/>
          <a:lstStyle/>
          <a:p>
            <a:r>
              <a:rPr lang="cs-CZ" dirty="0" err="1"/>
              <a:t>Conceptualizing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: </a:t>
            </a:r>
            <a:r>
              <a:rPr lang="cs-CZ" dirty="0" err="1"/>
              <a:t>graphs</a:t>
            </a:r>
            <a:endParaRPr lang="cs-CZ" dirty="0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4BF92B6F-E040-426C-BA22-FB2B658A2D20}"/>
              </a:ext>
            </a:extLst>
          </p:cNvPr>
          <p:cNvCxnSpPr>
            <a:cxnSpLocks/>
          </p:cNvCxnSpPr>
          <p:nvPr/>
        </p:nvCxnSpPr>
        <p:spPr>
          <a:xfrm>
            <a:off x="3448354" y="3585099"/>
            <a:ext cx="1071888" cy="3485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8564D9F-33D0-4AE3-B756-DBC77A760543}"/>
              </a:ext>
            </a:extLst>
          </p:cNvPr>
          <p:cNvCxnSpPr>
            <a:cxnSpLocks/>
          </p:cNvCxnSpPr>
          <p:nvPr/>
        </p:nvCxnSpPr>
        <p:spPr>
          <a:xfrm flipH="1">
            <a:off x="3140017" y="4701396"/>
            <a:ext cx="138021" cy="3881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20B6397-DC9E-4732-B7EA-84379EF62350}"/>
              </a:ext>
            </a:extLst>
          </p:cNvPr>
          <p:cNvCxnSpPr>
            <a:cxnSpLocks/>
          </p:cNvCxnSpPr>
          <p:nvPr/>
        </p:nvCxnSpPr>
        <p:spPr>
          <a:xfrm flipH="1">
            <a:off x="4023083" y="4175185"/>
            <a:ext cx="755951" cy="930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CCB2C401-4C1E-46A3-8E8A-86B2090A097F}"/>
              </a:ext>
            </a:extLst>
          </p:cNvPr>
          <p:cNvCxnSpPr>
            <a:cxnSpLocks/>
          </p:cNvCxnSpPr>
          <p:nvPr/>
        </p:nvCxnSpPr>
        <p:spPr>
          <a:xfrm flipH="1">
            <a:off x="3278038" y="5615796"/>
            <a:ext cx="603849" cy="325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3947D0AF-931B-4B73-B240-DBB8694E98AF}"/>
              </a:ext>
            </a:extLst>
          </p:cNvPr>
          <p:cNvCxnSpPr>
            <a:cxnSpLocks/>
          </p:cNvCxnSpPr>
          <p:nvPr/>
        </p:nvCxnSpPr>
        <p:spPr>
          <a:xfrm flipV="1">
            <a:off x="4873924" y="5477774"/>
            <a:ext cx="793631" cy="65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A4D9D9D-E780-43DA-BC61-A7DD5EB3913B}"/>
              </a:ext>
            </a:extLst>
          </p:cNvPr>
          <p:cNvCxnSpPr>
            <a:cxnSpLocks/>
          </p:cNvCxnSpPr>
          <p:nvPr/>
        </p:nvCxnSpPr>
        <p:spPr>
          <a:xfrm>
            <a:off x="5530159" y="4586351"/>
            <a:ext cx="528357" cy="5952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1D69B99-F3BA-4C99-B83B-0C69A1113B25}"/>
              </a:ext>
            </a:extLst>
          </p:cNvPr>
          <p:cNvCxnSpPr>
            <a:cxnSpLocks/>
          </p:cNvCxnSpPr>
          <p:nvPr/>
        </p:nvCxnSpPr>
        <p:spPr>
          <a:xfrm flipH="1">
            <a:off x="4023083" y="4359852"/>
            <a:ext cx="755951" cy="930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E60DE92-D165-4269-B83A-A275BE009894}"/>
              </a:ext>
            </a:extLst>
          </p:cNvPr>
          <p:cNvCxnSpPr>
            <a:cxnSpLocks/>
          </p:cNvCxnSpPr>
          <p:nvPr/>
        </p:nvCxnSpPr>
        <p:spPr>
          <a:xfrm flipH="1">
            <a:off x="3278038" y="4770329"/>
            <a:ext cx="138021" cy="3881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34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30BE9E5-1EC2-4891-9228-2C5F1E20B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09" y="2263176"/>
            <a:ext cx="6800850" cy="40100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D1F25B-26B0-48E5-934D-E610136E36CE}"/>
              </a:ext>
            </a:extLst>
          </p:cNvPr>
          <p:cNvSpPr txBox="1"/>
          <p:nvPr/>
        </p:nvSpPr>
        <p:spPr>
          <a:xfrm>
            <a:off x="1484218" y="4268189"/>
            <a:ext cx="15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trail</a:t>
            </a:r>
            <a:endParaRPr lang="cs-CZ" b="1" dirty="0"/>
          </a:p>
        </p:txBody>
      </p:sp>
      <p:sp>
        <p:nvSpPr>
          <p:cNvPr id="28" name="Nadpis 1">
            <a:extLst>
              <a:ext uri="{FF2B5EF4-FFF2-40B4-BE49-F238E27FC236}">
                <a16:creationId xmlns:a16="http://schemas.microsoft.com/office/drawing/2014/main" id="{6CD98D8B-C136-450E-8918-DD4625E4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34" y="345213"/>
            <a:ext cx="10515600" cy="1325563"/>
          </a:xfrm>
        </p:spPr>
        <p:txBody>
          <a:bodyPr/>
          <a:lstStyle/>
          <a:p>
            <a:r>
              <a:rPr lang="cs-CZ" dirty="0" err="1"/>
              <a:t>Conceptualizing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: </a:t>
            </a:r>
            <a:r>
              <a:rPr lang="cs-CZ" dirty="0" err="1"/>
              <a:t>graphs</a:t>
            </a:r>
            <a:endParaRPr lang="cs-CZ" dirty="0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4BF92B6F-E040-426C-BA22-FB2B658A2D20}"/>
              </a:ext>
            </a:extLst>
          </p:cNvPr>
          <p:cNvCxnSpPr>
            <a:cxnSpLocks/>
          </p:cNvCxnSpPr>
          <p:nvPr/>
        </p:nvCxnSpPr>
        <p:spPr>
          <a:xfrm>
            <a:off x="3448354" y="3585099"/>
            <a:ext cx="1071888" cy="3485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8564D9F-33D0-4AE3-B756-DBC77A760543}"/>
              </a:ext>
            </a:extLst>
          </p:cNvPr>
          <p:cNvCxnSpPr>
            <a:cxnSpLocks/>
          </p:cNvCxnSpPr>
          <p:nvPr/>
        </p:nvCxnSpPr>
        <p:spPr>
          <a:xfrm flipH="1">
            <a:off x="3140017" y="4701396"/>
            <a:ext cx="138021" cy="3881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20B6397-DC9E-4732-B7EA-84379EF62350}"/>
              </a:ext>
            </a:extLst>
          </p:cNvPr>
          <p:cNvCxnSpPr>
            <a:cxnSpLocks/>
          </p:cNvCxnSpPr>
          <p:nvPr/>
        </p:nvCxnSpPr>
        <p:spPr>
          <a:xfrm flipH="1">
            <a:off x="4023083" y="4175185"/>
            <a:ext cx="755951" cy="930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CCB2C401-4C1E-46A3-8E8A-86B2090A097F}"/>
              </a:ext>
            </a:extLst>
          </p:cNvPr>
          <p:cNvCxnSpPr>
            <a:cxnSpLocks/>
          </p:cNvCxnSpPr>
          <p:nvPr/>
        </p:nvCxnSpPr>
        <p:spPr>
          <a:xfrm flipH="1">
            <a:off x="3278038" y="5615796"/>
            <a:ext cx="603849" cy="325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3947D0AF-931B-4B73-B240-DBB8694E98AF}"/>
              </a:ext>
            </a:extLst>
          </p:cNvPr>
          <p:cNvCxnSpPr>
            <a:cxnSpLocks/>
          </p:cNvCxnSpPr>
          <p:nvPr/>
        </p:nvCxnSpPr>
        <p:spPr>
          <a:xfrm flipV="1">
            <a:off x="4873924" y="5477774"/>
            <a:ext cx="793631" cy="65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A4D9D9D-E780-43DA-BC61-A7DD5EB3913B}"/>
              </a:ext>
            </a:extLst>
          </p:cNvPr>
          <p:cNvCxnSpPr>
            <a:cxnSpLocks/>
          </p:cNvCxnSpPr>
          <p:nvPr/>
        </p:nvCxnSpPr>
        <p:spPr>
          <a:xfrm>
            <a:off x="5530159" y="4586351"/>
            <a:ext cx="528357" cy="5952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30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30BE9E5-1EC2-4891-9228-2C5F1E20B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09" y="2263176"/>
            <a:ext cx="6800850" cy="40100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D1F25B-26B0-48E5-934D-E610136E36CE}"/>
              </a:ext>
            </a:extLst>
          </p:cNvPr>
          <p:cNvSpPr txBox="1"/>
          <p:nvPr/>
        </p:nvSpPr>
        <p:spPr>
          <a:xfrm>
            <a:off x="1484218" y="4268189"/>
            <a:ext cx="15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path</a:t>
            </a:r>
            <a:endParaRPr lang="cs-CZ" b="1" dirty="0"/>
          </a:p>
        </p:txBody>
      </p:sp>
      <p:sp>
        <p:nvSpPr>
          <p:cNvPr id="28" name="Nadpis 1">
            <a:extLst>
              <a:ext uri="{FF2B5EF4-FFF2-40B4-BE49-F238E27FC236}">
                <a16:creationId xmlns:a16="http://schemas.microsoft.com/office/drawing/2014/main" id="{6CD98D8B-C136-450E-8918-DD4625E4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34" y="345213"/>
            <a:ext cx="10515600" cy="1325563"/>
          </a:xfrm>
        </p:spPr>
        <p:txBody>
          <a:bodyPr/>
          <a:lstStyle/>
          <a:p>
            <a:r>
              <a:rPr lang="cs-CZ" dirty="0" err="1"/>
              <a:t>Conceptualizing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: </a:t>
            </a:r>
            <a:r>
              <a:rPr lang="cs-CZ" dirty="0" err="1"/>
              <a:t>graphs</a:t>
            </a:r>
            <a:endParaRPr lang="cs-CZ" dirty="0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4BF92B6F-E040-426C-BA22-FB2B658A2D20}"/>
              </a:ext>
            </a:extLst>
          </p:cNvPr>
          <p:cNvCxnSpPr>
            <a:cxnSpLocks/>
          </p:cNvCxnSpPr>
          <p:nvPr/>
        </p:nvCxnSpPr>
        <p:spPr>
          <a:xfrm>
            <a:off x="3448354" y="3585099"/>
            <a:ext cx="1071888" cy="3485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8564D9F-33D0-4AE3-B756-DBC77A760543}"/>
              </a:ext>
            </a:extLst>
          </p:cNvPr>
          <p:cNvCxnSpPr>
            <a:cxnSpLocks/>
          </p:cNvCxnSpPr>
          <p:nvPr/>
        </p:nvCxnSpPr>
        <p:spPr>
          <a:xfrm flipH="1">
            <a:off x="3140017" y="4701396"/>
            <a:ext cx="138021" cy="3881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20B6397-DC9E-4732-B7EA-84379EF62350}"/>
              </a:ext>
            </a:extLst>
          </p:cNvPr>
          <p:cNvCxnSpPr>
            <a:cxnSpLocks/>
          </p:cNvCxnSpPr>
          <p:nvPr/>
        </p:nvCxnSpPr>
        <p:spPr>
          <a:xfrm flipH="1">
            <a:off x="4023083" y="4175185"/>
            <a:ext cx="755951" cy="930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CCB2C401-4C1E-46A3-8E8A-86B2090A097F}"/>
              </a:ext>
            </a:extLst>
          </p:cNvPr>
          <p:cNvCxnSpPr>
            <a:cxnSpLocks/>
          </p:cNvCxnSpPr>
          <p:nvPr/>
        </p:nvCxnSpPr>
        <p:spPr>
          <a:xfrm flipH="1">
            <a:off x="3278038" y="5615796"/>
            <a:ext cx="603849" cy="325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3947D0AF-931B-4B73-B240-DBB8694E98AF}"/>
              </a:ext>
            </a:extLst>
          </p:cNvPr>
          <p:cNvCxnSpPr>
            <a:cxnSpLocks/>
          </p:cNvCxnSpPr>
          <p:nvPr/>
        </p:nvCxnSpPr>
        <p:spPr>
          <a:xfrm flipV="1">
            <a:off x="4873924" y="5477774"/>
            <a:ext cx="793631" cy="65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3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E3282-5D27-40DF-936E-47923DFD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Strukturální analýza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571BC8-ECF1-4757-BE6C-0D5E2F264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600" dirty="0"/>
              <a:t>Chování – strukturální omezení a pobídky spíše než „vnitřní“ síla (</a:t>
            </a:r>
            <a:r>
              <a:rPr lang="cs-CZ" sz="3600" i="1" dirty="0">
                <a:solidFill>
                  <a:srgbClr val="FF0000"/>
                </a:solidFill>
              </a:rPr>
              <a:t>forma vztahů vs. jejich obsah</a:t>
            </a:r>
            <a:r>
              <a:rPr lang="cs-CZ" sz="3600" dirty="0"/>
              <a:t>)</a:t>
            </a:r>
          </a:p>
          <a:p>
            <a:r>
              <a:rPr lang="cs-CZ" sz="3600" dirty="0"/>
              <a:t>Analýza vztahů mezi jednotkami než jednotek samotných (</a:t>
            </a:r>
            <a:r>
              <a:rPr lang="cs-CZ" sz="3600" i="1" dirty="0">
                <a:solidFill>
                  <a:srgbClr val="FF0000"/>
                </a:solidFill>
              </a:rPr>
              <a:t>koalice strukturující politický konflikt</a:t>
            </a:r>
            <a:r>
              <a:rPr lang="cs-CZ" sz="3600" dirty="0"/>
              <a:t>)</a:t>
            </a:r>
          </a:p>
          <a:p>
            <a:r>
              <a:rPr lang="cs-CZ" sz="3600" dirty="0"/>
              <a:t>Jak vztahy mezi jednotkami ovlivňují aktivitu jednotky?</a:t>
            </a:r>
          </a:p>
          <a:p>
            <a:r>
              <a:rPr lang="cs-CZ" sz="3600" dirty="0"/>
              <a:t>Struktura jako síť sítí (</a:t>
            </a:r>
            <a:r>
              <a:rPr lang="cs-CZ" sz="3600" i="1" dirty="0" err="1">
                <a:solidFill>
                  <a:srgbClr val="FF0000"/>
                </a:solidFill>
              </a:rPr>
              <a:t>whole</a:t>
            </a:r>
            <a:r>
              <a:rPr lang="cs-CZ" sz="3600" i="1" dirty="0">
                <a:solidFill>
                  <a:srgbClr val="FF0000"/>
                </a:solidFill>
              </a:rPr>
              <a:t> network </a:t>
            </a:r>
            <a:r>
              <a:rPr lang="cs-CZ" sz="3600" i="1" dirty="0" err="1">
                <a:solidFill>
                  <a:srgbClr val="FF0000"/>
                </a:solidFill>
              </a:rPr>
              <a:t>approach</a:t>
            </a:r>
            <a:r>
              <a:rPr lang="cs-CZ" sz="3600" dirty="0"/>
              <a:t>)</a:t>
            </a:r>
          </a:p>
          <a:p>
            <a:r>
              <a:rPr lang="cs-CZ" sz="3600" dirty="0"/>
              <a:t>Analýza zaměřená na struktury vztahů spíše než na proměnné a standardní statistické (korelační) aplikace (</a:t>
            </a:r>
            <a:r>
              <a:rPr lang="cs-CZ" sz="3600" i="1" dirty="0">
                <a:solidFill>
                  <a:srgbClr val="FF0000"/>
                </a:solidFill>
              </a:rPr>
              <a:t>strukturní ekvivalence</a:t>
            </a:r>
            <a:r>
              <a:rPr lang="cs-CZ" sz="3600" dirty="0"/>
              <a:t>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326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30BE9E5-1EC2-4891-9228-2C5F1E20B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09" y="2263176"/>
            <a:ext cx="6800850" cy="40100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D1F25B-26B0-48E5-934D-E610136E36CE}"/>
              </a:ext>
            </a:extLst>
          </p:cNvPr>
          <p:cNvSpPr txBox="1"/>
          <p:nvPr/>
        </p:nvSpPr>
        <p:spPr>
          <a:xfrm>
            <a:off x="1484218" y="4268189"/>
            <a:ext cx="15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geodesic</a:t>
            </a:r>
            <a:endParaRPr lang="cs-CZ" b="1" dirty="0"/>
          </a:p>
        </p:txBody>
      </p:sp>
      <p:sp>
        <p:nvSpPr>
          <p:cNvPr id="28" name="Nadpis 1">
            <a:extLst>
              <a:ext uri="{FF2B5EF4-FFF2-40B4-BE49-F238E27FC236}">
                <a16:creationId xmlns:a16="http://schemas.microsoft.com/office/drawing/2014/main" id="{6CD98D8B-C136-450E-8918-DD4625E4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34" y="345213"/>
            <a:ext cx="10515600" cy="1325563"/>
          </a:xfrm>
        </p:spPr>
        <p:txBody>
          <a:bodyPr/>
          <a:lstStyle/>
          <a:p>
            <a:r>
              <a:rPr lang="cs-CZ" dirty="0" err="1"/>
              <a:t>Conceptualizing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: </a:t>
            </a:r>
            <a:r>
              <a:rPr lang="cs-CZ" dirty="0" err="1"/>
              <a:t>graphs</a:t>
            </a:r>
            <a:endParaRPr lang="cs-CZ" dirty="0"/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4BF92B6F-E040-426C-BA22-FB2B658A2D20}"/>
              </a:ext>
            </a:extLst>
          </p:cNvPr>
          <p:cNvCxnSpPr>
            <a:cxnSpLocks/>
          </p:cNvCxnSpPr>
          <p:nvPr/>
        </p:nvCxnSpPr>
        <p:spPr>
          <a:xfrm>
            <a:off x="3448354" y="3585099"/>
            <a:ext cx="1071888" cy="3485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8564D9F-33D0-4AE3-B756-DBC77A760543}"/>
              </a:ext>
            </a:extLst>
          </p:cNvPr>
          <p:cNvCxnSpPr>
            <a:cxnSpLocks/>
          </p:cNvCxnSpPr>
          <p:nvPr/>
        </p:nvCxnSpPr>
        <p:spPr>
          <a:xfrm flipH="1">
            <a:off x="3140017" y="4701396"/>
            <a:ext cx="138021" cy="3881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20B6397-DC9E-4732-B7EA-84379EF62350}"/>
              </a:ext>
            </a:extLst>
          </p:cNvPr>
          <p:cNvCxnSpPr>
            <a:cxnSpLocks/>
          </p:cNvCxnSpPr>
          <p:nvPr/>
        </p:nvCxnSpPr>
        <p:spPr>
          <a:xfrm flipH="1">
            <a:off x="4023083" y="4175185"/>
            <a:ext cx="755951" cy="930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CCB2C401-4C1E-46A3-8E8A-86B2090A097F}"/>
              </a:ext>
            </a:extLst>
          </p:cNvPr>
          <p:cNvCxnSpPr>
            <a:cxnSpLocks/>
          </p:cNvCxnSpPr>
          <p:nvPr/>
        </p:nvCxnSpPr>
        <p:spPr>
          <a:xfrm flipH="1">
            <a:off x="3278038" y="5615796"/>
            <a:ext cx="603849" cy="325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3947D0AF-931B-4B73-B240-DBB8694E98AF}"/>
              </a:ext>
            </a:extLst>
          </p:cNvPr>
          <p:cNvCxnSpPr>
            <a:cxnSpLocks/>
          </p:cNvCxnSpPr>
          <p:nvPr/>
        </p:nvCxnSpPr>
        <p:spPr>
          <a:xfrm flipV="1">
            <a:off x="4873924" y="5477774"/>
            <a:ext cx="793631" cy="657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87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30BE9E5-1EC2-4891-9228-2C5F1E20B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09" y="2263176"/>
            <a:ext cx="6800850" cy="40100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D1F25B-26B0-48E5-934D-E610136E36CE}"/>
              </a:ext>
            </a:extLst>
          </p:cNvPr>
          <p:cNvSpPr txBox="1"/>
          <p:nvPr/>
        </p:nvSpPr>
        <p:spPr>
          <a:xfrm>
            <a:off x="1484218" y="4268189"/>
            <a:ext cx="15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bridge</a:t>
            </a:r>
            <a:endParaRPr lang="cs-CZ" b="1" dirty="0"/>
          </a:p>
        </p:txBody>
      </p:sp>
      <p:sp>
        <p:nvSpPr>
          <p:cNvPr id="28" name="Nadpis 1">
            <a:extLst>
              <a:ext uri="{FF2B5EF4-FFF2-40B4-BE49-F238E27FC236}">
                <a16:creationId xmlns:a16="http://schemas.microsoft.com/office/drawing/2014/main" id="{6CD98D8B-C136-450E-8918-DD4625E4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34" y="345213"/>
            <a:ext cx="10515600" cy="1325563"/>
          </a:xfrm>
        </p:spPr>
        <p:txBody>
          <a:bodyPr/>
          <a:lstStyle/>
          <a:p>
            <a:r>
              <a:rPr lang="cs-CZ" dirty="0" err="1"/>
              <a:t>Conceptualizing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: </a:t>
            </a:r>
            <a:r>
              <a:rPr lang="cs-CZ" dirty="0" err="1"/>
              <a:t>graphs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30AEF96-6D4D-40AC-9310-7E969E714300}"/>
              </a:ext>
            </a:extLst>
          </p:cNvPr>
          <p:cNvSpPr/>
          <p:nvPr/>
        </p:nvSpPr>
        <p:spPr>
          <a:xfrm rot="21444723" flipV="1">
            <a:off x="4888993" y="5103525"/>
            <a:ext cx="1037099" cy="786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91C5084-A60F-4E25-996D-C5EE560399B2}"/>
              </a:ext>
            </a:extLst>
          </p:cNvPr>
          <p:cNvCxnSpPr>
            <a:cxnSpLocks/>
          </p:cNvCxnSpPr>
          <p:nvPr/>
        </p:nvCxnSpPr>
        <p:spPr>
          <a:xfrm flipH="1">
            <a:off x="4053840" y="4166588"/>
            <a:ext cx="721361" cy="101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979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30BE9E5-1EC2-4891-9228-2C5F1E20B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09" y="2263176"/>
            <a:ext cx="6800850" cy="40100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D1F25B-26B0-48E5-934D-E610136E36CE}"/>
              </a:ext>
            </a:extLst>
          </p:cNvPr>
          <p:cNvSpPr txBox="1"/>
          <p:nvPr/>
        </p:nvSpPr>
        <p:spPr>
          <a:xfrm>
            <a:off x="1484218" y="4268189"/>
            <a:ext cx="15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component</a:t>
            </a:r>
            <a:endParaRPr lang="cs-CZ" b="1" dirty="0"/>
          </a:p>
        </p:txBody>
      </p:sp>
      <p:sp>
        <p:nvSpPr>
          <p:cNvPr id="28" name="Nadpis 1">
            <a:extLst>
              <a:ext uri="{FF2B5EF4-FFF2-40B4-BE49-F238E27FC236}">
                <a16:creationId xmlns:a16="http://schemas.microsoft.com/office/drawing/2014/main" id="{6CD98D8B-C136-450E-8918-DD4625E4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34" y="345213"/>
            <a:ext cx="10515600" cy="1325563"/>
          </a:xfrm>
        </p:spPr>
        <p:txBody>
          <a:bodyPr/>
          <a:lstStyle/>
          <a:p>
            <a:r>
              <a:rPr lang="cs-CZ" dirty="0" err="1"/>
              <a:t>Conceptualizing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: </a:t>
            </a:r>
            <a:r>
              <a:rPr lang="cs-CZ" dirty="0" err="1"/>
              <a:t>graphs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30AEF96-6D4D-40AC-9310-7E969E714300}"/>
              </a:ext>
            </a:extLst>
          </p:cNvPr>
          <p:cNvSpPr/>
          <p:nvPr/>
        </p:nvSpPr>
        <p:spPr>
          <a:xfrm rot="21444723" flipV="1">
            <a:off x="4888993" y="5103525"/>
            <a:ext cx="1037099" cy="786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8FAE6CA-6F5C-4A00-9FD6-8BC9D1EB6BCE}"/>
              </a:ext>
            </a:extLst>
          </p:cNvPr>
          <p:cNvSpPr/>
          <p:nvPr/>
        </p:nvSpPr>
        <p:spPr>
          <a:xfrm rot="21105338" flipV="1">
            <a:off x="3788419" y="4149925"/>
            <a:ext cx="991261" cy="22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A934D9DD-D97D-4359-8052-41D35DB09E07}"/>
              </a:ext>
            </a:extLst>
          </p:cNvPr>
          <p:cNvSpPr/>
          <p:nvPr/>
        </p:nvSpPr>
        <p:spPr>
          <a:xfrm>
            <a:off x="2225263" y="3852767"/>
            <a:ext cx="2813835" cy="26600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F7E63DDD-D66E-453C-8CD5-FABA07A1D6EF}"/>
              </a:ext>
            </a:extLst>
          </p:cNvPr>
          <p:cNvSpPr/>
          <p:nvPr/>
        </p:nvSpPr>
        <p:spPr>
          <a:xfrm rot="1248133">
            <a:off x="2200436" y="2356063"/>
            <a:ext cx="8336929" cy="3422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873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CFAAC3-103B-44EE-A24A-D431C5F7B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174876"/>
          </a:xfrm>
        </p:spPr>
        <p:txBody>
          <a:bodyPr>
            <a:normAutofit/>
          </a:bodyPr>
          <a:lstStyle/>
          <a:p>
            <a:r>
              <a:rPr lang="cs-CZ" dirty="0" err="1"/>
              <a:t>Adjacency</a:t>
            </a:r>
            <a:r>
              <a:rPr lang="cs-CZ" dirty="0"/>
              <a:t> matrix</a:t>
            </a:r>
          </a:p>
          <a:p>
            <a:r>
              <a:rPr lang="cs-CZ" dirty="0" err="1"/>
              <a:t>Always</a:t>
            </a:r>
            <a:r>
              <a:rPr lang="cs-CZ" dirty="0"/>
              <a:t> square</a:t>
            </a:r>
          </a:p>
          <a:p>
            <a:r>
              <a:rPr lang="cs-CZ" dirty="0" err="1"/>
              <a:t>Arc</a:t>
            </a:r>
            <a:r>
              <a:rPr lang="cs-CZ" dirty="0"/>
              <a:t> – </a:t>
            </a:r>
            <a:r>
              <a:rPr lang="cs-CZ" dirty="0" err="1"/>
              <a:t>directed</a:t>
            </a:r>
            <a:r>
              <a:rPr lang="cs-CZ" dirty="0"/>
              <a:t> network - </a:t>
            </a:r>
            <a:r>
              <a:rPr lang="cs-CZ" b="1" dirty="0" err="1"/>
              <a:t>from</a:t>
            </a:r>
            <a:r>
              <a:rPr lang="cs-CZ" b="1" dirty="0"/>
              <a:t> </a:t>
            </a:r>
            <a:r>
              <a:rPr lang="cs-CZ" b="1" dirty="0" err="1"/>
              <a:t>row</a:t>
            </a:r>
            <a:r>
              <a:rPr lang="cs-CZ" b="1" dirty="0"/>
              <a:t> to </a:t>
            </a:r>
            <a:r>
              <a:rPr lang="cs-CZ" b="1" dirty="0" err="1"/>
              <a:t>column</a:t>
            </a:r>
            <a:r>
              <a:rPr lang="cs-CZ" dirty="0"/>
              <a:t>!</a:t>
            </a:r>
          </a:p>
          <a:p>
            <a:r>
              <a:rPr lang="cs-CZ" dirty="0" err="1"/>
              <a:t>Edge</a:t>
            </a:r>
            <a:r>
              <a:rPr lang="cs-CZ" dirty="0"/>
              <a:t> – </a:t>
            </a:r>
            <a:r>
              <a:rPr lang="cs-CZ" dirty="0" err="1"/>
              <a:t>undirected</a:t>
            </a:r>
            <a:r>
              <a:rPr lang="cs-CZ" dirty="0"/>
              <a:t> network - </a:t>
            </a:r>
            <a:r>
              <a:rPr lang="cs-CZ" dirty="0" err="1"/>
              <a:t>symmetric</a:t>
            </a:r>
            <a:r>
              <a:rPr lang="cs-CZ" dirty="0"/>
              <a:t> matrix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0AA7434-9002-41E5-BFE0-B14D10E8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/>
              <a:t>Conceptualizing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: </a:t>
            </a:r>
            <a:r>
              <a:rPr lang="cs-CZ" dirty="0" err="1"/>
              <a:t>adjacency</a:t>
            </a:r>
            <a:r>
              <a:rPr lang="cs-CZ" dirty="0"/>
              <a:t> matrix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568E805-ACEE-4125-9E07-B323B8AFD75A}"/>
              </a:ext>
            </a:extLst>
          </p:cNvPr>
          <p:cNvGraphicFramePr>
            <a:graphicFrameLocks noGrp="1"/>
          </p:cNvGraphicFramePr>
          <p:nvPr/>
        </p:nvGraphicFramePr>
        <p:xfrm>
          <a:off x="1311479" y="4000500"/>
          <a:ext cx="9144000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242569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633989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241181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1280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070523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438284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366709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538038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35973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174173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651911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53818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772014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49098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1095248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Other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Anarchist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Agrarian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Hright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Minor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Cultural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Labour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err="1">
                          <a:effectLst/>
                        </a:rPr>
                        <a:t>Peace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SocDem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Enviro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Commun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Relig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Marx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Trotskyite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6443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Other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870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Anarchist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344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Agrarian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9756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Hright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6743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Minor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1809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Cultural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5486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Labour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5571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Peace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6390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SocDem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3181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Enviro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712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Commun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2788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Relig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1530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Marx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9747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Trotskyite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1226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497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F71E067-F86D-4502-9D75-917C6C833ED1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4000500"/>
          <a:ext cx="9144000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242569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633989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241181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01280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070523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438284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366709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538038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35973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174173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651911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53818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772014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49098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1095248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Other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Anarchist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Agrarian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Hright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Minor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Cultural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Labour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 err="1">
                          <a:effectLst/>
                        </a:rPr>
                        <a:t>Peace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SocDem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Enviro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Commun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Relig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Marx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Trotskyite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6443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Other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870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Anarchist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344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Agrarian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9756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Hright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6743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Minor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1809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Cultural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5486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Labour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5571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Peace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6390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SocDem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3181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Enviro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712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Commun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2788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Relig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1530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Marx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9747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Trotskyite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1226828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4AF00E4C-3C70-45C5-BD1C-61EA72670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51" y="0"/>
            <a:ext cx="6936297" cy="37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93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4AF16-EDAE-4AA0-8CED-D16EAB71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900" dirty="0" err="1"/>
              <a:t>Conceptualizing</a:t>
            </a:r>
            <a:r>
              <a:rPr lang="cs-CZ" sz="3900" dirty="0"/>
              <a:t> </a:t>
            </a:r>
            <a:r>
              <a:rPr lang="cs-CZ" sz="3900" dirty="0" err="1"/>
              <a:t>networks</a:t>
            </a:r>
            <a:r>
              <a:rPr lang="cs-CZ" sz="3900" dirty="0"/>
              <a:t>: </a:t>
            </a:r>
            <a:r>
              <a:rPr lang="cs-CZ" sz="3900" dirty="0" err="1"/>
              <a:t>geodesic</a:t>
            </a:r>
            <a:r>
              <a:rPr lang="cs-CZ" sz="3900" dirty="0"/>
              <a:t> distance matrix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629EBD-69F7-4C9B-A3C0-C28C70ED1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712" y="1738925"/>
            <a:ext cx="5306096" cy="48703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891793-0192-45A0-9456-520506514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16" y="2043725"/>
            <a:ext cx="6130344" cy="45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35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9CE54-390B-40C8-9B23-712D814A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Network boundaries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A02ADD-AF6A-400F-9463-E5E01A775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Often</a:t>
            </a:r>
            <a:r>
              <a:rPr lang="cs-CZ" dirty="0"/>
              <a:t> fuzzy</a:t>
            </a:r>
          </a:p>
          <a:p>
            <a:r>
              <a:rPr lang="en-GB" u="sng" dirty="0"/>
              <a:t>Realistic</a:t>
            </a:r>
            <a:r>
              <a:rPr lang="en-GB" dirty="0"/>
              <a:t> approach: boundaries are defined and set by the actors themselves (according to their perceptions) </a:t>
            </a:r>
            <a:r>
              <a:rPr lang="cs-CZ" dirty="0"/>
              <a:t>- respondent-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sampling</a:t>
            </a:r>
            <a:endParaRPr lang="en-GB" dirty="0"/>
          </a:p>
          <a:p>
            <a:r>
              <a:rPr lang="en-GB" u="sng" dirty="0"/>
              <a:t>Nominalist</a:t>
            </a:r>
            <a:r>
              <a:rPr lang="en-GB" dirty="0"/>
              <a:t> approach: boundaries are defined by the analysts according to his/her conceptualization of research problem </a:t>
            </a:r>
            <a:r>
              <a:rPr lang="cs-CZ" dirty="0"/>
              <a:t>– </a:t>
            </a:r>
            <a:r>
              <a:rPr lang="cs-CZ" dirty="0" err="1"/>
              <a:t>analyst-driven</a:t>
            </a:r>
            <a:r>
              <a:rPr lang="cs-CZ" dirty="0"/>
              <a:t> </a:t>
            </a:r>
            <a:r>
              <a:rPr lang="cs-CZ" dirty="0" err="1"/>
              <a:t>sampling</a:t>
            </a:r>
            <a:endParaRPr lang="cs-CZ" dirty="0"/>
          </a:p>
          <a:p>
            <a:r>
              <a:rPr lang="cs-CZ" dirty="0" err="1"/>
              <a:t>combination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theoretical</a:t>
            </a:r>
            <a:r>
              <a:rPr lang="cs-CZ" dirty="0"/>
              <a:t> sample </a:t>
            </a:r>
            <a:r>
              <a:rPr lang="cs-CZ" dirty="0" err="1"/>
              <a:t>reviewed</a:t>
            </a:r>
            <a:r>
              <a:rPr lang="cs-CZ" dirty="0"/>
              <a:t> by </a:t>
            </a:r>
            <a:r>
              <a:rPr lang="cs-CZ" dirty="0" err="1"/>
              <a:t>respondents</a:t>
            </a:r>
            <a:r>
              <a:rPr lang="cs-CZ" dirty="0"/>
              <a:t>)</a:t>
            </a:r>
          </a:p>
          <a:p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/>
              <a:t>validity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(</a:t>
            </a:r>
            <a:r>
              <a:rPr lang="cs-CZ" dirty="0" err="1"/>
              <a:t>Is</a:t>
            </a:r>
            <a:r>
              <a:rPr lang="cs-CZ" dirty="0"/>
              <a:t> network </a:t>
            </a:r>
            <a:r>
              <a:rPr lang="cs-CZ" dirty="0" err="1"/>
              <a:t>complete</a:t>
            </a:r>
            <a:r>
              <a:rPr lang="cs-CZ" dirty="0"/>
              <a:t>? Are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relevant</a:t>
            </a:r>
            <a:r>
              <a:rPr lang="cs-CZ" dirty="0"/>
              <a:t> </a:t>
            </a:r>
            <a:r>
              <a:rPr lang="cs-CZ" dirty="0" err="1"/>
              <a:t>ties</a:t>
            </a:r>
            <a:r>
              <a:rPr lang="cs-CZ" dirty="0"/>
              <a:t> </a:t>
            </a:r>
            <a:r>
              <a:rPr lang="cs-CZ" dirty="0" err="1"/>
              <a:t>included</a:t>
            </a:r>
            <a:r>
              <a:rPr lang="cs-CZ" dirty="0"/>
              <a:t>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566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3CD80-8916-4E3F-8F2A-ECED6EB6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481644-D7D0-4F77-A5C4-73FB25FF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403"/>
            <a:ext cx="10515600" cy="4351338"/>
          </a:xfrm>
        </p:spPr>
        <p:txBody>
          <a:bodyPr/>
          <a:lstStyle/>
          <a:p>
            <a:r>
              <a:rPr lang="cs-CZ" dirty="0"/>
              <a:t>BORGATTI, </a:t>
            </a:r>
            <a:r>
              <a:rPr lang="cs-CZ" dirty="0" err="1"/>
              <a:t>Stephen</a:t>
            </a:r>
            <a:r>
              <a:rPr lang="cs-CZ" dirty="0"/>
              <a:t> P., Martin G. EVERETT and </a:t>
            </a:r>
            <a:r>
              <a:rPr lang="cs-CZ" dirty="0" err="1"/>
              <a:t>Jeffrey</a:t>
            </a:r>
            <a:r>
              <a:rPr lang="cs-CZ" dirty="0"/>
              <a:t> C. JOHNSON. 2013. </a:t>
            </a:r>
            <a:r>
              <a:rPr lang="cs-CZ" dirty="0" err="1"/>
              <a:t>Analyzing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. </a:t>
            </a:r>
            <a:r>
              <a:rPr lang="cs-CZ" dirty="0" err="1"/>
              <a:t>Thousand</a:t>
            </a:r>
            <a:r>
              <a:rPr lang="cs-CZ" dirty="0"/>
              <a:t> </a:t>
            </a:r>
            <a:r>
              <a:rPr lang="cs-CZ" dirty="0" err="1"/>
              <a:t>Oaks</a:t>
            </a:r>
            <a:r>
              <a:rPr lang="cs-CZ" dirty="0"/>
              <a:t>, CA: </a:t>
            </a:r>
            <a:r>
              <a:rPr lang="cs-CZ" dirty="0" err="1"/>
              <a:t>Sage</a:t>
            </a:r>
            <a:endParaRPr lang="cs-CZ" dirty="0"/>
          </a:p>
          <a:p>
            <a:r>
              <a:rPr lang="en-US" dirty="0"/>
              <a:t>CROSSLEY, Nick. 2010. Towards Relational Sociology. Abingdon: Routledge. </a:t>
            </a:r>
            <a:endParaRPr lang="cs-CZ" dirty="0"/>
          </a:p>
          <a:p>
            <a:r>
              <a:rPr lang="en-US" dirty="0"/>
              <a:t>PRELL, Christine. 2012. Social Network Analysis: History, Theory &amp; Methodology. Los Angeles: Sage.</a:t>
            </a:r>
            <a:endParaRPr lang="cs-CZ" dirty="0"/>
          </a:p>
          <a:p>
            <a:r>
              <a:rPr lang="en-GB" dirty="0"/>
              <a:t>KNOKE, David, and Song YANG. 2008. Social network analysis. Thousand Oaks: Sage.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67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72E728-F776-4559-8E76-8EEE880D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Strukturalismus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406CAF-B24E-4E80-AC08-B1D9DC085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Studium celých sítí – současný náhled na celek i jeho části</a:t>
            </a:r>
          </a:p>
          <a:p>
            <a:r>
              <a:rPr lang="cs-CZ" dirty="0"/>
              <a:t>Studium ego-sítí (nebo osobních sítí) – důležitost primárních vztahů v sociálních systémech a jejich transformace (kapitalismus, urbanizace …)</a:t>
            </a:r>
          </a:p>
          <a:p>
            <a:endParaRPr lang="cs-CZ" dirty="0"/>
          </a:p>
          <a:p>
            <a:r>
              <a:rPr lang="cs-CZ" dirty="0"/>
              <a:t>Jak síťové charakteristiky ovlivňují integraci sociálních systémů?</a:t>
            </a:r>
          </a:p>
        </p:txBody>
      </p:sp>
    </p:spTree>
    <p:extLst>
      <p:ext uri="{BB962C8B-B14F-4D97-AF65-F5344CB8AC3E}">
        <p14:creationId xmlns:p14="http://schemas.microsoft.com/office/powerpoint/2010/main" val="15628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2A6B6-6D60-4E92-9A33-D924AE22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strukturální analýzy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593020-7F3E-4EEB-98D5-4F18DF1FF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Strukturované vztahy poskytují lepší vysvětlení lidského chování než osobnostní charakteristiky (nenahlížejí na jedince jako na nezávislé jednotky, což mj. vede k nahlížení norem jako toho, co vede lidské chování) (</a:t>
            </a:r>
            <a:r>
              <a:rPr lang="cs-CZ" i="1" dirty="0">
                <a:solidFill>
                  <a:srgbClr val="FF0000"/>
                </a:solidFill>
              </a:rPr>
              <a:t>politická participace</a:t>
            </a:r>
            <a:r>
              <a:rPr lang="cs-CZ" dirty="0"/>
              <a:t>)</a:t>
            </a:r>
          </a:p>
          <a:p>
            <a:r>
              <a:rPr lang="cs-CZ" dirty="0"/>
              <a:t>Normy povstávají z umístění ve strukturovaných systémech sociálních vztahů: </a:t>
            </a:r>
            <a:r>
              <a:rPr lang="cs-CZ" i="1" dirty="0"/>
              <a:t>nejsou příčinami těchto vztahů </a:t>
            </a:r>
            <a:r>
              <a:rPr lang="cs-CZ" dirty="0"/>
              <a:t>(</a:t>
            </a:r>
            <a:r>
              <a:rPr lang="cs-CZ" i="1" dirty="0">
                <a:solidFill>
                  <a:srgbClr val="FF0000"/>
                </a:solidFill>
              </a:rPr>
              <a:t>osobní normy/postoje vs. chování</a:t>
            </a:r>
            <a:r>
              <a:rPr lang="cs-CZ" dirty="0"/>
              <a:t>)</a:t>
            </a:r>
            <a:endParaRPr lang="cs-CZ" i="1" dirty="0"/>
          </a:p>
          <a:p>
            <a:r>
              <a:rPr lang="cs-CZ" dirty="0"/>
              <a:t>Sociální struktury determinují fungování dyadických (párových) vztahů (</a:t>
            </a:r>
            <a:r>
              <a:rPr lang="cs-CZ" i="1" dirty="0">
                <a:solidFill>
                  <a:srgbClr val="FF0000"/>
                </a:solidFill>
              </a:rPr>
              <a:t>příbuzenství, práce</a:t>
            </a:r>
            <a:r>
              <a:rPr lang="cs-CZ" dirty="0"/>
              <a:t>)</a:t>
            </a:r>
          </a:p>
          <a:p>
            <a:r>
              <a:rPr lang="cs-CZ" dirty="0"/>
              <a:t>Svět se skládá ze sítí, ne ze skupin (</a:t>
            </a:r>
            <a:r>
              <a:rPr lang="cs-CZ" i="1" dirty="0">
                <a:solidFill>
                  <a:srgbClr val="FF0000"/>
                </a:solidFill>
              </a:rPr>
              <a:t>politický aktivismus</a:t>
            </a:r>
            <a:r>
              <a:rPr lang="cs-CZ" dirty="0"/>
              <a:t>)</a:t>
            </a:r>
          </a:p>
          <a:p>
            <a:r>
              <a:rPr lang="cs-CZ" dirty="0"/>
              <a:t>Strukturální metody nahrazují analýzu založenou na metodologickém individualismu (</a:t>
            </a:r>
            <a:r>
              <a:rPr lang="cs-CZ" i="1" dirty="0">
                <a:solidFill>
                  <a:srgbClr val="FF0000"/>
                </a:solidFill>
              </a:rPr>
              <a:t>jednotka analýzy – vztah, jeho atribut – vzorec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934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982EF-3D84-48B8-AE83-1DF46676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analytické 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ACC649-018E-4437-B45B-FBEDFB08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69245"/>
          </a:xfrm>
        </p:spPr>
        <p:txBody>
          <a:bodyPr>
            <a:normAutofit/>
          </a:bodyPr>
          <a:lstStyle/>
          <a:p>
            <a:r>
              <a:rPr lang="cs-CZ" dirty="0"/>
              <a:t>Vazby jsou obvykle asymetricky reciproční, a liší se ve svém obsahu a intenzitě (</a:t>
            </a:r>
            <a:r>
              <a:rPr lang="cs-CZ" i="1" dirty="0">
                <a:solidFill>
                  <a:srgbClr val="FF0000"/>
                </a:solidFill>
              </a:rPr>
              <a:t>spolupráce, moc, komunikace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A8509F-57D4-4250-BB43-4123CA248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69" y="3166952"/>
            <a:ext cx="6519862" cy="314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6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982EF-3D84-48B8-AE83-1DF46676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analytické 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ACC649-018E-4437-B45B-FBEDFB08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8577"/>
          </a:xfrm>
        </p:spPr>
        <p:txBody>
          <a:bodyPr>
            <a:normAutofit/>
          </a:bodyPr>
          <a:lstStyle/>
          <a:p>
            <a:r>
              <a:rPr lang="cs-CZ" dirty="0"/>
              <a:t>Vazby propojují členy sítě přímo i nepřímo – musí být tedy analyzovány v kontextu celé sítě (</a:t>
            </a:r>
            <a:r>
              <a:rPr lang="cs-CZ" i="1" dirty="0">
                <a:solidFill>
                  <a:srgbClr val="FF0000"/>
                </a:solidFill>
              </a:rPr>
              <a:t>pozice, propojenost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1349FF-F297-49C8-A149-E0A52DE42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24" y="3104025"/>
            <a:ext cx="5315152" cy="32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0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982EF-3D84-48B8-AE83-1DF46676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analytické 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ACC649-018E-4437-B45B-FBEDFB08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4353"/>
          </a:xfrm>
        </p:spPr>
        <p:txBody>
          <a:bodyPr>
            <a:normAutofit/>
          </a:bodyPr>
          <a:lstStyle/>
          <a:p>
            <a:r>
              <a:rPr lang="cs-CZ" dirty="0"/>
              <a:t>Strukturující sociální vazby vytváří nenáhodné sítě – shluky, hranice a vzájemná křížení (</a:t>
            </a:r>
            <a:r>
              <a:rPr lang="cs-CZ" i="1" dirty="0">
                <a:solidFill>
                  <a:srgbClr val="FF0000"/>
                </a:solidFill>
              </a:rPr>
              <a:t>koalice, shluky</a:t>
            </a:r>
            <a:r>
              <a:rPr lang="cs-CZ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066094-11F3-4233-887B-B0EE80221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17" y="3353500"/>
            <a:ext cx="4788532" cy="26946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0F29C8-DA04-458D-8FC3-F203FA52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453" y="3313264"/>
            <a:ext cx="4860032" cy="273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7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982EF-3D84-48B8-AE83-1DF46676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analytické 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ACC649-018E-4437-B45B-FBEDFB08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3076"/>
          </a:xfrm>
        </p:spPr>
        <p:txBody>
          <a:bodyPr>
            <a:normAutofit/>
          </a:bodyPr>
          <a:lstStyle/>
          <a:p>
            <a:r>
              <a:rPr lang="cs-CZ" dirty="0"/>
              <a:t>Vzájemná křížení propojují shluky jedinců (organizace, události, …) stejně jako jedince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F4B5A0-951D-42B9-8C43-C17F313A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82" y="3258941"/>
            <a:ext cx="5088835" cy="30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4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982EF-3D84-48B8-AE83-1DF46676E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analytické 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ACC649-018E-4437-B45B-FBEDFB08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4412"/>
          </a:xfrm>
        </p:spPr>
        <p:txBody>
          <a:bodyPr>
            <a:normAutofit fontScale="92500"/>
          </a:bodyPr>
          <a:lstStyle/>
          <a:p>
            <a:r>
              <a:rPr lang="cs-CZ" dirty="0"/>
              <a:t>Asymetrické vazby a komplexní sítě nerovnoměrně distribuují vzácné zdroje</a:t>
            </a:r>
          </a:p>
          <a:p>
            <a:r>
              <a:rPr lang="cs-CZ" dirty="0"/>
              <a:t>Síť strukturuje kooperační i konkurenční aktivity k zajištění vzácných zdrojů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CA1790-5617-4D43-B438-CCA04628A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41" y="3154974"/>
            <a:ext cx="6368118" cy="34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815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1352</Words>
  <Application>Microsoft Office PowerPoint</Application>
  <PresentationFormat>Širokoúhlá obrazovka</PresentationFormat>
  <Paragraphs>541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SOCn5010 Analýza sociálních sítí</vt:lpstr>
      <vt:lpstr>Strukturální analýza</vt:lpstr>
      <vt:lpstr>Strukturalismus</vt:lpstr>
      <vt:lpstr>Principy strukturální analýzy</vt:lpstr>
      <vt:lpstr>Základní analytické principy</vt:lpstr>
      <vt:lpstr>Základní analytické principy</vt:lpstr>
      <vt:lpstr>Základní analytické principy</vt:lpstr>
      <vt:lpstr>Základní analytické principy</vt:lpstr>
      <vt:lpstr>Základní analytické principy</vt:lpstr>
      <vt:lpstr>Základní analytické principy</vt:lpstr>
      <vt:lpstr>Základní analytické principy</vt:lpstr>
      <vt:lpstr>Shrneme-li:</vt:lpstr>
      <vt:lpstr>Seminář</vt:lpstr>
      <vt:lpstr>Network structure</vt:lpstr>
      <vt:lpstr>Conceptualizing networks: graphs</vt:lpstr>
      <vt:lpstr>Conceptualizing networks: graphs</vt:lpstr>
      <vt:lpstr>Conceptualizing networks: graphs</vt:lpstr>
      <vt:lpstr>Conceptualizing networks: graphs</vt:lpstr>
      <vt:lpstr>Conceptualizing networks: graphs</vt:lpstr>
      <vt:lpstr>Conceptualizing networks: graphs</vt:lpstr>
      <vt:lpstr>Conceptualizing networks: graphs</vt:lpstr>
      <vt:lpstr>Conceptualizing networks: graphs</vt:lpstr>
      <vt:lpstr>Conceptualizing networks: adjacency matrix</vt:lpstr>
      <vt:lpstr>Prezentace aplikace PowerPoint</vt:lpstr>
      <vt:lpstr>Conceptualizing networks: geodesic distance matrix</vt:lpstr>
      <vt:lpstr>Network boundaries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48</cp:revision>
  <dcterms:created xsi:type="dcterms:W3CDTF">2020-10-08T12:47:50Z</dcterms:created>
  <dcterms:modified xsi:type="dcterms:W3CDTF">2024-10-07T09:47:43Z</dcterms:modified>
</cp:coreProperties>
</file>