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4" r:id="rId8"/>
    <p:sldId id="275" r:id="rId9"/>
    <p:sldId id="272" r:id="rId10"/>
    <p:sldId id="292" r:id="rId11"/>
    <p:sldId id="276" r:id="rId12"/>
    <p:sldId id="277" r:id="rId13"/>
    <p:sldId id="278" r:id="rId14"/>
    <p:sldId id="296" r:id="rId15"/>
    <p:sldId id="291" r:id="rId16"/>
    <p:sldId id="26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Navrátil" initials="JN" lastIdx="1" clrIdx="0">
    <p:extLst>
      <p:ext uri="{19B8F6BF-5375-455C-9EA6-DF929625EA0E}">
        <p15:presenceInfo xmlns:p15="http://schemas.microsoft.com/office/powerpoint/2012/main" userId="Jiří Navrá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/>
          <a:lstStyle/>
          <a:p>
            <a:r>
              <a:rPr lang="cs-CZ" dirty="0"/>
              <a:t>Přednáška 9: </a:t>
            </a:r>
            <a:r>
              <a:rPr lang="cs-CZ" dirty="0" err="1"/>
              <a:t>bi</a:t>
            </a:r>
            <a:r>
              <a:rPr lang="cs-CZ" dirty="0"/>
              <a:t>-modální sítě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8890784-2BDB-65A9-4C2B-722CF811F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06" y="1962150"/>
            <a:ext cx="4752975" cy="2933700"/>
          </a:xfrm>
          <a:prstGeom prst="rect">
            <a:avLst/>
          </a:prstGeom>
        </p:spPr>
      </p:pic>
      <p:pic>
        <p:nvPicPr>
          <p:cNvPr id="9" name="Obrázek 8" descr="Obsah obrázku text, řada/pruh&#10;&#10;Popis byl vytvořen automaticky">
            <a:extLst>
              <a:ext uri="{FF2B5EF4-FFF2-40B4-BE49-F238E27FC236}">
                <a16:creationId xmlns:a16="http://schemas.microsoft.com/office/drawing/2014/main" id="{8387220C-AD4C-B46E-1FCC-85A4B2EBC1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898" y="764242"/>
            <a:ext cx="360045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27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0873F-8FA8-4A9E-96C3-F479F4D0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Dualita </a:t>
            </a:r>
            <a:r>
              <a:rPr lang="cs-CZ" b="1" dirty="0"/>
              <a:t>osob</a:t>
            </a:r>
            <a:r>
              <a:rPr lang="cs-CZ" dirty="0"/>
              <a:t> a skupin (</a:t>
            </a:r>
            <a:r>
              <a:rPr lang="cs-CZ" dirty="0" err="1"/>
              <a:t>Breiger</a:t>
            </a:r>
            <a:r>
              <a:rPr lang="cs-CZ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12DCB3D-3471-4775-B308-D564651C8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673" y="2443212"/>
            <a:ext cx="3580327" cy="220493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A0C8A12-F8C3-4D66-9CC0-08985744E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152091"/>
            <a:ext cx="3580326" cy="278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62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9B0A8-98D9-439C-8207-027AC594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Dualita osob a </a:t>
            </a:r>
            <a:r>
              <a:rPr lang="cs-CZ" b="1" dirty="0"/>
              <a:t>skupin </a:t>
            </a:r>
            <a:r>
              <a:rPr lang="cs-CZ" dirty="0"/>
              <a:t>(</a:t>
            </a:r>
            <a:r>
              <a:rPr lang="cs-CZ" dirty="0" err="1"/>
              <a:t>Breiger</a:t>
            </a:r>
            <a:r>
              <a:rPr lang="cs-CZ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004ECC7-C5F4-455A-8C6B-9F4491C26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281" y="2696420"/>
            <a:ext cx="3374265" cy="215305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F1041B3-63CE-4226-8F7D-A7F39DB21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849" y="2127447"/>
            <a:ext cx="3374265" cy="260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31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4F233-B36D-421C-9337-EBE12CC7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Dualita </a:t>
            </a:r>
            <a:r>
              <a:rPr lang="cs-CZ" b="1" dirty="0"/>
              <a:t>osob a skupin</a:t>
            </a:r>
            <a:r>
              <a:rPr lang="cs-CZ" dirty="0"/>
              <a:t> (</a:t>
            </a:r>
            <a:r>
              <a:rPr lang="cs-CZ" dirty="0" err="1"/>
              <a:t>Breiger</a:t>
            </a:r>
            <a:r>
              <a:rPr lang="cs-CZ" dirty="0"/>
              <a:t>)</a:t>
            </a:r>
            <a:endParaRPr lang="cs-CZ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0AB6963-B144-4DF2-A5C9-4C38CE3C1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1539" y="1843270"/>
            <a:ext cx="3321529" cy="33450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DDCBF1C-B149-425C-8797-6151FBF3D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32" y="2401177"/>
            <a:ext cx="3580326" cy="278717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BE8B950-4FDF-4E64-9C2E-1524E72201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3274" y="2401177"/>
            <a:ext cx="3374265" cy="2603105"/>
          </a:xfrm>
          <a:prstGeom prst="rect">
            <a:avLst/>
          </a:prstGeom>
        </p:spPr>
      </p:pic>
      <p:sp>
        <p:nvSpPr>
          <p:cNvPr id="8" name="Rovná se 7">
            <a:extLst>
              <a:ext uri="{FF2B5EF4-FFF2-40B4-BE49-F238E27FC236}">
                <a16:creationId xmlns:a16="http://schemas.microsoft.com/office/drawing/2014/main" id="{B5C78779-5C62-469E-A228-5ECE87C3E374}"/>
              </a:ext>
            </a:extLst>
          </p:cNvPr>
          <p:cNvSpPr/>
          <p:nvPr/>
        </p:nvSpPr>
        <p:spPr>
          <a:xfrm>
            <a:off x="7692705" y="3527570"/>
            <a:ext cx="668834" cy="54528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nak plus 8">
            <a:extLst>
              <a:ext uri="{FF2B5EF4-FFF2-40B4-BE49-F238E27FC236}">
                <a16:creationId xmlns:a16="http://schemas.microsoft.com/office/drawing/2014/main" id="{D3305911-D4D6-4051-88B0-F7355E32517D}"/>
              </a:ext>
            </a:extLst>
          </p:cNvPr>
          <p:cNvSpPr/>
          <p:nvPr/>
        </p:nvSpPr>
        <p:spPr>
          <a:xfrm>
            <a:off x="3858343" y="3329177"/>
            <a:ext cx="877025" cy="93117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9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AEDAA-B87E-46D6-95DA-D317A24B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3191865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CF38D-4BF6-43AB-ABB9-AFD77806A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2-mode </a:t>
            </a:r>
            <a:r>
              <a:rPr lang="cs-CZ" dirty="0" err="1"/>
              <a:t>networks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E6877E-A4E2-4D5A-8F76-85D1518D3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</a:t>
            </a:r>
            <a:r>
              <a:rPr lang="cs-CZ" dirty="0" err="1"/>
              <a:t>sets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nodes</a:t>
            </a:r>
            <a:endParaRPr lang="cs-CZ" dirty="0"/>
          </a:p>
          <a:p>
            <a:r>
              <a:rPr lang="cs-CZ" dirty="0" err="1"/>
              <a:t>Transformation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1-mode</a:t>
            </a:r>
          </a:p>
          <a:p>
            <a:r>
              <a:rPr lang="cs-CZ" dirty="0" err="1"/>
              <a:t>Bi-partite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 and </a:t>
            </a:r>
            <a:r>
              <a:rPr lang="cs-CZ" dirty="0" err="1"/>
              <a:t>graphs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860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3CD80-8916-4E3F-8F2A-ECED6EB6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481644-D7D0-4F77-A5C4-73FB25FF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cap="all" dirty="0"/>
              <a:t>Simmel</a:t>
            </a:r>
            <a:r>
              <a:rPr lang="en-US" dirty="0"/>
              <a:t>, Georg. 1964. „The Web of Group-Affiliations.“ Pp. 127-185 in Conflict and The Web of Group-Affiliations. New York: The Free Press.</a:t>
            </a:r>
          </a:p>
          <a:p>
            <a:r>
              <a:rPr lang="en-US" cap="all" dirty="0"/>
              <a:t>Breiger</a:t>
            </a:r>
            <a:r>
              <a:rPr lang="en-US" dirty="0"/>
              <a:t>, Ronald. 1974. “The Duality of Persons and Groups,” Social Forces 53: 181-190.</a:t>
            </a:r>
            <a:endParaRPr lang="cs-CZ" dirty="0"/>
          </a:p>
          <a:p>
            <a:r>
              <a:rPr lang="en-US" dirty="0"/>
              <a:t>CROSSLEY, Nick. 2010. Towards Relational Sociology. Abingdon: Routledge. </a:t>
            </a:r>
            <a:endParaRPr lang="cs-CZ" dirty="0"/>
          </a:p>
          <a:p>
            <a:r>
              <a:rPr lang="en-US" dirty="0"/>
              <a:t>PRELL, Christine. 2012. Social Network Analysis: History, Theory &amp; Methodology. Los Angeles: Sage.</a:t>
            </a:r>
            <a:endParaRPr lang="cs-CZ" dirty="0"/>
          </a:p>
          <a:p>
            <a:r>
              <a:rPr lang="en-GB" dirty="0"/>
              <a:t>KNOKE, David, and Song YANG. 2008. Social network analysis. Thousand Oaks: Sage.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71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86220-2BAB-4270-8028-902E7E487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14A3B4-F671-41B8-B875-69E4B818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Velikost? </a:t>
            </a:r>
          </a:p>
          <a:p>
            <a:r>
              <a:rPr lang="cs-CZ" dirty="0"/>
              <a:t>Primární vs. Sekundární</a:t>
            </a:r>
          </a:p>
          <a:p>
            <a:r>
              <a:rPr lang="cs-CZ" dirty="0"/>
              <a:t>Definice:</a:t>
            </a:r>
            <a:br>
              <a:rPr lang="cs-CZ" dirty="0"/>
            </a:br>
            <a:r>
              <a:rPr lang="cs-CZ" dirty="0"/>
              <a:t>-  2 s více osob</a:t>
            </a:r>
            <a:br>
              <a:rPr lang="cs-CZ" dirty="0"/>
            </a:br>
            <a:r>
              <a:rPr lang="cs-CZ" dirty="0"/>
              <a:t>- interakce mezi členy</a:t>
            </a:r>
            <a:br>
              <a:rPr lang="cs-CZ" dirty="0"/>
            </a:br>
            <a:r>
              <a:rPr lang="cs-CZ" dirty="0"/>
              <a:t>- sdílené očekávání mezi členy</a:t>
            </a:r>
            <a:br>
              <a:rPr lang="cs-CZ" dirty="0"/>
            </a:br>
            <a:r>
              <a:rPr lang="cs-CZ" dirty="0"/>
              <a:t>- sdílená identita</a:t>
            </a:r>
          </a:p>
          <a:p>
            <a:r>
              <a:rPr lang="cs-CZ" dirty="0"/>
              <a:t>Vs. „agregát“: např. dav nebo fronta</a:t>
            </a:r>
            <a:br>
              <a:rPr lang="cs-CZ" dirty="0"/>
            </a:br>
            <a:r>
              <a:rPr lang="cs-CZ" dirty="0"/>
              <a:t>(chybí organizace, neplánují interakci)</a:t>
            </a:r>
            <a:br>
              <a:rPr lang="cs-CZ" dirty="0"/>
            </a:br>
            <a:r>
              <a:rPr lang="cs-CZ" dirty="0"/>
              <a:t>- např. sociální kategorie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B4C1A8-492B-4950-B65C-58E0BD07C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29" y="3768156"/>
            <a:ext cx="4843944" cy="272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5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07021-C341-4625-A07D-E5BD0791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Velikost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149146-3FE1-4BFC-A743-E0967BB8B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Dyáda: 2 lidé, kteří sdílejí ve skupině moc</a:t>
            </a:r>
            <a:br>
              <a:rPr lang="cs-CZ" dirty="0"/>
            </a:br>
            <a:r>
              <a:rPr lang="cs-CZ" dirty="0"/>
              <a:t>- pokud jeden z nich odejde, skupina přestane existovat – křehká sociální forma</a:t>
            </a:r>
          </a:p>
          <a:p>
            <a:r>
              <a:rPr lang="cs-CZ" dirty="0"/>
              <a:t>Triáda: 3 lidé, kteří ve skupině sdílí moc (mediátor, arbitr, smějící se třetí)</a:t>
            </a:r>
            <a:br>
              <a:rPr lang="cs-CZ" dirty="0"/>
            </a:br>
            <a:r>
              <a:rPr lang="cs-CZ" dirty="0"/>
              <a:t>- více trvalá skupina než dyáda</a:t>
            </a:r>
          </a:p>
          <a:p>
            <a:r>
              <a:rPr lang="cs-CZ" dirty="0"/>
              <a:t>Velikost skupiny by měla na jedné straně umožňovat interakci, na straně druhé by měla umožnit tvorbu </a:t>
            </a:r>
            <a:br>
              <a:rPr lang="cs-CZ" dirty="0"/>
            </a:br>
            <a:r>
              <a:rPr lang="cs-CZ" dirty="0"/>
              <a:t>kolektivní identity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8" name="Picture 4" descr="Nejsvětější Trojice">
            <a:extLst>
              <a:ext uri="{FF2B5EF4-FFF2-40B4-BE49-F238E27FC236}">
                <a16:creationId xmlns:a16="http://schemas.microsoft.com/office/drawing/2014/main" id="{5E08D302-E4EF-4DED-A455-1FAC2C7ED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156" y="230901"/>
            <a:ext cx="1469663" cy="178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A068F91-A8CB-4ADF-9C6D-B0D367EE65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052" y="4858105"/>
            <a:ext cx="3157768" cy="176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6095-FB71-44B6-B94A-88A5B05E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DB1D8-C494-4B31-903E-E9DB93C7E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 struktury</a:t>
            </a:r>
          </a:p>
          <a:p>
            <a:pPr marL="0" indent="0">
              <a:buNone/>
            </a:pPr>
            <a:r>
              <a:rPr lang="cs-CZ" dirty="0"/>
              <a:t>- struktura</a:t>
            </a:r>
            <a:br>
              <a:rPr lang="cs-CZ" dirty="0"/>
            </a:br>
            <a:r>
              <a:rPr lang="cs-CZ" dirty="0"/>
              <a:t>- cíle</a:t>
            </a:r>
            <a:br>
              <a:rPr lang="cs-CZ" dirty="0"/>
            </a:br>
            <a:r>
              <a:rPr lang="cs-CZ" dirty="0"/>
              <a:t>- aktivity</a:t>
            </a:r>
          </a:p>
          <a:p>
            <a:endParaRPr lang="cs-CZ" dirty="0"/>
          </a:p>
          <a:p>
            <a:r>
              <a:rPr lang="cs-CZ" dirty="0"/>
              <a:t>Neformální struktury</a:t>
            </a:r>
          </a:p>
          <a:p>
            <a:pPr marL="0" indent="0">
              <a:buNone/>
            </a:pPr>
            <a:r>
              <a:rPr lang="cs-CZ" dirty="0"/>
              <a:t>- bez struktury</a:t>
            </a:r>
            <a:br>
              <a:rPr lang="cs-CZ" dirty="0"/>
            </a:br>
            <a:r>
              <a:rPr lang="cs-CZ" dirty="0"/>
              <a:t>- bez pravidel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3F48755-CCF4-4AB6-A10C-9A8AF548B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4169329"/>
            <a:ext cx="4133425" cy="232505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3C2098E-41D7-412A-9446-F08A2D5F84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32726"/>
            <a:ext cx="4108404" cy="273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8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A669B-F2A1-44BF-A80D-F2981C8EB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skupiny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449B3A-9F31-4F5E-8785-A86C66A5D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</a:t>
            </a:r>
            <a:br>
              <a:rPr lang="cs-CZ" dirty="0"/>
            </a:br>
            <a:r>
              <a:rPr lang="cs-CZ" dirty="0"/>
              <a:t>- malé skupiny, jejichž členové komunikují dlouhodobě, přímé a na osobní rovině</a:t>
            </a:r>
            <a:br>
              <a:rPr lang="cs-CZ" dirty="0"/>
            </a:br>
            <a:r>
              <a:rPr lang="cs-CZ" dirty="0"/>
              <a:t>- intimní a intenzivní vztahy</a:t>
            </a:r>
          </a:p>
          <a:p>
            <a:r>
              <a:rPr lang="cs-CZ" dirty="0"/>
              <a:t>Sekundární</a:t>
            </a:r>
            <a:br>
              <a:rPr lang="cs-CZ" dirty="0"/>
            </a:br>
            <a:r>
              <a:rPr lang="cs-CZ" dirty="0"/>
              <a:t>- interakce je často neosobní</a:t>
            </a:r>
            <a:br>
              <a:rPr lang="cs-CZ" dirty="0"/>
            </a:br>
            <a:r>
              <a:rPr lang="cs-CZ" dirty="0"/>
              <a:t>- interakce je dočasná, časově omezená</a:t>
            </a:r>
            <a:br>
              <a:rPr lang="cs-CZ" dirty="0"/>
            </a:br>
            <a:r>
              <a:rPr lang="cs-CZ" dirty="0"/>
              <a:t>- jedinci ve skupině mohou být nahrazeni</a:t>
            </a:r>
          </a:p>
          <a:p>
            <a:r>
              <a:rPr lang="cs-CZ" u="sng" dirty="0"/>
              <a:t>Typy</a:t>
            </a:r>
            <a:r>
              <a:rPr lang="cs-CZ" dirty="0"/>
              <a:t> skupin vs. </a:t>
            </a:r>
            <a:r>
              <a:rPr lang="cs-CZ" u="sng" dirty="0"/>
              <a:t>úrovně</a:t>
            </a:r>
            <a:r>
              <a:rPr lang="cs-CZ" dirty="0"/>
              <a:t> vztahů: primární vs. Sekundární</a:t>
            </a:r>
          </a:p>
          <a:p>
            <a:r>
              <a:rPr lang="cs-CZ" dirty="0"/>
              <a:t>Neformálnost byrokracie atd.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53813B2-7865-4ACC-91E8-1C0C64536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863" y="4001548"/>
            <a:ext cx="2458133" cy="200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6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5E75C-A3EA-40C3-AFD1-518FB091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sociálních skupin (</a:t>
            </a:r>
            <a:r>
              <a:rPr lang="cs-CZ" dirty="0" err="1"/>
              <a:t>Simmel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C9A121-FC1D-4F5F-8BE5-B69777E58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Od lokálně exkluzivních k účelovým, založeným na individuálních zájmech</a:t>
            </a:r>
          </a:p>
          <a:p>
            <a:r>
              <a:rPr lang="cs-CZ" dirty="0"/>
              <a:t>Sociální kategorie nahrazují lokalitu nebo fyziologii (obyvatel konkrétního města vs. dělník)</a:t>
            </a:r>
          </a:p>
          <a:p>
            <a:r>
              <a:rPr lang="cs-CZ" dirty="0"/>
              <a:t>V modernitě převládá princip „svobodných sdružení“</a:t>
            </a:r>
          </a:p>
          <a:p>
            <a:r>
              <a:rPr lang="cs-CZ" dirty="0"/>
              <a:t>Členství ve skupinách není identické ve vztahu k možnosti kolektivního jednání – pohlaví vs. zaměstnání</a:t>
            </a:r>
          </a:p>
          <a:p>
            <a:r>
              <a:rPr lang="cs-CZ" dirty="0"/>
              <a:t>Kritéria členství – od organického po racionální (pohlaví…. věk …. povolání)</a:t>
            </a:r>
          </a:p>
          <a:p>
            <a:r>
              <a:rPr lang="cs-CZ" dirty="0"/>
              <a:t>Racionální kritéria – výsledek vědomé reflexe a plánování, artikulace zájmů</a:t>
            </a:r>
          </a:p>
          <a:p>
            <a:r>
              <a:rPr lang="cs-CZ" dirty="0"/>
              <a:t>Dříve – omezení počtu členství v různých skupinách (exkluzivita středověkých skupin), dnes - neomezené</a:t>
            </a:r>
          </a:p>
        </p:txBody>
      </p:sp>
    </p:spTree>
    <p:extLst>
      <p:ext uri="{BB962C8B-B14F-4D97-AF65-F5344CB8AC3E}">
        <p14:creationId xmlns:p14="http://schemas.microsoft.com/office/powerpoint/2010/main" val="3058469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626F2-E527-4113-9AB7-1E3217FBD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skupiny (</a:t>
            </a:r>
            <a:r>
              <a:rPr lang="cs-CZ" dirty="0" err="1"/>
              <a:t>Simmel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6811DF-4214-4353-8BAA-40891E376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Mnohost skupin – ideály individualismu i kolektivismu jsou naplňovány současně</a:t>
            </a:r>
          </a:p>
          <a:p>
            <a:r>
              <a:rPr lang="cs-CZ" dirty="0"/>
              <a:t>Jedinec nachází pro svůj charakter a požadavky vhodné skupiny</a:t>
            </a:r>
          </a:p>
          <a:p>
            <a:r>
              <a:rPr lang="cs-CZ" u="sng" dirty="0"/>
              <a:t>Společnost</a:t>
            </a:r>
            <a:r>
              <a:rPr lang="cs-CZ" dirty="0"/>
              <a:t> povstává z </a:t>
            </a:r>
            <a:r>
              <a:rPr lang="cs-CZ" u="sng" dirty="0"/>
              <a:t>jedinců</a:t>
            </a:r>
            <a:r>
              <a:rPr lang="cs-CZ" dirty="0"/>
              <a:t>, </a:t>
            </a:r>
            <a:r>
              <a:rPr lang="cs-CZ" u="sng" dirty="0"/>
              <a:t>jedinci</a:t>
            </a:r>
            <a:r>
              <a:rPr lang="cs-CZ" dirty="0"/>
              <a:t> povstávají ze </a:t>
            </a:r>
            <a:r>
              <a:rPr lang="cs-CZ" u="sng" dirty="0"/>
              <a:t>skupin</a:t>
            </a:r>
            <a:r>
              <a:rPr lang="cs-CZ" dirty="0"/>
              <a:t>(y)</a:t>
            </a:r>
          </a:p>
          <a:p>
            <a:r>
              <a:rPr lang="cs-CZ" dirty="0"/>
              <a:t>Sociální koheze původních malých skupin nabízela i jistou svobodu (agrese vůči nečlenům), toto se postupně proměnilo v mnohost členství v zemích s politickou svobodou (kolektivní sankce v různých skupinách a omezení násilí)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85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5ADFC-620C-499A-B654-66440FB9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kategorie a sociální skupiny (</a:t>
            </a:r>
            <a:r>
              <a:rPr lang="cs-CZ" dirty="0" err="1"/>
              <a:t>Simmel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FDD073-383B-4339-978E-6A3F18DE5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Sociální vzorce jako ztělesnění hlubších psychologických funkcí</a:t>
            </a:r>
          </a:p>
          <a:p>
            <a:r>
              <a:rPr lang="cs-CZ" dirty="0"/>
              <a:t>Např. tvorba sociálních skupin na základě postupujícího sociálního vědomí – např. odbory, zaměstnavatelé, ženy…</a:t>
            </a:r>
          </a:p>
          <a:p>
            <a:r>
              <a:rPr lang="cs-CZ" dirty="0"/>
              <a:t>Kategorie se stává obecnou idejí, ponechává si svůj obecný charakter a má sociální následky (dělník)</a:t>
            </a:r>
          </a:p>
          <a:p>
            <a:r>
              <a:rPr lang="cs-CZ" dirty="0"/>
              <a:t>Obecné koncepty se mohou křížit a narušit stávající sociální vazby (dělník vs. kapitalista)</a:t>
            </a:r>
          </a:p>
          <a:p>
            <a:r>
              <a:rPr lang="cs-CZ" dirty="0"/>
              <a:t>Některé obecné sociální kategorie neodpovídají sociální realitě a musí se vymezit vůči stávajícím starým sociálním vazbám (ženy); a členové těchto skupiny jsou k nim přiřazeni na vyšší, ne-každodenní úrovni</a:t>
            </a:r>
          </a:p>
        </p:txBody>
      </p:sp>
    </p:spTree>
    <p:extLst>
      <p:ext uri="{BB962C8B-B14F-4D97-AF65-F5344CB8AC3E}">
        <p14:creationId xmlns:p14="http://schemas.microsoft.com/office/powerpoint/2010/main" val="1701809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0C1F8-AC21-4B59-A598-102C2448E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Mnohost členství (</a:t>
            </a:r>
            <a:r>
              <a:rPr lang="cs-CZ" dirty="0" err="1"/>
              <a:t>Simmel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95D79D-FE08-492F-A954-B7AD2DB80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Různá členství se v jedinci prolínají</a:t>
            </a:r>
          </a:p>
          <a:p>
            <a:r>
              <a:rPr lang="cs-CZ" dirty="0"/>
              <a:t>Různost tohoto členství a jejich kombinace přispívají k individualizaci jedince</a:t>
            </a:r>
          </a:p>
          <a:p>
            <a:r>
              <a:rPr lang="cs-CZ" dirty="0"/>
              <a:t>Může se odrážet ve vnitřních konfliktech, které jedince řeší (konfliktní a integrační tendence se tedy vzájemně posilují)</a:t>
            </a:r>
          </a:p>
          <a:p>
            <a:r>
              <a:rPr lang="cs-CZ" dirty="0"/>
              <a:t>Některé skupiny se prolínají tak, že tyto konflikty způsobují minimálně (církev a její sociální různorodost)</a:t>
            </a:r>
          </a:p>
          <a:p>
            <a:r>
              <a:rPr lang="cs-CZ" dirty="0"/>
              <a:t>Konfliktnost narůstá podle toho, zda jde o skupiny </a:t>
            </a:r>
            <a:r>
              <a:rPr lang="cs-CZ" u="sng" dirty="0"/>
              <a:t>koncentrické</a:t>
            </a:r>
            <a:r>
              <a:rPr lang="cs-CZ" dirty="0"/>
              <a:t> (soustředné – rodina, sousedství, církev) nebo </a:t>
            </a:r>
            <a:r>
              <a:rPr lang="cs-CZ" u="sng" dirty="0"/>
              <a:t>protilehlé</a:t>
            </a:r>
            <a:r>
              <a:rPr lang="cs-CZ" dirty="0"/>
              <a:t> (dělnická třída, národnost)</a:t>
            </a:r>
          </a:p>
          <a:p>
            <a:r>
              <a:rPr lang="cs-CZ" dirty="0"/>
              <a:t>Vývoj jde od skupin koncentrických k protilehlým</a:t>
            </a:r>
          </a:p>
          <a:p>
            <a:r>
              <a:rPr lang="cs-CZ" dirty="0"/>
              <a:t>Vícenásobné členství v rámci jedné skupiny – mezi členy existuje jak určitá forma solidarity, tak i forma konkurence nebo nepřátelství</a:t>
            </a:r>
          </a:p>
        </p:txBody>
      </p:sp>
    </p:spTree>
    <p:extLst>
      <p:ext uri="{BB962C8B-B14F-4D97-AF65-F5344CB8AC3E}">
        <p14:creationId xmlns:p14="http://schemas.microsoft.com/office/powerpoint/2010/main" val="32926274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741</Words>
  <Application>Microsoft Office PowerPoint</Application>
  <PresentationFormat>Širokoúhlá obrazovka</PresentationFormat>
  <Paragraphs>63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SOCn5010 Analýza sociálních sítí</vt:lpstr>
      <vt:lpstr>Sociální skupiny</vt:lpstr>
      <vt:lpstr>Velikost skupin</vt:lpstr>
      <vt:lpstr>Organizace skupin</vt:lpstr>
      <vt:lpstr>Typy skupiny</vt:lpstr>
      <vt:lpstr>Vývoj sociálních skupin (Simmel)</vt:lpstr>
      <vt:lpstr>Sociální skupiny (Simmel)</vt:lpstr>
      <vt:lpstr>Obecné kategorie a sociální skupiny (Simmel)</vt:lpstr>
      <vt:lpstr>Mnohost členství (Simmel)</vt:lpstr>
      <vt:lpstr>Prezentace aplikace PowerPoint</vt:lpstr>
      <vt:lpstr>Dualita osob a skupin (Breiger)</vt:lpstr>
      <vt:lpstr>Dualita osob a skupin (Breiger)</vt:lpstr>
      <vt:lpstr>Dualita osob a skupin (Breiger)</vt:lpstr>
      <vt:lpstr>Seminář</vt:lpstr>
      <vt:lpstr>2-mode networks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61</cp:revision>
  <dcterms:created xsi:type="dcterms:W3CDTF">2020-10-08T12:47:50Z</dcterms:created>
  <dcterms:modified xsi:type="dcterms:W3CDTF">2023-11-29T08:34:03Z</dcterms:modified>
</cp:coreProperties>
</file>