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76" r:id="rId4"/>
    <p:sldId id="277" r:id="rId5"/>
    <p:sldId id="278" r:id="rId6"/>
    <p:sldId id="285" r:id="rId7"/>
    <p:sldId id="286" r:id="rId8"/>
    <p:sldId id="287" r:id="rId9"/>
    <p:sldId id="289" r:id="rId10"/>
    <p:sldId id="288" r:id="rId11"/>
    <p:sldId id="290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Navrátil" initials="JN" lastIdx="1" clrIdx="0">
    <p:extLst>
      <p:ext uri="{19B8F6BF-5375-455C-9EA6-DF929625EA0E}">
        <p15:presenceInfo xmlns:p15="http://schemas.microsoft.com/office/powerpoint/2012/main" userId="Jiří Navrát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677FC-F320-4D33-8B8C-71B061E2C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932D3A-5E01-4EC0-BAFB-1AD70F35E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C352D2-72E2-4215-A285-BE34CF0F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2B8EF7-A528-48C3-AD76-EE5ADD3B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20BC63-77F3-4182-8F42-2FBB8132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84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00D54-2480-466C-99DA-DE455816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29EB5F-5957-4278-AD3A-E6BBB6019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1172A-2E1E-4A86-83EE-10723E04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38393B-DA8F-46B4-8997-CD8428C8F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B2C18D-9DB6-417A-A66C-9E7071AD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70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E75141-BC59-4F04-AA81-BB4310DB1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852444-F336-474F-8F30-C1D20F448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DFB7BD-CA08-4337-9BC4-5F435C32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9CC524-0017-4E26-9322-80E8774B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D01D21-7380-4F6C-BD4C-4F270463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57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2CFC2-39AD-48C1-A64A-D598C6F4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F3CB26-03CA-4B66-912B-11F1A3D0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4B635F-B2C0-46E9-84DF-E4FCF0CB3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69D1EE-9C16-4AD1-B95F-F0659F5A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C1C086-BA60-4A9C-8819-1460CFCF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9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4EF85-2610-4D12-BD5E-668264ED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AF1F48-168D-43DD-B0CD-97CA9AE03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8EF12D-0277-4A48-B39E-83F2D353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919240-DB96-4792-BBAE-265F730F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1C3C10-9CCA-4D21-9027-7904EB49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68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AE009-499F-4324-8F7E-88DC9032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DB960D-11CB-42DE-BDE8-1714BF540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C7357D-C045-42D5-9EAD-1AF1176B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0E555E-DCFA-4385-A221-6A01194E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6BE41B-F652-46D2-8860-F5AF3678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D19048-9BDC-4F73-95AE-A960A980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61B8A-3F9F-4479-BBF9-7AF9F47C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07DA55-7307-462F-A2F4-DBB63C851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13BA30C-A010-4EBD-80B6-9A1E321D1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90DDAB-AEE6-4387-A474-BB9EAB66B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46426D-D3A3-4FDE-9DE5-40A0E99E0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D8DC76-2D01-4038-94BA-B56C7736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0A7038-2967-4059-B51F-00D69631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5D10B8-EE3C-4634-B2F6-00B35759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1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3AB3D-382B-40F7-978C-730BEA7D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1B1A51-2E09-4C9D-8F94-36858BFD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049C96-D9C3-4BEB-B097-20036B8D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B48430-1E6F-48CE-BBEC-A32C687D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53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BE8BA20-CF2D-414D-891E-2681944A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242B8A-A26D-4B9F-8559-A3AB3BB1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D66B9-A681-4F9E-B78C-08A881DF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1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A2322-622F-4731-8594-30F557464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5BAFC3-B5BA-4599-ABC0-93A463DAA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7952A3D-FBF9-4DCA-8723-3D15FB9E5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3F3D74-57AA-4235-B6B6-E0E775FF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8864E9-45DB-4DFC-8D2C-50115B91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7DDDA-4262-4C84-866D-E7392F9C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33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21FB7-EBB8-45CB-8A29-9A0D656CE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53F3BE-ACCD-42A5-9D98-0643E966D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3BBBA8A-965C-42EA-834C-AF083060F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B91F2A-B658-49E2-87BE-3796B3B4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E8CD91-C6FF-495C-B8DC-8301BC12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7C4C21-9E72-455B-A765-679A859F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98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E275B1-BA2A-4F69-846D-DA3F7EDF9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82DA38A-D804-4333-874C-2F1C3DB49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A32C2F-C57B-4E14-A224-269388688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A6C2-D373-4099-AC9B-4E10BAE0BD74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19AA0-60B2-4A01-8B52-1957BBFC0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6EDF15-41BB-4813-9BE4-867292FA0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69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1C02E-0F21-4679-8C5F-8EBD7A006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cs-CZ" dirty="0"/>
              <a:t>SOCn5010 Analýza sociálních sítí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F20B73-4D3E-4752-A1C9-0229100FC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2183"/>
            <a:ext cx="9144000" cy="576743"/>
          </a:xfrm>
        </p:spPr>
        <p:txBody>
          <a:bodyPr>
            <a:normAutofit/>
          </a:bodyPr>
          <a:lstStyle/>
          <a:p>
            <a:r>
              <a:rPr lang="cs-CZ" dirty="0"/>
              <a:t>Přednáška 11: </a:t>
            </a:r>
            <a:r>
              <a:rPr lang="cs-CZ" dirty="0" err="1"/>
              <a:t>Bi</a:t>
            </a:r>
            <a:r>
              <a:rPr lang="cs-CZ" dirty="0"/>
              <a:t>-modální sítě a ekvivalence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1EF279-BF38-474E-A7E5-700B1E1E0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595" y="3439075"/>
            <a:ext cx="3706810" cy="295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193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400CF-DA16-44F9-B6F1-591637EF9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Regular</a:t>
            </a:r>
            <a:r>
              <a:rPr lang="cs-CZ" dirty="0"/>
              <a:t> </a:t>
            </a:r>
            <a:r>
              <a:rPr lang="cs-CZ" dirty="0" err="1"/>
              <a:t>equivalence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32780E-64E9-46B0-9FAF-F611BFF7D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49455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same profile of ties </a:t>
            </a:r>
            <a:r>
              <a:rPr lang="en-US" dirty="0"/>
              <a:t>with</a:t>
            </a:r>
            <a:r>
              <a:rPr lang="cs-CZ" dirty="0"/>
              <a:t> </a:t>
            </a:r>
            <a:r>
              <a:rPr lang="en-US" b="1" dirty="0"/>
              <a:t>members of other sets of actors </a:t>
            </a:r>
            <a:r>
              <a:rPr lang="en-US" dirty="0"/>
              <a:t>that are also </a:t>
            </a:r>
            <a:r>
              <a:rPr lang="en-US" b="1" dirty="0"/>
              <a:t>regularly equivalent</a:t>
            </a:r>
            <a:endParaRPr lang="cs-CZ" b="1" dirty="0"/>
          </a:p>
          <a:p>
            <a:r>
              <a:rPr lang="en-US" dirty="0"/>
              <a:t>actors can be structurally similar in</a:t>
            </a:r>
            <a:r>
              <a:rPr lang="cs-CZ" dirty="0"/>
              <a:t> </a:t>
            </a:r>
            <a:r>
              <a:rPr lang="en-US" dirty="0"/>
              <a:t>ways that do not involve being connected to the same actors</a:t>
            </a:r>
            <a:endParaRPr lang="cs-CZ" dirty="0"/>
          </a:p>
          <a:p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patterns</a:t>
            </a:r>
            <a:r>
              <a:rPr lang="cs-CZ" dirty="0"/>
              <a:t>: </a:t>
            </a:r>
          </a:p>
          <a:p>
            <a:r>
              <a:rPr lang="cs-CZ" u="sng" dirty="0" err="1"/>
              <a:t>structural</a:t>
            </a:r>
            <a:r>
              <a:rPr lang="cs-CZ" u="sng" dirty="0"/>
              <a:t> </a:t>
            </a:r>
            <a:r>
              <a:rPr lang="cs-CZ" u="sng" dirty="0" err="1"/>
              <a:t>equivalence</a:t>
            </a:r>
            <a:r>
              <a:rPr lang="cs-CZ" u="sng" dirty="0"/>
              <a:t> </a:t>
            </a:r>
            <a:r>
              <a:rPr lang="cs-CZ" dirty="0"/>
              <a:t>- </a:t>
            </a:r>
            <a:r>
              <a:rPr lang="en-US" dirty="0"/>
              <a:t>two teachers are structurally equivalent if they </a:t>
            </a:r>
            <a:r>
              <a:rPr lang="en-US" dirty="0" err="1"/>
              <a:t>teac</a:t>
            </a:r>
            <a:r>
              <a:rPr lang="cs-CZ" dirty="0"/>
              <a:t>h </a:t>
            </a:r>
            <a:r>
              <a:rPr lang="en-US" dirty="0"/>
              <a:t>the same students</a:t>
            </a:r>
            <a:endParaRPr lang="cs-CZ" dirty="0"/>
          </a:p>
          <a:p>
            <a:r>
              <a:rPr lang="cs-CZ" u="sng" dirty="0" err="1"/>
              <a:t>regular</a:t>
            </a:r>
            <a:r>
              <a:rPr lang="cs-CZ" u="sng" dirty="0"/>
              <a:t> </a:t>
            </a:r>
            <a:r>
              <a:rPr lang="cs-CZ" u="sng" dirty="0" err="1"/>
              <a:t>equivalence</a:t>
            </a:r>
            <a:r>
              <a:rPr lang="cs-CZ" u="sng" dirty="0"/>
              <a:t> </a:t>
            </a:r>
            <a:r>
              <a:rPr lang="cs-CZ" dirty="0"/>
              <a:t>- </a:t>
            </a:r>
            <a:r>
              <a:rPr lang="en-US" dirty="0"/>
              <a:t>teachers have to teach at least one</a:t>
            </a:r>
            <a:r>
              <a:rPr lang="cs-CZ" dirty="0"/>
              <a:t> </a:t>
            </a:r>
            <a:r>
              <a:rPr lang="en-US" dirty="0"/>
              <a:t>student each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B069D57-2A02-4533-BE83-FE0A23416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4081" y="2982119"/>
            <a:ext cx="2905125" cy="203835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48F7867A-C1FD-4CEC-A86B-98510A510B2C}"/>
              </a:ext>
            </a:extLst>
          </p:cNvPr>
          <p:cNvSpPr/>
          <p:nvPr/>
        </p:nvSpPr>
        <p:spPr>
          <a:xfrm>
            <a:off x="8403982" y="4544565"/>
            <a:ext cx="3565321" cy="620785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3A920F8-9B88-4D9E-B5C9-46280FFBCCEA}"/>
              </a:ext>
            </a:extLst>
          </p:cNvPr>
          <p:cNvSpPr/>
          <p:nvPr/>
        </p:nvSpPr>
        <p:spPr>
          <a:xfrm>
            <a:off x="8428172" y="3690901"/>
            <a:ext cx="3565321" cy="620785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8AFAC39-AB37-4CAA-9195-8D3869FE3060}"/>
              </a:ext>
            </a:extLst>
          </p:cNvPr>
          <p:cNvSpPr/>
          <p:nvPr/>
        </p:nvSpPr>
        <p:spPr>
          <a:xfrm>
            <a:off x="8428172" y="2837237"/>
            <a:ext cx="3565321" cy="620785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341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3E28A4-78A3-49C6-AEE1-15ECDEF79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Core</a:t>
            </a:r>
            <a:r>
              <a:rPr lang="cs-CZ" dirty="0"/>
              <a:t> - </a:t>
            </a:r>
            <a:r>
              <a:rPr lang="cs-CZ" dirty="0" err="1"/>
              <a:t>periphery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67D5C2-8F83-4B17-9EA1-D5DEE564A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partition of the nodes into two gr</a:t>
            </a:r>
            <a:r>
              <a:rPr lang="cs-CZ" dirty="0" err="1"/>
              <a:t>oups</a:t>
            </a:r>
            <a:r>
              <a:rPr lang="cs-CZ" dirty="0"/>
              <a:t>: </a:t>
            </a:r>
            <a:r>
              <a:rPr lang="en-US" dirty="0"/>
              <a:t>the core and the periphery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core</a:t>
            </a:r>
            <a:r>
              <a:rPr lang="cs-CZ" dirty="0"/>
              <a:t> </a:t>
            </a:r>
            <a:r>
              <a:rPr lang="en-US" dirty="0"/>
              <a:t>block contains the </a:t>
            </a:r>
            <a:r>
              <a:rPr lang="en-US" b="1" dirty="0"/>
              <a:t>core-to-core</a:t>
            </a:r>
            <a:r>
              <a:rPr lang="en-US" dirty="0"/>
              <a:t> interactions, and the peripheral block contains the</a:t>
            </a:r>
            <a:r>
              <a:rPr lang="cs-CZ" dirty="0"/>
              <a:t> </a:t>
            </a:r>
            <a:r>
              <a:rPr lang="en-US" b="1" dirty="0"/>
              <a:t>periphery-to-periphery</a:t>
            </a:r>
            <a:r>
              <a:rPr lang="en-US" dirty="0"/>
              <a:t> interactions, with the two off-diagonal blocks containing the</a:t>
            </a:r>
            <a:r>
              <a:rPr lang="cs-CZ" dirty="0"/>
              <a:t> </a:t>
            </a:r>
            <a:r>
              <a:rPr lang="en-US" b="1" dirty="0"/>
              <a:t>core-to-periphery</a:t>
            </a:r>
            <a:r>
              <a:rPr lang="en-US" dirty="0"/>
              <a:t> and the </a:t>
            </a:r>
            <a:r>
              <a:rPr lang="en-US" b="1" dirty="0"/>
              <a:t>periphery-to-core</a:t>
            </a:r>
            <a:r>
              <a:rPr lang="en-US" dirty="0"/>
              <a:t> interactions</a:t>
            </a:r>
            <a:endParaRPr lang="cs-CZ" dirty="0"/>
          </a:p>
          <a:p>
            <a:r>
              <a:rPr lang="en-US" dirty="0"/>
              <a:t>In a core–periphery structure, we expect </a:t>
            </a:r>
            <a:r>
              <a:rPr lang="en-US" b="1" dirty="0"/>
              <a:t>core nodes to be well connected to other</a:t>
            </a:r>
            <a:r>
              <a:rPr lang="cs-CZ" b="1" dirty="0"/>
              <a:t> </a:t>
            </a:r>
            <a:r>
              <a:rPr lang="en-US" b="1" dirty="0"/>
              <a:t>core nodes </a:t>
            </a:r>
            <a:r>
              <a:rPr lang="cs-CZ" dirty="0"/>
              <a:t>+ </a:t>
            </a:r>
            <a:r>
              <a:rPr lang="en-US" b="1" dirty="0"/>
              <a:t>peripheral nodes not to be connected to other peripheral</a:t>
            </a:r>
            <a:r>
              <a:rPr lang="cs-CZ" b="1" dirty="0"/>
              <a:t> </a:t>
            </a:r>
            <a:r>
              <a:rPr lang="en-US" b="1" dirty="0"/>
              <a:t>nodes</a:t>
            </a:r>
            <a:endParaRPr lang="cs-CZ" dirty="0"/>
          </a:p>
          <a:p>
            <a:r>
              <a:rPr lang="en-US" dirty="0"/>
              <a:t>ideal structure the core block would be a 1-block and the</a:t>
            </a:r>
            <a:r>
              <a:rPr lang="cs-CZ" dirty="0"/>
              <a:t> </a:t>
            </a:r>
            <a:r>
              <a:rPr lang="en-US" dirty="0"/>
              <a:t>peripheral block would be a 0-block</a:t>
            </a:r>
            <a:endParaRPr lang="cs-CZ" dirty="0"/>
          </a:p>
          <a:p>
            <a:r>
              <a:rPr lang="en-US" dirty="0"/>
              <a:t>cannot be</a:t>
            </a:r>
            <a:r>
              <a:rPr lang="cs-CZ" dirty="0"/>
              <a:t> </a:t>
            </a:r>
            <a:r>
              <a:rPr lang="en-US" dirty="0"/>
              <a:t>directly applied to valued data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186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3CD80-8916-4E3F-8F2A-ECED6EB6F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481644-D7D0-4F77-A5C4-73FB25FF0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40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cap="all" dirty="0"/>
              <a:t>Simmel</a:t>
            </a:r>
            <a:r>
              <a:rPr lang="en-US" dirty="0"/>
              <a:t>, Georg. 1964. „The Web of Group-Affiliations.“ Pp. 127-185 in Conflict and The Web of Group-Affiliations. New York: The Free Press.</a:t>
            </a:r>
          </a:p>
          <a:p>
            <a:r>
              <a:rPr lang="en-US" cap="all" dirty="0"/>
              <a:t>Breiger</a:t>
            </a:r>
            <a:r>
              <a:rPr lang="en-US" dirty="0"/>
              <a:t>, Ronald. 1974. “The Duality of Persons and Groups,” Social Forces 53: 181-190.</a:t>
            </a:r>
            <a:endParaRPr lang="cs-CZ" dirty="0"/>
          </a:p>
          <a:p>
            <a:r>
              <a:rPr lang="en-US" dirty="0"/>
              <a:t>CROSSLEY, Nick. 2010. Towards Relational Sociology. Abingdon: Routledge. </a:t>
            </a:r>
            <a:endParaRPr lang="cs-CZ" dirty="0"/>
          </a:p>
          <a:p>
            <a:r>
              <a:rPr lang="en-US" dirty="0"/>
              <a:t>PRELL, Christine. 2012. Social Network Analysis: History, Theory &amp; Methodology. Los Angeles: Sage.</a:t>
            </a:r>
            <a:endParaRPr lang="cs-CZ" dirty="0"/>
          </a:p>
          <a:p>
            <a:r>
              <a:rPr lang="en-GB" dirty="0"/>
              <a:t>KNOKE, David, and Song YANG. 2008. Social network analysis. Thousand Oaks: Sage.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71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80024C-6781-4FBF-87FE-274FB7EBF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Dualita osob a skupin (</a:t>
            </a:r>
            <a:r>
              <a:rPr lang="cs-CZ" dirty="0" err="1"/>
              <a:t>Breiger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A0AD1D-17D7-4EB5-94D6-37D9CF24F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Uvažujme množinu jedinců a množinu skupin tak, že hodnota vazby mezi libovolnými dvěma jedinci je definována jako počet skupin, jichž jsou oba členy</a:t>
            </a:r>
          </a:p>
          <a:p>
            <a:r>
              <a:rPr lang="cs-CZ" dirty="0"/>
              <a:t>Hodnota vazby mezi dvěma skupinami je definována naopak jako počet osob, které patří do obou skupin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DD3EEC9-1DED-4982-A021-068C6DF13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782" y="4298404"/>
            <a:ext cx="3972435" cy="250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74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0873F-8FA8-4A9E-96C3-F479F4D0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Dualita </a:t>
            </a:r>
            <a:r>
              <a:rPr lang="cs-CZ" b="1" dirty="0"/>
              <a:t>osob</a:t>
            </a:r>
            <a:r>
              <a:rPr lang="cs-CZ" dirty="0"/>
              <a:t> a skupin (</a:t>
            </a:r>
            <a:r>
              <a:rPr lang="cs-CZ" dirty="0" err="1"/>
              <a:t>Breiger</a:t>
            </a:r>
            <a:r>
              <a:rPr lang="cs-CZ" dirty="0"/>
              <a:t>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12DCB3D-3471-4775-B308-D564651C8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673" y="2443212"/>
            <a:ext cx="3580327" cy="220493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A0C8A12-F8C3-4D66-9CC0-08985744E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152091"/>
            <a:ext cx="3580326" cy="278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262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F9B0A8-98D9-439C-8207-027AC594B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Dualita osob a </a:t>
            </a:r>
            <a:r>
              <a:rPr lang="cs-CZ" b="1" dirty="0"/>
              <a:t>skupin </a:t>
            </a:r>
            <a:r>
              <a:rPr lang="cs-CZ" dirty="0"/>
              <a:t>(</a:t>
            </a:r>
            <a:r>
              <a:rPr lang="cs-CZ" dirty="0" err="1"/>
              <a:t>Breiger</a:t>
            </a:r>
            <a:r>
              <a:rPr lang="cs-CZ" dirty="0"/>
              <a:t>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004ECC7-C5F4-455A-8C6B-9F4491C26D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281" y="2696420"/>
            <a:ext cx="3374265" cy="215305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F1041B3-63CE-4226-8F7D-A7F39DB21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849" y="2127447"/>
            <a:ext cx="3374265" cy="260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531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4F233-B36D-421C-9337-EBE12CC7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Dualita </a:t>
            </a:r>
            <a:r>
              <a:rPr lang="cs-CZ" b="1" dirty="0"/>
              <a:t>osob a skupin</a:t>
            </a:r>
            <a:r>
              <a:rPr lang="cs-CZ" dirty="0"/>
              <a:t> (</a:t>
            </a:r>
            <a:r>
              <a:rPr lang="cs-CZ" dirty="0" err="1"/>
              <a:t>Breiger</a:t>
            </a:r>
            <a:r>
              <a:rPr lang="cs-CZ" dirty="0"/>
              <a:t>)</a:t>
            </a:r>
            <a:endParaRPr lang="cs-CZ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0AB6963-B144-4DF2-A5C9-4C38CE3C1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1539" y="1843270"/>
            <a:ext cx="3321529" cy="33450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DDCBF1C-B149-425C-8797-6151FBF3DF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932" y="2401177"/>
            <a:ext cx="3580326" cy="278717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BE8B950-4FDF-4E64-9C2E-1524E72201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3274" y="2401177"/>
            <a:ext cx="3374265" cy="2603105"/>
          </a:xfrm>
          <a:prstGeom prst="rect">
            <a:avLst/>
          </a:prstGeom>
        </p:spPr>
      </p:pic>
      <p:sp>
        <p:nvSpPr>
          <p:cNvPr id="8" name="Rovná se 7">
            <a:extLst>
              <a:ext uri="{FF2B5EF4-FFF2-40B4-BE49-F238E27FC236}">
                <a16:creationId xmlns:a16="http://schemas.microsoft.com/office/drawing/2014/main" id="{B5C78779-5C62-469E-A228-5ECE87C3E374}"/>
              </a:ext>
            </a:extLst>
          </p:cNvPr>
          <p:cNvSpPr/>
          <p:nvPr/>
        </p:nvSpPr>
        <p:spPr>
          <a:xfrm>
            <a:off x="7692705" y="3527570"/>
            <a:ext cx="668834" cy="54528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nak plus 8">
            <a:extLst>
              <a:ext uri="{FF2B5EF4-FFF2-40B4-BE49-F238E27FC236}">
                <a16:creationId xmlns:a16="http://schemas.microsoft.com/office/drawing/2014/main" id="{D3305911-D4D6-4051-88B0-F7355E32517D}"/>
              </a:ext>
            </a:extLst>
          </p:cNvPr>
          <p:cNvSpPr/>
          <p:nvPr/>
        </p:nvSpPr>
        <p:spPr>
          <a:xfrm>
            <a:off x="3858343" y="3329177"/>
            <a:ext cx="877025" cy="93117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9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36ACC3-74C3-471A-8EF8-B1E13D3EE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Idea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equivalence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AF8ED1-888C-4FB1-9E33-8DF18CB06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b="1" dirty="0" err="1"/>
              <a:t>roles</a:t>
            </a:r>
            <a:r>
              <a:rPr lang="cs-CZ" b="1" dirty="0"/>
              <a:t> </a:t>
            </a:r>
            <a:r>
              <a:rPr lang="en-US" b="1" dirty="0"/>
              <a:t>&amp;</a:t>
            </a:r>
            <a:r>
              <a:rPr lang="cs-CZ" b="1" dirty="0"/>
              <a:t> </a:t>
            </a:r>
            <a:r>
              <a:rPr lang="cs-CZ" b="1" dirty="0" err="1"/>
              <a:t>positions</a:t>
            </a:r>
            <a:endParaRPr lang="cs-CZ" b="1" dirty="0"/>
          </a:p>
          <a:p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attitudes</a:t>
            </a:r>
            <a:r>
              <a:rPr lang="cs-CZ" dirty="0"/>
              <a:t>, </a:t>
            </a:r>
            <a:r>
              <a:rPr lang="cs-CZ" dirty="0" err="1"/>
              <a:t>behaviour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r>
              <a:rPr lang="en-US" dirty="0"/>
              <a:t>social role is determined over a number of different relations</a:t>
            </a:r>
            <a:r>
              <a:rPr lang="cs-CZ" dirty="0"/>
              <a:t> (</a:t>
            </a:r>
            <a:r>
              <a:rPr lang="cs-CZ" dirty="0" err="1"/>
              <a:t>criminal</a:t>
            </a:r>
            <a:r>
              <a:rPr lang="cs-CZ" dirty="0"/>
              <a:t> – </a:t>
            </a:r>
            <a:r>
              <a:rPr lang="cs-CZ" dirty="0" err="1"/>
              <a:t>victim</a:t>
            </a:r>
            <a:r>
              <a:rPr lang="cs-CZ" dirty="0"/>
              <a:t>, </a:t>
            </a:r>
            <a:r>
              <a:rPr lang="cs-CZ" dirty="0" err="1"/>
              <a:t>criminal</a:t>
            </a:r>
            <a:r>
              <a:rPr lang="cs-CZ" dirty="0"/>
              <a:t> – police, </a:t>
            </a:r>
            <a:r>
              <a:rPr lang="cs-CZ" dirty="0" err="1"/>
              <a:t>etc</a:t>
            </a:r>
            <a:r>
              <a:rPr lang="cs-CZ" dirty="0"/>
              <a:t>.)</a:t>
            </a:r>
          </a:p>
          <a:p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equivalence</a:t>
            </a:r>
            <a:r>
              <a:rPr lang="cs-CZ" dirty="0"/>
              <a:t> – </a:t>
            </a:r>
            <a:r>
              <a:rPr lang="cs-CZ" dirty="0" err="1"/>
              <a:t>less</a:t>
            </a:r>
            <a:r>
              <a:rPr lang="cs-CZ" dirty="0"/>
              <a:t> ad more </a:t>
            </a:r>
            <a:r>
              <a:rPr lang="cs-CZ" dirty="0" err="1"/>
              <a:t>relaxed</a:t>
            </a:r>
            <a:endParaRPr lang="cs-CZ" dirty="0"/>
          </a:p>
          <a:p>
            <a:r>
              <a:rPr lang="cs-CZ" i="1" dirty="0" err="1"/>
              <a:t>Structural</a:t>
            </a:r>
            <a:r>
              <a:rPr lang="cs-CZ" dirty="0"/>
              <a:t> vs. </a:t>
            </a:r>
            <a:r>
              <a:rPr lang="cs-CZ" i="1" dirty="0" err="1"/>
              <a:t>Automorphic</a:t>
            </a:r>
            <a:r>
              <a:rPr lang="cs-CZ" dirty="0"/>
              <a:t> vs. </a:t>
            </a:r>
            <a:r>
              <a:rPr lang="cs-CZ" i="1" dirty="0" err="1"/>
              <a:t>Regular</a:t>
            </a:r>
            <a:r>
              <a:rPr lang="cs-CZ" dirty="0"/>
              <a:t> </a:t>
            </a:r>
            <a:r>
              <a:rPr lang="cs-CZ" dirty="0" err="1"/>
              <a:t>equivalence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03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6AD1A-455D-4B99-AD0F-E49D9DC2A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Structural</a:t>
            </a:r>
            <a:r>
              <a:rPr lang="cs-CZ" dirty="0"/>
              <a:t> </a:t>
            </a:r>
            <a:r>
              <a:rPr lang="cs-CZ" dirty="0" err="1"/>
              <a:t>equivalence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8674AB-918C-4AF8-A36F-9778211CD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„Two actors are structurally equivalent if they send ties to the same third parties, and receive ties from the same third parties“</a:t>
            </a:r>
            <a:endParaRPr lang="cs-CZ" dirty="0"/>
          </a:p>
          <a:p>
            <a:r>
              <a:rPr lang="en-US" dirty="0"/>
              <a:t>They</a:t>
            </a:r>
            <a:r>
              <a:rPr lang="cs-CZ" dirty="0"/>
              <a:t> </a:t>
            </a:r>
            <a:r>
              <a:rPr lang="en-US" dirty="0"/>
              <a:t>do </a:t>
            </a:r>
            <a:r>
              <a:rPr lang="en-US" b="1" dirty="0"/>
              <a:t>not</a:t>
            </a:r>
            <a:r>
              <a:rPr lang="en-US" dirty="0"/>
              <a:t> need to have a direct tie to each other to be equivalent</a:t>
            </a:r>
            <a:endParaRPr lang="cs-CZ" dirty="0"/>
          </a:p>
          <a:p>
            <a:r>
              <a:rPr lang="cs-CZ" dirty="0" err="1"/>
              <a:t>Similarity</a:t>
            </a:r>
            <a:r>
              <a:rPr lang="cs-CZ" dirty="0"/>
              <a:t>: </a:t>
            </a:r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environments</a:t>
            </a:r>
            <a:r>
              <a:rPr lang="cs-CZ" dirty="0"/>
              <a:t> </a:t>
            </a:r>
            <a:r>
              <a:rPr lang="cs-CZ" dirty="0" err="1"/>
              <a:t>provoke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responses</a:t>
            </a:r>
            <a:endParaRPr lang="cs-CZ" dirty="0"/>
          </a:p>
          <a:p>
            <a:r>
              <a:rPr lang="cs-CZ" dirty="0" err="1"/>
              <a:t>Directed</a:t>
            </a:r>
            <a:r>
              <a:rPr lang="cs-CZ" dirty="0"/>
              <a:t>, </a:t>
            </a:r>
            <a:r>
              <a:rPr lang="cs-CZ" dirty="0" err="1"/>
              <a:t>undirected</a:t>
            </a:r>
            <a:r>
              <a:rPr lang="cs-CZ" dirty="0"/>
              <a:t> and </a:t>
            </a:r>
            <a:r>
              <a:rPr lang="cs-CZ" dirty="0" err="1"/>
              <a:t>self-loops</a:t>
            </a:r>
            <a:r>
              <a:rPr lang="cs-CZ" dirty="0"/>
              <a:t> network data</a:t>
            </a:r>
          </a:p>
          <a:p>
            <a:r>
              <a:rPr lang="cs-CZ" dirty="0" err="1"/>
              <a:t>Grouping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structurally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data: </a:t>
            </a:r>
            <a:r>
              <a:rPr lang="cs-CZ" b="1" dirty="0" err="1"/>
              <a:t>blockmodel</a:t>
            </a:r>
            <a:endParaRPr lang="cs-CZ" b="1" dirty="0"/>
          </a:p>
          <a:p>
            <a:endParaRPr lang="en-US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B61F623-4F5D-409D-9598-33A3AEBAF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1469" y="4393319"/>
            <a:ext cx="2905125" cy="2038350"/>
          </a:xfrm>
          <a:prstGeom prst="rect">
            <a:avLst/>
          </a:prstGeom>
        </p:spPr>
      </p:pic>
      <p:sp>
        <p:nvSpPr>
          <p:cNvPr id="5" name="Šipka: doprava 4">
            <a:extLst>
              <a:ext uri="{FF2B5EF4-FFF2-40B4-BE49-F238E27FC236}">
                <a16:creationId xmlns:a16="http://schemas.microsoft.com/office/drawing/2014/main" id="{731BA417-B34C-4923-AFE3-728A509BFED6}"/>
              </a:ext>
            </a:extLst>
          </p:cNvPr>
          <p:cNvSpPr/>
          <p:nvPr/>
        </p:nvSpPr>
        <p:spPr>
          <a:xfrm rot="1561276">
            <a:off x="6873664" y="5717759"/>
            <a:ext cx="1862356" cy="206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358E2EA6-364B-4521-A745-E11BF106F701}"/>
              </a:ext>
            </a:extLst>
          </p:cNvPr>
          <p:cNvSpPr/>
          <p:nvPr/>
        </p:nvSpPr>
        <p:spPr>
          <a:xfrm rot="20589314">
            <a:off x="7493073" y="6504881"/>
            <a:ext cx="1862356" cy="220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82293279-D553-4BF7-9B93-872B1BC54A6E}"/>
              </a:ext>
            </a:extLst>
          </p:cNvPr>
          <p:cNvSpPr/>
          <p:nvPr/>
        </p:nvSpPr>
        <p:spPr>
          <a:xfrm rot="20149980">
            <a:off x="9463426" y="6480599"/>
            <a:ext cx="1161210" cy="28052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C4BE58FA-3F8B-4AA5-8ECC-C1743A0BDC1C}"/>
              </a:ext>
            </a:extLst>
          </p:cNvPr>
          <p:cNvSpPr/>
          <p:nvPr/>
        </p:nvSpPr>
        <p:spPr>
          <a:xfrm rot="6002530">
            <a:off x="10565415" y="5109261"/>
            <a:ext cx="1862356" cy="25680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100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F4E9-7A06-481E-829B-DAC7122A4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Structural</a:t>
            </a:r>
            <a:r>
              <a:rPr lang="cs-CZ" dirty="0"/>
              <a:t> </a:t>
            </a:r>
            <a:r>
              <a:rPr lang="cs-CZ" dirty="0" err="1"/>
              <a:t>equivalence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A1AC8-B342-40A7-834F-1A306FF45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Profile </a:t>
            </a:r>
            <a:r>
              <a:rPr lang="cs-CZ" dirty="0" err="1"/>
              <a:t>similarity</a:t>
            </a:r>
            <a:endParaRPr lang="cs-CZ" dirty="0"/>
          </a:p>
          <a:p>
            <a:r>
              <a:rPr lang="cs-CZ" dirty="0"/>
              <a:t>Direct </a:t>
            </a:r>
            <a:r>
              <a:rPr lang="cs-CZ" dirty="0" err="1"/>
              <a:t>method</a:t>
            </a:r>
            <a:r>
              <a:rPr lang="cs-CZ" dirty="0"/>
              <a:t> - </a:t>
            </a:r>
            <a:r>
              <a:rPr lang="cs-CZ" dirty="0" err="1"/>
              <a:t>optimatization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822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B456A9-D696-4249-BA25-D31A2337F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Automorphic</a:t>
            </a:r>
            <a:r>
              <a:rPr lang="cs-CZ" dirty="0"/>
              <a:t> </a:t>
            </a:r>
            <a:r>
              <a:rPr lang="cs-CZ" dirty="0" err="1"/>
              <a:t>equivalence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B002C8-2F7B-454A-8849-CA7F7D44E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identifies actors that have the same</a:t>
            </a:r>
            <a:r>
              <a:rPr lang="cs-CZ" dirty="0"/>
              <a:t> </a:t>
            </a:r>
            <a:r>
              <a:rPr lang="en-US" dirty="0"/>
              <a:t>position, or who are completely substitutable</a:t>
            </a:r>
            <a:endParaRPr lang="cs-CZ" dirty="0"/>
          </a:p>
          <a:p>
            <a:r>
              <a:rPr lang="en-US" dirty="0"/>
              <a:t>sets of actors can be equivalent by being</a:t>
            </a:r>
            <a:r>
              <a:rPr lang="cs-CZ" dirty="0"/>
              <a:t> </a:t>
            </a:r>
            <a:r>
              <a:rPr lang="en-US" dirty="0"/>
              <a:t>embedded in local structures that have the same patterns of ties -- "parallel" structures</a:t>
            </a:r>
            <a:endParaRPr lang="cs-CZ" dirty="0"/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exchanged</a:t>
            </a:r>
            <a:r>
              <a:rPr lang="cs-CZ" dirty="0"/>
              <a:t> - </a:t>
            </a:r>
            <a:r>
              <a:rPr lang="en-US" dirty="0"/>
              <a:t>all of the </a:t>
            </a:r>
            <a:r>
              <a:rPr lang="en-US" b="1" dirty="0"/>
              <a:t>distances among all the actors </a:t>
            </a:r>
            <a:r>
              <a:rPr lang="en-US" dirty="0"/>
              <a:t>in</a:t>
            </a:r>
            <a:r>
              <a:rPr lang="cs-CZ" dirty="0"/>
              <a:t> </a:t>
            </a:r>
            <a:r>
              <a:rPr lang="en-US" dirty="0"/>
              <a:t>the graph would be exactly identical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EDCE127-A758-4F83-A9AF-EC459CF00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233" y="4819650"/>
            <a:ext cx="2905125" cy="2038350"/>
          </a:xfrm>
          <a:prstGeom prst="rect">
            <a:avLst/>
          </a:prstGeom>
        </p:spPr>
      </p:pic>
      <p:sp>
        <p:nvSpPr>
          <p:cNvPr id="5" name="Šipka: doprava 4">
            <a:extLst>
              <a:ext uri="{FF2B5EF4-FFF2-40B4-BE49-F238E27FC236}">
                <a16:creationId xmlns:a16="http://schemas.microsoft.com/office/drawing/2014/main" id="{479526CF-76D5-4068-B645-E701FC4CE7D0}"/>
              </a:ext>
            </a:extLst>
          </p:cNvPr>
          <p:cNvSpPr/>
          <p:nvPr/>
        </p:nvSpPr>
        <p:spPr>
          <a:xfrm rot="1561276">
            <a:off x="2605330" y="5453868"/>
            <a:ext cx="1862356" cy="206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F4CFF800-8AB9-4CFA-BD2F-00C09E9150E5}"/>
              </a:ext>
            </a:extLst>
          </p:cNvPr>
          <p:cNvSpPr/>
          <p:nvPr/>
        </p:nvSpPr>
        <p:spPr>
          <a:xfrm rot="8855517">
            <a:off x="7413767" y="5302623"/>
            <a:ext cx="1862356" cy="206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F69D7432-B04D-40FC-9413-D961575567EE}"/>
              </a:ext>
            </a:extLst>
          </p:cNvPr>
          <p:cNvSpPr/>
          <p:nvPr/>
        </p:nvSpPr>
        <p:spPr>
          <a:xfrm>
            <a:off x="4275448" y="5692108"/>
            <a:ext cx="1532279" cy="11658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06840EA5-1D7C-4BF8-B573-634D8E394DC7}"/>
              </a:ext>
            </a:extLst>
          </p:cNvPr>
          <p:cNvSpPr/>
          <p:nvPr/>
        </p:nvSpPr>
        <p:spPr>
          <a:xfrm>
            <a:off x="6173864" y="5692108"/>
            <a:ext cx="1532279" cy="11658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00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3944</TotalTime>
  <Words>535</Words>
  <Application>Microsoft Office PowerPoint</Application>
  <PresentationFormat>Širokoúhlá obrazovka</PresentationFormat>
  <Paragraphs>45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SOCn5010 Analýza sociálních sítí</vt:lpstr>
      <vt:lpstr>Dualita osob a skupin (Breiger)</vt:lpstr>
      <vt:lpstr>Dualita osob a skupin (Breiger)</vt:lpstr>
      <vt:lpstr>Dualita osob a skupin (Breiger)</vt:lpstr>
      <vt:lpstr>Dualita osob a skupin (Breiger)</vt:lpstr>
      <vt:lpstr>Idea of equivalence</vt:lpstr>
      <vt:lpstr>Structural equivalence</vt:lpstr>
      <vt:lpstr>Structural equivalence</vt:lpstr>
      <vt:lpstr>Automorphic equivalence</vt:lpstr>
      <vt:lpstr>Regular equivalence</vt:lpstr>
      <vt:lpstr>Core - periphery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SOCn5010 Analýza sociálních sítí</dc:title>
  <dc:creator>Jiří Navrátil</dc:creator>
  <cp:lastModifiedBy>Jiří Navrátil</cp:lastModifiedBy>
  <cp:revision>300</cp:revision>
  <dcterms:created xsi:type="dcterms:W3CDTF">2020-10-08T12:47:50Z</dcterms:created>
  <dcterms:modified xsi:type="dcterms:W3CDTF">2024-12-02T10:49:11Z</dcterms:modified>
</cp:coreProperties>
</file>