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3"/>
  </p:notesMasterIdLst>
  <p:handoutMasterIdLst>
    <p:handoutMasterId r:id="rId14"/>
  </p:handoutMasterIdLst>
  <p:sldIdLst>
    <p:sldId id="256" r:id="rId2"/>
    <p:sldId id="257" r:id="rId3"/>
    <p:sldId id="259" r:id="rId4"/>
    <p:sldId id="260" r:id="rId5"/>
    <p:sldId id="267" r:id="rId6"/>
    <p:sldId id="261" r:id="rId7"/>
    <p:sldId id="262" r:id="rId8"/>
    <p:sldId id="263" r:id="rId9"/>
    <p:sldId id="264" r:id="rId10"/>
    <p:sldId id="266" r:id="rId11"/>
    <p:sldId id="265" r:id="rId1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53"/>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756DAF-2338-40DB-B8D0-AF63DA361263}" v="13" dt="2023-11-06T11:26:58.883"/>
    <p1510:client id="{E1AEB4CD-B6FE-4A74-A518-95B579978A1F}" v="451" dt="2023-11-06T07:11:08.567"/>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768" autoAdjust="0"/>
  </p:normalViewPr>
  <p:slideViewPr>
    <p:cSldViewPr snapToGrid="0">
      <p:cViewPr varScale="1">
        <p:scale>
          <a:sx n="79" d="100"/>
          <a:sy n="79" d="100"/>
        </p:scale>
        <p:origin x="773" y="7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a Porkertová" userId="856e1295cba05e66" providerId="LiveId" clId="{E1AEB4CD-B6FE-4A74-A518-95B579978A1F}"/>
    <pc:docChg chg="undo redo custSel addSld delSld modSld">
      <pc:chgData name="Hana Porkertová" userId="856e1295cba05e66" providerId="LiveId" clId="{E1AEB4CD-B6FE-4A74-A518-95B579978A1F}" dt="2023-11-06T07:20:29.375" v="4141" actId="20577"/>
      <pc:docMkLst>
        <pc:docMk/>
      </pc:docMkLst>
      <pc:sldChg chg="modSp mod modAnim">
        <pc:chgData name="Hana Porkertová" userId="856e1295cba05e66" providerId="LiveId" clId="{E1AEB4CD-B6FE-4A74-A518-95B579978A1F}" dt="2023-11-06T07:02:17.541" v="3735"/>
        <pc:sldMkLst>
          <pc:docMk/>
          <pc:sldMk cId="3273676285" sldId="257"/>
        </pc:sldMkLst>
        <pc:spChg chg="mod">
          <ac:chgData name="Hana Porkertová" userId="856e1295cba05e66" providerId="LiveId" clId="{E1AEB4CD-B6FE-4A74-A518-95B579978A1F}" dt="2023-11-06T07:02:17.541" v="3735"/>
          <ac:spMkLst>
            <pc:docMk/>
            <pc:sldMk cId="3273676285" sldId="257"/>
            <ac:spMk id="5" creationId="{011629D0-A7D8-BACE-C6D2-2E1189C8ADCF}"/>
          </ac:spMkLst>
        </pc:spChg>
      </pc:sldChg>
      <pc:sldChg chg="addSp delSp modSp new del mod modClrScheme modAnim chgLayout">
        <pc:chgData name="Hana Porkertová" userId="856e1295cba05e66" providerId="LiveId" clId="{E1AEB4CD-B6FE-4A74-A518-95B579978A1F}" dt="2023-11-06T07:02:12.253" v="3733" actId="2696"/>
        <pc:sldMkLst>
          <pc:docMk/>
          <pc:sldMk cId="1281230305" sldId="258"/>
        </pc:sldMkLst>
        <pc:spChg chg="mod ord">
          <ac:chgData name="Hana Porkertová" userId="856e1295cba05e66" providerId="LiveId" clId="{E1AEB4CD-B6FE-4A74-A518-95B579978A1F}" dt="2023-11-01T08:17:12.599" v="24" actId="700"/>
          <ac:spMkLst>
            <pc:docMk/>
            <pc:sldMk cId="1281230305" sldId="258"/>
            <ac:spMk id="2" creationId="{6C5B2107-488B-431E-38FA-9B53A5E47D3B}"/>
          </ac:spMkLst>
        </pc:spChg>
        <pc:spChg chg="mod ord">
          <ac:chgData name="Hana Porkertová" userId="856e1295cba05e66" providerId="LiveId" clId="{E1AEB4CD-B6FE-4A74-A518-95B579978A1F}" dt="2023-11-01T08:17:12.599" v="24" actId="700"/>
          <ac:spMkLst>
            <pc:docMk/>
            <pc:sldMk cId="1281230305" sldId="258"/>
            <ac:spMk id="3" creationId="{F59C99A6-C1AF-B08C-54FD-27652314D4BA}"/>
          </ac:spMkLst>
        </pc:spChg>
        <pc:spChg chg="del">
          <ac:chgData name="Hana Porkertová" userId="856e1295cba05e66" providerId="LiveId" clId="{E1AEB4CD-B6FE-4A74-A518-95B579978A1F}" dt="2023-11-01T08:17:12.599" v="24" actId="700"/>
          <ac:spMkLst>
            <pc:docMk/>
            <pc:sldMk cId="1281230305" sldId="258"/>
            <ac:spMk id="4" creationId="{E630398A-341C-3C72-0441-0394E57E82F1}"/>
          </ac:spMkLst>
        </pc:spChg>
        <pc:spChg chg="del mod ord">
          <ac:chgData name="Hana Porkertová" userId="856e1295cba05e66" providerId="LiveId" clId="{E1AEB4CD-B6FE-4A74-A518-95B579978A1F}" dt="2023-11-01T08:17:12.599" v="24" actId="700"/>
          <ac:spMkLst>
            <pc:docMk/>
            <pc:sldMk cId="1281230305" sldId="258"/>
            <ac:spMk id="5" creationId="{4B0E3CF4-7F6B-4489-0896-04A1ABE59E3E}"/>
          </ac:spMkLst>
        </pc:spChg>
        <pc:spChg chg="add mod ord">
          <ac:chgData name="Hana Porkertová" userId="856e1295cba05e66" providerId="LiveId" clId="{E1AEB4CD-B6FE-4A74-A518-95B579978A1F}" dt="2023-11-06T07:02:09.045" v="3732" actId="21"/>
          <ac:spMkLst>
            <pc:docMk/>
            <pc:sldMk cId="1281230305" sldId="258"/>
            <ac:spMk id="6" creationId="{EA55F565-37A9-DF36-6A03-06392E0C5497}"/>
          </ac:spMkLst>
        </pc:spChg>
      </pc:sldChg>
      <pc:sldChg chg="add del">
        <pc:chgData name="Hana Porkertová" userId="856e1295cba05e66" providerId="LiveId" clId="{E1AEB4CD-B6FE-4A74-A518-95B579978A1F}" dt="2023-11-01T08:17:04.175" v="23" actId="47"/>
        <pc:sldMkLst>
          <pc:docMk/>
          <pc:sldMk cId="2284671570" sldId="259"/>
        </pc:sldMkLst>
      </pc:sldChg>
      <pc:sldChg chg="addSp delSp modSp new mod modClrScheme modAnim chgLayout">
        <pc:chgData name="Hana Porkertová" userId="856e1295cba05e66" providerId="LiveId" clId="{E1AEB4CD-B6FE-4A74-A518-95B579978A1F}" dt="2023-11-06T06:59:44.903" v="3694"/>
        <pc:sldMkLst>
          <pc:docMk/>
          <pc:sldMk cId="3239201696" sldId="259"/>
        </pc:sldMkLst>
        <pc:spChg chg="mod ord">
          <ac:chgData name="Hana Porkertová" userId="856e1295cba05e66" providerId="LiveId" clId="{E1AEB4CD-B6FE-4A74-A518-95B579978A1F}" dt="2023-11-01T08:21:05.916" v="183" actId="700"/>
          <ac:spMkLst>
            <pc:docMk/>
            <pc:sldMk cId="3239201696" sldId="259"/>
            <ac:spMk id="2" creationId="{C9BDF9F8-CF4F-8594-E277-23E777299BDB}"/>
          </ac:spMkLst>
        </pc:spChg>
        <pc:spChg chg="mod ord">
          <ac:chgData name="Hana Porkertová" userId="856e1295cba05e66" providerId="LiveId" clId="{E1AEB4CD-B6FE-4A74-A518-95B579978A1F}" dt="2023-11-01T08:21:05.916" v="183" actId="700"/>
          <ac:spMkLst>
            <pc:docMk/>
            <pc:sldMk cId="3239201696" sldId="259"/>
            <ac:spMk id="3" creationId="{B8F118EB-577E-D709-F7C5-C52BF49F7A95}"/>
          </ac:spMkLst>
        </pc:spChg>
        <pc:spChg chg="del mod ord">
          <ac:chgData name="Hana Porkertová" userId="856e1295cba05e66" providerId="LiveId" clId="{E1AEB4CD-B6FE-4A74-A518-95B579978A1F}" dt="2023-11-01T08:21:05.916" v="183" actId="700"/>
          <ac:spMkLst>
            <pc:docMk/>
            <pc:sldMk cId="3239201696" sldId="259"/>
            <ac:spMk id="4" creationId="{B9353953-9AC9-9B6B-4901-8D79BE8B5227}"/>
          </ac:spMkLst>
        </pc:spChg>
        <pc:spChg chg="add mod ord">
          <ac:chgData name="Hana Porkertová" userId="856e1295cba05e66" providerId="LiveId" clId="{E1AEB4CD-B6FE-4A74-A518-95B579978A1F}" dt="2023-11-01T08:21:11.365" v="210" actId="20577"/>
          <ac:spMkLst>
            <pc:docMk/>
            <pc:sldMk cId="3239201696" sldId="259"/>
            <ac:spMk id="5" creationId="{522476A0-6396-4BA3-226F-E281C797D94F}"/>
          </ac:spMkLst>
        </pc:spChg>
        <pc:spChg chg="add mod ord">
          <ac:chgData name="Hana Porkertová" userId="856e1295cba05e66" providerId="LiveId" clId="{E1AEB4CD-B6FE-4A74-A518-95B579978A1F}" dt="2023-11-06T06:59:37.372" v="3692" actId="12"/>
          <ac:spMkLst>
            <pc:docMk/>
            <pc:sldMk cId="3239201696" sldId="259"/>
            <ac:spMk id="6" creationId="{5F025ECC-F3A7-E222-95AD-90CDED6A416A}"/>
          </ac:spMkLst>
        </pc:spChg>
      </pc:sldChg>
      <pc:sldChg chg="addSp delSp modSp new mod modClrScheme modAnim chgLayout">
        <pc:chgData name="Hana Porkertová" userId="856e1295cba05e66" providerId="LiveId" clId="{E1AEB4CD-B6FE-4A74-A518-95B579978A1F}" dt="2023-11-06T06:59:55.733" v="3695"/>
        <pc:sldMkLst>
          <pc:docMk/>
          <pc:sldMk cId="3235689270" sldId="260"/>
        </pc:sldMkLst>
        <pc:spChg chg="mod ord">
          <ac:chgData name="Hana Porkertová" userId="856e1295cba05e66" providerId="LiveId" clId="{E1AEB4CD-B6FE-4A74-A518-95B579978A1F}" dt="2023-11-01T08:32:57.964" v="744" actId="700"/>
          <ac:spMkLst>
            <pc:docMk/>
            <pc:sldMk cId="3235689270" sldId="260"/>
            <ac:spMk id="2" creationId="{83A73EA4-E82A-A27A-01D3-BBA885170E7D}"/>
          </ac:spMkLst>
        </pc:spChg>
        <pc:spChg chg="mod ord">
          <ac:chgData name="Hana Porkertová" userId="856e1295cba05e66" providerId="LiveId" clId="{E1AEB4CD-B6FE-4A74-A518-95B579978A1F}" dt="2023-11-01T08:32:57.964" v="744" actId="700"/>
          <ac:spMkLst>
            <pc:docMk/>
            <pc:sldMk cId="3235689270" sldId="260"/>
            <ac:spMk id="3" creationId="{34909943-579A-F7EA-0204-3F85B9285516}"/>
          </ac:spMkLst>
        </pc:spChg>
        <pc:spChg chg="del">
          <ac:chgData name="Hana Porkertová" userId="856e1295cba05e66" providerId="LiveId" clId="{E1AEB4CD-B6FE-4A74-A518-95B579978A1F}" dt="2023-11-01T08:32:57.964" v="744" actId="700"/>
          <ac:spMkLst>
            <pc:docMk/>
            <pc:sldMk cId="3235689270" sldId="260"/>
            <ac:spMk id="4" creationId="{5E1DBD6F-DCF7-83E7-9755-3E1D0EACAB48}"/>
          </ac:spMkLst>
        </pc:spChg>
        <pc:spChg chg="del mod ord">
          <ac:chgData name="Hana Porkertová" userId="856e1295cba05e66" providerId="LiveId" clId="{E1AEB4CD-B6FE-4A74-A518-95B579978A1F}" dt="2023-11-01T08:32:57.964" v="744" actId="700"/>
          <ac:spMkLst>
            <pc:docMk/>
            <pc:sldMk cId="3235689270" sldId="260"/>
            <ac:spMk id="5" creationId="{6889AE1D-BEA7-4EC6-EBA4-842D3BDD3B2D}"/>
          </ac:spMkLst>
        </pc:spChg>
        <pc:spChg chg="add mod ord">
          <ac:chgData name="Hana Porkertová" userId="856e1295cba05e66" providerId="LiveId" clId="{E1AEB4CD-B6FE-4A74-A518-95B579978A1F}" dt="2023-11-02T15:39:14.450" v="3507" actId="21"/>
          <ac:spMkLst>
            <pc:docMk/>
            <pc:sldMk cId="3235689270" sldId="260"/>
            <ac:spMk id="6" creationId="{A4C06E0E-E298-E2F3-E64C-918801ACA8F3}"/>
          </ac:spMkLst>
        </pc:spChg>
      </pc:sldChg>
      <pc:sldChg chg="modSp new mod modAnim">
        <pc:chgData name="Hana Porkertová" userId="856e1295cba05e66" providerId="LiveId" clId="{E1AEB4CD-B6FE-4A74-A518-95B579978A1F}" dt="2023-11-06T07:02:52.979" v="3736"/>
        <pc:sldMkLst>
          <pc:docMk/>
          <pc:sldMk cId="319867571" sldId="261"/>
        </pc:sldMkLst>
        <pc:spChg chg="mod">
          <ac:chgData name="Hana Porkertová" userId="856e1295cba05e66" providerId="LiveId" clId="{E1AEB4CD-B6FE-4A74-A518-95B579978A1F}" dt="2023-11-06T07:02:04.019" v="3731" actId="6549"/>
          <ac:spMkLst>
            <pc:docMk/>
            <pc:sldMk cId="319867571" sldId="261"/>
            <ac:spMk id="4" creationId="{A76C5605-E515-907C-42E2-56A834DD5A90}"/>
          </ac:spMkLst>
        </pc:spChg>
      </pc:sldChg>
      <pc:sldChg chg="addSp delSp modSp new mod modClrScheme modAnim chgLayout">
        <pc:chgData name="Hana Porkertová" userId="856e1295cba05e66" providerId="LiveId" clId="{E1AEB4CD-B6FE-4A74-A518-95B579978A1F}" dt="2023-11-06T07:11:08.567" v="4136" actId="255"/>
        <pc:sldMkLst>
          <pc:docMk/>
          <pc:sldMk cId="2256294921" sldId="262"/>
        </pc:sldMkLst>
        <pc:spChg chg="mod ord">
          <ac:chgData name="Hana Porkertová" userId="856e1295cba05e66" providerId="LiveId" clId="{E1AEB4CD-B6FE-4A74-A518-95B579978A1F}" dt="2023-11-01T09:43:05.149" v="2067" actId="700"/>
          <ac:spMkLst>
            <pc:docMk/>
            <pc:sldMk cId="2256294921" sldId="262"/>
            <ac:spMk id="2" creationId="{A5055B13-A5D3-84ED-9B67-57E4F8D6DFBB}"/>
          </ac:spMkLst>
        </pc:spChg>
        <pc:spChg chg="mod ord">
          <ac:chgData name="Hana Porkertová" userId="856e1295cba05e66" providerId="LiveId" clId="{E1AEB4CD-B6FE-4A74-A518-95B579978A1F}" dt="2023-11-01T09:43:05.149" v="2067" actId="700"/>
          <ac:spMkLst>
            <pc:docMk/>
            <pc:sldMk cId="2256294921" sldId="262"/>
            <ac:spMk id="3" creationId="{5FE484CF-6702-F163-163A-9A5D7903AF05}"/>
          </ac:spMkLst>
        </pc:spChg>
        <pc:spChg chg="del mod ord">
          <ac:chgData name="Hana Porkertová" userId="856e1295cba05e66" providerId="LiveId" clId="{E1AEB4CD-B6FE-4A74-A518-95B579978A1F}" dt="2023-11-01T09:43:05.149" v="2067" actId="700"/>
          <ac:spMkLst>
            <pc:docMk/>
            <pc:sldMk cId="2256294921" sldId="262"/>
            <ac:spMk id="4" creationId="{B55F111C-D4DC-7956-2B9F-1E0B9F07AC27}"/>
          </ac:spMkLst>
        </pc:spChg>
        <pc:spChg chg="add mod ord">
          <ac:chgData name="Hana Porkertová" userId="856e1295cba05e66" providerId="LiveId" clId="{E1AEB4CD-B6FE-4A74-A518-95B579978A1F}" dt="2023-11-01T09:45:06.350" v="2115" actId="20577"/>
          <ac:spMkLst>
            <pc:docMk/>
            <pc:sldMk cId="2256294921" sldId="262"/>
            <ac:spMk id="5" creationId="{77C91C03-2F0B-20E7-B0BD-8C34B4FDB3EE}"/>
          </ac:spMkLst>
        </pc:spChg>
        <pc:spChg chg="add mod ord">
          <ac:chgData name="Hana Porkertová" userId="856e1295cba05e66" providerId="LiveId" clId="{E1AEB4CD-B6FE-4A74-A518-95B579978A1F}" dt="2023-11-06T07:11:08.567" v="4136" actId="255"/>
          <ac:spMkLst>
            <pc:docMk/>
            <pc:sldMk cId="2256294921" sldId="262"/>
            <ac:spMk id="6" creationId="{A45BD3DA-2D15-CB42-4172-51933C22C1B7}"/>
          </ac:spMkLst>
        </pc:spChg>
      </pc:sldChg>
      <pc:sldChg chg="addSp delSp modSp new mod modClrScheme chgLayout">
        <pc:chgData name="Hana Porkertová" userId="856e1295cba05e66" providerId="LiveId" clId="{E1AEB4CD-B6FE-4A74-A518-95B579978A1F}" dt="2023-11-02T14:30:36.969" v="2595" actId="113"/>
        <pc:sldMkLst>
          <pc:docMk/>
          <pc:sldMk cId="3251162362" sldId="263"/>
        </pc:sldMkLst>
        <pc:spChg chg="mod ord">
          <ac:chgData name="Hana Porkertová" userId="856e1295cba05e66" providerId="LiveId" clId="{E1AEB4CD-B6FE-4A74-A518-95B579978A1F}" dt="2023-11-02T12:10:19.456" v="2568" actId="700"/>
          <ac:spMkLst>
            <pc:docMk/>
            <pc:sldMk cId="3251162362" sldId="263"/>
            <ac:spMk id="2" creationId="{75FE03B4-D23E-E2E6-CCFF-8E4DE62F8DAB}"/>
          </ac:spMkLst>
        </pc:spChg>
        <pc:spChg chg="mod ord">
          <ac:chgData name="Hana Porkertová" userId="856e1295cba05e66" providerId="LiveId" clId="{E1AEB4CD-B6FE-4A74-A518-95B579978A1F}" dt="2023-11-02T12:10:19.456" v="2568" actId="700"/>
          <ac:spMkLst>
            <pc:docMk/>
            <pc:sldMk cId="3251162362" sldId="263"/>
            <ac:spMk id="3" creationId="{AF3EF07D-C9DC-E715-CFA8-1FC1EA1CF153}"/>
          </ac:spMkLst>
        </pc:spChg>
        <pc:spChg chg="del">
          <ac:chgData name="Hana Porkertová" userId="856e1295cba05e66" providerId="LiveId" clId="{E1AEB4CD-B6FE-4A74-A518-95B579978A1F}" dt="2023-11-02T12:10:19.456" v="2568" actId="700"/>
          <ac:spMkLst>
            <pc:docMk/>
            <pc:sldMk cId="3251162362" sldId="263"/>
            <ac:spMk id="4" creationId="{5FF17AE4-945C-3064-48D3-668799F0B2D0}"/>
          </ac:spMkLst>
        </pc:spChg>
        <pc:spChg chg="del mod ord">
          <ac:chgData name="Hana Porkertová" userId="856e1295cba05e66" providerId="LiveId" clId="{E1AEB4CD-B6FE-4A74-A518-95B579978A1F}" dt="2023-11-02T12:10:19.456" v="2568" actId="700"/>
          <ac:spMkLst>
            <pc:docMk/>
            <pc:sldMk cId="3251162362" sldId="263"/>
            <ac:spMk id="5" creationId="{6BB87F5E-9FBD-95AF-B4FB-44ADE8E51B95}"/>
          </ac:spMkLst>
        </pc:spChg>
        <pc:spChg chg="add mod ord">
          <ac:chgData name="Hana Porkertová" userId="856e1295cba05e66" providerId="LiveId" clId="{E1AEB4CD-B6FE-4A74-A518-95B579978A1F}" dt="2023-11-02T14:30:36.969" v="2595" actId="113"/>
          <ac:spMkLst>
            <pc:docMk/>
            <pc:sldMk cId="3251162362" sldId="263"/>
            <ac:spMk id="6" creationId="{78BD0249-481C-A2CA-9B15-49B3DBFE6D06}"/>
          </ac:spMkLst>
        </pc:spChg>
      </pc:sldChg>
      <pc:sldChg chg="add del">
        <pc:chgData name="Hana Porkertová" userId="856e1295cba05e66" providerId="LiveId" clId="{E1AEB4CD-B6FE-4A74-A518-95B579978A1F}" dt="2023-11-02T12:10:09.445" v="2566" actId="47"/>
        <pc:sldMkLst>
          <pc:docMk/>
          <pc:sldMk cId="4087499571" sldId="263"/>
        </pc:sldMkLst>
      </pc:sldChg>
      <pc:sldChg chg="modSp add mod">
        <pc:chgData name="Hana Porkertová" userId="856e1295cba05e66" providerId="LiveId" clId="{E1AEB4CD-B6FE-4A74-A518-95B579978A1F}" dt="2023-11-02T14:33:32.180" v="2623" actId="108"/>
        <pc:sldMkLst>
          <pc:docMk/>
          <pc:sldMk cId="4215583280" sldId="264"/>
        </pc:sldMkLst>
        <pc:spChg chg="mod">
          <ac:chgData name="Hana Porkertová" userId="856e1295cba05e66" providerId="LiveId" clId="{E1AEB4CD-B6FE-4A74-A518-95B579978A1F}" dt="2023-11-02T14:33:32.180" v="2623" actId="108"/>
          <ac:spMkLst>
            <pc:docMk/>
            <pc:sldMk cId="4215583280" sldId="264"/>
            <ac:spMk id="6" creationId="{78BD0249-481C-A2CA-9B15-49B3DBFE6D06}"/>
          </ac:spMkLst>
        </pc:spChg>
      </pc:sldChg>
      <pc:sldChg chg="modSp new mod">
        <pc:chgData name="Hana Porkertová" userId="856e1295cba05e66" providerId="LiveId" clId="{E1AEB4CD-B6FE-4A74-A518-95B579978A1F}" dt="2023-11-02T15:17:50.714" v="3131" actId="20577"/>
        <pc:sldMkLst>
          <pc:docMk/>
          <pc:sldMk cId="1275756179" sldId="265"/>
        </pc:sldMkLst>
        <pc:spChg chg="mod">
          <ac:chgData name="Hana Porkertová" userId="856e1295cba05e66" providerId="LiveId" clId="{E1AEB4CD-B6FE-4A74-A518-95B579978A1F}" dt="2023-11-02T15:17:50.714" v="3131" actId="20577"/>
          <ac:spMkLst>
            <pc:docMk/>
            <pc:sldMk cId="1275756179" sldId="265"/>
            <ac:spMk id="4" creationId="{A5148223-120C-55F2-A898-0088FC3D76D7}"/>
          </ac:spMkLst>
        </pc:spChg>
      </pc:sldChg>
      <pc:sldChg chg="modSp add mod">
        <pc:chgData name="Hana Porkertová" userId="856e1295cba05e66" providerId="LiveId" clId="{E1AEB4CD-B6FE-4A74-A518-95B579978A1F}" dt="2023-11-06T07:20:29.375" v="4141" actId="20577"/>
        <pc:sldMkLst>
          <pc:docMk/>
          <pc:sldMk cId="951163888" sldId="266"/>
        </pc:sldMkLst>
        <pc:spChg chg="mod">
          <ac:chgData name="Hana Porkertová" userId="856e1295cba05e66" providerId="LiveId" clId="{E1AEB4CD-B6FE-4A74-A518-95B579978A1F}" dt="2023-11-06T07:20:29.375" v="4141" actId="20577"/>
          <ac:spMkLst>
            <pc:docMk/>
            <pc:sldMk cId="951163888" sldId="266"/>
            <ac:spMk id="6" creationId="{78BD0249-481C-A2CA-9B15-49B3DBFE6D06}"/>
          </ac:spMkLst>
        </pc:spChg>
      </pc:sldChg>
      <pc:sldChg chg="modSp new mod modAnim">
        <pc:chgData name="Hana Porkertová" userId="856e1295cba05e66" providerId="LiveId" clId="{E1AEB4CD-B6FE-4A74-A518-95B579978A1F}" dt="2023-11-06T07:01:56.054" v="3730" actId="20577"/>
        <pc:sldMkLst>
          <pc:docMk/>
          <pc:sldMk cId="2967497643" sldId="267"/>
        </pc:sldMkLst>
        <pc:spChg chg="mod">
          <ac:chgData name="Hana Porkertová" userId="856e1295cba05e66" providerId="LiveId" clId="{E1AEB4CD-B6FE-4A74-A518-95B579978A1F}" dt="2023-11-06T07:01:56.054" v="3730" actId="20577"/>
          <ac:spMkLst>
            <pc:docMk/>
            <pc:sldMk cId="2967497643" sldId="267"/>
            <ac:spMk id="4" creationId="{6F5E52B1-8EBA-B0AA-C2B9-E19BF80E041D}"/>
          </ac:spMkLst>
        </pc:spChg>
      </pc:sldChg>
    </pc:docChg>
  </pc:docChgLst>
  <pc:docChgLst>
    <pc:chgData name="Hana Porkertová" userId="856e1295cba05e66" providerId="LiveId" clId="{3A756DAF-2338-40DB-B8D0-AF63DA361263}"/>
    <pc:docChg chg="modSld">
      <pc:chgData name="Hana Porkertová" userId="856e1295cba05e66" providerId="LiveId" clId="{3A756DAF-2338-40DB-B8D0-AF63DA361263}" dt="2023-11-06T11:26:58.883" v="12" actId="20577"/>
      <pc:docMkLst>
        <pc:docMk/>
      </pc:docMkLst>
      <pc:sldChg chg="modSp">
        <pc:chgData name="Hana Porkertová" userId="856e1295cba05e66" providerId="LiveId" clId="{3A756DAF-2338-40DB-B8D0-AF63DA361263}" dt="2023-11-06T11:26:58.883" v="12" actId="20577"/>
        <pc:sldMkLst>
          <pc:docMk/>
          <pc:sldMk cId="2256294921" sldId="262"/>
        </pc:sldMkLst>
        <pc:spChg chg="mod">
          <ac:chgData name="Hana Porkertová" userId="856e1295cba05e66" providerId="LiveId" clId="{3A756DAF-2338-40DB-B8D0-AF63DA361263}" dt="2023-11-06T11:26:58.883" v="12" actId="20577"/>
          <ac:spMkLst>
            <pc:docMk/>
            <pc:sldMk cId="2256294921" sldId="262"/>
            <ac:spMk id="6" creationId="{A45BD3DA-2D15-CB42-4172-51933C22C1B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96504829-97A8-0C4A-80EE-4326F3B8846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AB34EDCF-2F50-6D46-80EF-64A38D0130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7A53"/>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4A3528B9-C12B-BC4F-AF93-D9895556F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7A53"/>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F90D2AF3-9D7F-614C-BFDA-1610205D104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7A53"/>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FSS slide">
    <p:bg>
      <p:bgPr>
        <a:solidFill>
          <a:srgbClr val="007A53"/>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076177D2-E0A9-DB4F-9BE6-71A1D66CEE6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D12A9152-FA59-9745-A59D-D50FB6F18C9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98DFDC9-AC84-AB44-B9E6-08C20AB269E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CF56576F-AF41-3849-BD6B-FA3394CC1B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B0B77763-CB1F-AC44-ACDB-7C064A26D2E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BCD4E5D6-29D8-8A49-B4AC-98EC5D4606E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30859298-EE15-7744-AB43-3DB4F7409D2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B46E247F-6353-7D48-AB74-30C474494AA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a:t>Zápatí prezentace</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Disability justice a </a:t>
            </a:r>
            <a:r>
              <a:rPr lang="cs-CZ" dirty="0" err="1"/>
              <a:t>critical</a:t>
            </a:r>
            <a:r>
              <a:rPr lang="cs-CZ" dirty="0"/>
              <a:t> disability </a:t>
            </a:r>
            <a:r>
              <a:rPr lang="cs-CZ" dirty="0" err="1"/>
              <a:t>studies</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cs-CZ" dirty="0"/>
              <a:t>Hana Porkertová</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5FE03B4-D23E-E2E6-CCFF-8E4DE62F8DA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AF3EF07D-C9DC-E715-CFA8-1FC1EA1CF153}"/>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6" name="Zástupný obsah 5">
            <a:extLst>
              <a:ext uri="{FF2B5EF4-FFF2-40B4-BE49-F238E27FC236}">
                <a16:creationId xmlns:a16="http://schemas.microsoft.com/office/drawing/2014/main" id="{78BD0249-481C-A2CA-9B15-49B3DBFE6D06}"/>
              </a:ext>
            </a:extLst>
          </p:cNvPr>
          <p:cNvSpPr>
            <a:spLocks noGrp="1"/>
          </p:cNvSpPr>
          <p:nvPr>
            <p:ph idx="12"/>
          </p:nvPr>
        </p:nvSpPr>
        <p:spPr/>
        <p:txBody>
          <a:bodyPr/>
          <a:lstStyle/>
          <a:p>
            <a:pPr>
              <a:lnSpc>
                <a:spcPct val="100000"/>
              </a:lnSpc>
              <a:spcAft>
                <a:spcPts val="1200"/>
              </a:spcAft>
            </a:pPr>
            <a:r>
              <a:rPr lang="cs-CZ" sz="2000" i="1" dirty="0"/>
              <a:t>Zora: Pro spoustu lidí je to </a:t>
            </a:r>
            <a:r>
              <a:rPr lang="cs-CZ" sz="2000" b="1" i="1" dirty="0"/>
              <a:t>[</a:t>
            </a:r>
            <a:r>
              <a:rPr lang="cs-CZ" sz="2000" b="1" i="1" dirty="0" err="1"/>
              <a:t>tinitus</a:t>
            </a:r>
            <a:r>
              <a:rPr lang="cs-CZ" sz="2000" b="1" i="1" dirty="0"/>
              <a:t>] fakt nepochopitelný,</a:t>
            </a:r>
            <a:r>
              <a:rPr lang="cs-CZ" sz="2000" i="1" dirty="0"/>
              <a:t> </a:t>
            </a:r>
            <a:r>
              <a:rPr lang="cs-CZ" sz="2000" b="1" i="1" dirty="0"/>
              <a:t>v čem je vlastně ten problém</a:t>
            </a:r>
            <a:r>
              <a:rPr lang="cs-CZ" sz="2000" i="1" dirty="0"/>
              <a:t>, nebo proč je to prostě omezující. No ježiš, tak to slyšíš, tak to nevnímej. Ale ono to fakt je dost těžký, hlavně v tý akutní fázi. (…) To je jak kdyby do tebe prostě někdo takhle neustále píchal nějakou vidličkou a říkal nevšímej si toho, nevšímej si toho, já do tebe jenom bodám vidličkou.</a:t>
            </a:r>
          </a:p>
          <a:p>
            <a:pPr>
              <a:lnSpc>
                <a:spcPct val="100000"/>
              </a:lnSpc>
              <a:spcAft>
                <a:spcPts val="1200"/>
              </a:spcAft>
            </a:pPr>
            <a:r>
              <a:rPr lang="cs-CZ" sz="2000" i="1" dirty="0"/>
              <a:t>A úplně nejhorší asi bylo, když jsem byla ještě na nějakým specializovaným vyšetření </a:t>
            </a:r>
            <a:r>
              <a:rPr lang="cs-CZ" sz="2000" i="1"/>
              <a:t>na ORL </a:t>
            </a:r>
            <a:r>
              <a:rPr lang="cs-CZ" sz="2000" i="1" dirty="0"/>
              <a:t>a pak jsem byla na konzultaci s tím doktorem. A </a:t>
            </a:r>
            <a:r>
              <a:rPr lang="cs-CZ" sz="2000" b="1" i="1" dirty="0"/>
              <a:t>on mi říkal nějaký věci, který já už jsem tou dobou aplikovala</a:t>
            </a:r>
            <a:r>
              <a:rPr lang="cs-CZ" sz="2000" i="1" dirty="0"/>
              <a:t> (…). A on na to, </a:t>
            </a:r>
            <a:r>
              <a:rPr lang="cs-CZ" sz="2000" b="1" i="1" dirty="0"/>
              <a:t>tak to máte v zásadě vyřešený</a:t>
            </a:r>
            <a:r>
              <a:rPr lang="cs-CZ" sz="2000" i="1" dirty="0"/>
              <a:t>, ne?</a:t>
            </a:r>
          </a:p>
          <a:p>
            <a:pPr>
              <a:lnSpc>
                <a:spcPct val="100000"/>
              </a:lnSpc>
              <a:spcAft>
                <a:spcPts val="1200"/>
              </a:spcAft>
            </a:pPr>
            <a:r>
              <a:rPr lang="cs-CZ" sz="2000" i="1" dirty="0"/>
              <a:t>Ten </a:t>
            </a:r>
            <a:r>
              <a:rPr lang="cs-CZ" sz="2000" i="1" dirty="0" err="1"/>
              <a:t>tinitus</a:t>
            </a:r>
            <a:r>
              <a:rPr lang="cs-CZ" sz="2000" i="1" dirty="0"/>
              <a:t> je jedna z nejvíc na hovno diagnóz v tom, že je to taková </a:t>
            </a:r>
            <a:r>
              <a:rPr lang="cs-CZ" sz="2000" b="1" i="1" dirty="0"/>
              <a:t>šedá zóna</a:t>
            </a:r>
            <a:r>
              <a:rPr lang="cs-CZ" sz="2000" i="1" dirty="0"/>
              <a:t>. Že to je prostě </a:t>
            </a:r>
            <a:r>
              <a:rPr lang="cs-CZ" sz="2000" b="1" i="1" dirty="0"/>
              <a:t>neuchopitelný, nehmatatelný</a:t>
            </a:r>
            <a:r>
              <a:rPr lang="cs-CZ" sz="2000" i="1" dirty="0"/>
              <a:t>. (…) </a:t>
            </a:r>
            <a:r>
              <a:rPr lang="cs-CZ" sz="2000" b="1" i="1" dirty="0"/>
              <a:t>Nemůžeš to nijak dokázat</a:t>
            </a:r>
            <a:r>
              <a:rPr lang="cs-CZ" sz="2000" i="1" dirty="0"/>
              <a:t>. Jediný, co umí vyšetřit, jestli ti neumřely vláskové buňky, jestli to ucho funguje, jestli ten člověk slyší. Nebo jestli nemáš nádor. To mě řekli, vy tady nic nemáte, tady je </a:t>
            </a:r>
            <a:r>
              <a:rPr lang="cs-CZ" sz="2000" b="1" i="1" dirty="0"/>
              <a:t>všecko v pořádku medicínsky</a:t>
            </a:r>
            <a:r>
              <a:rPr lang="cs-CZ" sz="2000" i="1" dirty="0"/>
              <a:t>. Ale pak už </a:t>
            </a:r>
            <a:r>
              <a:rPr lang="cs-CZ" sz="2000" b="1" i="1" dirty="0"/>
              <a:t>se nemáš čeho chytit</a:t>
            </a:r>
            <a:r>
              <a:rPr lang="cs-CZ" sz="2000" i="1" dirty="0"/>
              <a:t>.</a:t>
            </a:r>
          </a:p>
          <a:p>
            <a:pPr>
              <a:lnSpc>
                <a:spcPct val="100000"/>
              </a:lnSpc>
              <a:spcAft>
                <a:spcPts val="1200"/>
              </a:spcAft>
            </a:pPr>
            <a:endParaRPr lang="cs-CZ" sz="2000" i="1" dirty="0"/>
          </a:p>
        </p:txBody>
      </p:sp>
    </p:spTree>
    <p:extLst>
      <p:ext uri="{BB962C8B-B14F-4D97-AF65-F5344CB8AC3E}">
        <p14:creationId xmlns:p14="http://schemas.microsoft.com/office/powerpoint/2010/main" val="951163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4017701-B0F6-8D0D-C242-E2CCB3C15A55}"/>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36638E10-F383-838F-067A-4EE81379CA4E}"/>
              </a:ext>
            </a:extLst>
          </p:cNvPr>
          <p:cNvSpPr>
            <a:spLocks noGrp="1"/>
          </p:cNvSpPr>
          <p:nvPr>
            <p:ph type="sldNum" sz="quarter" idx="11"/>
          </p:nvPr>
        </p:nvSpPr>
        <p:spPr/>
        <p:txBody>
          <a:bodyPr/>
          <a:lstStyle/>
          <a:p>
            <a:fld id="{D6D6C118-631F-4A80-9886-907009361577}" type="slidenum">
              <a:rPr lang="cs-CZ" altLang="cs-CZ" smtClean="0"/>
              <a:pPr/>
              <a:t>11</a:t>
            </a:fld>
            <a:endParaRPr lang="cs-CZ" altLang="cs-CZ" dirty="0"/>
          </a:p>
        </p:txBody>
      </p:sp>
      <p:sp>
        <p:nvSpPr>
          <p:cNvPr id="4" name="Zástupný obsah 3">
            <a:extLst>
              <a:ext uri="{FF2B5EF4-FFF2-40B4-BE49-F238E27FC236}">
                <a16:creationId xmlns:a16="http://schemas.microsoft.com/office/drawing/2014/main" id="{A5148223-120C-55F2-A898-0088FC3D76D7}"/>
              </a:ext>
            </a:extLst>
          </p:cNvPr>
          <p:cNvSpPr>
            <a:spLocks noGrp="1"/>
          </p:cNvSpPr>
          <p:nvPr>
            <p:ph idx="12"/>
          </p:nvPr>
        </p:nvSpPr>
        <p:spPr/>
        <p:txBody>
          <a:bodyPr/>
          <a:lstStyle/>
          <a:p>
            <a:pPr marL="529200" indent="-457200">
              <a:buFont typeface="Wingdings" panose="05000000000000000000" pitchFamily="2" charset="2"/>
              <a:buChar char="à"/>
            </a:pPr>
            <a:r>
              <a:rPr lang="cs-CZ" dirty="0">
                <a:sym typeface="Wingdings" panose="05000000000000000000" pitchFamily="2" charset="2"/>
              </a:rPr>
              <a:t>Nic není pouze medicínské nebo pouze sociální, je třeba se soustředit na konkrétní praktiky, které vytvářejí různé asambláže postižení, vytvářejí jejich časovost, něco usnadňují, něco znesnadňují, něco umožňují a něco znemožňují</a:t>
            </a:r>
          </a:p>
          <a:p>
            <a:pPr marL="529200" indent="-457200">
              <a:buFont typeface="Wingdings" panose="05000000000000000000" pitchFamily="2" charset="2"/>
              <a:buChar char="à"/>
            </a:pPr>
            <a:r>
              <a:rPr lang="cs-CZ" dirty="0">
                <a:sym typeface="Wingdings" panose="05000000000000000000" pitchFamily="2" charset="2"/>
              </a:rPr>
              <a:t>tyto praktiky jsou zároveň rozporuplné, molární i </a:t>
            </a:r>
            <a:r>
              <a:rPr lang="cs-CZ">
                <a:sym typeface="Wingdings" panose="05000000000000000000" pitchFamily="2" charset="2"/>
              </a:rPr>
              <a:t>molekulární linie</a:t>
            </a:r>
            <a:endParaRPr lang="cs-CZ" dirty="0">
              <a:sym typeface="Wingdings" panose="05000000000000000000" pitchFamily="2" charset="2"/>
            </a:endParaRPr>
          </a:p>
          <a:p>
            <a:endParaRPr lang="cs-CZ" dirty="0"/>
          </a:p>
        </p:txBody>
      </p:sp>
    </p:spTree>
    <p:extLst>
      <p:ext uri="{BB962C8B-B14F-4D97-AF65-F5344CB8AC3E}">
        <p14:creationId xmlns:p14="http://schemas.microsoft.com/office/powerpoint/2010/main" val="1275756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4AC2DD7-41E9-1831-1CAC-7208EC1CD17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F3427A0B-62CB-BFE9-496C-2B73DB8B5348}"/>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7473DEB2-436A-7B0B-8D08-99723E2EE5D7}"/>
              </a:ext>
            </a:extLst>
          </p:cNvPr>
          <p:cNvSpPr>
            <a:spLocks noGrp="1"/>
          </p:cNvSpPr>
          <p:nvPr>
            <p:ph type="title"/>
          </p:nvPr>
        </p:nvSpPr>
        <p:spPr/>
        <p:txBody>
          <a:bodyPr/>
          <a:lstStyle/>
          <a:p>
            <a:r>
              <a:rPr lang="cs-CZ" dirty="0"/>
              <a:t>Sociální model jako humanistický projekt</a:t>
            </a:r>
          </a:p>
        </p:txBody>
      </p:sp>
      <p:sp>
        <p:nvSpPr>
          <p:cNvPr id="5" name="Zástupný obsah 4">
            <a:extLst>
              <a:ext uri="{FF2B5EF4-FFF2-40B4-BE49-F238E27FC236}">
                <a16:creationId xmlns:a16="http://schemas.microsoft.com/office/drawing/2014/main" id="{011629D0-A7D8-BACE-C6D2-2E1189C8ADCF}"/>
              </a:ext>
            </a:extLst>
          </p:cNvPr>
          <p:cNvSpPr>
            <a:spLocks noGrp="1"/>
          </p:cNvSpPr>
          <p:nvPr>
            <p:ph idx="1"/>
          </p:nvPr>
        </p:nvSpPr>
        <p:spPr/>
        <p:txBody>
          <a:bodyPr/>
          <a:lstStyle/>
          <a:p>
            <a:pPr>
              <a:buFont typeface="Arial" panose="020B0604020202020204" pitchFamily="34" charset="0"/>
              <a:buChar char="•"/>
            </a:pPr>
            <a:r>
              <a:rPr lang="cs-CZ" dirty="0"/>
              <a:t>Představa racionality, předvídatelnosti, smyslu, kontroly a lidského subjektu, který je středobodem </a:t>
            </a:r>
          </a:p>
          <a:p>
            <a:pPr>
              <a:buFont typeface="Arial" panose="020B0604020202020204" pitchFamily="34" charset="0"/>
              <a:buChar char="•"/>
            </a:pPr>
            <a:r>
              <a:rPr lang="cs-CZ" dirty="0" err="1"/>
              <a:t>Titchkosky</a:t>
            </a:r>
            <a:r>
              <a:rPr lang="cs-CZ" dirty="0"/>
              <a:t>: „záleží na tom, jak se o disabilitě mluví, jaké příběhy jsou o ní vyprávěny, a tudíž jakým způsobem je přítomná v každodenním životě“ (</a:t>
            </a:r>
            <a:r>
              <a:rPr lang="cs-CZ" dirty="0" err="1"/>
              <a:t>Titchkosky</a:t>
            </a:r>
            <a:r>
              <a:rPr lang="cs-CZ" dirty="0"/>
              <a:t> in </a:t>
            </a:r>
            <a:r>
              <a:rPr lang="cs-CZ" dirty="0" err="1"/>
              <a:t>Overboe</a:t>
            </a:r>
            <a:r>
              <a:rPr lang="cs-CZ" dirty="0"/>
              <a:t>, 2009: 242)</a:t>
            </a:r>
          </a:p>
          <a:p>
            <a:pPr>
              <a:buFont typeface="Wingdings" panose="05000000000000000000" pitchFamily="2" charset="2"/>
              <a:buChar char="à"/>
            </a:pPr>
            <a:r>
              <a:rPr lang="cs-CZ" dirty="0" err="1">
                <a:sym typeface="Wingdings" panose="05000000000000000000" pitchFamily="2" charset="2"/>
              </a:rPr>
              <a:t>Overboe</a:t>
            </a:r>
            <a:r>
              <a:rPr lang="cs-CZ" dirty="0">
                <a:sym typeface="Wingdings" panose="05000000000000000000" pitchFamily="2" charset="2"/>
              </a:rPr>
              <a:t> k tomu dodává, že tyto přístupy zdůrazňují důležitost intersubjektivního významu, smyslu, rozpoznání, </a:t>
            </a:r>
            <a:r>
              <a:rPr lang="cs-CZ" dirty="0" err="1">
                <a:sym typeface="Wingdings" panose="05000000000000000000" pitchFamily="2" charset="2"/>
              </a:rPr>
              <a:t>agency</a:t>
            </a:r>
            <a:r>
              <a:rPr lang="cs-CZ" dirty="0">
                <a:sym typeface="Wingdings" panose="05000000000000000000" pitchFamily="2" charset="2"/>
              </a:rPr>
              <a:t> a záměru</a:t>
            </a:r>
          </a:p>
          <a:p>
            <a:pPr>
              <a:buFont typeface="Wingdings" panose="05000000000000000000" pitchFamily="2" charset="2"/>
              <a:buChar char="à"/>
            </a:pPr>
            <a:r>
              <a:rPr lang="cs-CZ" dirty="0">
                <a:sym typeface="Wingdings" panose="05000000000000000000" pitchFamily="2" charset="2"/>
              </a:rPr>
              <a:t>ALE: „</a:t>
            </a:r>
            <a:r>
              <a:rPr lang="cs-CZ" dirty="0" err="1">
                <a:sym typeface="Wingdings" panose="05000000000000000000" pitchFamily="2" charset="2"/>
              </a:rPr>
              <a:t>disabled</a:t>
            </a:r>
            <a:r>
              <a:rPr lang="cs-CZ" dirty="0">
                <a:sym typeface="Wingdings" panose="05000000000000000000" pitchFamily="2" charset="2"/>
              </a:rPr>
              <a:t> </a:t>
            </a:r>
            <a:r>
              <a:rPr lang="cs-CZ" dirty="0" err="1">
                <a:sym typeface="Wingdings" panose="05000000000000000000" pitchFamily="2" charset="2"/>
              </a:rPr>
              <a:t>lives</a:t>
            </a:r>
            <a:r>
              <a:rPr lang="cs-CZ" dirty="0">
                <a:sym typeface="Wingdings" panose="05000000000000000000" pitchFamily="2" charset="2"/>
              </a:rPr>
              <a:t>“ často postrádají zjevný smysl, záměr a </a:t>
            </a:r>
            <a:r>
              <a:rPr lang="cs-CZ" dirty="0" err="1">
                <a:sym typeface="Wingdings" panose="05000000000000000000" pitchFamily="2" charset="2"/>
              </a:rPr>
              <a:t>agency</a:t>
            </a:r>
            <a:r>
              <a:rPr lang="cs-CZ" dirty="0">
                <a:sym typeface="Wingdings" panose="05000000000000000000" pitchFamily="2" charset="2"/>
              </a:rPr>
              <a:t>, které vedou při analýze k </a:t>
            </a:r>
            <a:r>
              <a:rPr lang="cs-CZ" i="1" dirty="0">
                <a:sym typeface="Wingdings" panose="05000000000000000000" pitchFamily="2" charset="2"/>
              </a:rPr>
              <a:t>pochopení</a:t>
            </a:r>
            <a:r>
              <a:rPr lang="cs-CZ" dirty="0">
                <a:sym typeface="Wingdings" panose="05000000000000000000" pitchFamily="2" charset="2"/>
              </a:rPr>
              <a:t>, </a:t>
            </a:r>
            <a:r>
              <a:rPr lang="cs-CZ" i="1" dirty="0">
                <a:sym typeface="Wingdings" panose="05000000000000000000" pitchFamily="2" charset="2"/>
              </a:rPr>
              <a:t>porozumění </a:t>
            </a:r>
            <a:r>
              <a:rPr lang="cs-CZ" dirty="0">
                <a:sym typeface="Wingdings" panose="05000000000000000000" pitchFamily="2" charset="2"/>
              </a:rPr>
              <a:t>(</a:t>
            </a:r>
            <a:r>
              <a:rPr lang="cs-CZ" dirty="0" err="1">
                <a:sym typeface="Wingdings" panose="05000000000000000000" pitchFamily="2" charset="2"/>
              </a:rPr>
              <a:t>Overboe</a:t>
            </a:r>
            <a:r>
              <a:rPr lang="cs-CZ" dirty="0">
                <a:sym typeface="Wingdings" panose="05000000000000000000" pitchFamily="2" charset="2"/>
              </a:rPr>
              <a:t>, 2009)</a:t>
            </a:r>
            <a:endParaRPr lang="cs-CZ" dirty="0"/>
          </a:p>
          <a:p>
            <a:pPr>
              <a:buFont typeface="Wingdings" panose="05000000000000000000" pitchFamily="2" charset="2"/>
              <a:buChar char="à"/>
            </a:pPr>
            <a:endParaRPr lang="cs-CZ" dirty="0">
              <a:sym typeface="Wingdings" panose="05000000000000000000" pitchFamily="2" charset="2"/>
            </a:endParaRPr>
          </a:p>
        </p:txBody>
      </p:sp>
    </p:spTree>
    <p:extLst>
      <p:ext uri="{BB962C8B-B14F-4D97-AF65-F5344CB8AC3E}">
        <p14:creationId xmlns:p14="http://schemas.microsoft.com/office/powerpoint/2010/main" val="3273676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9BDF9F8-CF4F-8594-E277-23E777299BD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8F118EB-577E-D709-F7C5-C52BF49F7A95}"/>
              </a:ext>
            </a:extLst>
          </p:cNvPr>
          <p:cNvSpPr>
            <a:spLocks noGrp="1"/>
          </p:cNvSpPr>
          <p:nvPr>
            <p:ph type="sldNum" sz="quarter" idx="11"/>
          </p:nvPr>
        </p:nvSpPr>
        <p:spPr/>
        <p:txBody>
          <a:bodyPr/>
          <a:lstStyle/>
          <a:p>
            <a:fld id="{D6D6C118-631F-4A80-9886-907009361577}" type="slidenum">
              <a:rPr lang="cs-CZ" altLang="cs-CZ" smtClean="0"/>
              <a:pPr/>
              <a:t>3</a:t>
            </a:fld>
            <a:endParaRPr lang="cs-CZ" altLang="cs-CZ" dirty="0"/>
          </a:p>
        </p:txBody>
      </p:sp>
      <p:sp>
        <p:nvSpPr>
          <p:cNvPr id="5" name="Nadpis 4">
            <a:extLst>
              <a:ext uri="{FF2B5EF4-FFF2-40B4-BE49-F238E27FC236}">
                <a16:creationId xmlns:a16="http://schemas.microsoft.com/office/drawing/2014/main" id="{522476A0-6396-4BA3-226F-E281C797D94F}"/>
              </a:ext>
            </a:extLst>
          </p:cNvPr>
          <p:cNvSpPr>
            <a:spLocks noGrp="1"/>
          </p:cNvSpPr>
          <p:nvPr>
            <p:ph type="title"/>
          </p:nvPr>
        </p:nvSpPr>
        <p:spPr/>
        <p:txBody>
          <a:bodyPr/>
          <a:lstStyle/>
          <a:p>
            <a:r>
              <a:rPr lang="cs-CZ" dirty="0" err="1"/>
              <a:t>Critical</a:t>
            </a:r>
            <a:r>
              <a:rPr lang="cs-CZ" dirty="0"/>
              <a:t> disability </a:t>
            </a:r>
            <a:r>
              <a:rPr lang="cs-CZ" dirty="0" err="1"/>
              <a:t>studies</a:t>
            </a:r>
            <a:endParaRPr lang="cs-CZ" dirty="0"/>
          </a:p>
        </p:txBody>
      </p:sp>
      <p:sp>
        <p:nvSpPr>
          <p:cNvPr id="6" name="Zástupný obsah 5">
            <a:extLst>
              <a:ext uri="{FF2B5EF4-FFF2-40B4-BE49-F238E27FC236}">
                <a16:creationId xmlns:a16="http://schemas.microsoft.com/office/drawing/2014/main" id="{5F025ECC-F3A7-E222-95AD-90CDED6A416A}"/>
              </a:ext>
            </a:extLst>
          </p:cNvPr>
          <p:cNvSpPr>
            <a:spLocks noGrp="1"/>
          </p:cNvSpPr>
          <p:nvPr>
            <p:ph idx="1"/>
          </p:nvPr>
        </p:nvSpPr>
        <p:spPr/>
        <p:txBody>
          <a:bodyPr/>
          <a:lstStyle/>
          <a:p>
            <a:pPr>
              <a:buFont typeface="Arial" panose="020B0604020202020204" pitchFamily="34" charset="0"/>
              <a:buChar char="•"/>
            </a:pPr>
            <a:r>
              <a:rPr lang="cs-CZ" dirty="0" err="1"/>
              <a:t>Intersekcionalita</a:t>
            </a:r>
            <a:endParaRPr lang="cs-CZ" dirty="0"/>
          </a:p>
          <a:p>
            <a:pPr>
              <a:buFont typeface="Arial" panose="020B0604020202020204" pitchFamily="34" charset="0"/>
              <a:buChar char="•"/>
            </a:pPr>
            <a:r>
              <a:rPr lang="cs-CZ" dirty="0" err="1"/>
              <a:t>Intedisciplinarita</a:t>
            </a:r>
            <a:r>
              <a:rPr lang="cs-CZ" dirty="0"/>
              <a:t>/</a:t>
            </a:r>
            <a:r>
              <a:rPr lang="cs-CZ" dirty="0" err="1"/>
              <a:t>transdisciplinarita</a:t>
            </a:r>
            <a:endParaRPr lang="cs-CZ" dirty="0"/>
          </a:p>
          <a:p>
            <a:pPr>
              <a:buFont typeface="Arial" panose="020B0604020202020204" pitchFamily="34" charset="0"/>
              <a:buChar char="•"/>
            </a:pPr>
            <a:r>
              <a:rPr lang="cs-CZ" dirty="0"/>
              <a:t>Spíše než o „návod“, co a jak změnit, se jedná o kritickou reflexi a přeměnu diskurzů a sítí/asambláží, které disabilitu spolu-vytvářejí</a:t>
            </a:r>
          </a:p>
          <a:p>
            <a:endParaRPr lang="cs-CZ" dirty="0"/>
          </a:p>
        </p:txBody>
      </p:sp>
    </p:spTree>
    <p:extLst>
      <p:ext uri="{BB962C8B-B14F-4D97-AF65-F5344CB8AC3E}">
        <p14:creationId xmlns:p14="http://schemas.microsoft.com/office/powerpoint/2010/main" val="3239201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3A73EA4-E82A-A27A-01D3-BBA885170E7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34909943-579A-F7EA-0204-3F85B9285516}"/>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6" name="Zástupný obsah 5">
            <a:extLst>
              <a:ext uri="{FF2B5EF4-FFF2-40B4-BE49-F238E27FC236}">
                <a16:creationId xmlns:a16="http://schemas.microsoft.com/office/drawing/2014/main" id="{A4C06E0E-E298-E2F3-E64C-918801ACA8F3}"/>
              </a:ext>
            </a:extLst>
          </p:cNvPr>
          <p:cNvSpPr>
            <a:spLocks noGrp="1"/>
          </p:cNvSpPr>
          <p:nvPr>
            <p:ph idx="12"/>
          </p:nvPr>
        </p:nvSpPr>
        <p:spPr>
          <a:xfrm>
            <a:off x="720000" y="378000"/>
            <a:ext cx="10753200" cy="5139850"/>
          </a:xfrm>
        </p:spPr>
        <p:txBody>
          <a:bodyPr/>
          <a:lstStyle/>
          <a:p>
            <a:r>
              <a:rPr lang="cs-CZ" b="1" dirty="0"/>
              <a:t>Strukturalismus sociálního modelu</a:t>
            </a:r>
          </a:p>
          <a:p>
            <a:pPr marL="529200" indent="-457200">
              <a:buFont typeface="Arial" panose="020B0604020202020204" pitchFamily="34" charset="0"/>
              <a:buChar char="•"/>
            </a:pPr>
            <a:r>
              <a:rPr lang="cs-CZ" dirty="0"/>
              <a:t>Zaměření na podmínky a struktury, které vytvářejí postižení</a:t>
            </a:r>
          </a:p>
          <a:p>
            <a:r>
              <a:rPr lang="cs-CZ" b="1" dirty="0" err="1"/>
              <a:t>Poststrukturalismus</a:t>
            </a:r>
            <a:r>
              <a:rPr lang="cs-CZ" b="1" dirty="0"/>
              <a:t> CDS</a:t>
            </a:r>
          </a:p>
          <a:p>
            <a:pPr marL="529200" indent="-457200">
              <a:buFont typeface="Arial" panose="020B0604020202020204" pitchFamily="34" charset="0"/>
              <a:buChar char="•"/>
            </a:pPr>
            <a:r>
              <a:rPr lang="cs-CZ" dirty="0"/>
              <a:t>Konkrétní praktiky a zkušenosti, dekonstrukce samotných konceptů, na kterých je disabilita vystavěná – tělo, subjektivita, ne/závislost, ne/normalita </a:t>
            </a:r>
          </a:p>
          <a:p>
            <a:pPr marL="529200" indent="-457200">
              <a:buFont typeface="Arial" panose="020B0604020202020204" pitchFamily="34" charset="0"/>
              <a:buChar char="•"/>
            </a:pPr>
            <a:r>
              <a:rPr lang="cs-CZ" dirty="0">
                <a:sym typeface="Wingdings" panose="05000000000000000000" pitchFamily="2" charset="2"/>
              </a:rPr>
              <a:t> </a:t>
            </a:r>
            <a:r>
              <a:rPr lang="cs-CZ" dirty="0"/>
              <a:t>Revize oddělování materiálních, </a:t>
            </a:r>
            <a:r>
              <a:rPr lang="cs-CZ" dirty="0" err="1"/>
              <a:t>disciplinačních</a:t>
            </a:r>
            <a:r>
              <a:rPr lang="cs-CZ" dirty="0"/>
              <a:t>, kategorických a etických hranic (</a:t>
            </a:r>
            <a:r>
              <a:rPr lang="cs-CZ" dirty="0">
                <a:solidFill>
                  <a:schemeClr val="tx2"/>
                </a:solidFill>
              </a:rPr>
              <a:t>které hranice?)</a:t>
            </a:r>
          </a:p>
          <a:p>
            <a:pPr marL="529200" indent="-457200">
              <a:buFont typeface="Arial" panose="020B0604020202020204" pitchFamily="34" charset="0"/>
              <a:buChar char="•"/>
            </a:pPr>
            <a:endParaRPr lang="cs-CZ" dirty="0"/>
          </a:p>
          <a:p>
            <a:endParaRPr lang="cs-CZ" dirty="0"/>
          </a:p>
          <a:p>
            <a:endParaRPr lang="cs-CZ" dirty="0"/>
          </a:p>
        </p:txBody>
      </p:sp>
    </p:spTree>
    <p:extLst>
      <p:ext uri="{BB962C8B-B14F-4D97-AF65-F5344CB8AC3E}">
        <p14:creationId xmlns:p14="http://schemas.microsoft.com/office/powerpoint/2010/main" val="3235689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44D0194-0AAE-E675-993B-E4B7E07F9A2A}"/>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0582CDAB-E96D-0E0F-D696-8CAB5F77B830}"/>
              </a:ext>
            </a:extLst>
          </p:cNvPr>
          <p:cNvSpPr>
            <a:spLocks noGrp="1"/>
          </p:cNvSpPr>
          <p:nvPr>
            <p:ph type="sldNum" sz="quarter" idx="11"/>
          </p:nvPr>
        </p:nvSpPr>
        <p:spPr/>
        <p:txBody>
          <a:bodyPr/>
          <a:lstStyle/>
          <a:p>
            <a:fld id="{D6D6C118-631F-4A80-9886-907009361577}" type="slidenum">
              <a:rPr lang="cs-CZ" altLang="cs-CZ" smtClean="0"/>
              <a:pPr/>
              <a:t>5</a:t>
            </a:fld>
            <a:endParaRPr lang="cs-CZ" altLang="cs-CZ" dirty="0"/>
          </a:p>
        </p:txBody>
      </p:sp>
      <p:sp>
        <p:nvSpPr>
          <p:cNvPr id="4" name="Zástupný obsah 3">
            <a:extLst>
              <a:ext uri="{FF2B5EF4-FFF2-40B4-BE49-F238E27FC236}">
                <a16:creationId xmlns:a16="http://schemas.microsoft.com/office/drawing/2014/main" id="{6F5E52B1-8EBA-B0AA-C2B9-E19BF80E041D}"/>
              </a:ext>
            </a:extLst>
          </p:cNvPr>
          <p:cNvSpPr>
            <a:spLocks noGrp="1"/>
          </p:cNvSpPr>
          <p:nvPr>
            <p:ph idx="12"/>
          </p:nvPr>
        </p:nvSpPr>
        <p:spPr/>
        <p:txBody>
          <a:bodyPr/>
          <a:lstStyle/>
          <a:p>
            <a:pPr marL="529200" indent="-457200">
              <a:buFont typeface="Arial" panose="020B0604020202020204" pitchFamily="34" charset="0"/>
              <a:buChar char="•"/>
            </a:pPr>
            <a:r>
              <a:rPr lang="cs-CZ" dirty="0"/>
              <a:t>Mezi disabilitou a ne-disabilitou je často jen velmi nejasná a křehká hranice (</a:t>
            </a:r>
            <a:r>
              <a:rPr lang="cs-CZ" dirty="0" err="1"/>
              <a:t>Shildrick</a:t>
            </a:r>
            <a:r>
              <a:rPr lang="cs-CZ" dirty="0"/>
              <a:t>, 2009) </a:t>
            </a:r>
            <a:r>
              <a:rPr lang="cs-CZ" dirty="0">
                <a:sym typeface="Wingdings" panose="05000000000000000000" pitchFamily="2" charset="2"/>
              </a:rPr>
              <a:t> integrovat se, ale být rozpoznatelní</a:t>
            </a:r>
            <a:endParaRPr lang="cs-CZ" dirty="0"/>
          </a:p>
          <a:p>
            <a:pPr marL="529200" indent="-457200">
              <a:buFont typeface="Arial" panose="020B0604020202020204" pitchFamily="34" charset="0"/>
              <a:buChar char="•"/>
            </a:pPr>
            <a:r>
              <a:rPr lang="cs-CZ" dirty="0"/>
              <a:t>Disabilita zvýznamňuje proměnlivost těla, nelinearitu, nepředvídatelnost, náhodu bez jasného činitele, nemožnost kontroly, ne-autonomii, ne/schopnost </a:t>
            </a:r>
            <a:r>
              <a:rPr lang="cs-CZ" dirty="0">
                <a:sym typeface="Wingdings" panose="05000000000000000000" pitchFamily="2" charset="2"/>
              </a:rPr>
              <a:t> zneklidnění ontologických jistot (Campbell, 2009) rigidní </a:t>
            </a:r>
            <a:r>
              <a:rPr lang="cs-CZ" dirty="0" err="1">
                <a:sym typeface="Wingdings" panose="05000000000000000000" pitchFamily="2" charset="2"/>
              </a:rPr>
              <a:t>segmentarity</a:t>
            </a:r>
            <a:r>
              <a:rPr lang="cs-CZ" dirty="0">
                <a:sym typeface="Wingdings" panose="05000000000000000000" pitchFamily="2" charset="2"/>
              </a:rPr>
              <a:t>, kde se vše zdá předvídatelné, což zajišťuje pocit jistoty a bezpečí (Deleuze, Guattari, 2005)</a:t>
            </a:r>
          </a:p>
          <a:p>
            <a:pPr marL="529200" indent="-457200">
              <a:buFont typeface="Arial" panose="020B0604020202020204" pitchFamily="34" charset="0"/>
              <a:buChar char="•"/>
            </a:pPr>
            <a:r>
              <a:rPr lang="cs-CZ" dirty="0">
                <a:sym typeface="Wingdings" panose="05000000000000000000" pitchFamily="2" charset="2"/>
              </a:rPr>
              <a:t>Disabilita jako místo nového stávání se, unikající normativní organizovanosti (</a:t>
            </a:r>
            <a:r>
              <a:rPr lang="cs-CZ" dirty="0" err="1">
                <a:sym typeface="Wingdings" panose="05000000000000000000" pitchFamily="2" charset="2"/>
              </a:rPr>
              <a:t>Shildrick</a:t>
            </a:r>
            <a:r>
              <a:rPr lang="cs-CZ" dirty="0">
                <a:sym typeface="Wingdings" panose="05000000000000000000" pitchFamily="2" charset="2"/>
              </a:rPr>
              <a:t>, 2009; </a:t>
            </a:r>
            <a:r>
              <a:rPr lang="cs-CZ" dirty="0" err="1">
                <a:sym typeface="Wingdings" panose="05000000000000000000" pitchFamily="2" charset="2"/>
              </a:rPr>
              <a:t>Goodley</a:t>
            </a:r>
            <a:r>
              <a:rPr lang="cs-CZ" dirty="0">
                <a:sym typeface="Wingdings" panose="05000000000000000000" pitchFamily="2" charset="2"/>
              </a:rPr>
              <a:t> </a:t>
            </a:r>
            <a:r>
              <a:rPr lang="cs-CZ" dirty="0" err="1">
                <a:sym typeface="Wingdings" panose="05000000000000000000" pitchFamily="2" charset="2"/>
              </a:rPr>
              <a:t>at</a:t>
            </a:r>
            <a:r>
              <a:rPr lang="cs-CZ" dirty="0">
                <a:sym typeface="Wingdings" panose="05000000000000000000" pitchFamily="2" charset="2"/>
              </a:rPr>
              <a:t> al., 2014)</a:t>
            </a:r>
          </a:p>
          <a:p>
            <a:pPr marL="529200" indent="-457200">
              <a:buFont typeface="Arial" panose="020B0604020202020204" pitchFamily="34" charset="0"/>
              <a:buChar char="•"/>
            </a:pPr>
            <a:r>
              <a:rPr lang="cs-CZ" dirty="0"/>
              <a:t>Diference jako afirmativní, nikoli negativní</a:t>
            </a:r>
          </a:p>
          <a:p>
            <a:pPr marL="529200" indent="-457200">
              <a:buFont typeface="Arial" panose="020B0604020202020204" pitchFamily="34" charset="0"/>
              <a:buChar char="•"/>
            </a:pPr>
            <a:endParaRPr lang="cs-CZ" dirty="0"/>
          </a:p>
        </p:txBody>
      </p:sp>
    </p:spTree>
    <p:extLst>
      <p:ext uri="{BB962C8B-B14F-4D97-AF65-F5344CB8AC3E}">
        <p14:creationId xmlns:p14="http://schemas.microsoft.com/office/powerpoint/2010/main" val="2967497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CAE0586-9AAF-740C-1314-643D009F1BB9}"/>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ED17587F-6D3C-1F31-A00C-4E7BF6E68D43}"/>
              </a:ext>
            </a:extLst>
          </p:cNvPr>
          <p:cNvSpPr>
            <a:spLocks noGrp="1"/>
          </p:cNvSpPr>
          <p:nvPr>
            <p:ph type="sldNum" sz="quarter" idx="11"/>
          </p:nvPr>
        </p:nvSpPr>
        <p:spPr/>
        <p:txBody>
          <a:bodyPr/>
          <a:lstStyle/>
          <a:p>
            <a:fld id="{D6D6C118-631F-4A80-9886-907009361577}" type="slidenum">
              <a:rPr lang="cs-CZ" altLang="cs-CZ" smtClean="0"/>
              <a:pPr/>
              <a:t>6</a:t>
            </a:fld>
            <a:endParaRPr lang="cs-CZ" altLang="cs-CZ" dirty="0"/>
          </a:p>
        </p:txBody>
      </p:sp>
      <p:sp>
        <p:nvSpPr>
          <p:cNvPr id="4" name="Zástupný obsah 3">
            <a:extLst>
              <a:ext uri="{FF2B5EF4-FFF2-40B4-BE49-F238E27FC236}">
                <a16:creationId xmlns:a16="http://schemas.microsoft.com/office/drawing/2014/main" id="{A76C5605-E515-907C-42E2-56A834DD5A90}"/>
              </a:ext>
            </a:extLst>
          </p:cNvPr>
          <p:cNvSpPr>
            <a:spLocks noGrp="1"/>
          </p:cNvSpPr>
          <p:nvPr>
            <p:ph idx="12"/>
          </p:nvPr>
        </p:nvSpPr>
        <p:spPr/>
        <p:txBody>
          <a:bodyPr/>
          <a:lstStyle/>
          <a:p>
            <a:pPr marL="529200" indent="-457200">
              <a:buFont typeface="Wingdings" panose="05000000000000000000" pitchFamily="2" charset="2"/>
              <a:buChar char="à"/>
            </a:pPr>
            <a:r>
              <a:rPr lang="cs-CZ" dirty="0">
                <a:sym typeface="Wingdings" panose="05000000000000000000" pitchFamily="2" charset="2"/>
              </a:rPr>
              <a:t>Hledání emancipace nikoli pouze v rámci „vyrovnání“ se normě, ale odlišná zkušenost jako příležitost k vystoupení z normativního způsobu uvažování, jinému jednání, experimentům, umění, odlišnému prožívání i slasti</a:t>
            </a:r>
          </a:p>
          <a:p>
            <a:pPr marL="529200" indent="-457200">
              <a:buFont typeface="Wingdings" panose="05000000000000000000" pitchFamily="2" charset="2"/>
              <a:buChar char="à"/>
            </a:pPr>
            <a:r>
              <a:rPr lang="cs-CZ" dirty="0">
                <a:sym typeface="Wingdings" panose="05000000000000000000" pitchFamily="2" charset="2"/>
              </a:rPr>
              <a:t>Disabilita jako zároveň osvobozující i omezující (</a:t>
            </a:r>
            <a:r>
              <a:rPr lang="cs-CZ" dirty="0" err="1">
                <a:sym typeface="Wingdings" panose="05000000000000000000" pitchFamily="2" charset="2"/>
              </a:rPr>
              <a:t>Samuels</a:t>
            </a:r>
            <a:r>
              <a:rPr lang="cs-CZ" dirty="0">
                <a:sym typeface="Wingdings" panose="05000000000000000000" pitchFamily="2" charset="2"/>
              </a:rPr>
              <a:t> and </a:t>
            </a:r>
            <a:r>
              <a:rPr lang="cs-CZ" dirty="0" err="1">
                <a:sym typeface="Wingdings" panose="05000000000000000000" pitchFamily="2" charset="2"/>
              </a:rPr>
              <a:t>Freeman</a:t>
            </a:r>
            <a:r>
              <a:rPr lang="cs-CZ" dirty="0">
                <a:sym typeface="Wingdings" panose="05000000000000000000" pitchFamily="2" charset="2"/>
              </a:rPr>
              <a:t>, 2021)  ALE: pozor na romantizaci postižení</a:t>
            </a:r>
          </a:p>
          <a:p>
            <a:pPr marL="529200" indent="-457200">
              <a:buFont typeface="Wingdings" panose="05000000000000000000" pitchFamily="2" charset="2"/>
              <a:buChar char="à"/>
            </a:pPr>
            <a:r>
              <a:rPr lang="cs-CZ" dirty="0">
                <a:sym typeface="Wingdings" panose="05000000000000000000" pitchFamily="2" charset="2"/>
              </a:rPr>
              <a:t>Nejsme vládci světa, jsme jeho součástí</a:t>
            </a:r>
          </a:p>
          <a:p>
            <a:pPr marL="529200" indent="-457200">
              <a:buFont typeface="Wingdings" panose="05000000000000000000" pitchFamily="2" charset="2"/>
              <a:buChar char="à"/>
            </a:pPr>
            <a:endParaRPr lang="cs-CZ" dirty="0"/>
          </a:p>
        </p:txBody>
      </p:sp>
    </p:spTree>
    <p:extLst>
      <p:ext uri="{BB962C8B-B14F-4D97-AF65-F5344CB8AC3E}">
        <p14:creationId xmlns:p14="http://schemas.microsoft.com/office/powerpoint/2010/main" val="319867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5055B13-A5D3-84ED-9B67-57E4F8D6DFB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5FE484CF-6702-F163-163A-9A5D7903AF05}"/>
              </a:ext>
            </a:extLst>
          </p:cNvPr>
          <p:cNvSpPr>
            <a:spLocks noGrp="1"/>
          </p:cNvSpPr>
          <p:nvPr>
            <p:ph type="sldNum" sz="quarter" idx="11"/>
          </p:nvPr>
        </p:nvSpPr>
        <p:spPr/>
        <p:txBody>
          <a:bodyPr/>
          <a:lstStyle/>
          <a:p>
            <a:fld id="{D6D6C118-631F-4A80-9886-907009361577}" type="slidenum">
              <a:rPr lang="cs-CZ" altLang="cs-CZ" smtClean="0"/>
              <a:pPr/>
              <a:t>7</a:t>
            </a:fld>
            <a:endParaRPr lang="cs-CZ" altLang="cs-CZ" dirty="0"/>
          </a:p>
        </p:txBody>
      </p:sp>
      <p:sp>
        <p:nvSpPr>
          <p:cNvPr id="5" name="Nadpis 4">
            <a:extLst>
              <a:ext uri="{FF2B5EF4-FFF2-40B4-BE49-F238E27FC236}">
                <a16:creationId xmlns:a16="http://schemas.microsoft.com/office/drawing/2014/main" id="{77C91C03-2F0B-20E7-B0BD-8C34B4FDB3EE}"/>
              </a:ext>
            </a:extLst>
          </p:cNvPr>
          <p:cNvSpPr>
            <a:spLocks noGrp="1"/>
          </p:cNvSpPr>
          <p:nvPr>
            <p:ph type="title"/>
          </p:nvPr>
        </p:nvSpPr>
        <p:spPr/>
        <p:txBody>
          <a:bodyPr/>
          <a:lstStyle/>
          <a:p>
            <a:r>
              <a:rPr lang="cs-CZ" dirty="0"/>
              <a:t>Zaměření na tělesnost a trable s diagnózou</a:t>
            </a:r>
          </a:p>
        </p:txBody>
      </p:sp>
      <p:sp>
        <p:nvSpPr>
          <p:cNvPr id="6" name="Zástupný obsah 5">
            <a:extLst>
              <a:ext uri="{FF2B5EF4-FFF2-40B4-BE49-F238E27FC236}">
                <a16:creationId xmlns:a16="http://schemas.microsoft.com/office/drawing/2014/main" id="{A45BD3DA-2D15-CB42-4172-51933C22C1B7}"/>
              </a:ext>
            </a:extLst>
          </p:cNvPr>
          <p:cNvSpPr>
            <a:spLocks noGrp="1"/>
          </p:cNvSpPr>
          <p:nvPr>
            <p:ph idx="1"/>
          </p:nvPr>
        </p:nvSpPr>
        <p:spPr/>
        <p:txBody>
          <a:bodyPr/>
          <a:lstStyle/>
          <a:p>
            <a:pPr>
              <a:lnSpc>
                <a:spcPct val="100000"/>
              </a:lnSpc>
              <a:spcAft>
                <a:spcPts val="0"/>
              </a:spcAft>
              <a:buFont typeface="Arial" panose="020B0604020202020204" pitchFamily="34" charset="0"/>
              <a:buChar char="•"/>
            </a:pPr>
            <a:r>
              <a:rPr lang="cs-CZ" sz="2200" dirty="0">
                <a:solidFill>
                  <a:schemeClr val="tx2"/>
                </a:solidFill>
              </a:rPr>
              <a:t>Tělo a tělesnost jako asambláž</a:t>
            </a:r>
          </a:p>
          <a:p>
            <a:pPr>
              <a:lnSpc>
                <a:spcPct val="100000"/>
              </a:lnSpc>
              <a:spcAft>
                <a:spcPts val="0"/>
              </a:spcAft>
              <a:buFont typeface="Arial" panose="020B0604020202020204" pitchFamily="34" charset="0"/>
              <a:buChar char="•"/>
            </a:pPr>
            <a:r>
              <a:rPr lang="cs-CZ" sz="2200" dirty="0"/>
              <a:t>Milanovo zrakové postižení prostupuje celým jeho tělem, vytváří s ním asambláž a proměňuje ho. Stejně jako zrak proměňuje tělo vidícího člověka. Koncept asambláže nespočívá v kontrastu mezi celkem a částmi, ale v konstantní výměně a proměně mezi různými tělesnými elementy, včetně těch vnějších. </a:t>
            </a:r>
          </a:p>
          <a:p>
            <a:pPr>
              <a:lnSpc>
                <a:spcPct val="100000"/>
              </a:lnSpc>
              <a:spcAft>
                <a:spcPts val="0"/>
              </a:spcAft>
              <a:buFont typeface="Arial" panose="020B0604020202020204" pitchFamily="34" charset="0"/>
              <a:buChar char="•"/>
            </a:pPr>
            <a:r>
              <a:rPr lang="cs-CZ" sz="2200" dirty="0">
                <a:solidFill>
                  <a:schemeClr val="tx2"/>
                </a:solidFill>
              </a:rPr>
              <a:t>„</a:t>
            </a:r>
            <a:r>
              <a:rPr lang="cs-CZ" sz="2200" dirty="0" err="1">
                <a:solidFill>
                  <a:schemeClr val="tx2"/>
                </a:solidFill>
              </a:rPr>
              <a:t>asistivní</a:t>
            </a:r>
            <a:r>
              <a:rPr lang="cs-CZ" sz="2200" dirty="0">
                <a:solidFill>
                  <a:schemeClr val="tx2"/>
                </a:solidFill>
              </a:rPr>
              <a:t>“ technologie</a:t>
            </a:r>
          </a:p>
          <a:p>
            <a:pPr>
              <a:lnSpc>
                <a:spcPct val="100000"/>
              </a:lnSpc>
              <a:spcAft>
                <a:spcPts val="0"/>
              </a:spcAft>
              <a:buFont typeface="Arial" panose="020B0604020202020204" pitchFamily="34" charset="0"/>
              <a:buChar char="•"/>
            </a:pPr>
            <a:r>
              <a:rPr lang="cs-CZ" sz="2200" dirty="0">
                <a:solidFill>
                  <a:schemeClr val="tx2"/>
                </a:solidFill>
              </a:rPr>
              <a:t>Kde „sídlí“ diagnóza?</a:t>
            </a:r>
          </a:p>
          <a:p>
            <a:pPr>
              <a:lnSpc>
                <a:spcPct val="100000"/>
              </a:lnSpc>
              <a:spcAft>
                <a:spcPts val="0"/>
              </a:spcAft>
              <a:buFont typeface="Arial" panose="020B0604020202020204" pitchFamily="34" charset="0"/>
              <a:buChar char="•"/>
            </a:pPr>
            <a:r>
              <a:rPr lang="cs-CZ" sz="2200" dirty="0">
                <a:solidFill>
                  <a:schemeClr val="tx2"/>
                </a:solidFill>
              </a:rPr>
              <a:t>Kdyby člověk nebyl diagnostikován např. osteoporóza, znamená to, že by jí neměl?</a:t>
            </a:r>
          </a:p>
          <a:p>
            <a:pPr>
              <a:lnSpc>
                <a:spcPct val="100000"/>
              </a:lnSpc>
              <a:spcAft>
                <a:spcPts val="0"/>
              </a:spcAft>
              <a:buFont typeface="Arial" panose="020B0604020202020204" pitchFamily="34" charset="0"/>
              <a:buChar char="•"/>
            </a:pPr>
            <a:r>
              <a:rPr lang="cs-CZ" sz="2200" dirty="0"/>
              <a:t>Diagnóza nemá stále stejný význam, stav lékařského poznání se mění</a:t>
            </a:r>
          </a:p>
          <a:p>
            <a:pPr>
              <a:lnSpc>
                <a:spcPct val="100000"/>
              </a:lnSpc>
              <a:spcAft>
                <a:spcPts val="0"/>
              </a:spcAft>
              <a:buFont typeface="Arial" panose="020B0604020202020204" pitchFamily="34" charset="0"/>
              <a:buChar char="•"/>
            </a:pPr>
            <a:r>
              <a:rPr lang="cs-CZ" sz="2200" dirty="0"/>
              <a:t>Může se proměňovat i v průběhu života</a:t>
            </a:r>
          </a:p>
          <a:p>
            <a:pPr>
              <a:lnSpc>
                <a:spcPct val="100000"/>
              </a:lnSpc>
              <a:spcAft>
                <a:spcPts val="0"/>
              </a:spcAft>
              <a:buFont typeface="Arial" panose="020B0604020202020204" pitchFamily="34" charset="0"/>
              <a:buChar char="•"/>
            </a:pPr>
            <a:r>
              <a:rPr lang="cs-CZ" sz="2200" dirty="0"/>
              <a:t>AI a big data – „personalizace“ léčby či prevence až na pozadí velkých dat a standardů</a:t>
            </a:r>
          </a:p>
          <a:p>
            <a:pPr>
              <a:lnSpc>
                <a:spcPct val="100000"/>
              </a:lnSpc>
              <a:spcAft>
                <a:spcPts val="1200"/>
              </a:spcAft>
            </a:pPr>
            <a:endParaRPr lang="cs-CZ" sz="2000" dirty="0"/>
          </a:p>
        </p:txBody>
      </p:sp>
    </p:spTree>
    <p:extLst>
      <p:ext uri="{BB962C8B-B14F-4D97-AF65-F5344CB8AC3E}">
        <p14:creationId xmlns:p14="http://schemas.microsoft.com/office/powerpoint/2010/main" val="225629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5FE03B4-D23E-E2E6-CCFF-8E4DE62F8DA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AF3EF07D-C9DC-E715-CFA8-1FC1EA1CF153}"/>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6" name="Zástupný obsah 5">
            <a:extLst>
              <a:ext uri="{FF2B5EF4-FFF2-40B4-BE49-F238E27FC236}">
                <a16:creationId xmlns:a16="http://schemas.microsoft.com/office/drawing/2014/main" id="{78BD0249-481C-A2CA-9B15-49B3DBFE6D06}"/>
              </a:ext>
            </a:extLst>
          </p:cNvPr>
          <p:cNvSpPr>
            <a:spLocks noGrp="1"/>
          </p:cNvSpPr>
          <p:nvPr>
            <p:ph idx="12"/>
          </p:nvPr>
        </p:nvSpPr>
        <p:spPr/>
        <p:txBody>
          <a:bodyPr/>
          <a:lstStyle/>
          <a:p>
            <a:pPr>
              <a:lnSpc>
                <a:spcPct val="100000"/>
              </a:lnSpc>
              <a:spcAft>
                <a:spcPts val="1200"/>
              </a:spcAft>
            </a:pPr>
            <a:r>
              <a:rPr lang="cs-CZ" sz="2000" i="1" dirty="0"/>
              <a:t>Patrik: Hned, jak mě propustili [z psychiatrické léčebny], jsem věděl, že to chci řešit po svým. Nešel jsem k psychiatrovi, to jsem si říkal, jestli tam půjdeš, tak už tě maj, to už se z toho těžko vyvlečeš. A byla to dobrá úvaha. Tím, že jsem tam nikdy nešel, se papíry z nemocnice nikam dál nedostaly. Takže na mě když teď někdo dělá posudek, tak praktik se ptá a </a:t>
            </a:r>
            <a:r>
              <a:rPr lang="cs-CZ" sz="2000" b="1" i="1" dirty="0"/>
              <a:t>nějaký duševní onemocnění máte? A já už to vnímám, že nemám, tak mu říkám nemám</a:t>
            </a:r>
            <a:r>
              <a:rPr lang="cs-CZ" sz="2000" i="1" dirty="0"/>
              <a:t>. </a:t>
            </a:r>
          </a:p>
          <a:p>
            <a:pPr>
              <a:lnSpc>
                <a:spcPct val="100000"/>
              </a:lnSpc>
              <a:spcAft>
                <a:spcPts val="1200"/>
              </a:spcAft>
            </a:pPr>
            <a:r>
              <a:rPr lang="cs-CZ" sz="2000" i="1" dirty="0"/>
              <a:t>Když jsem žádal o místo v optice, což je docela zodpovědná práce, tak jsem byl člověk, kterej měl diagnostikovanou paranoidní schizofrenii, kterou </a:t>
            </a:r>
            <a:r>
              <a:rPr lang="cs-CZ" sz="2000" b="1" i="1" dirty="0"/>
              <a:t>takzvaně neléčí</a:t>
            </a:r>
            <a:r>
              <a:rPr lang="cs-CZ" sz="2000" i="1" dirty="0"/>
              <a:t>. (…) Pro lidi je ten člověk nemocnej a </a:t>
            </a:r>
            <a:r>
              <a:rPr lang="cs-CZ" sz="2000" b="1" i="1" dirty="0"/>
              <a:t>doživotně nemocnej a i když říká, že je </a:t>
            </a:r>
            <a:r>
              <a:rPr lang="cs-CZ" sz="2000" b="1" i="1" dirty="0" err="1"/>
              <a:t>zdravej</a:t>
            </a:r>
            <a:r>
              <a:rPr lang="cs-CZ" sz="2000" b="1" i="1" dirty="0"/>
              <a:t>, tak je nemocnej, vždyť na to má papíry</a:t>
            </a:r>
            <a:r>
              <a:rPr lang="cs-CZ" sz="2000" i="1" dirty="0"/>
              <a:t>. A když schizofrenik říká, že je </a:t>
            </a:r>
            <a:r>
              <a:rPr lang="cs-CZ" sz="2000" i="1" dirty="0" err="1"/>
              <a:t>zdravej</a:t>
            </a:r>
            <a:r>
              <a:rPr lang="cs-CZ" sz="2000" i="1" dirty="0"/>
              <a:t>, tak to znamená, že je nemocnej, to je nejvíc stigma. Takže já se to i bojím říkat, že se cítím dobře. A </a:t>
            </a:r>
            <a:r>
              <a:rPr lang="cs-CZ" sz="2000" b="1" i="1" dirty="0"/>
              <a:t>říkat, že jsem </a:t>
            </a:r>
            <a:r>
              <a:rPr lang="cs-CZ" sz="2000" b="1" i="1" dirty="0" err="1"/>
              <a:t>zdravej</a:t>
            </a:r>
            <a:r>
              <a:rPr lang="cs-CZ" sz="2000" b="1" i="1" dirty="0"/>
              <a:t>, to je na některý silný kafe.</a:t>
            </a:r>
          </a:p>
          <a:p>
            <a:pPr>
              <a:lnSpc>
                <a:spcPct val="100000"/>
              </a:lnSpc>
              <a:spcAft>
                <a:spcPts val="1200"/>
              </a:spcAft>
            </a:pPr>
            <a:r>
              <a:rPr lang="cs-CZ" sz="2000" i="1" dirty="0"/>
              <a:t>Schválně v nějaké nezávazném rozhovoru někomu zkuste říct, že </a:t>
            </a:r>
            <a:r>
              <a:rPr lang="cs-CZ" sz="2000" b="1" i="1" dirty="0"/>
              <a:t>máte diagnostikovanou paranoidní schizofrenii</a:t>
            </a:r>
            <a:r>
              <a:rPr lang="cs-CZ" sz="2000" i="1" dirty="0"/>
              <a:t>. Lidi to vnímaj jako stigma buď v tom smyslu, </a:t>
            </a:r>
            <a:r>
              <a:rPr lang="cs-CZ" sz="2000" b="1" i="1" dirty="0"/>
              <a:t>on je divnej </a:t>
            </a:r>
            <a:r>
              <a:rPr lang="cs-CZ" sz="2000" i="1" dirty="0"/>
              <a:t>a nebo ve smyslu ježiš k němu musím být </a:t>
            </a:r>
            <a:r>
              <a:rPr lang="cs-CZ" sz="2000" i="1" dirty="0" err="1"/>
              <a:t>hodnej</a:t>
            </a:r>
            <a:r>
              <a:rPr lang="cs-CZ" sz="2000" i="1" dirty="0"/>
              <a:t>, protože on prožívá peklo, něco </a:t>
            </a:r>
            <a:r>
              <a:rPr lang="cs-CZ" sz="2000" i="1" dirty="0" err="1"/>
              <a:t>hroznýho</a:t>
            </a:r>
            <a:r>
              <a:rPr lang="cs-CZ" sz="2000" i="1" dirty="0"/>
              <a:t>, </a:t>
            </a:r>
            <a:r>
              <a:rPr lang="cs-CZ" sz="2000" b="1" i="1" dirty="0"/>
              <a:t>jeho život je utrpení</a:t>
            </a:r>
            <a:r>
              <a:rPr lang="cs-CZ" sz="2000" i="1" dirty="0"/>
              <a:t>. A ono ne, já jsem za to rád, že jsem to měl. […] A ano, jistě, bylo to utrpení, bylo to těžký, ale je to historie.</a:t>
            </a:r>
          </a:p>
          <a:p>
            <a:pPr>
              <a:lnSpc>
                <a:spcPct val="100000"/>
              </a:lnSpc>
              <a:spcAft>
                <a:spcPts val="1200"/>
              </a:spcAft>
            </a:pPr>
            <a:endParaRPr lang="cs-CZ" sz="2000" i="1" dirty="0"/>
          </a:p>
        </p:txBody>
      </p:sp>
    </p:spTree>
    <p:extLst>
      <p:ext uri="{BB962C8B-B14F-4D97-AF65-F5344CB8AC3E}">
        <p14:creationId xmlns:p14="http://schemas.microsoft.com/office/powerpoint/2010/main" val="3251162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5FE03B4-D23E-E2E6-CCFF-8E4DE62F8DA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AF3EF07D-C9DC-E715-CFA8-1FC1EA1CF153}"/>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6" name="Zástupný obsah 5">
            <a:extLst>
              <a:ext uri="{FF2B5EF4-FFF2-40B4-BE49-F238E27FC236}">
                <a16:creationId xmlns:a16="http://schemas.microsoft.com/office/drawing/2014/main" id="{78BD0249-481C-A2CA-9B15-49B3DBFE6D06}"/>
              </a:ext>
            </a:extLst>
          </p:cNvPr>
          <p:cNvSpPr>
            <a:spLocks noGrp="1"/>
          </p:cNvSpPr>
          <p:nvPr>
            <p:ph idx="12"/>
          </p:nvPr>
        </p:nvSpPr>
        <p:spPr/>
        <p:txBody>
          <a:bodyPr/>
          <a:lstStyle/>
          <a:p>
            <a:pPr>
              <a:lnSpc>
                <a:spcPct val="100000"/>
              </a:lnSpc>
              <a:spcAft>
                <a:spcPts val="1200"/>
              </a:spcAft>
            </a:pPr>
            <a:r>
              <a:rPr lang="cs-CZ" sz="2000" i="1" dirty="0"/>
              <a:t>Rudolf: Na tu hlavu to [invalidní důchod] dávají bez </a:t>
            </a:r>
            <a:r>
              <a:rPr lang="cs-CZ" sz="2000" i="1" dirty="0" err="1"/>
              <a:t>časovýho</a:t>
            </a:r>
            <a:r>
              <a:rPr lang="cs-CZ" sz="2000" i="1" dirty="0"/>
              <a:t> omezení. Ale pochopitelně můžou naznat, že si vás předvolají před nějakou komisí. Zatím se to nestalo. Já </a:t>
            </a:r>
            <a:r>
              <a:rPr lang="cs-CZ" sz="2000" b="1" i="1" dirty="0"/>
              <a:t>chodím jednou za čtvrt roku do psychiatrické ambulance</a:t>
            </a:r>
            <a:r>
              <a:rPr lang="cs-CZ" sz="2000" i="1" dirty="0"/>
              <a:t>, což je úplně ten </a:t>
            </a:r>
            <a:r>
              <a:rPr lang="cs-CZ" sz="2000" b="1" i="1" dirty="0"/>
              <a:t>základní předpoklad, aby člověk o ten invalidní důchod nepřišel</a:t>
            </a:r>
            <a:r>
              <a:rPr lang="cs-CZ" sz="2000" i="1" dirty="0"/>
              <a:t>, protože pokud oni zjistí, že jste 3 roky nebyli nikde, tak je to špatný.</a:t>
            </a:r>
          </a:p>
          <a:p>
            <a:pPr>
              <a:lnSpc>
                <a:spcPct val="100000"/>
              </a:lnSpc>
              <a:spcAft>
                <a:spcPts val="1200"/>
              </a:spcAft>
            </a:pPr>
            <a:r>
              <a:rPr lang="cs-CZ" sz="2000" i="1" dirty="0"/>
              <a:t>Ty léky jsou strašný svinstvo. Psychicky si myslím, že mi to vůbec nepomáhalo, nepozoroval jsem žádný pozitivní efekt těch léků a fyzicky mě to hrozně rozhodilo. Psychiatrička mě samozřejmě přesvědčovala, že je to nutný, takže jsem částečně to potom vyhazoval do popelnice. </a:t>
            </a:r>
            <a:r>
              <a:rPr lang="cs-CZ" sz="2000" b="1" i="1" dirty="0"/>
              <a:t>Nechal jsem si to předepsat, vyhodil jsem to do popelnice</a:t>
            </a:r>
            <a:r>
              <a:rPr lang="cs-CZ" sz="2000" i="1" dirty="0"/>
              <a:t>.</a:t>
            </a:r>
          </a:p>
          <a:p>
            <a:pPr>
              <a:lnSpc>
                <a:spcPct val="100000"/>
              </a:lnSpc>
              <a:spcAft>
                <a:spcPts val="1200"/>
              </a:spcAft>
            </a:pPr>
            <a:r>
              <a:rPr lang="cs-CZ" sz="2000" i="1" dirty="0"/>
              <a:t>Když máte </a:t>
            </a:r>
            <a:r>
              <a:rPr lang="cs-CZ" sz="2000" b="1" i="1" dirty="0"/>
              <a:t>onkologický onemocnění</a:t>
            </a:r>
            <a:r>
              <a:rPr lang="cs-CZ" sz="2000" i="1" dirty="0"/>
              <a:t>, tak </a:t>
            </a:r>
            <a:r>
              <a:rPr lang="cs-CZ" sz="2000" b="1" i="1" dirty="0"/>
              <a:t>oni [lékaři]</a:t>
            </a:r>
            <a:r>
              <a:rPr lang="cs-CZ" sz="2000" i="1" dirty="0"/>
              <a:t> s vámi samozřejmě </a:t>
            </a:r>
            <a:r>
              <a:rPr lang="cs-CZ" sz="2000" b="1" i="1" dirty="0"/>
              <a:t>mluví o tom, co vy máte za diagnózu</a:t>
            </a:r>
            <a:r>
              <a:rPr lang="cs-CZ" sz="2000" i="1" dirty="0"/>
              <a:t>, co vás čeká, jakou léčbu vám </a:t>
            </a:r>
            <a:r>
              <a:rPr lang="cs-CZ" sz="2000" i="1" dirty="0" err="1"/>
              <a:t>navrhujou</a:t>
            </a:r>
            <a:r>
              <a:rPr lang="cs-CZ" sz="2000" i="1" dirty="0"/>
              <a:t> a tak dál, kdežto </a:t>
            </a:r>
            <a:r>
              <a:rPr lang="cs-CZ" sz="2000" b="1" i="1" dirty="0"/>
              <a:t>u těch diagnóz na hlavu vám to neříkají</a:t>
            </a:r>
            <a:r>
              <a:rPr lang="cs-CZ" sz="2000" i="1" dirty="0"/>
              <a:t>. Vlastně já ani přesně nevím, co to bylo za diagnózu psychiatrickou. Jako vím, že to byly bludy, nakonec to dali jako kdyby na bludy. (…) Ale nikdy jsem to ani neviděl nikde napsaný, protože to vám </a:t>
            </a:r>
            <a:r>
              <a:rPr lang="cs-CZ" sz="2000" b="1" i="1" dirty="0"/>
              <a:t>nedají ty papíry. Z onkologie mi vždycky dali s sebou lékařskou zprávu</a:t>
            </a:r>
            <a:r>
              <a:rPr lang="cs-CZ" sz="2000" i="1" dirty="0"/>
              <a:t>. V psychiatrii je ta zpětná vazba minimální, paní doktorka mě to neříká, ona si to vždycky píše.</a:t>
            </a:r>
          </a:p>
          <a:p>
            <a:pPr>
              <a:lnSpc>
                <a:spcPct val="100000"/>
              </a:lnSpc>
              <a:spcAft>
                <a:spcPts val="1200"/>
              </a:spcAft>
            </a:pPr>
            <a:endParaRPr lang="cs-CZ" sz="2000" i="1" dirty="0"/>
          </a:p>
        </p:txBody>
      </p:sp>
    </p:spTree>
    <p:extLst>
      <p:ext uri="{BB962C8B-B14F-4D97-AF65-F5344CB8AC3E}">
        <p14:creationId xmlns:p14="http://schemas.microsoft.com/office/powerpoint/2010/main" val="4215583280"/>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fss-prezentace-16-9-cz-v11.potx" id="{1A432768-ED11-4D80-BB7B-F2DE57BF66BD}" vid="{70834B49-2483-4B2E-9811-25D90AF3623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muni-fss-prezentace-16-9-cz-v11</Template>
  <TotalTime>746</TotalTime>
  <Words>1349</Words>
  <Application>Microsoft Office PowerPoint</Application>
  <PresentationFormat>Širokoúhlá obrazovka</PresentationFormat>
  <Paragraphs>66</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Tahoma</vt:lpstr>
      <vt:lpstr>Wingdings</vt:lpstr>
      <vt:lpstr>Prezentace_MU_CZ</vt:lpstr>
      <vt:lpstr>Disability justice a critical disability studies</vt:lpstr>
      <vt:lpstr>Sociální model jako humanistický projekt</vt:lpstr>
      <vt:lpstr>Critical disability studies</vt:lpstr>
      <vt:lpstr>Prezentace aplikace PowerPoint</vt:lpstr>
      <vt:lpstr>Prezentace aplikace PowerPoint</vt:lpstr>
      <vt:lpstr>Prezentace aplikace PowerPoint</vt:lpstr>
      <vt:lpstr>Zaměření na tělesnost a trable s diagnózou</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justice a critical disability studies</dc:title>
  <dc:creator>Hana Porkertová</dc:creator>
  <cp:lastModifiedBy>Hana Porkertová</cp:lastModifiedBy>
  <cp:revision>4</cp:revision>
  <cp:lastPrinted>1601-01-01T00:00:00Z</cp:lastPrinted>
  <dcterms:created xsi:type="dcterms:W3CDTF">2023-11-01T07:39:06Z</dcterms:created>
  <dcterms:modified xsi:type="dcterms:W3CDTF">2024-11-25T08:59:10Z</dcterms:modified>
</cp:coreProperties>
</file>