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2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4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97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38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9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796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1749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135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423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53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50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73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3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29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14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31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9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3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1AC63-F754-4F0D-AB5A-A2837CE7B24F}" type="datetimeFigureOut">
              <a:rPr lang="cs-CZ" smtClean="0"/>
              <a:t>28.11.2024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7937CF-8E55-41EA-AEA2-522F44315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23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cs-CZ" b="1" dirty="0" smtClean="0">
                <a:latin typeface="Century Gothic" panose="020B0502020202020204" pitchFamily="34" charset="0"/>
              </a:rPr>
              <a:t>Pracovní právo</a:t>
            </a:r>
            <a:endParaRPr lang="cs-CZ" b="1" dirty="0">
              <a:latin typeface="Century Gothic" panose="020B0502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-) zák. č. 262/2002  Sb., zákoník práce, v platném znění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190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poměr - vznik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smlouvou mezi zaměstnavatelem a </a:t>
            </a:r>
            <a:r>
              <a:rPr lang="cs-CZ" dirty="0" smtClean="0"/>
              <a:t>zaměstnancem</a:t>
            </a:r>
            <a:endParaRPr lang="cs-CZ" dirty="0"/>
          </a:p>
          <a:p>
            <a:r>
              <a:rPr lang="cs-CZ" dirty="0" smtClean="0"/>
              <a:t>jmenováním </a:t>
            </a:r>
          </a:p>
          <a:p>
            <a:r>
              <a:rPr lang="cs-CZ" dirty="0" smtClean="0"/>
              <a:t>Volbou </a:t>
            </a:r>
          </a:p>
          <a:p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zniká </a:t>
            </a:r>
            <a:r>
              <a:rPr lang="cs-CZ" b="1" u="sng" dirty="0"/>
              <a:t>dnem, který byl sjednán v pracovní smlouvě jako den nástupu </a:t>
            </a:r>
            <a:r>
              <a:rPr lang="cs-CZ" dirty="0"/>
              <a:t>do práce nebo dnem, který byl uveden jako den jmenování na pracovní místo vedoucího zaměstnance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651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smlouva – </a:t>
            </a:r>
            <a:br>
              <a:rPr lang="cs-CZ" b="1" dirty="0" smtClean="0"/>
            </a:br>
            <a:r>
              <a:rPr lang="cs-CZ" b="1" dirty="0" smtClean="0"/>
              <a:t>povinné náležitosti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druh</a:t>
            </a:r>
            <a:r>
              <a:rPr lang="cs-CZ" dirty="0"/>
              <a:t> práce, který má zaměstnanec pro zaměstnavatele </a:t>
            </a:r>
            <a:r>
              <a:rPr lang="cs-CZ" dirty="0" smtClean="0"/>
              <a:t>vykonávat</a:t>
            </a:r>
          </a:p>
          <a:p>
            <a:r>
              <a:rPr lang="cs-CZ" b="1" u="sng" dirty="0" smtClean="0"/>
              <a:t>místo </a:t>
            </a:r>
            <a:r>
              <a:rPr lang="cs-CZ" dirty="0"/>
              <a:t>nebo místa výkonu práce, ve kterých má být práce </a:t>
            </a:r>
            <a:r>
              <a:rPr lang="cs-CZ" dirty="0" smtClean="0"/>
              <a:t>vykonávána</a:t>
            </a:r>
          </a:p>
          <a:p>
            <a:r>
              <a:rPr lang="cs-CZ" b="1" u="sng" dirty="0" smtClean="0"/>
              <a:t>den </a:t>
            </a:r>
            <a:r>
              <a:rPr lang="cs-CZ" b="1" u="sng" dirty="0"/>
              <a:t>nástupu </a:t>
            </a:r>
            <a:r>
              <a:rPr lang="cs-CZ" dirty="0"/>
              <a:t>do </a:t>
            </a:r>
            <a:r>
              <a:rPr lang="cs-CZ" dirty="0" smtClean="0"/>
              <a:t>práce</a:t>
            </a:r>
          </a:p>
          <a:p>
            <a:endParaRPr lang="cs-CZ" dirty="0"/>
          </a:p>
          <a:p>
            <a:r>
              <a:rPr lang="cs-CZ" dirty="0" smtClean="0"/>
              <a:t>Pracovní </a:t>
            </a:r>
            <a:r>
              <a:rPr lang="cs-CZ" dirty="0"/>
              <a:t>smlouva musí být uzavřena</a:t>
            </a:r>
            <a:r>
              <a:rPr lang="cs-CZ" b="1" u="sng" dirty="0"/>
              <a:t> písemně </a:t>
            </a:r>
            <a:r>
              <a:rPr lang="cs-CZ" dirty="0"/>
              <a:t>(každá smluvní strana musí obdržet jedno vyhotovení pracovní smlouvy)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275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Zkušební doba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3 měsíce </a:t>
            </a:r>
            <a:r>
              <a:rPr lang="cs-CZ" dirty="0"/>
              <a:t>po sobě jdoucí ode dne vzniku pracovního </a:t>
            </a:r>
            <a:r>
              <a:rPr lang="cs-CZ" dirty="0" smtClean="0"/>
              <a:t>poměru</a:t>
            </a:r>
          </a:p>
          <a:p>
            <a:r>
              <a:rPr lang="cs-CZ" b="1" dirty="0" smtClean="0"/>
              <a:t>6 </a:t>
            </a:r>
            <a:r>
              <a:rPr lang="cs-CZ" b="1" dirty="0"/>
              <a:t>měsíců </a:t>
            </a:r>
            <a:r>
              <a:rPr lang="cs-CZ" dirty="0"/>
              <a:t>po sobě jdoucích ode dne vzniku pracovního poměru u vedoucího </a:t>
            </a:r>
            <a:r>
              <a:rPr lang="cs-CZ" dirty="0" smtClean="0"/>
              <a:t>zaměstnance</a:t>
            </a:r>
          </a:p>
          <a:p>
            <a:r>
              <a:rPr lang="cs-CZ" dirty="0" smtClean="0"/>
              <a:t>Sjednaná </a:t>
            </a:r>
            <a:r>
              <a:rPr lang="cs-CZ" dirty="0"/>
              <a:t>zkušební doba nesmí být dodatečně prodlužována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o dobu celodenních překážek v práci (nemoc..) a o dobu celodenní dovolené se však zkušební doba </a:t>
            </a:r>
            <a:r>
              <a:rPr lang="cs-CZ" b="1" dirty="0" smtClean="0"/>
              <a:t>prodlužuje</a:t>
            </a:r>
          </a:p>
          <a:p>
            <a:r>
              <a:rPr lang="cs-CZ" dirty="0" smtClean="0"/>
              <a:t>Zkušební </a:t>
            </a:r>
            <a:r>
              <a:rPr lang="cs-CZ" dirty="0"/>
              <a:t>doba nesmí být sjednána delší, než je polovina sjednané doby trvání pracovního </a:t>
            </a:r>
            <a:r>
              <a:rPr lang="cs-CZ" dirty="0" smtClean="0"/>
              <a:t>poměru</a:t>
            </a:r>
          </a:p>
          <a:p>
            <a:r>
              <a:rPr lang="cs-CZ" dirty="0" smtClean="0"/>
              <a:t>Zkušební </a:t>
            </a:r>
            <a:r>
              <a:rPr lang="cs-CZ" dirty="0"/>
              <a:t>doba musí být sjednána </a:t>
            </a:r>
            <a:r>
              <a:rPr lang="cs-CZ" b="1" dirty="0" smtClean="0"/>
              <a:t>písemně</a:t>
            </a:r>
          </a:p>
          <a:p>
            <a:r>
              <a:rPr lang="cs-CZ" b="1" dirty="0" smtClean="0"/>
              <a:t>Lze rozvázat pracovní poměr okamžitě bez udání důvodu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0138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Zrušení PP ve zkušební době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i zaměstnanec mohou zrušit PP ve zkušební době z jakéhokoliv důvodu nebo bez uvedení </a:t>
            </a:r>
            <a:r>
              <a:rPr lang="cs-CZ" dirty="0" smtClean="0"/>
              <a:t>důvodu</a:t>
            </a:r>
          </a:p>
          <a:p>
            <a:r>
              <a:rPr lang="cs-CZ" dirty="0" smtClean="0"/>
              <a:t>Zaměstnavatel </a:t>
            </a:r>
            <a:r>
              <a:rPr lang="cs-CZ" b="1" dirty="0"/>
              <a:t>nesmí </a:t>
            </a:r>
            <a:r>
              <a:rPr lang="cs-CZ" dirty="0"/>
              <a:t>ve zkušební době zrušit PP </a:t>
            </a:r>
            <a:r>
              <a:rPr lang="cs-CZ" b="1" dirty="0"/>
              <a:t>v době prvních 14 kalendářních dnů trvání dočasné pracovní neschopnosti </a:t>
            </a:r>
            <a:r>
              <a:rPr lang="cs-CZ" b="1" dirty="0" smtClean="0"/>
              <a:t>zaměstnance</a:t>
            </a:r>
          </a:p>
          <a:p>
            <a:r>
              <a:rPr lang="cs-CZ" dirty="0" smtClean="0"/>
              <a:t>Pro </a:t>
            </a:r>
            <a:r>
              <a:rPr lang="cs-CZ" dirty="0"/>
              <a:t>zrušení pracovního poměru ve zkušební době se vyžaduje </a:t>
            </a:r>
            <a:r>
              <a:rPr lang="cs-CZ" b="1" dirty="0"/>
              <a:t>písemná </a:t>
            </a:r>
            <a:r>
              <a:rPr lang="cs-CZ" dirty="0"/>
              <a:t>forma, jinak se k němu </a:t>
            </a:r>
            <a:r>
              <a:rPr lang="cs-CZ" dirty="0" smtClean="0"/>
              <a:t>nepřihlíží</a:t>
            </a:r>
          </a:p>
          <a:p>
            <a:r>
              <a:rPr lang="cs-CZ" dirty="0" smtClean="0"/>
              <a:t>Pracovní </a:t>
            </a:r>
            <a:r>
              <a:rPr lang="cs-CZ" dirty="0"/>
              <a:t>poměr skončí dnem doručení zrušení, není-li v něm uveden den pozdější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085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Informační povinnost zaměstnavatele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Neobsahuje-li pracovní smlouva údaje o právech a povinnostech vyplývajících z PP, je zaměstnavatel povinen zaměstnance o nich písemně informovat, a to nejpozději </a:t>
            </a:r>
            <a:r>
              <a:rPr lang="cs-CZ" b="1" dirty="0"/>
              <a:t>do 1 měsíce od vzniku </a:t>
            </a:r>
            <a:r>
              <a:rPr lang="cs-CZ" b="1" dirty="0" smtClean="0"/>
              <a:t>PP </a:t>
            </a:r>
            <a:r>
              <a:rPr lang="cs-CZ" dirty="0" smtClean="0"/>
              <a:t>-) konkrétně </a:t>
            </a:r>
            <a:r>
              <a:rPr lang="cs-CZ" dirty="0"/>
              <a:t>jde o</a:t>
            </a:r>
            <a:r>
              <a:rPr lang="cs-CZ" dirty="0" smtClean="0"/>
              <a:t>:</a:t>
            </a:r>
          </a:p>
          <a:p>
            <a:r>
              <a:rPr lang="cs-CZ" dirty="0" smtClean="0"/>
              <a:t>identifikační </a:t>
            </a:r>
            <a:r>
              <a:rPr lang="cs-CZ" dirty="0"/>
              <a:t>údaje </a:t>
            </a:r>
            <a:r>
              <a:rPr lang="cs-CZ" dirty="0" smtClean="0"/>
              <a:t>zaměstnavatele</a:t>
            </a:r>
          </a:p>
          <a:p>
            <a:r>
              <a:rPr lang="cs-CZ" dirty="0" smtClean="0"/>
              <a:t>bližší </a:t>
            </a:r>
            <a:r>
              <a:rPr lang="cs-CZ" dirty="0"/>
              <a:t>označení druhu a místa výkonu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údaj </a:t>
            </a:r>
            <a:r>
              <a:rPr lang="cs-CZ" dirty="0"/>
              <a:t>o délce dovolené, popřípadě uvedení způsobu určování </a:t>
            </a:r>
            <a:r>
              <a:rPr lang="cs-CZ" dirty="0" smtClean="0"/>
              <a:t>dovolené</a:t>
            </a:r>
          </a:p>
          <a:p>
            <a:r>
              <a:rPr lang="cs-CZ" dirty="0" smtClean="0"/>
              <a:t>údaj </a:t>
            </a:r>
            <a:r>
              <a:rPr lang="cs-CZ" dirty="0"/>
              <a:t>o výpovědních </a:t>
            </a:r>
            <a:r>
              <a:rPr lang="cs-CZ" dirty="0" smtClean="0"/>
              <a:t>dobách</a:t>
            </a:r>
          </a:p>
          <a:p>
            <a:r>
              <a:rPr lang="cs-CZ" dirty="0"/>
              <a:t>ú</a:t>
            </a:r>
            <a:r>
              <a:rPr lang="cs-CZ" dirty="0" smtClean="0"/>
              <a:t>daj </a:t>
            </a:r>
            <a:r>
              <a:rPr lang="cs-CZ" dirty="0"/>
              <a:t>o týdenní pracovní době a jejím </a:t>
            </a:r>
            <a:r>
              <a:rPr lang="cs-CZ" dirty="0" smtClean="0"/>
              <a:t>rozvržení</a:t>
            </a:r>
          </a:p>
          <a:p>
            <a:r>
              <a:rPr lang="cs-CZ" b="1" dirty="0" smtClean="0"/>
              <a:t>údaj </a:t>
            </a:r>
            <a:r>
              <a:rPr lang="cs-CZ" b="1" dirty="0"/>
              <a:t>o mzdě nebo platu </a:t>
            </a:r>
            <a:r>
              <a:rPr lang="cs-CZ" dirty="0"/>
              <a:t>a způsobu odměňování, splatnosti mzdy nebo platu, termínu výplaty mzdy nebo platu, místu a způsobu vyplácení mzdy nebo </a:t>
            </a:r>
            <a:r>
              <a:rPr lang="cs-CZ" dirty="0" smtClean="0"/>
              <a:t>platu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562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Povinnosti vyplývající z PP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vzniku pracovního poměru </a:t>
            </a:r>
            <a:r>
              <a:rPr lang="cs-CZ" dirty="0" smtClean="0"/>
              <a:t>je </a:t>
            </a:r>
            <a:r>
              <a:rPr lang="cs-CZ" b="1" u="sng" dirty="0" smtClean="0"/>
              <a:t>zaměstnavatel povinen:</a:t>
            </a:r>
          </a:p>
          <a:p>
            <a:r>
              <a:rPr lang="cs-CZ" dirty="0" smtClean="0"/>
              <a:t>přidělovat </a:t>
            </a:r>
            <a:r>
              <a:rPr lang="cs-CZ" dirty="0"/>
              <a:t>zaměstnanci práci podle pracovní </a:t>
            </a:r>
            <a:r>
              <a:rPr lang="cs-CZ" dirty="0" smtClean="0"/>
              <a:t>smlouvy</a:t>
            </a:r>
          </a:p>
          <a:p>
            <a:r>
              <a:rPr lang="cs-CZ" dirty="0" smtClean="0"/>
              <a:t>platit </a:t>
            </a:r>
            <a:r>
              <a:rPr lang="cs-CZ" dirty="0"/>
              <a:t>mu za vykonanou práci mzdu nebo </a:t>
            </a:r>
            <a:r>
              <a:rPr lang="cs-CZ" dirty="0" smtClean="0"/>
              <a:t>plat</a:t>
            </a:r>
          </a:p>
          <a:p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 stanovené právními předpisy, smlouvou nebo stanovené vnitřním </a:t>
            </a:r>
            <a:r>
              <a:rPr lang="cs-CZ" dirty="0" smtClean="0"/>
              <a:t>předpisem</a:t>
            </a:r>
          </a:p>
          <a:p>
            <a:r>
              <a:rPr lang="cs-CZ" b="1" u="sng" dirty="0" smtClean="0"/>
              <a:t>Zaměstnanec je povinen:</a:t>
            </a:r>
          </a:p>
          <a:p>
            <a:r>
              <a:rPr lang="cs-CZ" dirty="0" smtClean="0"/>
              <a:t>podle </a:t>
            </a:r>
            <a:r>
              <a:rPr lang="cs-CZ" dirty="0"/>
              <a:t>pokynů zaměstnavatele konat </a:t>
            </a:r>
            <a:r>
              <a:rPr lang="cs-CZ" b="1" dirty="0"/>
              <a:t>osobně</a:t>
            </a:r>
            <a:r>
              <a:rPr lang="cs-CZ" dirty="0"/>
              <a:t> práce podle pracovní smlouvy v rozvržené týdenní pracovní době a dodržovat povinnosti, které mu vyplývají z pracovního poměru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601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PP na dobu určitou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PP trvá po dobu neurčitou, nebyla-li výslovně sjednána doba jeho </a:t>
            </a:r>
            <a:r>
              <a:rPr lang="cs-CZ" dirty="0" smtClean="0"/>
              <a:t>trvání</a:t>
            </a:r>
          </a:p>
          <a:p>
            <a:r>
              <a:rPr lang="cs-CZ" dirty="0" smtClean="0"/>
              <a:t>Omezení </a:t>
            </a:r>
            <a:r>
              <a:rPr lang="cs-CZ" dirty="0"/>
              <a:t>doby trvání PP na dobu </a:t>
            </a:r>
            <a:r>
              <a:rPr lang="cs-CZ" dirty="0" smtClean="0"/>
              <a:t>určitou</a:t>
            </a:r>
          </a:p>
          <a:p>
            <a:pPr marL="0" indent="0">
              <a:buNone/>
            </a:pPr>
            <a:r>
              <a:rPr lang="cs-CZ" dirty="0" smtClean="0"/>
              <a:t>-) Doba </a:t>
            </a:r>
            <a:r>
              <a:rPr lang="cs-CZ" dirty="0"/>
              <a:t>trvání PP mezi týmiž smluvními stranami </a:t>
            </a:r>
            <a:r>
              <a:rPr lang="cs-CZ" b="1" dirty="0"/>
              <a:t>nesmí přesáhnout 3 roky </a:t>
            </a:r>
            <a:r>
              <a:rPr lang="cs-CZ" dirty="0"/>
              <a:t>a ode dne vzniku prvního pracovního poměru na dobu určitou může být opakována nejvýše </a:t>
            </a:r>
            <a:r>
              <a:rPr lang="cs-CZ" b="1" dirty="0" smtClean="0"/>
              <a:t>dvakrát</a:t>
            </a:r>
          </a:p>
          <a:p>
            <a:pPr marL="0" indent="0">
              <a:buNone/>
            </a:pPr>
            <a:r>
              <a:rPr lang="cs-CZ" dirty="0" smtClean="0"/>
              <a:t>-) Za </a:t>
            </a:r>
            <a:r>
              <a:rPr lang="cs-CZ" dirty="0"/>
              <a:t>opakování pracovního poměru na dobu určitou se považuje rovněž i jeho prodloužení. Jestliže od skončení předchozího pracovního poměru na dobu určitou uplynula doba 3 let, k předchozímu pracovnímu poměru na dobu určitou mezi týmiž smluvními stranami se nepřihlíží.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169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Změny pracovního poměru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PP je možné změnit jen tehdy, dohodnou-li se zaměstnavatel a zaměstnanec na jeho </a:t>
            </a:r>
            <a:r>
              <a:rPr lang="cs-CZ" dirty="0" smtClean="0"/>
              <a:t>změně</a:t>
            </a:r>
          </a:p>
          <a:p>
            <a:r>
              <a:rPr lang="cs-CZ" dirty="0" smtClean="0"/>
              <a:t>Konat </a:t>
            </a:r>
            <a:r>
              <a:rPr lang="cs-CZ" dirty="0"/>
              <a:t>práce jiného druhu nebo v jiném místě, než byly sjednány v pracovní smlouvě, je zaměstnanec povinen jen v případech uvedených v zákoníku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Změny </a:t>
            </a:r>
            <a:r>
              <a:rPr lang="cs-CZ" dirty="0"/>
              <a:t>PP: </a:t>
            </a:r>
            <a:r>
              <a:rPr lang="cs-CZ" b="1" u="sng" dirty="0"/>
              <a:t>převedení na jinou práci, pracovní cesta, přeložení, dočasné přidělení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751011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Převedení na jinou práci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Převést na jinou práci zaměstnavatel </a:t>
            </a:r>
            <a:r>
              <a:rPr lang="cs-CZ" b="1" dirty="0"/>
              <a:t>musí </a:t>
            </a:r>
            <a:r>
              <a:rPr lang="cs-CZ" dirty="0"/>
              <a:t>ze zákonem vymezených důvodů, zpravidla ze </a:t>
            </a:r>
            <a:r>
              <a:rPr lang="cs-CZ" b="1" u="sng" dirty="0"/>
              <a:t>zdravotních důvodů </a:t>
            </a:r>
            <a:r>
              <a:rPr lang="cs-CZ" dirty="0"/>
              <a:t>na straně zaměstnance </a:t>
            </a:r>
            <a:endParaRPr lang="cs-CZ" dirty="0"/>
          </a:p>
          <a:p>
            <a:r>
              <a:rPr lang="cs-CZ" dirty="0" smtClean="0"/>
              <a:t>Převést </a:t>
            </a:r>
            <a:r>
              <a:rPr lang="cs-CZ" dirty="0"/>
              <a:t>na jinou práci zaměstnavatel </a:t>
            </a:r>
            <a:r>
              <a:rPr lang="cs-CZ" b="1" dirty="0"/>
              <a:t>může</a:t>
            </a:r>
            <a:r>
              <a:rPr lang="cs-CZ" dirty="0"/>
              <a:t> opět z vymezených důvodů, zpravidla pro </a:t>
            </a:r>
            <a:r>
              <a:rPr lang="cs-CZ" u="sng" dirty="0"/>
              <a:t>jiné překážky na straně zaměstnance nebo objektivní důvody </a:t>
            </a:r>
            <a:r>
              <a:rPr lang="cs-CZ" dirty="0"/>
              <a:t>(hrozící ztráta bezúhonnosti, výpověď, mimořádná událost apod.)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89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Způsoby skončení PP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Dohodou</a:t>
            </a:r>
          </a:p>
          <a:p>
            <a:r>
              <a:rPr lang="cs-CZ" b="1" dirty="0" smtClean="0"/>
              <a:t>Výpovědí,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kamžitým zrušením</a:t>
            </a:r>
          </a:p>
          <a:p>
            <a:r>
              <a:rPr lang="cs-CZ" dirty="0"/>
              <a:t>Z</a:t>
            </a:r>
            <a:r>
              <a:rPr lang="cs-CZ" dirty="0" smtClean="0"/>
              <a:t>rušením </a:t>
            </a:r>
            <a:r>
              <a:rPr lang="cs-CZ" dirty="0"/>
              <a:t>ve zkušební </a:t>
            </a:r>
            <a:r>
              <a:rPr lang="cs-CZ" dirty="0" smtClean="0"/>
              <a:t>době</a:t>
            </a:r>
          </a:p>
          <a:p>
            <a:r>
              <a:rPr lang="cs-CZ" dirty="0"/>
              <a:t>U</a:t>
            </a:r>
            <a:r>
              <a:rPr lang="cs-CZ" dirty="0" smtClean="0"/>
              <a:t>plynutím </a:t>
            </a:r>
            <a:r>
              <a:rPr lang="cs-CZ" dirty="0"/>
              <a:t>doby, na kterou byl sjednán </a:t>
            </a:r>
            <a:endParaRPr lang="cs-CZ" dirty="0" smtClean="0"/>
          </a:p>
          <a:p>
            <a:r>
              <a:rPr lang="cs-CZ" dirty="0" smtClean="0"/>
              <a:t>Smrtí </a:t>
            </a:r>
            <a:r>
              <a:rPr lang="cs-CZ" dirty="0"/>
              <a:t>zaměstnance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37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právo - pojem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Speciální právní odvětví se svým původem v soukromém právu (podpůrné použití OZ</a:t>
            </a:r>
            <a:r>
              <a:rPr lang="cs-CZ" dirty="0" smtClean="0"/>
              <a:t>)</a:t>
            </a:r>
          </a:p>
          <a:p>
            <a:r>
              <a:rPr lang="cs-CZ" dirty="0" smtClean="0"/>
              <a:t>-) Individuální </a:t>
            </a:r>
            <a:r>
              <a:rPr lang="cs-CZ" dirty="0"/>
              <a:t>pracovní právo (zaměstnanec - zaměstnavatel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-)  Kolektivní </a:t>
            </a:r>
            <a:r>
              <a:rPr lang="cs-CZ" dirty="0"/>
              <a:t>pracovní </a:t>
            </a:r>
            <a:r>
              <a:rPr lang="cs-CZ" dirty="0" smtClean="0"/>
              <a:t>právo</a:t>
            </a:r>
          </a:p>
          <a:p>
            <a:pPr marL="0" indent="0">
              <a:buNone/>
            </a:pPr>
            <a:r>
              <a:rPr lang="cs-CZ" b="1" u="sng" dirty="0" smtClean="0"/>
              <a:t>Subjekty pracovního práva – pracovního vztahu: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u="sng" dirty="0" smtClean="0"/>
              <a:t>Zaměstnavatel</a:t>
            </a:r>
          </a:p>
          <a:p>
            <a:pPr marL="0" indent="0">
              <a:buNone/>
            </a:pPr>
            <a:r>
              <a:rPr lang="cs-CZ" b="1" u="sng" dirty="0" smtClean="0"/>
              <a:t>Zaměstnanec</a:t>
            </a:r>
          </a:p>
          <a:p>
            <a:pPr marL="0" indent="0">
              <a:buNone/>
            </a:pPr>
            <a:r>
              <a:rPr lang="cs-CZ" b="1" u="sng" dirty="0" smtClean="0"/>
              <a:t>Odborová organizace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80988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Skončení dohodou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PP končí </a:t>
            </a:r>
            <a:r>
              <a:rPr lang="cs-CZ" b="1" dirty="0"/>
              <a:t>sjednaným dnem </a:t>
            </a:r>
            <a:endParaRPr lang="cs-CZ" b="1" dirty="0" smtClean="0"/>
          </a:p>
          <a:p>
            <a:r>
              <a:rPr lang="cs-CZ" b="1" dirty="0" smtClean="0"/>
              <a:t>Dohoda </a:t>
            </a:r>
            <a:r>
              <a:rPr lang="cs-CZ" b="1" dirty="0"/>
              <a:t>o rozvázání PP musí být </a:t>
            </a:r>
            <a:r>
              <a:rPr lang="cs-CZ" b="1" dirty="0" smtClean="0"/>
              <a:t>písemná</a:t>
            </a:r>
            <a:endParaRPr lang="cs-CZ" dirty="0" smtClean="0"/>
          </a:p>
          <a:p>
            <a:r>
              <a:rPr lang="cs-CZ" dirty="0" smtClean="0"/>
              <a:t>Každá </a:t>
            </a:r>
            <a:r>
              <a:rPr lang="cs-CZ" dirty="0"/>
              <a:t>smluvní strana musí obdržet jedno vyhotovení dohody o rozvázání pracovního </a:t>
            </a:r>
            <a:r>
              <a:rPr lang="cs-CZ" dirty="0" smtClean="0"/>
              <a:t>poměru</a:t>
            </a:r>
          </a:p>
          <a:p>
            <a:r>
              <a:rPr lang="cs-CZ" dirty="0" smtClean="0"/>
              <a:t>Pozor </a:t>
            </a:r>
            <a:r>
              <a:rPr lang="cs-CZ" dirty="0"/>
              <a:t>na zdůvodnění rozvázání PP dohodou! Některé důvody zakládají pro zaměstnance odstupné či ovlivňují vznik nároku na dávky v nezaměstnanosti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130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655372"/>
            <a:ext cx="8911687" cy="1280890"/>
          </a:xfrm>
        </p:spPr>
        <p:txBody>
          <a:bodyPr/>
          <a:lstStyle/>
          <a:p>
            <a:r>
              <a:rPr lang="cs-CZ" b="1" dirty="0" smtClean="0"/>
              <a:t>Skončení PP výpovědí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Jednostranný právní úkon</a:t>
            </a:r>
          </a:p>
          <a:p>
            <a:r>
              <a:rPr lang="cs-CZ" b="1" dirty="0"/>
              <a:t> Nezbytná písemná forma, jinak se k ní </a:t>
            </a:r>
            <a:r>
              <a:rPr lang="cs-CZ" b="1" dirty="0" smtClean="0"/>
              <a:t>nepřihlíží.</a:t>
            </a:r>
            <a:endParaRPr lang="cs-CZ" dirty="0"/>
          </a:p>
          <a:p>
            <a:r>
              <a:rPr lang="cs-CZ" dirty="0" smtClean="0"/>
              <a:t>Zaměstnavatel </a:t>
            </a:r>
            <a:r>
              <a:rPr lang="cs-CZ" dirty="0"/>
              <a:t>může dát zaměstnanci výpověď </a:t>
            </a:r>
            <a:r>
              <a:rPr lang="cs-CZ" b="1" u="sng" dirty="0"/>
              <a:t>jen ze zákonných </a:t>
            </a:r>
            <a:r>
              <a:rPr lang="cs-CZ" b="1" u="sng" dirty="0" smtClean="0"/>
              <a:t>důvodů</a:t>
            </a:r>
          </a:p>
          <a:p>
            <a:r>
              <a:rPr lang="cs-CZ" dirty="0" smtClean="0"/>
              <a:t>Zaměstnanec </a:t>
            </a:r>
            <a:r>
              <a:rPr lang="cs-CZ" dirty="0"/>
              <a:t>může dát zaměstnavateli výpověď z jakéhokoli důvodu nebo bez uvedení </a:t>
            </a:r>
            <a:r>
              <a:rPr lang="cs-CZ" dirty="0" smtClean="0"/>
              <a:t>důvodu</a:t>
            </a:r>
          </a:p>
          <a:p>
            <a:r>
              <a:rPr lang="cs-CZ" dirty="0" smtClean="0"/>
              <a:t>Zaměstnavatel </a:t>
            </a:r>
            <a:r>
              <a:rPr lang="cs-CZ" dirty="0"/>
              <a:t>musí důvod ve výpovědi skutkově vymezit tak, aby jej nebylo možno zaměnit s jiným důvodem. Důvod výpovědi nesmí být dodatečně měněn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979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1079" y="631925"/>
            <a:ext cx="8911687" cy="1280890"/>
          </a:xfrm>
        </p:spPr>
        <p:txBody>
          <a:bodyPr/>
          <a:lstStyle/>
          <a:p>
            <a:r>
              <a:rPr lang="cs-CZ" b="1" dirty="0" smtClean="0"/>
              <a:t>Výpovědní doba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Byla-li dána výpověď, skončí pracovní poměr uplynutím výpovědní </a:t>
            </a:r>
            <a:r>
              <a:rPr lang="cs-CZ" dirty="0" smtClean="0"/>
              <a:t>doby</a:t>
            </a:r>
          </a:p>
          <a:p>
            <a:r>
              <a:rPr lang="cs-CZ" dirty="0" smtClean="0"/>
              <a:t>Výpovědní </a:t>
            </a:r>
            <a:r>
              <a:rPr lang="cs-CZ" dirty="0"/>
              <a:t>činí </a:t>
            </a:r>
            <a:r>
              <a:rPr lang="cs-CZ" b="1" dirty="0"/>
              <a:t>nejméně 2 měsíce </a:t>
            </a:r>
            <a:r>
              <a:rPr lang="cs-CZ" dirty="0"/>
              <a:t>(lze prodloužit jen vzájemnou písemnou dohodou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Výpovědní </a:t>
            </a:r>
            <a:r>
              <a:rPr lang="cs-CZ" dirty="0"/>
              <a:t>doba začíná prvním dnem kalendářního měsíce následujícího po doručení výpovědi a končí uplynutím posledního dne příslušného kalendářního </a:t>
            </a:r>
            <a:r>
              <a:rPr lang="cs-CZ" dirty="0" smtClean="0"/>
              <a:t>měsíce</a:t>
            </a:r>
          </a:p>
        </p:txBody>
      </p:sp>
    </p:spTree>
    <p:extLst>
      <p:ext uri="{BB962C8B-B14F-4D97-AF65-F5344CB8AC3E}">
        <p14:creationId xmlns:p14="http://schemas.microsoft.com/office/powerpoint/2010/main" val="2193573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Výpověď daná zaměstnavatelem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Pouze ze zákonných důvodů (§ 52 ZP</a:t>
            </a:r>
            <a:r>
              <a:rPr lang="cs-CZ" dirty="0" smtClean="0"/>
              <a:t>!):</a:t>
            </a:r>
          </a:p>
          <a:p>
            <a:pPr marL="0" indent="0">
              <a:buNone/>
            </a:pPr>
            <a:r>
              <a:rPr lang="cs-CZ" dirty="0" smtClean="0"/>
              <a:t>-) </a:t>
            </a:r>
            <a:r>
              <a:rPr lang="cs-CZ" b="1" dirty="0" smtClean="0"/>
              <a:t>ruší-li </a:t>
            </a:r>
            <a:r>
              <a:rPr lang="cs-CZ" b="1" dirty="0"/>
              <a:t>se </a:t>
            </a:r>
            <a:r>
              <a:rPr lang="cs-CZ" dirty="0"/>
              <a:t>zaměstnavatel nebo jeho </a:t>
            </a:r>
            <a:r>
              <a:rPr lang="cs-CZ" dirty="0" smtClean="0"/>
              <a:t>část</a:t>
            </a:r>
          </a:p>
          <a:p>
            <a:pPr marL="0" indent="0">
              <a:buNone/>
            </a:pPr>
            <a:r>
              <a:rPr lang="cs-CZ" dirty="0" smtClean="0"/>
              <a:t>-) </a:t>
            </a:r>
            <a:r>
              <a:rPr lang="cs-CZ" b="1" dirty="0" smtClean="0"/>
              <a:t>přemísťuje-li </a:t>
            </a:r>
            <a:r>
              <a:rPr lang="cs-CZ" b="1" dirty="0"/>
              <a:t>se </a:t>
            </a:r>
            <a:r>
              <a:rPr lang="cs-CZ" dirty="0"/>
              <a:t>zaměstnavatel nebo jeho </a:t>
            </a:r>
            <a:r>
              <a:rPr lang="cs-CZ" dirty="0" smtClean="0"/>
              <a:t>část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-) stane-li </a:t>
            </a:r>
            <a:r>
              <a:rPr lang="cs-CZ" dirty="0"/>
              <a:t>se zaměstnanec </a:t>
            </a:r>
            <a:r>
              <a:rPr lang="cs-CZ" b="1" dirty="0"/>
              <a:t>nadbytečným </a:t>
            </a:r>
            <a:r>
              <a:rPr lang="cs-CZ" dirty="0"/>
              <a:t>vzhledem k rozhodnutí zaměstnavatele nebo příslušného orgánu o změně jeho úkolů, technického vybavení, o snížení stavu zaměstnanců za účelem zvýšení efektivnosti práce nebo o jiných organizačních </a:t>
            </a:r>
            <a:r>
              <a:rPr lang="cs-CZ" dirty="0" smtClean="0"/>
              <a:t>změnách</a:t>
            </a:r>
          </a:p>
          <a:p>
            <a:pPr marL="0" indent="0">
              <a:buNone/>
            </a:pPr>
            <a:r>
              <a:rPr lang="cs-CZ" dirty="0" smtClean="0"/>
              <a:t>-) nesmí-li </a:t>
            </a:r>
            <a:r>
              <a:rPr lang="cs-CZ" dirty="0"/>
              <a:t>zaměstnanec podle</a:t>
            </a:r>
            <a:r>
              <a:rPr lang="cs-CZ" b="1" dirty="0"/>
              <a:t> lékařského posudku </a:t>
            </a:r>
            <a:r>
              <a:rPr lang="cs-CZ" dirty="0"/>
              <a:t>dále konat dosavadní práci pro pracovní úraz, onemocnění nemocí z povolání nebo pro ohrožení touto </a:t>
            </a:r>
            <a:r>
              <a:rPr lang="cs-CZ" dirty="0" smtClean="0"/>
              <a:t>nemocí</a:t>
            </a:r>
          </a:p>
          <a:p>
            <a:pPr marL="0" indent="0">
              <a:buNone/>
            </a:pPr>
            <a:r>
              <a:rPr lang="cs-CZ" dirty="0" smtClean="0"/>
              <a:t>-) pozbyl-li </a:t>
            </a:r>
            <a:r>
              <a:rPr lang="cs-CZ" dirty="0"/>
              <a:t>zaměstnanec vzhledem ke svému zdravotnímu stavu podle lékařského posudku dlouhodobě zdravotní způsobilost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157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Zákaz výpovědi zaměstnavatelem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zaměstnanec dočasně práce neschopen (s výjimkou PN z důvodu opilosti/zneužití návykové látky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je-li </a:t>
            </a:r>
            <a:r>
              <a:rPr lang="cs-CZ" dirty="0"/>
              <a:t>zaměstnankyně </a:t>
            </a:r>
            <a:r>
              <a:rPr lang="cs-CZ" dirty="0" smtClean="0"/>
              <a:t>těhotná</a:t>
            </a:r>
          </a:p>
          <a:p>
            <a:r>
              <a:rPr lang="cs-CZ" dirty="0" smtClean="0"/>
              <a:t>je-li </a:t>
            </a:r>
            <a:r>
              <a:rPr lang="cs-CZ" dirty="0"/>
              <a:t>zaměstnankyně/zaměstnance na mateřské nebo rodičovské </a:t>
            </a:r>
            <a:r>
              <a:rPr lang="cs-CZ" dirty="0" smtClean="0"/>
              <a:t>dovolené</a:t>
            </a:r>
          </a:p>
        </p:txBody>
      </p:sp>
    </p:spTree>
    <p:extLst>
      <p:ext uri="{BB962C8B-B14F-4D97-AF65-F5344CB8AC3E}">
        <p14:creationId xmlns:p14="http://schemas.microsoft.com/office/powerpoint/2010/main" val="4122639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Okamžité zrušení PP zaměstnavatelem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může výjimečně pracovní poměr okamžitě zrušit jen tehdy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-) byl-li </a:t>
            </a:r>
            <a:r>
              <a:rPr lang="cs-CZ" b="1" dirty="0"/>
              <a:t>zaměstnanec pravomocně odsouzen pro úmyslný trestný čin k nepodmíněnému trestu odnětí svobody na dobu delší než 1 rok</a:t>
            </a:r>
            <a:r>
              <a:rPr lang="cs-CZ" dirty="0"/>
              <a:t>, nebo byl-li pravomocně odsouzen pro úmyslný trestný čin spáchaný při plnění pracovních úkolů nebo v přímé souvislosti s ním k nepodmíněnému trestu odnětí svobody na dobu nejméně 6 </a:t>
            </a:r>
            <a:r>
              <a:rPr lang="cs-CZ" dirty="0" smtClean="0"/>
              <a:t>měsíců</a:t>
            </a:r>
          </a:p>
          <a:p>
            <a:pPr marL="0" indent="0">
              <a:buNone/>
            </a:pPr>
            <a:r>
              <a:rPr lang="cs-CZ" dirty="0" smtClean="0"/>
              <a:t>-) porušil-li </a:t>
            </a:r>
            <a:r>
              <a:rPr lang="cs-CZ" dirty="0"/>
              <a:t>zaměstnanec povinnost vyplývající z právních předpisů vztahujících se k jím vykonávané práci </a:t>
            </a:r>
            <a:r>
              <a:rPr lang="cs-CZ" b="1" dirty="0"/>
              <a:t>zvlášť hrubým </a:t>
            </a:r>
            <a:r>
              <a:rPr lang="cs-CZ" b="1" dirty="0" smtClean="0"/>
              <a:t>způsobem</a:t>
            </a:r>
          </a:p>
          <a:p>
            <a:pPr marL="0" indent="0">
              <a:buNone/>
            </a:pPr>
            <a:r>
              <a:rPr lang="cs-CZ" dirty="0" smtClean="0"/>
              <a:t>Zaměstnavatel </a:t>
            </a:r>
            <a:r>
              <a:rPr lang="cs-CZ" dirty="0"/>
              <a:t>nesmí okamžitě zrušit pracovní poměr </a:t>
            </a:r>
            <a:r>
              <a:rPr lang="cs-CZ" b="1" dirty="0"/>
              <a:t>s těhotnou, zaměstnankyní na mateřské dovolené, zaměstnancem nebo zaměstnankyní, kteří čerpají rodičovskou dovolenou.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62455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Okamžité zrušení PP zaměstnancem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lékařského </a:t>
            </a:r>
            <a:r>
              <a:rPr lang="cs-CZ" dirty="0"/>
              <a:t>posudku nemůže dále konat práci bez vážného ohrožení svého zdraví a </a:t>
            </a:r>
            <a:r>
              <a:rPr lang="cs-CZ" b="1" dirty="0"/>
              <a:t>zaměstnavatel mu neumožnil</a:t>
            </a:r>
            <a:r>
              <a:rPr lang="cs-CZ" dirty="0"/>
              <a:t> v době 15 dnů ode dne předložení tohoto posudku </a:t>
            </a:r>
            <a:r>
              <a:rPr lang="cs-CZ" b="1" dirty="0"/>
              <a:t>výkon jiné pro něho vhodné </a:t>
            </a:r>
            <a:r>
              <a:rPr lang="cs-CZ" b="1" dirty="0" smtClean="0"/>
              <a:t>práce</a:t>
            </a:r>
          </a:p>
          <a:p>
            <a:r>
              <a:rPr lang="cs-CZ" dirty="0" smtClean="0"/>
              <a:t>zaměstnavatel </a:t>
            </a:r>
            <a:r>
              <a:rPr lang="cs-CZ" dirty="0"/>
              <a:t>mu </a:t>
            </a:r>
            <a:r>
              <a:rPr lang="cs-CZ" b="1" dirty="0"/>
              <a:t>nevyplatil mzdu nebo plat </a:t>
            </a:r>
            <a:r>
              <a:rPr lang="cs-CZ" dirty="0"/>
              <a:t>nebo náhradu mzdy nebo platu anebo jakoukoli jejich část do 15 dnů po uplynutí období </a:t>
            </a:r>
            <a:r>
              <a:rPr lang="cs-CZ" dirty="0" smtClean="0"/>
              <a:t>splatnosti</a:t>
            </a:r>
          </a:p>
          <a:p>
            <a:r>
              <a:rPr lang="cs-CZ" dirty="0" smtClean="0"/>
              <a:t>Zaměstnanci</a:t>
            </a:r>
            <a:r>
              <a:rPr lang="cs-CZ" dirty="0"/>
              <a:t>, který okamžitě zrušil pracovní poměr, přísluší od zaměstnavatele náhrada mzdy nebo platu ve výši průměrného výdělku za dobu, která odpovídá délce výpovědní </a:t>
            </a:r>
            <a:r>
              <a:rPr lang="cs-CZ" dirty="0" smtClean="0"/>
              <a:t>doby</a:t>
            </a:r>
          </a:p>
          <a:p>
            <a:r>
              <a:rPr lang="cs-CZ" dirty="0" smtClean="0"/>
              <a:t>V </a:t>
            </a:r>
            <a:r>
              <a:rPr lang="cs-CZ" dirty="0"/>
              <a:t>okamžitém zrušení pracovního poměru musí zaměstnavatel i zaměstnanec skutkově vymezit jeho důvod tak, aby jej nebylo možno zaměnit s jiným. Uvedený důvod nesmí být dodatečně měněn</a:t>
            </a:r>
            <a:r>
              <a:rPr lang="cs-CZ" dirty="0" smtClean="0"/>
              <a:t>. Okamžité </a:t>
            </a:r>
            <a:r>
              <a:rPr lang="cs-CZ" dirty="0"/>
              <a:t>zrušení pracovního poměru musí být písemné, jinak se k němu nepřihlíží.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544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Porušení povinnosti zvlášť hrubým způsobem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 porušení povinnosti zvlášť hrubým způsobem </a:t>
            </a:r>
            <a:r>
              <a:rPr lang="cs-CZ" dirty="0"/>
              <a:t>může dát zaměstnavatel zaměstnanci výpověď nebo s ním okamžitě zrušit pracovní poměr </a:t>
            </a:r>
            <a:r>
              <a:rPr lang="cs-CZ" b="1" dirty="0"/>
              <a:t>pouze do 2 měsíců </a:t>
            </a:r>
            <a:r>
              <a:rPr lang="cs-CZ" dirty="0"/>
              <a:t>ode dne, kdy se o důvodu k výpovědi nebo k okamžitému zrušení pracovního poměru </a:t>
            </a:r>
            <a:r>
              <a:rPr lang="cs-CZ" dirty="0" smtClean="0"/>
              <a:t>dověděl</a:t>
            </a:r>
          </a:p>
          <a:p>
            <a:r>
              <a:rPr lang="cs-CZ" dirty="0" smtClean="0"/>
              <a:t>Zaměstnanec </a:t>
            </a:r>
            <a:r>
              <a:rPr lang="cs-CZ" dirty="0"/>
              <a:t>může okamžitě zrušit pracovní poměr pouze do 2 měsíců ode dne, kdy se o důvodu k okamžitému zrušení dověděl, </a:t>
            </a:r>
            <a:r>
              <a:rPr lang="cs-CZ" b="1" dirty="0"/>
              <a:t>nejpozději do 1 roku ode dne, kdy tento důvod vznikl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99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Odstupné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Výpověď nebo dohoda </a:t>
            </a:r>
            <a:r>
              <a:rPr lang="cs-CZ" dirty="0"/>
              <a:t>dle </a:t>
            </a:r>
            <a:r>
              <a:rPr lang="cs-CZ" dirty="0" smtClean="0"/>
              <a:t>některých § zák. práce → </a:t>
            </a:r>
            <a:r>
              <a:rPr lang="cs-CZ" dirty="0"/>
              <a:t>odstupné ve výši </a:t>
            </a:r>
            <a:r>
              <a:rPr lang="cs-CZ" dirty="0" smtClean="0"/>
              <a:t>nejméně:</a:t>
            </a:r>
          </a:p>
          <a:p>
            <a:r>
              <a:rPr lang="cs-CZ" dirty="0" smtClean="0"/>
              <a:t>-) 1 </a:t>
            </a:r>
            <a:r>
              <a:rPr lang="cs-CZ" dirty="0"/>
              <a:t>x průměrný výdělek, jestliže jeho PP u zaměstnavatele trval méně než 1 </a:t>
            </a:r>
            <a:r>
              <a:rPr lang="cs-CZ" dirty="0" smtClean="0"/>
              <a:t>rok</a:t>
            </a:r>
          </a:p>
          <a:p>
            <a:r>
              <a:rPr lang="cs-CZ" dirty="0" smtClean="0"/>
              <a:t>-) 2 </a:t>
            </a:r>
            <a:r>
              <a:rPr lang="cs-CZ" dirty="0"/>
              <a:t>x průměrný výdělek, jestliže jeho PP u zaměstnavatele trval alespoň 1 rok a méně než 2 </a:t>
            </a:r>
            <a:r>
              <a:rPr lang="cs-CZ" dirty="0" smtClean="0"/>
              <a:t>roky</a:t>
            </a:r>
          </a:p>
          <a:p>
            <a:r>
              <a:rPr lang="cs-CZ" dirty="0" smtClean="0"/>
              <a:t>3 </a:t>
            </a:r>
            <a:r>
              <a:rPr lang="cs-CZ" dirty="0"/>
              <a:t>x průměrný výdělek, jestliže jeho PP u zaměstnavatele trval alespoň 2 </a:t>
            </a:r>
            <a:r>
              <a:rPr lang="cs-CZ" dirty="0" smtClean="0"/>
              <a:t>roky</a:t>
            </a:r>
          </a:p>
          <a:p>
            <a:r>
              <a:rPr lang="cs-CZ" b="1" dirty="0" smtClean="0"/>
              <a:t>Výpověď </a:t>
            </a:r>
            <a:r>
              <a:rPr lang="cs-CZ" b="1" dirty="0"/>
              <a:t>nebo </a:t>
            </a:r>
            <a:r>
              <a:rPr lang="cs-CZ" b="1" dirty="0" smtClean="0"/>
              <a:t>dohoda </a:t>
            </a:r>
            <a:r>
              <a:rPr lang="cs-CZ" dirty="0" smtClean="0"/>
              <a:t>dle některých § ZP </a:t>
            </a:r>
            <a:r>
              <a:rPr lang="cs-CZ" dirty="0"/>
              <a:t>→ odstupné ve výši nejméně 12 x průměrný </a:t>
            </a:r>
            <a:r>
              <a:rPr lang="cs-CZ" dirty="0" smtClean="0"/>
              <a:t>výdělek</a:t>
            </a:r>
          </a:p>
          <a:p>
            <a:pPr marL="0" indent="0">
              <a:buNone/>
            </a:pPr>
            <a:r>
              <a:rPr lang="cs-CZ" dirty="0" smtClean="0"/>
              <a:t>Odstupné </a:t>
            </a:r>
            <a:r>
              <a:rPr lang="cs-CZ" dirty="0"/>
              <a:t>je zaměstnavatel povinen zaměstnanci vyplatit po skončení pracovního poměru v nejbližším výplatním termínu určeném u zaměstnavatele pro výplatu mzdy nebo platu, pokud se písemně nedohodne se zaměstnancem na výplatě jinak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5682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MZDA </a:t>
            </a:r>
            <a:r>
              <a:rPr lang="cs-CZ" b="1" dirty="0" smtClean="0"/>
              <a:t>x  PLAT </a:t>
            </a:r>
          </a:p>
          <a:p>
            <a:r>
              <a:rPr lang="cs-CZ" dirty="0" smtClean="0"/>
              <a:t>Za </a:t>
            </a:r>
            <a:r>
              <a:rPr lang="cs-CZ" dirty="0"/>
              <a:t>vykonanou práci přísluší zaměstnanci </a:t>
            </a:r>
            <a:r>
              <a:rPr lang="cs-CZ" b="1" dirty="0"/>
              <a:t>mzda, plat nebo odměna z dohody za podmínek stanovených </a:t>
            </a:r>
            <a:r>
              <a:rPr lang="cs-CZ" b="1" dirty="0" smtClean="0"/>
              <a:t>ZP</a:t>
            </a:r>
          </a:p>
          <a:p>
            <a:r>
              <a:rPr lang="cs-CZ" dirty="0" smtClean="0"/>
              <a:t>Mzda </a:t>
            </a:r>
            <a:r>
              <a:rPr lang="cs-CZ" dirty="0"/>
              <a:t>→ odměna za práci v soukromém </a:t>
            </a:r>
            <a:r>
              <a:rPr lang="cs-CZ" dirty="0" smtClean="0"/>
              <a:t>sektoru</a:t>
            </a:r>
          </a:p>
          <a:p>
            <a:r>
              <a:rPr lang="cs-CZ" dirty="0" smtClean="0"/>
              <a:t>Plat </a:t>
            </a:r>
            <a:r>
              <a:rPr lang="cs-CZ" dirty="0"/>
              <a:t>→ odměna za práci ve veřejném sektoru (stát, příspěvkové organizace…) dle </a:t>
            </a:r>
            <a:r>
              <a:rPr lang="cs-CZ" b="1" dirty="0"/>
              <a:t>tzv. platového </a:t>
            </a:r>
            <a:r>
              <a:rPr lang="cs-CZ" b="1" dirty="0" smtClean="0"/>
              <a:t>tarifu</a:t>
            </a:r>
          </a:p>
          <a:p>
            <a:r>
              <a:rPr lang="cs-CZ" dirty="0" smtClean="0"/>
              <a:t>Mzda </a:t>
            </a:r>
            <a:r>
              <a:rPr lang="cs-CZ" dirty="0"/>
              <a:t>a plat se poskytují podle složitosti, odpovědnosti a namáhavosti práce, podle obtížnosti pracovních podmínek, podle pracovní výkonnosti a dosahovaných pracovních </a:t>
            </a:r>
            <a:r>
              <a:rPr lang="cs-CZ" dirty="0" smtClean="0"/>
              <a:t>výsledků</a:t>
            </a:r>
          </a:p>
          <a:p>
            <a:r>
              <a:rPr lang="cs-CZ" b="1" dirty="0" smtClean="0"/>
              <a:t>Zásada </a:t>
            </a:r>
            <a:r>
              <a:rPr lang="cs-CZ" b="1" dirty="0"/>
              <a:t>rovného odměňování </a:t>
            </a:r>
            <a:r>
              <a:rPr lang="cs-CZ" dirty="0"/>
              <a:t>→ za stejnou práci nebo za práci stejné hodnoty přísluší všem zaměstnancům u zaměstnavatele stejná mzda, plat nebo odměna z dohody (viz § 110 ZP)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16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prameny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Úmluva o ochraně lidských práv a základních svobod (Evropská úmluva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Mezinárodní </a:t>
            </a:r>
            <a:r>
              <a:rPr lang="cs-CZ" dirty="0"/>
              <a:t>pakt o hospodářských, sociálních a kulturních </a:t>
            </a:r>
            <a:r>
              <a:rPr lang="cs-CZ" dirty="0" smtClean="0"/>
              <a:t>právech</a:t>
            </a:r>
          </a:p>
          <a:p>
            <a:r>
              <a:rPr lang="cs-CZ" dirty="0" smtClean="0"/>
              <a:t>Mezinárodní </a:t>
            </a:r>
            <a:r>
              <a:rPr lang="cs-CZ" dirty="0"/>
              <a:t>organizace práce (MOP) – úmluvy a </a:t>
            </a:r>
            <a:r>
              <a:rPr lang="cs-CZ" dirty="0" smtClean="0"/>
              <a:t>doporučení </a:t>
            </a:r>
          </a:p>
          <a:p>
            <a:r>
              <a:rPr lang="cs-CZ" dirty="0" smtClean="0"/>
              <a:t>EU: Směrnice </a:t>
            </a:r>
            <a:r>
              <a:rPr lang="cs-CZ" dirty="0"/>
              <a:t>– mobilita pracovníků a jejich rodinných příslušníků v rámci EU (rovné zacházení, pracovní podmínky, doba odpočinku, BOZP, sociální zabezpečení)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857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Minimální a zaručená mzda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Minimální mzda = nejnižší přípustná výše odměny za práci v PP </a:t>
            </a:r>
            <a:r>
              <a:rPr lang="cs-CZ" dirty="0"/>
              <a:t>→ nařízení vlády č. 567/2006 Sb. (rozděleno podle skupin </a:t>
            </a:r>
            <a:r>
              <a:rPr lang="cs-CZ" dirty="0" smtClean="0"/>
              <a:t>prací)</a:t>
            </a:r>
          </a:p>
          <a:p>
            <a:r>
              <a:rPr lang="cs-CZ" dirty="0" smtClean="0"/>
              <a:t>Mzda</a:t>
            </a:r>
            <a:r>
              <a:rPr lang="cs-CZ" dirty="0"/>
              <a:t>, plat nebo odměna z dohody </a:t>
            </a:r>
            <a:r>
              <a:rPr lang="cs-CZ" b="1" dirty="0"/>
              <a:t>nesmí být nižší než minimální </a:t>
            </a:r>
            <a:r>
              <a:rPr lang="cs-CZ" b="1" dirty="0" smtClean="0"/>
              <a:t>mzda</a:t>
            </a:r>
          </a:p>
          <a:p>
            <a:r>
              <a:rPr lang="cs-CZ" dirty="0" smtClean="0"/>
              <a:t>Nedosáhne-li </a:t>
            </a:r>
            <a:r>
              <a:rPr lang="cs-CZ" dirty="0"/>
              <a:t>mzda, plat nebo odměna z dohody minimální mzdy, je zaměstnavatel povinen zaměstnanci poskytnout </a:t>
            </a:r>
            <a:r>
              <a:rPr lang="cs-CZ" dirty="0" smtClean="0"/>
              <a:t>doplatek</a:t>
            </a:r>
          </a:p>
          <a:p>
            <a:r>
              <a:rPr lang="cs-CZ" b="1" dirty="0" smtClean="0"/>
              <a:t>Zaručená </a:t>
            </a:r>
            <a:r>
              <a:rPr lang="cs-CZ" b="1" dirty="0"/>
              <a:t>mzda</a:t>
            </a:r>
            <a:r>
              <a:rPr lang="cs-CZ" dirty="0"/>
              <a:t> = je mzda nebo plat, na kterou zaměstnanci vzniklo právo podle ZP, smlouvy, vnitřního předpisu, mzdového výměru nebo platového výměru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8026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Sjednání mzdy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Mzda se sjednává </a:t>
            </a:r>
            <a:r>
              <a:rPr lang="cs-CZ" b="1" dirty="0"/>
              <a:t>smluvně nebo je určena jednostranně </a:t>
            </a:r>
            <a:r>
              <a:rPr lang="cs-CZ" dirty="0"/>
              <a:t>zaměstnavatelem (vnitřním předpisem nebo mzdovým výměrem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Mzda </a:t>
            </a:r>
            <a:r>
              <a:rPr lang="cs-CZ" dirty="0"/>
              <a:t>musí být sjednána, stanovena nebo určena </a:t>
            </a:r>
            <a:r>
              <a:rPr lang="cs-CZ" b="1" dirty="0"/>
              <a:t>před začátkem </a:t>
            </a:r>
            <a:r>
              <a:rPr lang="cs-CZ" dirty="0"/>
              <a:t>výkonu práce, za kterou má tato mzda </a:t>
            </a:r>
            <a:r>
              <a:rPr lang="cs-CZ" dirty="0" smtClean="0"/>
              <a:t>příslušet</a:t>
            </a:r>
          </a:p>
          <a:p>
            <a:r>
              <a:rPr lang="cs-CZ" dirty="0" smtClean="0"/>
              <a:t>Zaměstnavatel </a:t>
            </a:r>
            <a:r>
              <a:rPr lang="cs-CZ" dirty="0"/>
              <a:t>je povinen v den nástupu do práce vydat zaměstnanci </a:t>
            </a:r>
            <a:r>
              <a:rPr lang="cs-CZ" b="1" dirty="0"/>
              <a:t>písemný mzdový výměr</a:t>
            </a:r>
            <a:r>
              <a:rPr lang="cs-CZ" dirty="0"/>
              <a:t>, který obsahuje údaje o způsobu odměňování, o termínu a místě výplaty mzdy, jestliže tyto údaje neobsahuje smlouva nebo vnitřní </a:t>
            </a:r>
            <a:r>
              <a:rPr lang="cs-CZ" dirty="0" smtClean="0"/>
              <a:t>předpis</a:t>
            </a:r>
          </a:p>
          <a:p>
            <a:r>
              <a:rPr lang="cs-CZ" dirty="0" smtClean="0"/>
              <a:t>Dojde-li </a:t>
            </a:r>
            <a:r>
              <a:rPr lang="cs-CZ" dirty="0"/>
              <a:t>ke změně skutečností uvedených ve mzdovém výměru, je zaměstnavatel povinen tuto skutečnost zaměstnanci písemně oznámit, a to nejpozději v den, kdy změna nabývá účinnosti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3108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Určení platu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64862"/>
            <a:ext cx="8915400" cy="3777622"/>
          </a:xfrm>
        </p:spPr>
        <p:txBody>
          <a:bodyPr/>
          <a:lstStyle/>
          <a:p>
            <a:r>
              <a:rPr lang="cs-CZ" dirty="0"/>
              <a:t>Plat určuje zaměstnanci zaměstnavatel podle ZP a právních předpisů k jeho </a:t>
            </a:r>
            <a:r>
              <a:rPr lang="cs-CZ" dirty="0" smtClean="0"/>
              <a:t>provedení</a:t>
            </a:r>
          </a:p>
          <a:p>
            <a:r>
              <a:rPr lang="cs-CZ" b="1" dirty="0" smtClean="0"/>
              <a:t>Plat </a:t>
            </a:r>
            <a:r>
              <a:rPr lang="cs-CZ" b="1" dirty="0"/>
              <a:t>není možné určit jiným způsobem v jiném složení a jiné výši</a:t>
            </a:r>
            <a:r>
              <a:rPr lang="cs-CZ" dirty="0"/>
              <a:t>, než stanoví ZP a právní předpisy vydané k jeho provedení, nestanoví-li zvláštní zákon </a:t>
            </a:r>
            <a:r>
              <a:rPr lang="cs-CZ" dirty="0" smtClean="0"/>
              <a:t>jinak</a:t>
            </a:r>
          </a:p>
          <a:p>
            <a:r>
              <a:rPr lang="cs-CZ" dirty="0" smtClean="0"/>
              <a:t>Zaměstnanci </a:t>
            </a:r>
            <a:r>
              <a:rPr lang="cs-CZ" dirty="0"/>
              <a:t>přísluší </a:t>
            </a:r>
            <a:r>
              <a:rPr lang="cs-CZ" b="1" dirty="0"/>
              <a:t>platový tarif</a:t>
            </a:r>
            <a:r>
              <a:rPr lang="cs-CZ" dirty="0"/>
              <a:t> stanovený pro </a:t>
            </a:r>
            <a:r>
              <a:rPr lang="cs-CZ" b="1" dirty="0"/>
              <a:t>platovou třídu a platový stupeň</a:t>
            </a:r>
            <a:r>
              <a:rPr lang="cs-CZ" dirty="0"/>
              <a:t>, do kterých je </a:t>
            </a:r>
            <a:r>
              <a:rPr lang="cs-CZ" dirty="0" smtClean="0"/>
              <a:t>zařazen</a:t>
            </a:r>
          </a:p>
          <a:p>
            <a:r>
              <a:rPr lang="cs-CZ" dirty="0" smtClean="0"/>
              <a:t>Zaměstnavatel </a:t>
            </a:r>
            <a:r>
              <a:rPr lang="cs-CZ" dirty="0"/>
              <a:t>zařadí zaměstnance do platové třídy podle druhu práce sjednaného v pracovní smlouvě a v jeho mezích na něm požadovaných nejnáročnějších prací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112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Určení platu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zařadí zaměstnance do platového stupně podle doby dosažené </a:t>
            </a:r>
            <a:r>
              <a:rPr lang="cs-CZ" dirty="0" smtClean="0"/>
              <a:t>praxe</a:t>
            </a:r>
          </a:p>
          <a:p>
            <a:r>
              <a:rPr lang="cs-CZ" dirty="0" smtClean="0"/>
              <a:t>Platové </a:t>
            </a:r>
            <a:r>
              <a:rPr lang="cs-CZ" dirty="0"/>
              <a:t>tarify se stanoví v 16 platových třídách a v každé z nich v platových </a:t>
            </a:r>
            <a:r>
              <a:rPr lang="cs-CZ" dirty="0" smtClean="0"/>
              <a:t>stupních</a:t>
            </a:r>
          </a:p>
          <a:p>
            <a:r>
              <a:rPr lang="cs-CZ" dirty="0" smtClean="0"/>
              <a:t>Podrobnosti </a:t>
            </a:r>
            <a:r>
              <a:rPr lang="cs-CZ" dirty="0"/>
              <a:t>→ </a:t>
            </a:r>
            <a:r>
              <a:rPr lang="cs-CZ" b="1" dirty="0"/>
              <a:t>nařízení vlády č. 546/2006 Sb.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876649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Dovolená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Dovolená za kalendářní rok nebo na její poměrná část</a:t>
            </a:r>
          </a:p>
          <a:p>
            <a:pPr lvl="0"/>
            <a:r>
              <a:rPr lang="cs-CZ" sz="2400" dirty="0"/>
              <a:t>Dovolená za odpracované dny</a:t>
            </a:r>
          </a:p>
          <a:p>
            <a:pPr lvl="0"/>
            <a:r>
              <a:rPr lang="cs-CZ" sz="2400" dirty="0"/>
              <a:t>Dodatková dovolená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5256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Dovolená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Ad </a:t>
            </a:r>
            <a:r>
              <a:rPr lang="cs-CZ" dirty="0"/>
              <a:t>a)  </a:t>
            </a:r>
            <a:r>
              <a:rPr lang="cs-CZ" dirty="0" smtClean="0"/>
              <a:t>za 60 </a:t>
            </a:r>
            <a:r>
              <a:rPr lang="cs-CZ" dirty="0"/>
              <a:t>odpracovaných dnů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4 týdny</a:t>
            </a:r>
          </a:p>
          <a:p>
            <a:r>
              <a:rPr lang="cs-CZ" b="1" dirty="0"/>
              <a:t>5 týdnů</a:t>
            </a:r>
          </a:p>
          <a:p>
            <a:r>
              <a:rPr lang="cs-CZ" dirty="0" err="1"/>
              <a:t>pg</a:t>
            </a:r>
            <a:r>
              <a:rPr lang="cs-CZ" dirty="0"/>
              <a:t>. pracovníci a akademičtí pracovníci - 8 týdnů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Ad b) pokud pracovník nevykonal 60 </a:t>
            </a:r>
            <a:r>
              <a:rPr lang="cs-CZ" dirty="0" err="1"/>
              <a:t>prac</a:t>
            </a:r>
            <a:r>
              <a:rPr lang="cs-CZ" dirty="0"/>
              <a:t>. dnů – 1/12 dovolené za 21 odpracovaných dnů  v příslušném kalendářním roce </a:t>
            </a:r>
          </a:p>
          <a:p>
            <a:endParaRPr lang="cs-CZ" dirty="0"/>
          </a:p>
          <a:p>
            <a:r>
              <a:rPr lang="cs-CZ" dirty="0"/>
              <a:t>Hromadné čerpání dovolené – max. 2 týdny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7381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Překážky v práci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Na straně zaměstnance:</a:t>
            </a:r>
          </a:p>
          <a:p>
            <a:r>
              <a:rPr lang="cs-CZ" b="1" dirty="0"/>
              <a:t>Důležité osobní překážky:</a:t>
            </a:r>
            <a:endParaRPr lang="cs-CZ" dirty="0"/>
          </a:p>
          <a:p>
            <a:pPr lvl="0"/>
            <a:r>
              <a:rPr lang="cs-CZ" dirty="0"/>
              <a:t>dočasná pracovní neschopnost - kontrola zaměstnavatelem </a:t>
            </a:r>
          </a:p>
          <a:p>
            <a:pPr lvl="0"/>
            <a:r>
              <a:rPr lang="cs-CZ" dirty="0"/>
              <a:t>mateřská dovolená – 28 týdnů (2 a více dětí 37 týdnů) </a:t>
            </a:r>
          </a:p>
          <a:p>
            <a:pPr lvl="0"/>
            <a:r>
              <a:rPr lang="cs-CZ" dirty="0"/>
              <a:t>zpravidla 6 týdnů před porodem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dirty="0"/>
              <a:t>Rodičovská dovolená – 3 roky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Překážky v práci z důvodu veřejného zájmu – veřejná funkce, občanská povinnost</a:t>
            </a:r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4448140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Překážky v práci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Nař</a:t>
            </a:r>
            <a:r>
              <a:rPr lang="cs-CZ" b="1" dirty="0"/>
              <a:t>. vlády č. 590/2006 Sb., kterým se stanoví okruh a rozsah jiných důležitých osobních překážek v práci:</a:t>
            </a:r>
            <a:endParaRPr lang="cs-CZ" dirty="0"/>
          </a:p>
          <a:p>
            <a:pPr lvl="0"/>
            <a:r>
              <a:rPr lang="cs-CZ" b="1" dirty="0"/>
              <a:t>Vyšetření nebo ošetření</a:t>
            </a:r>
            <a:r>
              <a:rPr lang="cs-CZ" dirty="0"/>
              <a:t> – nejbližší zdravotnické zařízení </a:t>
            </a:r>
          </a:p>
          <a:p>
            <a:pPr lvl="0"/>
            <a:r>
              <a:rPr lang="cs-CZ" b="1" dirty="0" err="1"/>
              <a:t>Pracovnělékařská</a:t>
            </a:r>
            <a:r>
              <a:rPr lang="cs-CZ" b="1" dirty="0"/>
              <a:t> prohlídka</a:t>
            </a:r>
            <a:r>
              <a:rPr lang="cs-CZ" dirty="0"/>
              <a:t>, vyšetření nebo očkování související s výkonem práce</a:t>
            </a:r>
          </a:p>
          <a:p>
            <a:pPr lvl="0"/>
            <a:r>
              <a:rPr lang="cs-CZ" b="1" dirty="0"/>
              <a:t>Přerušení dopravního provozu nebo zpoždění hromadných dopravních prostředků </a:t>
            </a:r>
            <a:r>
              <a:rPr lang="cs-CZ" dirty="0"/>
              <a:t>– bez náhrady</a:t>
            </a:r>
          </a:p>
          <a:p>
            <a:pPr lvl="0"/>
            <a:r>
              <a:rPr lang="cs-CZ" b="1" dirty="0"/>
              <a:t>Znemožnění cesty do zaměstnání</a:t>
            </a:r>
            <a:r>
              <a:rPr lang="cs-CZ" dirty="0"/>
              <a:t>  - s náhradou, max. 1 den – těžce zdravotně postižený (nehromadný dopravní prostředek)</a:t>
            </a:r>
          </a:p>
          <a:p>
            <a:pPr lvl="0"/>
            <a:r>
              <a:rPr lang="cs-CZ" b="1" dirty="0"/>
              <a:t>Svatba</a:t>
            </a:r>
            <a:r>
              <a:rPr lang="cs-CZ" dirty="0"/>
              <a:t> - 2 dny vlastní svatba, z toho 1 k účasti na svatbu, náhrada mzdy jen za l den,1 den rodič, bez náhrady mzdy - svatba rodiče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0094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Překážky v práci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Narození dítěte</a:t>
            </a:r>
            <a:endParaRPr lang="cs-CZ" dirty="0"/>
          </a:p>
          <a:p>
            <a:r>
              <a:rPr lang="cs-CZ" dirty="0"/>
              <a:t>s náhradou mzdy na převoz manželky (družky) do zdrav. zařízení</a:t>
            </a:r>
          </a:p>
          <a:p>
            <a:r>
              <a:rPr lang="cs-CZ" dirty="0"/>
              <a:t>bez náhrady – účast u porodu + tzv. „otcovská dovolená“ – otec má placené volno 14 dní.</a:t>
            </a:r>
          </a:p>
          <a:p>
            <a:pPr lvl="0"/>
            <a:r>
              <a:rPr lang="cs-CZ" b="1" dirty="0"/>
              <a:t>Úmrtí</a:t>
            </a:r>
            <a:r>
              <a:rPr lang="cs-CZ" dirty="0"/>
              <a:t> - s náhradou - 2 dny úmrtí manžela, druha nebo dítěte a další den k účastni na pohřbu,1 den - rodič, sourozenec, rodiče a sourozenec manžela aj., nezbytně nutnou dobu, max. l den – prarodič, vnuk aj. </a:t>
            </a:r>
          </a:p>
          <a:p>
            <a:pPr lvl="0"/>
            <a:r>
              <a:rPr lang="cs-CZ" b="1" dirty="0"/>
              <a:t>Doprovod do zdrav. zařízení  </a:t>
            </a:r>
            <a:r>
              <a:rPr lang="cs-CZ" dirty="0"/>
              <a:t>- s náhradou  mzdy</a:t>
            </a:r>
          </a:p>
          <a:p>
            <a:pPr lvl="0"/>
            <a:r>
              <a:rPr lang="cs-CZ" b="1" dirty="0"/>
              <a:t>Pohřeb spoluzaměstnance</a:t>
            </a:r>
            <a:r>
              <a:rPr lang="cs-CZ" dirty="0"/>
              <a:t>  - náhrada mzdy</a:t>
            </a:r>
          </a:p>
          <a:p>
            <a:pPr lvl="0"/>
            <a:r>
              <a:rPr lang="cs-CZ" b="1" dirty="0"/>
              <a:t>Přestěhování </a:t>
            </a:r>
            <a:r>
              <a:rPr lang="cs-CZ" dirty="0"/>
              <a:t>- bez náhrady mzdy, max. 2 dny  (v zájmu zaměstnavatele - s náhradou)</a:t>
            </a:r>
          </a:p>
          <a:p>
            <a:pPr lvl="0"/>
            <a:r>
              <a:rPr lang="cs-CZ" b="1" dirty="0"/>
              <a:t>Vyhledání nového zaměstnání</a:t>
            </a:r>
            <a:r>
              <a:rPr lang="cs-CZ" dirty="0"/>
              <a:t> - bez náhrady, max. půl dne v týdnu po dobu výpovědní doby, někdy s náhradou - stěhování se v zájmu zaměstnavatele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118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Překážky v práci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Na straně zaměstnavatele:</a:t>
            </a:r>
          </a:p>
          <a:p>
            <a:r>
              <a:rPr lang="cs-CZ" dirty="0"/>
              <a:t> Prostoje a přerušení práce způsobené nepříznivými povětrnostními vlivy aj.</a:t>
            </a:r>
          </a:p>
          <a:p>
            <a:pPr marL="0" indent="0">
              <a:buNone/>
            </a:pPr>
            <a:r>
              <a:rPr lang="cs-CZ" b="1" u="sng" dirty="0" smtClean="0"/>
              <a:t>-) náleží plná náhrada mzdy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85435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Zákoník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Upravuje pracovněprávní vztahy (vztahy vznikající při výkonu závislé práce </a:t>
            </a:r>
            <a:r>
              <a:rPr lang="cs-CZ" b="1" u="sng" dirty="0"/>
              <a:t>mezi zaměstnanci a zaměstnavateli</a:t>
            </a:r>
            <a:r>
              <a:rPr lang="cs-CZ" dirty="0" smtClean="0"/>
              <a:t>)</a:t>
            </a:r>
          </a:p>
          <a:p>
            <a:r>
              <a:rPr lang="cs-CZ" dirty="0" smtClean="0"/>
              <a:t>Upravuje </a:t>
            </a:r>
            <a:r>
              <a:rPr lang="cs-CZ" dirty="0"/>
              <a:t>právní vztahy kolektivní </a:t>
            </a:r>
            <a:r>
              <a:rPr lang="cs-CZ" dirty="0" smtClean="0"/>
              <a:t>povahy</a:t>
            </a:r>
          </a:p>
          <a:p>
            <a:r>
              <a:rPr lang="cs-CZ" dirty="0" smtClean="0"/>
              <a:t>Zapracovává </a:t>
            </a:r>
            <a:r>
              <a:rPr lang="cs-CZ" dirty="0"/>
              <a:t>příslušné předpisy </a:t>
            </a:r>
            <a:r>
              <a:rPr lang="cs-CZ" dirty="0" smtClean="0"/>
              <a:t>EU</a:t>
            </a:r>
          </a:p>
        </p:txBody>
      </p:sp>
    </p:spTree>
    <p:extLst>
      <p:ext uri="{BB962C8B-B14F-4D97-AF65-F5344CB8AC3E}">
        <p14:creationId xmlns:p14="http://schemas.microsoft.com/office/powerpoint/2010/main" val="17536694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doba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Délka týdenní pracovní  doby  - </a:t>
            </a:r>
            <a:r>
              <a:rPr lang="cs-CZ" b="1" dirty="0"/>
              <a:t>40 hodin, </a:t>
            </a:r>
            <a:r>
              <a:rPr lang="cs-CZ" dirty="0"/>
              <a:t>podzemí aj. 37,5 hod, 3 směny a nepřetržitý provoz  37,5 hod. , dvousměnný provoz  38,75 hod. týdně</a:t>
            </a:r>
          </a:p>
          <a:p>
            <a:r>
              <a:rPr lang="cs-CZ" dirty="0"/>
              <a:t>Zaměstnanec do 18 let, max. 8 hod. denně, 40 hod. týdně</a:t>
            </a:r>
          </a:p>
          <a:p>
            <a:endParaRPr lang="cs-CZ" dirty="0"/>
          </a:p>
          <a:p>
            <a:r>
              <a:rPr lang="cs-CZ" dirty="0"/>
              <a:t>Délka směny nesmí překročit 12 hodin </a:t>
            </a:r>
          </a:p>
          <a:p>
            <a:endParaRPr lang="cs-CZ" dirty="0"/>
          </a:p>
          <a:p>
            <a:r>
              <a:rPr lang="cs-CZ" dirty="0"/>
              <a:t>U zaměstnance mladšího 18 let nesmí délka směny v jednotlivých dnech překročit 8 hodin.</a:t>
            </a:r>
          </a:p>
        </p:txBody>
      </p:sp>
    </p:spTree>
    <p:extLst>
      <p:ext uri="{BB962C8B-B14F-4D97-AF65-F5344CB8AC3E}">
        <p14:creationId xmlns:p14="http://schemas.microsoft.com/office/powerpoint/2010/main" val="11038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doba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Pružné rozvržení pracovní doby </a:t>
            </a:r>
            <a:endParaRPr lang="cs-CZ" dirty="0"/>
          </a:p>
          <a:p>
            <a:r>
              <a:rPr lang="cs-CZ" dirty="0"/>
              <a:t>Konto pracovní doby - vede se  účet pracovní  doby a účet mzdy zaměstnance</a:t>
            </a:r>
          </a:p>
          <a:p>
            <a:r>
              <a:rPr lang="cs-CZ" b="1" u="sng" dirty="0"/>
              <a:t>Přestávka v </a:t>
            </a:r>
            <a:r>
              <a:rPr lang="cs-CZ" b="1" u="sng" dirty="0" smtClean="0"/>
              <a:t>práci</a:t>
            </a:r>
            <a:endParaRPr lang="cs-CZ" dirty="0"/>
          </a:p>
          <a:p>
            <a:r>
              <a:rPr lang="cs-CZ" dirty="0"/>
              <a:t>Zaměstnavatel je povinen poskytnout zaměstnanci </a:t>
            </a:r>
            <a:r>
              <a:rPr lang="cs-CZ" b="1" dirty="0"/>
              <a:t>nejdéle po 6 hod. </a:t>
            </a:r>
            <a:r>
              <a:rPr lang="cs-CZ" dirty="0"/>
              <a:t>nepřetržité práce přestávku  na jídlo a oddech v trvání nejméně 30 min., </a:t>
            </a:r>
            <a:r>
              <a:rPr lang="cs-CZ" b="1" dirty="0"/>
              <a:t>mladistvému po 4,5 </a:t>
            </a:r>
            <a:r>
              <a:rPr lang="cs-CZ" b="1" dirty="0" smtClean="0"/>
              <a:t>hod</a:t>
            </a:r>
          </a:p>
          <a:p>
            <a:r>
              <a:rPr lang="cs-CZ" dirty="0" smtClean="0"/>
              <a:t>Byla-li </a:t>
            </a:r>
            <a:r>
              <a:rPr lang="cs-CZ" dirty="0"/>
              <a:t>přestávka v práci na jídlo a oddech rozdělena, musí alespoň jedna její část činit nejméně 15 minut.   </a:t>
            </a:r>
          </a:p>
          <a:p>
            <a:r>
              <a:rPr lang="cs-CZ" dirty="0"/>
              <a:t>Přestávky v práci na jídlo a oddech se neposkytují na začátku a konci pracovní doby. </a:t>
            </a:r>
          </a:p>
          <a:p>
            <a:r>
              <a:rPr lang="cs-CZ" dirty="0"/>
              <a:t>Poskytnuté přestávky v práci na jídlo a oddech se nezapočítávají do pracovní doby.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7915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Práce přesčas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Práci přesčas je možné konat </a:t>
            </a:r>
            <a:r>
              <a:rPr lang="cs-CZ" b="1" dirty="0"/>
              <a:t>jen výjimečně</a:t>
            </a:r>
          </a:p>
          <a:p>
            <a:r>
              <a:rPr lang="cs-CZ" dirty="0"/>
              <a:t>Zaměstnavatel ji může nařídit jen z vážných provozních důvodů, nesmí činit </a:t>
            </a:r>
            <a:r>
              <a:rPr lang="cs-CZ" b="1" dirty="0"/>
              <a:t>více než 8 hod. týdně a 150 hod. v kal. roce </a:t>
            </a:r>
            <a:r>
              <a:rPr lang="cs-CZ" dirty="0"/>
              <a:t>- výjimka </a:t>
            </a:r>
            <a:r>
              <a:rPr lang="cs-CZ" dirty="0" smtClean="0"/>
              <a:t>zdravotnictví</a:t>
            </a:r>
          </a:p>
          <a:p>
            <a:r>
              <a:rPr lang="cs-CZ" dirty="0" smtClean="0"/>
              <a:t>Příplatek za přesčas nebo náhradní volno !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0057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733525"/>
            <a:ext cx="8911687" cy="1280890"/>
          </a:xfrm>
        </p:spPr>
        <p:txBody>
          <a:bodyPr/>
          <a:lstStyle/>
          <a:p>
            <a:r>
              <a:rPr lang="cs-CZ" b="1" dirty="0" smtClean="0"/>
              <a:t>Odpovědnosti za škodu v PP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Zaměstnanec odpovídá zaměstnavateli za </a:t>
            </a:r>
            <a:r>
              <a:rPr lang="cs-CZ" b="1" u="sng" dirty="0" smtClean="0"/>
              <a:t>škodu</a:t>
            </a:r>
          </a:p>
          <a:p>
            <a:r>
              <a:rPr lang="cs-CZ" dirty="0"/>
              <a:t>Odpovědnosti za nesplnění povinnosti </a:t>
            </a:r>
            <a:r>
              <a:rPr lang="cs-CZ" b="1" dirty="0"/>
              <a:t>k odvrácení </a:t>
            </a:r>
            <a:r>
              <a:rPr lang="cs-CZ" b="1" dirty="0" smtClean="0"/>
              <a:t>škody</a:t>
            </a:r>
          </a:p>
          <a:p>
            <a:r>
              <a:rPr lang="cs-CZ" dirty="0" smtClean="0"/>
              <a:t>Odpovědnosti </a:t>
            </a:r>
            <a:r>
              <a:rPr lang="cs-CZ" b="1" dirty="0"/>
              <a:t>za schodek </a:t>
            </a:r>
            <a:r>
              <a:rPr lang="cs-CZ" dirty="0"/>
              <a:t>na svěřených hodnotách, které je zaměstnanec povinen </a:t>
            </a:r>
            <a:r>
              <a:rPr lang="cs-CZ" dirty="0" smtClean="0"/>
              <a:t>vyúčtovat – tzv. hmotná odpovědnost (manko), od 18 ti let</a:t>
            </a:r>
          </a:p>
          <a:p>
            <a:r>
              <a:rPr lang="cs-CZ" dirty="0" smtClean="0"/>
              <a:t>Odpovědnosti </a:t>
            </a:r>
            <a:r>
              <a:rPr lang="cs-CZ" b="1" dirty="0"/>
              <a:t>za ztrátu svěřených </a:t>
            </a:r>
            <a:r>
              <a:rPr lang="cs-CZ" b="1" dirty="0" smtClean="0"/>
              <a:t>věcí</a:t>
            </a:r>
          </a:p>
          <a:p>
            <a:r>
              <a:rPr lang="cs-CZ" dirty="0" smtClean="0"/>
              <a:t>Odpovědnost za škodu</a:t>
            </a:r>
            <a:r>
              <a:rPr lang="cs-CZ" dirty="0"/>
              <a:t>, kterou mu způsobil </a:t>
            </a:r>
            <a:r>
              <a:rPr lang="cs-CZ" b="1" dirty="0"/>
              <a:t>zaviněným porušením povinností při plnění pracovních úkolů</a:t>
            </a:r>
            <a:r>
              <a:rPr lang="cs-CZ" dirty="0"/>
              <a:t> nebo v přímé souvislosti s </a:t>
            </a:r>
            <a:r>
              <a:rPr lang="cs-CZ" dirty="0" smtClean="0"/>
              <a:t>ním</a:t>
            </a:r>
          </a:p>
          <a:p>
            <a:endParaRPr lang="cs-CZ" b="1" u="sng" dirty="0"/>
          </a:p>
          <a:p>
            <a:pPr marL="0" indent="0">
              <a:buNone/>
            </a:pPr>
            <a:r>
              <a:rPr lang="cs-CZ" b="1" u="sng" dirty="0"/>
              <a:t>Zaměstnavatel je povinen prokázat zavinění zaměstnance, s výjimkou případů odpovědnosti za schodek a odpovědnosti za ztrátu svěřených </a:t>
            </a:r>
            <a:r>
              <a:rPr lang="cs-CZ" b="1" u="sng" dirty="0" smtClean="0"/>
              <a:t>věcí !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1153554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Odpovědnosti za škodu v PP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Zaměstnavatel odpovídá zaměstnanci za škodu</a:t>
            </a:r>
            <a:r>
              <a:rPr lang="cs-CZ" b="1" u="sng" dirty="0" smtClean="0"/>
              <a:t>:</a:t>
            </a:r>
          </a:p>
          <a:p>
            <a:r>
              <a:rPr lang="cs-CZ" dirty="0"/>
              <a:t>která mu vznikla při plnění pracovních </a:t>
            </a:r>
            <a:r>
              <a:rPr lang="cs-CZ" dirty="0" smtClean="0"/>
              <a:t>úkolů, kterou </a:t>
            </a:r>
            <a:r>
              <a:rPr lang="cs-CZ" dirty="0"/>
              <a:t>mu způsobili porušením právních povinností v rámci plnění pracovních úkolů </a:t>
            </a:r>
            <a:r>
              <a:rPr lang="cs-CZ" dirty="0" smtClean="0"/>
              <a:t>jiní </a:t>
            </a:r>
            <a:r>
              <a:rPr lang="cs-CZ" b="1" dirty="0" smtClean="0"/>
              <a:t>zaměstnanci (zaměstnavatel poté revers)</a:t>
            </a:r>
          </a:p>
          <a:p>
            <a:r>
              <a:rPr lang="cs-CZ" dirty="0" smtClean="0"/>
              <a:t>kterou </a:t>
            </a:r>
            <a:r>
              <a:rPr lang="cs-CZ" dirty="0"/>
              <a:t>utrpěl zaměstnanec </a:t>
            </a:r>
            <a:r>
              <a:rPr lang="cs-CZ" b="1" dirty="0"/>
              <a:t>při odvracení škody hrozící zaměstnavateli </a:t>
            </a:r>
            <a:r>
              <a:rPr lang="cs-CZ" dirty="0"/>
              <a:t>nebo nebezpečí hrozící životu nebo </a:t>
            </a:r>
            <a:r>
              <a:rPr lang="cs-CZ" dirty="0" smtClean="0"/>
              <a:t>zdraví</a:t>
            </a:r>
          </a:p>
          <a:p>
            <a:r>
              <a:rPr lang="cs-CZ" b="1" dirty="0" smtClean="0"/>
              <a:t>Na věcech</a:t>
            </a:r>
            <a:r>
              <a:rPr lang="cs-CZ" dirty="0"/>
              <a:t>, které se obvykle nosí do práce a které si zaměstnanec odložil při plnění pracovních úkolů nebo v přímé souvislosti s ním na místě k tomu určeném nebo </a:t>
            </a:r>
            <a:r>
              <a:rPr lang="cs-CZ" dirty="0" smtClean="0"/>
              <a:t>obvyklém</a:t>
            </a:r>
          </a:p>
          <a:p>
            <a:r>
              <a:rPr lang="cs-CZ" dirty="0" smtClean="0"/>
              <a:t>Právo </a:t>
            </a:r>
            <a:r>
              <a:rPr lang="cs-CZ" dirty="0"/>
              <a:t>na náhradu škody zanikne, jestliže její vznik neohlásí zaměstnanec zaměstnavateli bez zbytečného odkladu, </a:t>
            </a:r>
            <a:r>
              <a:rPr lang="cs-CZ" b="1" u="sng" dirty="0"/>
              <a:t>nejpozději do 15 dnů ode dne, kdy se o škodě </a:t>
            </a:r>
            <a:r>
              <a:rPr lang="cs-CZ" b="1" u="sng" dirty="0" smtClean="0"/>
              <a:t>dozvěděl!!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0926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zásady pracovního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Zvláštní zákonná ochrana postavení </a:t>
            </a:r>
            <a:r>
              <a:rPr lang="cs-CZ" b="1" dirty="0" smtClean="0"/>
              <a:t>zaměstnance</a:t>
            </a:r>
          </a:p>
          <a:p>
            <a:r>
              <a:rPr lang="cs-CZ" dirty="0" smtClean="0"/>
              <a:t>Uspokojivé </a:t>
            </a:r>
            <a:r>
              <a:rPr lang="cs-CZ" dirty="0"/>
              <a:t>a bezpečné podmínky pro výkon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Spravedlivé </a:t>
            </a:r>
            <a:r>
              <a:rPr lang="cs-CZ" dirty="0"/>
              <a:t>odměňování </a:t>
            </a:r>
            <a:r>
              <a:rPr lang="cs-CZ" dirty="0" smtClean="0"/>
              <a:t>zaměstnance</a:t>
            </a:r>
          </a:p>
          <a:p>
            <a:r>
              <a:rPr lang="cs-CZ" dirty="0" smtClean="0"/>
              <a:t>Řádný </a:t>
            </a:r>
            <a:r>
              <a:rPr lang="cs-CZ" dirty="0"/>
              <a:t>výkon práce zaměstnancem v souladu s oprávněnými zájmy </a:t>
            </a:r>
            <a:r>
              <a:rPr lang="cs-CZ" dirty="0" smtClean="0"/>
              <a:t>zaměstnavatele</a:t>
            </a:r>
          </a:p>
          <a:p>
            <a:r>
              <a:rPr lang="cs-CZ" dirty="0" smtClean="0"/>
              <a:t>Rovné </a:t>
            </a:r>
            <a:r>
              <a:rPr lang="cs-CZ" dirty="0"/>
              <a:t>zacházení se zaměstnanci a zákaz jejich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78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cs-CZ" b="1" dirty="0" smtClean="0"/>
              <a:t>Vnitrostátní prameny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LZPS (zákaz diskriminace, zákaz nucené práce, Hlava IV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NOZ!</a:t>
            </a:r>
          </a:p>
          <a:p>
            <a:r>
              <a:rPr lang="cs-CZ" dirty="0" smtClean="0"/>
              <a:t>zákon </a:t>
            </a:r>
            <a:r>
              <a:rPr lang="cs-CZ" dirty="0"/>
              <a:t>č. 262/2006 Sb., zákoník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zákon </a:t>
            </a:r>
            <a:r>
              <a:rPr lang="cs-CZ" dirty="0"/>
              <a:t>č. 361/2006 Sb., o služebním poměru příslušníků bezpečnostních sborů (PČR, vojáci, HZS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zákon </a:t>
            </a:r>
            <a:r>
              <a:rPr lang="cs-CZ" dirty="0"/>
              <a:t>č. 198/2009 Sb., antidiskriminační zákon (ADZ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zákon </a:t>
            </a:r>
            <a:r>
              <a:rPr lang="cs-CZ" dirty="0"/>
              <a:t>č. 373/2011 Sb., o specifických zdravotních službách (</a:t>
            </a:r>
            <a:r>
              <a:rPr lang="cs-CZ" dirty="0" smtClean="0"/>
              <a:t>ZSZS)z</a:t>
            </a:r>
          </a:p>
          <a:p>
            <a:r>
              <a:rPr lang="cs-CZ" dirty="0"/>
              <a:t>z</a:t>
            </a:r>
            <a:r>
              <a:rPr lang="cs-CZ" dirty="0" smtClean="0"/>
              <a:t>ákon </a:t>
            </a:r>
            <a:r>
              <a:rPr lang="cs-CZ" dirty="0"/>
              <a:t>č. 2/1991 Sb., o kolektivním </a:t>
            </a:r>
            <a:r>
              <a:rPr lang="cs-CZ" dirty="0" smtClean="0"/>
              <a:t>vyjednávání</a:t>
            </a:r>
          </a:p>
          <a:p>
            <a:r>
              <a:rPr lang="cs-CZ" dirty="0" smtClean="0"/>
              <a:t>zákon </a:t>
            </a:r>
            <a:r>
              <a:rPr lang="cs-CZ" dirty="0"/>
              <a:t>č. 435/2004 Sb., o </a:t>
            </a:r>
            <a:r>
              <a:rPr lang="cs-CZ" dirty="0" smtClean="0"/>
              <a:t>zaměstnanosti</a:t>
            </a:r>
          </a:p>
          <a:p>
            <a:r>
              <a:rPr lang="cs-CZ" dirty="0" smtClean="0"/>
              <a:t>Zákon </a:t>
            </a:r>
            <a:r>
              <a:rPr lang="cs-CZ" dirty="0"/>
              <a:t>č. 251/2005 Sb., o inspekci </a:t>
            </a:r>
            <a:r>
              <a:rPr lang="cs-CZ" dirty="0" smtClean="0"/>
              <a:t>práce, nařízení </a:t>
            </a:r>
            <a:r>
              <a:rPr lang="cs-CZ" dirty="0"/>
              <a:t>vlády č. 567/2006 Sb., o minimální </a:t>
            </a:r>
            <a:r>
              <a:rPr lang="cs-CZ" dirty="0" smtClean="0"/>
              <a:t>mzdě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03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Závislá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Práce, která je vykonávána ve vztahu </a:t>
            </a:r>
            <a:r>
              <a:rPr lang="cs-CZ" b="1" u="sng" dirty="0"/>
              <a:t>nadřízenosti zaměstnavatele a podřízenosti </a:t>
            </a:r>
            <a:r>
              <a:rPr lang="cs-CZ" b="1" u="sng" dirty="0" smtClean="0"/>
              <a:t>zaměstnance</a:t>
            </a:r>
            <a:endParaRPr lang="cs-CZ" dirty="0" smtClean="0"/>
          </a:p>
          <a:p>
            <a:r>
              <a:rPr lang="cs-CZ" dirty="0"/>
              <a:t>´</a:t>
            </a:r>
            <a:r>
              <a:rPr lang="cs-CZ" dirty="0" smtClean="0"/>
              <a:t>jménem zaměstnavatele</a:t>
            </a:r>
          </a:p>
          <a:p>
            <a:r>
              <a:rPr lang="cs-CZ" dirty="0" smtClean="0"/>
              <a:t>podle </a:t>
            </a:r>
            <a:r>
              <a:rPr lang="cs-CZ" dirty="0"/>
              <a:t>pokynů </a:t>
            </a:r>
            <a:r>
              <a:rPr lang="cs-CZ" dirty="0" smtClean="0"/>
              <a:t>zaměstnavatele</a:t>
            </a:r>
          </a:p>
          <a:p>
            <a:r>
              <a:rPr lang="cs-CZ" dirty="0" smtClean="0"/>
              <a:t>zaměstnanec </a:t>
            </a:r>
            <a:r>
              <a:rPr lang="cs-CZ" dirty="0"/>
              <a:t>ji pro zaměstnavatele vykonává </a:t>
            </a:r>
            <a:r>
              <a:rPr lang="cs-CZ" dirty="0" smtClean="0"/>
              <a:t>osobně</a:t>
            </a:r>
          </a:p>
          <a:p>
            <a:r>
              <a:rPr lang="cs-CZ" dirty="0" smtClean="0"/>
              <a:t>Závislá </a:t>
            </a:r>
            <a:r>
              <a:rPr lang="cs-CZ" dirty="0"/>
              <a:t>práce musí být vykonávána za </a:t>
            </a:r>
            <a:r>
              <a:rPr lang="cs-CZ" b="1" u="sng" dirty="0"/>
              <a:t>mzdu, plat nebo odměnu za práci,</a:t>
            </a:r>
            <a:r>
              <a:rPr lang="cs-CZ" dirty="0"/>
              <a:t> na náklady a odpovědnost zaměstnavatele, </a:t>
            </a:r>
            <a:r>
              <a:rPr lang="cs-CZ" b="1" u="sng" dirty="0"/>
              <a:t>v pracovní době na pracovišti </a:t>
            </a:r>
            <a:r>
              <a:rPr lang="cs-CZ" dirty="0"/>
              <a:t>zaměstnavatele, popřípadě na jiném dohodnutém </a:t>
            </a:r>
            <a:r>
              <a:rPr lang="cs-CZ" dirty="0" smtClean="0"/>
              <a:t>místě</a:t>
            </a:r>
          </a:p>
          <a:p>
            <a:r>
              <a:rPr lang="cs-CZ" dirty="0" smtClean="0"/>
              <a:t>Závislá </a:t>
            </a:r>
            <a:r>
              <a:rPr lang="cs-CZ" dirty="0"/>
              <a:t>práce </a:t>
            </a:r>
            <a:r>
              <a:rPr lang="cs-CZ" dirty="0" smtClean="0"/>
              <a:t>vykonávána </a:t>
            </a:r>
            <a:r>
              <a:rPr lang="cs-CZ" dirty="0"/>
              <a:t>výlučně v </a:t>
            </a:r>
            <a:r>
              <a:rPr lang="cs-CZ" b="1" u="sng" dirty="0"/>
              <a:t>základním pracovněprávním vztahu </a:t>
            </a:r>
            <a:r>
              <a:rPr lang="cs-CZ" dirty="0"/>
              <a:t>(pracovní poměr, dohody o pracích konaných mimo pracovní poměr)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09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Rovné zacházení a 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Zaměstnavatelé jsou povinni zajišťovat rovné zacházení se všemi zaměstnanci, pokud jde o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-) pracovní podmínky</a:t>
            </a:r>
          </a:p>
          <a:p>
            <a:pPr marL="0" indent="0">
              <a:buNone/>
            </a:pPr>
            <a:r>
              <a:rPr lang="cs-CZ" dirty="0" smtClean="0"/>
              <a:t>-) odměňování </a:t>
            </a:r>
            <a:r>
              <a:rPr lang="cs-CZ" dirty="0"/>
              <a:t>za práci, poskytování jiných peněžitých plnění a plnění peněžité </a:t>
            </a:r>
            <a:r>
              <a:rPr lang="cs-CZ" dirty="0" smtClean="0"/>
              <a:t>hodnoty</a:t>
            </a:r>
          </a:p>
          <a:p>
            <a:pPr marL="0" indent="0">
              <a:buNone/>
            </a:pPr>
            <a:r>
              <a:rPr lang="cs-CZ" dirty="0" smtClean="0"/>
              <a:t>-) odbornou </a:t>
            </a:r>
            <a:r>
              <a:rPr lang="cs-CZ" dirty="0"/>
              <a:t>přípravu a o příležitost dosáhnout funkčního nebo jiného postupu v </a:t>
            </a:r>
            <a:r>
              <a:rPr lang="cs-CZ" dirty="0" smtClean="0"/>
              <a:t>zaměstnání</a:t>
            </a:r>
          </a:p>
          <a:p>
            <a:pPr marL="0" indent="0">
              <a:buNone/>
            </a:pPr>
            <a:r>
              <a:rPr lang="cs-CZ" b="1" u="sng" dirty="0" smtClean="0"/>
              <a:t>! V </a:t>
            </a:r>
            <a:r>
              <a:rPr lang="cs-CZ" b="1" u="sng" dirty="0"/>
              <a:t>pracovněprávních vztazích je zakázána jakákoliv diskriminace → ADZ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871366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poměr-</a:t>
            </a:r>
            <a:br>
              <a:rPr lang="cs-CZ" b="1" dirty="0" smtClean="0"/>
            </a:br>
            <a:r>
              <a:rPr lang="cs-CZ" b="1" dirty="0" smtClean="0"/>
              <a:t>- postup před vznikem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Výběr uchazečů z hlediska kvalifikace, nezbytných požadavků nebo zvláštních schopností je v působnosti </a:t>
            </a:r>
            <a:r>
              <a:rPr lang="cs-CZ" dirty="0" smtClean="0"/>
              <a:t>zaměstnavatele</a:t>
            </a:r>
          </a:p>
          <a:p>
            <a:r>
              <a:rPr lang="cs-CZ" dirty="0" smtClean="0"/>
              <a:t>Zaměstnavatel </a:t>
            </a:r>
            <a:r>
              <a:rPr lang="cs-CZ" dirty="0"/>
              <a:t>smí vyžadovat v souvislosti s jednáním před vznikem PP od uchazeče nebo od jiných osob jen údaje, které bezprostředně souvisejí s uzavřením pracovní </a:t>
            </a:r>
            <a:r>
              <a:rPr lang="cs-CZ" dirty="0" smtClean="0"/>
              <a:t>smlouvy</a:t>
            </a:r>
          </a:p>
          <a:p>
            <a:r>
              <a:rPr lang="cs-CZ" dirty="0" smtClean="0"/>
              <a:t>Před </a:t>
            </a:r>
            <a:r>
              <a:rPr lang="cs-CZ" dirty="0"/>
              <a:t>uzavřením pracovní smlouvy je zaměstnavatel povinen seznámit uchazeče s právy a povinnostmi, které by pro něj z pracovní smlouvy, příp. ze jmenování na pracovní místo vyplynuly, a s pracovními podmínkami a podmínkami odměňování, za nichž má práci konat, a dalšími zákonnými povinnostmi </a:t>
            </a:r>
            <a:r>
              <a:rPr lang="cs-CZ" dirty="0" smtClean="0"/>
              <a:t>zaměstnance</a:t>
            </a:r>
          </a:p>
          <a:p>
            <a:r>
              <a:rPr lang="cs-CZ" dirty="0" smtClean="0"/>
              <a:t>Ve </a:t>
            </a:r>
            <a:r>
              <a:rPr lang="cs-CZ" dirty="0"/>
              <a:t>vymezených případech stanovených je zaměstnavatel povinen zajistit, aby se uchazeč podrobil vstupní lékařské prohlídce (všichni před vznikem PP, někteří před vznikem DPP a DPČ)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02529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</TotalTime>
  <Words>2630</Words>
  <Application>Microsoft Office PowerPoint</Application>
  <PresentationFormat>Širokoúhlá obrazovka</PresentationFormat>
  <Paragraphs>263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Century Gothic</vt:lpstr>
      <vt:lpstr>Wingdings 3</vt:lpstr>
      <vt:lpstr>Stébla</vt:lpstr>
      <vt:lpstr>Pracovní právo</vt:lpstr>
      <vt:lpstr>Pracovní právo - pojem</vt:lpstr>
      <vt:lpstr>Mezinárodní prameny</vt:lpstr>
      <vt:lpstr>Zákoník práce</vt:lpstr>
      <vt:lpstr>Základní zásady pracovního práva</vt:lpstr>
      <vt:lpstr> Vnitrostátní prameny</vt:lpstr>
      <vt:lpstr>Závislá práce</vt:lpstr>
      <vt:lpstr>Rovné zacházení a diskriminace</vt:lpstr>
      <vt:lpstr>Pracovní poměr- - postup před vznikem</vt:lpstr>
      <vt:lpstr>Pracovní poměr - vznik</vt:lpstr>
      <vt:lpstr>Pracovní smlouva –  povinné náležitosti</vt:lpstr>
      <vt:lpstr>Zkušební doba</vt:lpstr>
      <vt:lpstr>Zrušení PP ve zkušební době</vt:lpstr>
      <vt:lpstr>Informační povinnost zaměstnavatele</vt:lpstr>
      <vt:lpstr>Povinnosti vyplývající z PP</vt:lpstr>
      <vt:lpstr>PP na dobu určitou</vt:lpstr>
      <vt:lpstr>Změny pracovního poměru</vt:lpstr>
      <vt:lpstr>Převedení na jinou práci</vt:lpstr>
      <vt:lpstr>Způsoby skončení PP</vt:lpstr>
      <vt:lpstr>Skončení dohodou</vt:lpstr>
      <vt:lpstr>Skončení PP výpovědí</vt:lpstr>
      <vt:lpstr>Výpovědní doba</vt:lpstr>
      <vt:lpstr>Výpověď daná zaměstnavatelem</vt:lpstr>
      <vt:lpstr>Zákaz výpovědi zaměstnavatelem</vt:lpstr>
      <vt:lpstr>Okamžité zrušení PP zaměstnavatelem</vt:lpstr>
      <vt:lpstr>Okamžité zrušení PP zaměstnancem</vt:lpstr>
      <vt:lpstr>Porušení povinnosti zvlášť hrubým způsobem</vt:lpstr>
      <vt:lpstr>Odstupné</vt:lpstr>
      <vt:lpstr>Odměňování</vt:lpstr>
      <vt:lpstr>Minimální a zaručená mzda</vt:lpstr>
      <vt:lpstr>Sjednání mzdy</vt:lpstr>
      <vt:lpstr>Určení platu</vt:lpstr>
      <vt:lpstr>Určení platu</vt:lpstr>
      <vt:lpstr>Dovolená</vt:lpstr>
      <vt:lpstr>Dovolená</vt:lpstr>
      <vt:lpstr>Překážky v práci</vt:lpstr>
      <vt:lpstr>Překážky v práci</vt:lpstr>
      <vt:lpstr>Překážky v práci</vt:lpstr>
      <vt:lpstr>Překážky v práci</vt:lpstr>
      <vt:lpstr>Pracovní doba</vt:lpstr>
      <vt:lpstr>Pracovní doba</vt:lpstr>
      <vt:lpstr>Práce přesčas</vt:lpstr>
      <vt:lpstr>Odpovědnosti za škodu v PP</vt:lpstr>
      <vt:lpstr>Odpovědnosti za škodu v PP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právo</dc:title>
  <dc:creator>Irena Holá</dc:creator>
  <cp:lastModifiedBy>Irena Holá</cp:lastModifiedBy>
  <cp:revision>28</cp:revision>
  <dcterms:created xsi:type="dcterms:W3CDTF">2024-11-28T21:24:47Z</dcterms:created>
  <dcterms:modified xsi:type="dcterms:W3CDTF">2024-11-28T22:25:21Z</dcterms:modified>
</cp:coreProperties>
</file>