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60" r:id="rId4"/>
    <p:sldId id="258" r:id="rId5"/>
    <p:sldId id="259" r:id="rId6"/>
    <p:sldId id="261" r:id="rId7"/>
    <p:sldId id="266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87" r:id="rId16"/>
    <p:sldId id="288" r:id="rId17"/>
    <p:sldId id="270" r:id="rId18"/>
    <p:sldId id="271" r:id="rId19"/>
    <p:sldId id="272" r:id="rId20"/>
    <p:sldId id="273" r:id="rId21"/>
    <p:sldId id="274" r:id="rId22"/>
    <p:sldId id="276" r:id="rId23"/>
    <p:sldId id="277" r:id="rId24"/>
    <p:sldId id="278" r:id="rId25"/>
    <p:sldId id="275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</p:sldIdLst>
  <p:sldSz cx="12192000" cy="6858000"/>
  <p:notesSz cx="6858000" cy="9144000"/>
  <p:defaultTextStyle>
    <a:defPPr rtl="0">
      <a:defRPr lang="cs-CZ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25218FDA-B04B-4AC2-BA6B-451E506F49B8}">
          <p14:sldIdLst>
            <p14:sldId id="256"/>
            <p14:sldId id="257"/>
            <p14:sldId id="260"/>
            <p14:sldId id="258"/>
            <p14:sldId id="259"/>
            <p14:sldId id="261"/>
            <p14:sldId id="266"/>
            <p14:sldId id="262"/>
            <p14:sldId id="263"/>
            <p14:sldId id="264"/>
            <p14:sldId id="265"/>
            <p14:sldId id="267"/>
            <p14:sldId id="268"/>
            <p14:sldId id="269"/>
            <p14:sldId id="287"/>
            <p14:sldId id="288"/>
            <p14:sldId id="270"/>
            <p14:sldId id="271"/>
            <p14:sldId id="272"/>
            <p14:sldId id="273"/>
            <p14:sldId id="274"/>
            <p14:sldId id="276"/>
            <p14:sldId id="277"/>
            <p14:sldId id="278"/>
            <p14:sldId id="275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BC4A06-556F-BB12-734D-9FC86D6C1F69}" v="3330" dt="2024-10-24T20:38:24.5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6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0DD2087-8C1A-4BE1-A926-50926FE8B4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8905216-1CDE-4E0D-9579-7977B03A001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1693B-FF72-448B-BACC-4AB25E7E08CC}" type="datetime1">
              <a:rPr lang="cs-CZ" smtClean="0"/>
              <a:t>24.10.2024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38C7488-BA8D-4052-B3C8-AFDB835662F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4CB89DE-FC13-47DB-BA0A-5A6E807CA13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AFC9F-C41D-4997-9957-C7934F6AFB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023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3775CC-2A3F-40A4-8094-5FC69FA39A75}" type="datetime1">
              <a:rPr lang="cs-CZ" smtClean="0"/>
              <a:pPr/>
              <a:t>24.10.2024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Po kliknutí můžete upravovat styly textu v předloze.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ACCAB-ED56-4FFC-B41A-5053C36070A1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6369250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DACCAB-ED56-4FFC-B41A-5053C36070A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3438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EB46B8FB-F6A2-5F47-A6CD-A7E17E69270F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AB39E9-6F50-3F4B-9DDB-FC0E0CA99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5066001" cy="2866405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2C33E-E9A6-304D-BBCB-97AD0B213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0" y="4283239"/>
            <a:ext cx="5066001" cy="1475177"/>
          </a:xfrm>
        </p:spPr>
        <p:txBody>
          <a:bodyPr anchor="b"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C75C4-E533-BE48-B528-D1A278BC39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928" y="457200"/>
            <a:ext cx="3608205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fld id="{A5B0A250-5CC0-1746-B209-08E8B0DAE6AF}" type="datetimeFigureOut">
              <a:rPr lang="en-US" smtClean="0"/>
              <a:pPr algn="l"/>
              <a:t>10/24/2024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9BA8A-EF83-434D-A90E-0805D1104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FDDE0-90B9-AD4E-B0EB-E7464FA9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33A3282-0389-C547-8CA6-7F3E7F27B34D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5200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7ED46EE4-CE67-DD46-A751-9FEA049A22B8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55C5B70-D34F-8A49-B220-808CE2BBB7F3}"/>
                </a:ext>
              </a:extLst>
            </p:cNvPr>
            <p:cNvSpPr/>
            <p:nvPr/>
          </p:nvSpPr>
          <p:spPr>
            <a:xfrm>
              <a:off x="8928528" y="491812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BBFE624-6DBD-8541-B43B-180C0AFA21F0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6E01AC23-2120-A542-B140-5A29AA27A2C8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54689C0-9C35-9B4D-906B-DA287DA55A38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96570F0-11E0-6147-9053-E3A4B5DBA0E4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BDD97F6-A366-B54A-B889-42E97AFEDE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58E853BC-EE80-374B-B823-8D51A948C4CF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B5B70B1-649D-9848-B5D4-6DE04D55F5F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6A2092A-2157-0A49-937F-BBAE14687DE7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F092371E-D526-AF43-816F-F7AEBA9FF16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06995714-B51E-E84A-9FD5-3AD33004E517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FDB0CC5-76AA-6E44-8376-4EE649C1DE42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D981F0B-8982-1C45-8D7C-30E744003823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76EEB7-1E87-0447-8CD6-DD220CF4E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AE526-3A03-9B41-8C9F-27156E701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08D72-182D-C947-B3F7-B74948D0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10/24/2024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6E396-D059-AF4D-A1D9-C1347978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845B6-87C0-2F4A-8146-00E911CD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480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8A912D-4325-C449-BF2E-F331A221C69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14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8812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C3803ECC-8207-244B-8051-94AA5304EDD9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F2E8536-821C-3846-A152-2001B7BA4BC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7A02781-FFB4-C04E-97FB-78D26A9E8F1C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4C29607-37D2-7A4B-98E2-2C851CD6776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12FC7BA-80CC-1C4E-B268-B3EEA08137F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BEBC8FB1-96B9-D84A-BD2A-BC8410EBE012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A8455B4-A778-B44D-A7E8-C45A4846D9F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407CCA-80EF-2B45-8F8C-7D5796A6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50095" y="976630"/>
            <a:ext cx="2268507" cy="47845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A221C3-F2D3-FC4F-938B-4C4CAC737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5150" y="976630"/>
            <a:ext cx="8264057" cy="478459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61B46-3E9A-AC48-8C84-5B46EA1E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F8F49-5859-714C-8EE1-61A74F32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B6F69-3FFA-D94F-BA99-873D36F7F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31B40EC-87DB-A64F-9D4B-98A86F7CEFFF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235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F0CAFDA3-320A-C24D-A7A1-20C1267EC987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2411669-6E2C-2243-99CD-6BC9D724FA1F}"/>
                </a:ext>
              </a:extLst>
            </p:cNvPr>
            <p:cNvSpPr/>
            <p:nvPr/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C4E0C522-0F40-ED44-A700-F1BCD1CF74F5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79B4380-CBEC-C341-A10E-5EF9A8597959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04AD70E-5490-4C4E-A05D-D67949C51A74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28A8883-9F24-0047-92B7-45B3D2E7D9C0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AC3A3BB-FD2C-FB44-9478-FA87EF229D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BF46B3B1-E981-BB40-B916-51A6D3851969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EA7DAE92-7D6B-B042-83BE-047C8EC322A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06AADCE6-4277-EA49-AF23-63B53CA6772A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8CEA343-047B-DF4E-A7A8-881C7740EA3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CCBAA07-17CE-2740-AA04-AEDA5EAD2796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F15C430-7951-6040-BD4C-4E996E94480E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0B3467F9-370D-5C4C-9EDE-E0CA0E401568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2A1E4-52BA-534C-AECC-35C3CF44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15675-65B4-E14F-9785-663A83B7B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76A1E-2332-684F-BDD2-687C166B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10/24/2024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B8CB0-B7BE-7D4F-B254-8A2F8AEC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5A569-A063-8E40-B703-82B11D2A9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7169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31D73A-BA91-794F-8C09-4F4B41A6D08B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7863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3ABDDED5-B489-454D-A72D-46C9473AB018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6338A9A-49A1-B04D-B479-43604A5CD6D5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3151B6D8-101B-F34D-992A-1668DB5D0067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21D4DE71-EB1A-E74C-9364-5FEC5377F4EF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D99A5CD-9D3A-DA46-AD96-34B9DB522051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6537DF9-74F2-924C-9B63-22B100C80C92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7655457-8E4D-F34C-A595-66A45E9C3A1F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B0E8D2C-8947-E44C-BC5F-F81B083DAA3E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ED57F45D-85B8-AC49-A2BA-E941F1BE7F15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A576359-CAE3-634C-8DF8-A834BCD7D668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6343F35-6601-BD4A-B9A5-25361D0453D2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D1C169-DCD9-9C4B-91B1-519621155A64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32328AC7-E0BC-0E46-A25B-11D523EC8100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2BBE02A-588F-6C4D-B310-694098C6A340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6751D5A0-C90A-0A44-8654-CFE1B719B35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F0FA086-0D80-B74A-9B37-5EACDE30D61F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022E302-2A55-8844-A50B-DC16D075E16B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4B325F5-A048-2843-A40B-3B2B31ECED76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7707B616-7E85-5442-B46B-AF9426A7A0E9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08914A00-D181-5847-A150-77CE67F94369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DAF2D976-5F49-2848-B465-C85708A6D706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5E333474-B850-354C-A2E2-01735C948D47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BC25646C-71B3-4A44-A4FE-C3CABE5580BB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B598CFE9-67EE-E342-9EF7-F40A1E0BE59E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1E29AD13-94FE-1349-A28E-10F6E780F510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0648E-B4D5-4145-84E7-46B5793E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68351"/>
            <a:ext cx="5066001" cy="2334768"/>
          </a:xfrm>
        </p:spPr>
        <p:txBody>
          <a:bodyPr anchor="t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B92A6-7558-3148-B855-5BC58B415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4255453"/>
            <a:ext cx="5066001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0B541-D211-974B-97FE-C1F9473A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10/24/2024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27FB0-D95A-D543-8E29-6E5F22B4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C4404-F49D-9F48-A10B-1F60870B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6A1FD1-D82F-3141-8687-8D7C0631C21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2244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42ECFEB-12CF-4C4F-BC8A-5816C27CA565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26C9482-2804-144B-88B2-0AF191BD757D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1363F79-96BD-9240-86E2-DF26C9C2437D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53F0BF1-DA57-1D49-82F0-802F4D385A85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CD42A1B-A03A-C946-8A2A-CE437EA433FD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591FE00-3AAF-9B4B-8107-E94D50828227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49E92E9-89A7-4842-B271-411C7DF75D2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C29C99-0841-9F46-AB1A-E9751DFE448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0AB684-BDA8-014B-8DCC-125F8B8D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0E05-0F5F-6243-AD57-66BFC33AD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851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0B3A4-11FE-D94C-9B93-255E36231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9638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BEEAF-F881-6E48-84AF-E5CEEF1C7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10/24/2024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72753-1CC3-9244-9AF0-6927018A6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D55D0-FCC7-AC42-9810-9B49E3348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C736C3-88FB-244C-83B8-B2856998D22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5830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7D16A9C-7411-5242-A59C-816B8907E3BE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997260B-7D44-7049-B605-7FD6E6CE5612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D6AF601-77C3-D74A-B1E5-7F33703A6927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DFCA921-0F9E-2E41-A285-75409E25501A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20B9E03-438B-FC42-9DA1-835D5BC3FE8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670E1F-61CD-8940-A898-6D5092A78BB9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080C64CF-0C6A-3449-9709-AE038C4A7995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FEC46D5B-957F-A24C-8E36-CC71F660EC8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058182F-7B5E-FD42-AFC6-A3848D83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768096"/>
            <a:ext cx="7333488" cy="12710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9E4DE-75C0-C841-A68D-9D7BBAD76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2149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C87F7-356E-9E43-97A0-D972B2285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149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B4C28-30CB-CC4E-A25E-F4FEFA49B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3066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ED0191-963B-1E4C-BEC5-9B42E3951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83066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E0BED-3EB7-BB4A-A556-FA967FB0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10/24/2024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A2466A-4D90-174C-B382-AC4674D7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EADE49-8082-214B-9742-5EE8DA2E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E39200-18D5-014B-BAB8-FF5D0BA15E0C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6212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7DF52F6-A06E-0343-95B8-DAAC38DB4B8C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7092C52-7052-0749-9DA0-9374DBF495AE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64E1C2F-81E1-C44D-859C-946596C950F2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3626485-4263-0A44-9561-E278A7056C33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D45AAB5-3CCC-DE4A-A962-3702911B55C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CAFB16F-8EDE-D44F-A51E-34EDC41E7404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CD51329-732C-BB4C-98E5-715BAF9F8853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92B5D44-BC55-AF4C-984D-C8231B22F80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A1E9E2-564E-7049-A22F-BB5B876B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59D05-C08D-7747-B2FC-3F62B335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10/24/2024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FF615-BB08-A844-B689-BAA7C5040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3A67D-F96F-4849-8C83-49CC3A653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CFAAB9-2B6B-8D4C-A748-433E2C393EA6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279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BCA70-D63D-40F6-B9B3-4E49B96E2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10/24/2024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12559-BD91-4904-A24A-0CF0A2324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58BB7-74A5-4A6F-A0FF-021E68F02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307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D0914A35-7AAF-4B42-9C68-47A633EFD9D0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DABCED79-0E70-FB4D-ABF2-D859BF5556E4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364885D-A3A4-5144-AB4E-7624F27287E6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22073D5-CC72-0549-BD26-F7AF9851BE45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827A049-C9FD-554E-9B01-F151B0D9E86B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6832559-4D18-8744-AB91-9FCFAB732477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BF97A623-E5DC-1B44-B687-8643B9F0D741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37BBE1-2C82-4E45-B5C5-35E07B05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64973"/>
            <a:ext cx="3609982" cy="1395043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01F2E-A734-364B-8A7D-990D6B88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4832" y="770890"/>
            <a:ext cx="6112517" cy="48005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CBAD9-5515-1748-8E77-F48160F4E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7089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6C22B-80D4-AA42-9999-401E37B4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10/24/2024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55DE4-33E8-7F4B-9334-95EA6084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70FA5-21EE-D742-8F01-C1BAE0F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F966AA-D7DF-F84D-80D4-E216A641B00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4881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210D391A-F01E-4947-8A01-95438AA0B323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D499306-B4E0-064D-8F6C-96E9C4BD04DA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F3D0241-0A21-8047-8CE3-B3FDD5FDF71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3083F97-6891-0447-957C-AB0834B826D2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2EF7D75-E7C1-5147-A03B-3EC641CF3B0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D7CA94-94B4-C140-8C68-01C0ADFA1C7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11CD629-C318-A848-BDDE-BBA9465EBF9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A5AC1F8-1370-E946-977E-E4CFC6947BA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4CEE63B-B967-0A48-9623-220376760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3609983" cy="138912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11F680-28C8-FA44-9CD5-20709DA02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23838" y="890816"/>
            <a:ext cx="6060136" cy="487041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507CD-197E-BB4C-83A6-DA3FC97A2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6012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E00AC-DF6C-D548-8A06-D6269BDB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10/24/2024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D113B-57D4-9A4F-BFE0-2A3963B4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D9954-FA18-8948-AA52-21CED059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E3EB25D-2379-5040-B990-1C99B0B7D93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5683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0D98E2-86CE-4D4F-9F8F-17C83D19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7335835" cy="1268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4B4F2-48A4-A140-B59B-7A2ED9FD4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160016"/>
            <a:ext cx="7335835" cy="3601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F4A7E-D5FF-BF48-8E01-8F46150AB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6928" y="457200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5B0A250-5CC0-1746-B209-08E8B0DAE6AF}" type="datetimeFigureOut">
              <a:rPr lang="en-US" smtClean="0"/>
              <a:pPr/>
              <a:t>10/24/2024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1757-5039-BF46-B47A-50DA8FFBC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6141085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3FD16-4337-B940-905E-D20A26FD4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9678" y="6141085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35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smefer.cz/rozdily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justice.cz/web/msp/nova-tabulka-vyzivneho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8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10">
            <a:extLst>
              <a:ext uri="{FF2B5EF4-FFF2-40B4-BE49-F238E27FC236}">
                <a16:creationId xmlns:a16="http://schemas.microsoft.com/office/drawing/2014/main" id="{66F2B51C-9578-EB41-A17E-FFF9D491AD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4E9CAEA-4CF4-D249-8127-CD2FA20187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85">
              <a:extLst>
                <a:ext uri="{FF2B5EF4-FFF2-40B4-BE49-F238E27FC236}">
                  <a16:creationId xmlns:a16="http://schemas.microsoft.com/office/drawing/2014/main" id="{E51EDD93-C3A3-DF47-BCFC-43B049E34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 86">
              <a:extLst>
                <a:ext uri="{FF2B5EF4-FFF2-40B4-BE49-F238E27FC236}">
                  <a16:creationId xmlns:a16="http://schemas.microsoft.com/office/drawing/2014/main" id="{D574DB0D-896A-D649-89B1-33753E1D46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 87">
              <a:extLst>
                <a:ext uri="{FF2B5EF4-FFF2-40B4-BE49-F238E27FC236}">
                  <a16:creationId xmlns:a16="http://schemas.microsoft.com/office/drawing/2014/main" id="{62256DD9-FEA3-4A40-80D1-B33F0FF158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88">
              <a:extLst>
                <a:ext uri="{FF2B5EF4-FFF2-40B4-BE49-F238E27FC236}">
                  <a16:creationId xmlns:a16="http://schemas.microsoft.com/office/drawing/2014/main" id="{534E9839-EAD7-3C49-8D10-E4BFE08208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 89">
              <a:extLst>
                <a:ext uri="{FF2B5EF4-FFF2-40B4-BE49-F238E27FC236}">
                  <a16:creationId xmlns:a16="http://schemas.microsoft.com/office/drawing/2014/main" id="{DDFC3FA6-9BB5-A34E-9337-A2E9A1EED9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97">
              <a:extLst>
                <a:ext uri="{FF2B5EF4-FFF2-40B4-BE49-F238E27FC236}">
                  <a16:creationId xmlns:a16="http://schemas.microsoft.com/office/drawing/2014/main" id="{45000D9E-4AD7-5A4F-8E99-302F388C83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39751" y="768334"/>
            <a:ext cx="6479629" cy="2866405"/>
          </a:xfrm>
        </p:spPr>
        <p:txBody>
          <a:bodyPr rtlCol="0">
            <a:normAutofit/>
          </a:bodyPr>
          <a:lstStyle/>
          <a:p>
            <a:r>
              <a:rPr lang="cs-CZ" dirty="0"/>
              <a:t>Rodinné právo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739751" y="4283239"/>
            <a:ext cx="6479629" cy="1475177"/>
          </a:xfrm>
        </p:spPr>
        <p:txBody>
          <a:bodyPr rtlCol="0">
            <a:normAutofit/>
          </a:bodyPr>
          <a:lstStyle/>
          <a:p>
            <a:pPr rtl="0"/>
            <a:endParaRPr lang="cs-CZ"/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9FA1349F-CDA8-5184-F0F9-66FE4A7E5DA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5120" r="22696" b="-12"/>
          <a:stretch/>
        </p:blipFill>
        <p:spPr>
          <a:xfrm>
            <a:off x="20" y="1"/>
            <a:ext cx="4173349" cy="6857999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EA70831-9A8D-3B4D-8EA5-EE32F93E9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39752" y="6087110"/>
            <a:ext cx="6883742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632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9730C-8782-7CD9-E8FE-53E133913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Vznik SJM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C38F16-3538-AC73-A227-5534D524C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Zákonný vznik = okamžikem sňatku.</a:t>
            </a:r>
          </a:p>
          <a:p>
            <a:r>
              <a:rPr lang="cs-CZ" dirty="0">
                <a:solidFill>
                  <a:srgbClr val="444444"/>
                </a:solidFill>
                <a:latin typeface="Neue Haas Grotesk Text Pro"/>
                <a:cs typeface="Calibri"/>
              </a:rPr>
              <a:t>Smluvní – předmanželská smlouva</a:t>
            </a:r>
            <a:endParaRPr lang="cs-CZ" dirty="0">
              <a:solidFill>
                <a:srgbClr val="000000"/>
              </a:solidFill>
              <a:latin typeface="Neue Haas Grotesk Text Pro"/>
              <a:cs typeface="Calibri"/>
            </a:endParaRPr>
          </a:p>
          <a:p>
            <a:r>
              <a:rPr lang="cs-CZ" dirty="0">
                <a:solidFill>
                  <a:srgbClr val="444444"/>
                </a:solidFill>
                <a:latin typeface="Neue Haas Grotesk Text Pro"/>
                <a:cs typeface="Calibri"/>
              </a:rPr>
              <a:t>Soudním rozhodnutím </a:t>
            </a:r>
            <a:endParaRPr lang="cs-CZ" dirty="0">
              <a:latin typeface="Neue Haas Grotesk Text Pro"/>
            </a:endParaRPr>
          </a:p>
        </p:txBody>
      </p:sp>
    </p:spTree>
    <p:extLst>
      <p:ext uri="{BB962C8B-B14F-4D97-AF65-F5344CB8AC3E}">
        <p14:creationId xmlns:p14="http://schemas.microsoft.com/office/powerpoint/2010/main" val="948359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A6E715-6148-24D5-46E2-707A6A931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Zánik SJM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AAE552-08E6-A744-9896-9B7B71AFE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Zánikem manželství </a:t>
            </a:r>
          </a:p>
          <a:p>
            <a:r>
              <a:rPr lang="cs-CZ" dirty="0"/>
              <a:t>Rozhodnutím soudu</a:t>
            </a:r>
          </a:p>
          <a:p>
            <a:endParaRPr lang="cs-CZ" dirty="0"/>
          </a:p>
          <a:p>
            <a:r>
              <a:rPr lang="cs-CZ" dirty="0"/>
              <a:t>-) už se netvoří nové SJM</a:t>
            </a:r>
          </a:p>
          <a:p>
            <a:r>
              <a:rPr lang="cs-CZ" dirty="0"/>
              <a:t>-) dosavadní SJM je nutné soudně!! vypořádat</a:t>
            </a:r>
          </a:p>
        </p:txBody>
      </p:sp>
    </p:spTree>
    <p:extLst>
      <p:ext uri="{BB962C8B-B14F-4D97-AF65-F5344CB8AC3E}">
        <p14:creationId xmlns:p14="http://schemas.microsoft.com/office/powerpoint/2010/main" val="3637422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C0CAE1-40E5-BD26-BE23-EFA3C935E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SJM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46781A-9B96-E5CB-9562-15FFEEEBC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buFont typeface="Calibri" panose="020B0604020202020204" pitchFamily="34" charset="0"/>
              <a:buChar char="-"/>
            </a:pPr>
            <a:r>
              <a:rPr lang="cs-CZ" dirty="0"/>
              <a:t>Aktiva + pasiva</a:t>
            </a:r>
          </a:p>
          <a:p>
            <a:pPr>
              <a:buFont typeface="Calibri" panose="020B0604020202020204" pitchFamily="34" charset="0"/>
              <a:buChar char="-"/>
            </a:pPr>
            <a:r>
              <a:rPr lang="cs-CZ" dirty="0"/>
              <a:t>Vše, co manželé nabydou za trvání manželství</a:t>
            </a:r>
          </a:p>
          <a:p>
            <a:pPr>
              <a:buFont typeface="Calibri" panose="020B0604020202020204" pitchFamily="34" charset="0"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dirty="0"/>
              <a:t>-) kromě:</a:t>
            </a:r>
          </a:p>
          <a:p>
            <a:pPr>
              <a:buFont typeface="Calibri" panose="020B0604020202020204" pitchFamily="34" charset="0"/>
              <a:buChar char="-"/>
            </a:pPr>
            <a:r>
              <a:rPr lang="cs-CZ" dirty="0"/>
              <a:t>Dědictví </a:t>
            </a:r>
          </a:p>
          <a:p>
            <a:pPr>
              <a:buFont typeface="Calibri" panose="020B0604020202020204" pitchFamily="34" charset="0"/>
              <a:buChar char="-"/>
            </a:pPr>
            <a:r>
              <a:rPr lang="cs-CZ" dirty="0"/>
              <a:t>Daru</a:t>
            </a:r>
          </a:p>
          <a:p>
            <a:pPr>
              <a:buFont typeface="Calibri" panose="020B0604020202020204" pitchFamily="34" charset="0"/>
              <a:buChar char="-"/>
            </a:pPr>
            <a:r>
              <a:rPr lang="cs-CZ" dirty="0"/>
              <a:t>Věcí osobní potřeby</a:t>
            </a:r>
            <a:endParaRPr lang="cs-CZ"/>
          </a:p>
          <a:p>
            <a:pPr>
              <a:buFont typeface="Calibri" panose="020B0604020202020204" pitchFamily="34" charset="0"/>
              <a:buChar char="-"/>
            </a:pPr>
            <a:r>
              <a:rPr lang="cs-CZ" dirty="0">
                <a:solidFill>
                  <a:srgbClr val="444444"/>
                </a:solidFill>
                <a:latin typeface="Neue Haas Grotesk Text Pro"/>
                <a:cs typeface="Calibri"/>
              </a:rPr>
              <a:t>Dluhů spojených s majetkem pouze jednoho z manželů, převzaté bez souhlasu druhého manžela</a:t>
            </a:r>
            <a:endParaRPr lang="cs-CZ" dirty="0">
              <a:latin typeface="Neue Haas Grotesk Text Pro"/>
            </a:endParaRPr>
          </a:p>
        </p:txBody>
      </p:sp>
    </p:spTree>
    <p:extLst>
      <p:ext uri="{BB962C8B-B14F-4D97-AF65-F5344CB8AC3E}">
        <p14:creationId xmlns:p14="http://schemas.microsoft.com/office/powerpoint/2010/main" val="1610980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ED7EFB-FE16-EE47-94A3-F91085F22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Zúžení SJM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18686E-9924-1309-6A07-EA3B00BBB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Dohodou – u notáře, lze jen do budoucna</a:t>
            </a:r>
          </a:p>
          <a:p>
            <a:pPr marL="0" indent="0">
              <a:buNone/>
            </a:pPr>
            <a:r>
              <a:rPr lang="cs-CZ" dirty="0"/>
              <a:t>-) pokud toto před manželství = "předmanželská smlouva"</a:t>
            </a:r>
          </a:p>
          <a:p>
            <a:r>
              <a:rPr lang="cs-CZ" dirty="0"/>
              <a:t>Soudně - na návrh jednoho, lze jen do budoucna s ohledem na jednání v minulosti (dluhy, podnikání apod.) - může jít až ke zrušení SJM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6871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4AAB81-4E11-263B-D161-CDDC639E6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Vypořádání SJM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2CDDA7-8AAA-B4E4-E1CB-609EE70CD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Calibri" panose="020B0604020202020204" pitchFamily="34" charset="0"/>
              <a:buChar char="-"/>
            </a:pPr>
            <a:r>
              <a:rPr lang="cs-CZ" dirty="0"/>
              <a:t>Zpětně po ukončení manželství anebo při ukončení </a:t>
            </a:r>
          </a:p>
          <a:p>
            <a:pPr>
              <a:buFont typeface="Calibri" panose="020B0604020202020204" pitchFamily="34" charset="0"/>
              <a:buChar char="-"/>
            </a:pPr>
            <a:r>
              <a:rPr lang="cs-CZ" dirty="0"/>
              <a:t>Rozdělen majetek ze SJM do výlučných vlastnictví </a:t>
            </a:r>
          </a:p>
          <a:p>
            <a:pPr>
              <a:buFont typeface="Calibri" panose="020B0604020202020204" pitchFamily="34" charset="0"/>
              <a:buChar char="-"/>
            </a:pPr>
            <a:r>
              <a:rPr lang="cs-CZ" dirty="0"/>
              <a:t>Vypořádáno rozhodnutím soudu</a:t>
            </a:r>
          </a:p>
          <a:p>
            <a:pPr marL="0" indent="0">
              <a:buNone/>
            </a:pPr>
            <a:r>
              <a:rPr lang="cs-CZ" dirty="0"/>
              <a:t>´-) může ale jen schválit dohodu o vypořádání</a:t>
            </a:r>
          </a:p>
          <a:p>
            <a:pPr marL="342900" indent="-342900">
              <a:buFont typeface="Calibri" panose="020B0604020202020204" pitchFamily="34" charset="0"/>
              <a:buChar char="-"/>
            </a:pPr>
            <a:r>
              <a:rPr lang="cs-CZ" dirty="0"/>
              <a:t>Nemusí být "spravedlivé"</a:t>
            </a:r>
          </a:p>
        </p:txBody>
      </p:sp>
    </p:spTree>
    <p:extLst>
      <p:ext uri="{BB962C8B-B14F-4D97-AF65-F5344CB8AC3E}">
        <p14:creationId xmlns:p14="http://schemas.microsoft.com/office/powerpoint/2010/main" val="15702590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C4D986-0F01-1AD1-3ECD-DECEE87F0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Registrované partnerství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DCE7AD-CCE6-8E72-4386-E60D2C8DA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cs-CZ" dirty="0"/>
              <a:t>na základě zák. č. 115/2006 Sb.</a:t>
            </a:r>
          </a:p>
          <a:p>
            <a:r>
              <a:rPr lang="cs-CZ" dirty="0">
                <a:ea typeface="+mn-lt"/>
                <a:cs typeface="+mn-lt"/>
              </a:rPr>
              <a:t>trvalé společenství dvou osob stejného pohlaví</a:t>
            </a:r>
          </a:p>
          <a:p>
            <a:r>
              <a:rPr lang="cs-CZ" dirty="0"/>
              <a:t>uzavření - obdoba sňatku (podmínky, matriční úřad)</a:t>
            </a:r>
          </a:p>
          <a:p>
            <a:r>
              <a:rPr lang="cs-CZ" dirty="0"/>
              <a:t>Alespoň jeden partner občan ČR</a:t>
            </a:r>
          </a:p>
          <a:p>
            <a:r>
              <a:rPr lang="cs-CZ" dirty="0"/>
              <a:t>Zánik - zrušení partnerství</a:t>
            </a:r>
          </a:p>
          <a:p>
            <a:r>
              <a:rPr lang="cs-CZ" dirty="0"/>
              <a:t>Práva partnerů viz. manželství - NE SJM!</a:t>
            </a:r>
          </a:p>
          <a:p>
            <a:r>
              <a:rPr lang="cs-CZ" dirty="0">
                <a:solidFill>
                  <a:srgbClr val="000000"/>
                </a:solidFill>
              </a:rPr>
              <a:t>Dědictví viz. manželé</a:t>
            </a:r>
          </a:p>
          <a:p>
            <a:endParaRPr lang="cs-CZ" sz="800" b="1" dirty="0">
              <a:solidFill>
                <a:srgbClr val="4F4F4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412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3F658A-5D53-0726-BBA7-C7BF39E8D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Manželství x registrované partnerství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43ECB2-C015-F3A8-C75A-C0E045EA2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dirty="0">
                <a:ea typeface="+mn-lt"/>
                <a:cs typeface="+mn-lt"/>
              </a:rPr>
              <a:t>Zdá se být podobné, ale není:</a:t>
            </a:r>
          </a:p>
          <a:p>
            <a:pPr marL="0" indent="0">
              <a:buNone/>
            </a:pPr>
            <a:endParaRPr lang="cs-CZ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dirty="0">
                <a:ea typeface="+mn-lt"/>
                <a:cs typeface="+mn-lt"/>
              </a:rPr>
              <a:t>viz:</a:t>
            </a:r>
          </a:p>
          <a:p>
            <a:pPr marL="0" indent="0">
              <a:buNone/>
            </a:pPr>
            <a:endParaRPr lang="cs-CZ" dirty="0">
              <a:ea typeface="+mn-lt"/>
              <a:cs typeface="+mn-lt"/>
            </a:endParaRPr>
          </a:p>
          <a:p>
            <a:pPr marL="0" indent="0">
              <a:buNone/>
            </a:pPr>
            <a:endParaRPr lang="cs-CZ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>
                <a:ea typeface="+mn-lt"/>
                <a:cs typeface="+mn-lt"/>
                <a:hlinkClick r:id="rId2"/>
              </a:rPr>
              <a:t>https://www.jsmefer.cz/rozdily</a:t>
            </a:r>
            <a:endParaRPr lang="cs-CZ">
              <a:ea typeface="+mn-lt"/>
              <a:cs typeface="+mn-lt"/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30847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E8544F-B28B-4C78-198E-88C23B951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Neue Haas Grotesk Text Pro"/>
                <a:cs typeface="Calibri"/>
              </a:rPr>
              <a:t>Vztahy mezi rodiči a dětmi</a:t>
            </a:r>
            <a:endParaRPr lang="cs-CZ" dirty="0">
              <a:latin typeface="Neue Haas Grotesk Text Pro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7F8833-DABE-E087-0236-B8B294903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pPr>
              <a:buFont typeface="Calibri" panose="020B0604020202020204" pitchFamily="34" charset="0"/>
              <a:buChar char="-"/>
            </a:pPr>
            <a:r>
              <a:rPr lang="cs-CZ" b="1" dirty="0">
                <a:solidFill>
                  <a:srgbClr val="444444"/>
                </a:solidFill>
                <a:latin typeface="Neue Haas Grotesk Text Pro"/>
                <a:cs typeface="Calibri"/>
              </a:rPr>
              <a:t>Rodičovská zodpovědnost</a:t>
            </a:r>
            <a:endParaRPr lang="cs-CZ"/>
          </a:p>
          <a:p>
            <a:pPr>
              <a:buFont typeface="Calibri"/>
              <a:buChar char="-"/>
            </a:pPr>
            <a:r>
              <a:rPr lang="cs-CZ" dirty="0">
                <a:solidFill>
                  <a:srgbClr val="444444"/>
                </a:solidFill>
                <a:latin typeface="Neue Haas Grotesk Text Pro"/>
                <a:cs typeface="Calibri"/>
              </a:rPr>
              <a:t> "souhrn práv a povinností při péči o </a:t>
            </a:r>
            <a:r>
              <a:rPr lang="cs-CZ" b="1" dirty="0">
                <a:solidFill>
                  <a:srgbClr val="444444"/>
                </a:solidFill>
                <a:latin typeface="Neue Haas Grotesk Text Pro"/>
                <a:cs typeface="Calibri"/>
              </a:rPr>
              <a:t>nezletilé</a:t>
            </a:r>
            <a:r>
              <a:rPr lang="cs-CZ" dirty="0">
                <a:solidFill>
                  <a:srgbClr val="444444"/>
                </a:solidFill>
                <a:latin typeface="Neue Haas Grotesk Text Pro"/>
                <a:cs typeface="Calibri"/>
              </a:rPr>
              <a:t> </a:t>
            </a:r>
            <a:r>
              <a:rPr lang="cs-CZ" b="1" dirty="0">
                <a:solidFill>
                  <a:srgbClr val="444444"/>
                </a:solidFill>
                <a:latin typeface="Neue Haas Grotesk Text Pro"/>
                <a:cs typeface="Calibri"/>
              </a:rPr>
              <a:t>dítě</a:t>
            </a:r>
            <a:r>
              <a:rPr lang="cs-CZ" dirty="0">
                <a:solidFill>
                  <a:srgbClr val="444444"/>
                </a:solidFill>
                <a:latin typeface="Neue Haas Grotesk Text Pro"/>
                <a:cs typeface="Calibri"/>
              </a:rPr>
              <a:t>, při jeho zastupování a při správě jeho jmění.“ -  mají rodiče </a:t>
            </a:r>
          </a:p>
          <a:p>
            <a:pPr>
              <a:buFont typeface="Calibri"/>
              <a:buChar char="-"/>
            </a:pPr>
            <a:endParaRPr lang="cs-CZ" dirty="0">
              <a:solidFill>
                <a:srgbClr val="444444"/>
              </a:solidFill>
              <a:latin typeface="Neue Haas Grotesk Text Pro"/>
              <a:cs typeface="Calibri"/>
            </a:endParaRPr>
          </a:p>
          <a:p>
            <a:pPr>
              <a:buFont typeface="Calibri"/>
              <a:buChar char="-"/>
            </a:pPr>
            <a:r>
              <a:rPr lang="cs-CZ" dirty="0">
                <a:solidFill>
                  <a:srgbClr val="444444"/>
                </a:solidFill>
                <a:latin typeface="Neue Haas Grotesk Text Pro"/>
                <a:cs typeface="Calibri"/>
              </a:rPr>
              <a:t>Rodiče x zákonní zástupci</a:t>
            </a:r>
            <a:endParaRPr lang="cs-CZ" dirty="0"/>
          </a:p>
          <a:p>
            <a:pPr>
              <a:buFont typeface="Calibri"/>
              <a:buChar char="-"/>
            </a:pPr>
            <a:r>
              <a:rPr lang="cs-CZ" dirty="0">
                <a:solidFill>
                  <a:srgbClr val="444444"/>
                </a:solidFill>
                <a:latin typeface="Neue Haas Grotesk Text Pro"/>
                <a:cs typeface="Calibri"/>
              </a:rPr>
              <a:t>Zletilé x nezletilé děti</a:t>
            </a:r>
          </a:p>
          <a:p>
            <a:pPr>
              <a:buFont typeface="Calibri"/>
              <a:buChar char="-"/>
            </a:pPr>
            <a:endParaRPr lang="cs-CZ" dirty="0">
              <a:solidFill>
                <a:srgbClr val="444444"/>
              </a:solidFill>
              <a:latin typeface="Neue Haas Grotesk Text Pro"/>
              <a:cs typeface="Calibri"/>
            </a:endParaRPr>
          </a:p>
          <a:p>
            <a:pPr>
              <a:buFont typeface="Calibri"/>
              <a:buChar char="-"/>
            </a:pPr>
            <a:r>
              <a:rPr lang="cs-CZ" dirty="0">
                <a:solidFill>
                  <a:srgbClr val="444444"/>
                </a:solidFill>
                <a:latin typeface="Neue Haas Grotesk Text Pro"/>
                <a:cs typeface="Calibri"/>
              </a:rPr>
              <a:t>Manželské i nemanželské děti jsou si rovny</a:t>
            </a:r>
          </a:p>
          <a:p>
            <a:pPr>
              <a:buFont typeface="Calibri"/>
              <a:buChar char="-"/>
            </a:pPr>
            <a:r>
              <a:rPr lang="cs-CZ" dirty="0">
                <a:solidFill>
                  <a:srgbClr val="444444"/>
                </a:solidFill>
                <a:latin typeface="Neue Haas Grotesk Text Pro"/>
                <a:cs typeface="Calibri"/>
              </a:rPr>
              <a:t>Rodičovská odpovědnost x výkon rodičovské odpovědnost při oddělené péči</a:t>
            </a:r>
          </a:p>
          <a:p>
            <a:pPr>
              <a:buFont typeface="Calibri"/>
              <a:buChar char="-"/>
            </a:pPr>
            <a:endParaRPr lang="cs-CZ" dirty="0">
              <a:solidFill>
                <a:srgbClr val="444444"/>
              </a:solidFill>
              <a:latin typeface="Neue Haas Grotesk Text Pro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92432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349FA7-F5EC-6218-EFEB-C84176008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dítěte vůči rodičům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999FCF-7FE5-643A-D62F-7157BC59A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cs-CZ" dirty="0"/>
              <a:t>Vychází z </a:t>
            </a:r>
            <a:r>
              <a:rPr lang="cs-CZ" b="1" dirty="0"/>
              <a:t>Úmluvy o právech dítěte</a:t>
            </a:r>
          </a:p>
          <a:p>
            <a:r>
              <a:rPr lang="cs-CZ" dirty="0"/>
              <a:t>Aby</a:t>
            </a:r>
            <a:r>
              <a:rPr lang="cs-CZ" b="1" dirty="0"/>
              <a:t> oba</a:t>
            </a:r>
            <a:r>
              <a:rPr lang="cs-CZ" dirty="0"/>
              <a:t> rodiče dbali své rodičovské odpovědnosti =</a:t>
            </a:r>
          </a:p>
          <a:p>
            <a:pPr marL="0" indent="0">
              <a:buNone/>
            </a:pPr>
            <a:r>
              <a:rPr lang="cs-CZ" dirty="0"/>
              <a:t>= péče o dítě v širším slova smyslu:</a:t>
            </a:r>
          </a:p>
          <a:p>
            <a:r>
              <a:rPr lang="cs-CZ" dirty="0">
                <a:solidFill>
                  <a:srgbClr val="474747"/>
                </a:solidFill>
                <a:ea typeface="+mn-lt"/>
                <a:cs typeface="+mn-lt"/>
              </a:rPr>
              <a:t> péči o zdraví, tělesný, citový, mravní a rozumový vývoj,</a:t>
            </a:r>
            <a:endParaRPr lang="cs-CZ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cs-CZ" dirty="0">
                <a:solidFill>
                  <a:srgbClr val="474747"/>
                </a:solidFill>
                <a:ea typeface="+mn-lt"/>
                <a:cs typeface="+mn-lt"/>
              </a:rPr>
              <a:t>ochrana dítěte</a:t>
            </a:r>
            <a:endParaRPr lang="cs-CZ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cs-CZ" dirty="0">
                <a:solidFill>
                  <a:srgbClr val="474747"/>
                </a:solidFill>
                <a:ea typeface="+mn-lt"/>
                <a:cs typeface="+mn-lt"/>
              </a:rPr>
              <a:t>osobní styk rodiče s dítětem</a:t>
            </a:r>
            <a:endParaRPr lang="cs-CZ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cs-CZ" dirty="0">
                <a:solidFill>
                  <a:srgbClr val="474747"/>
                </a:solidFill>
                <a:ea typeface="+mn-lt"/>
                <a:cs typeface="+mn-lt"/>
              </a:rPr>
              <a:t>zajišťování výchovy a vzdělání</a:t>
            </a:r>
            <a:endParaRPr lang="cs-CZ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cs-CZ" dirty="0">
                <a:solidFill>
                  <a:srgbClr val="474747"/>
                </a:solidFill>
                <a:ea typeface="+mn-lt"/>
                <a:cs typeface="+mn-lt"/>
              </a:rPr>
              <a:t>určení místa bydliště</a:t>
            </a:r>
            <a:endParaRPr lang="cs-CZ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cs-CZ" dirty="0">
                <a:solidFill>
                  <a:srgbClr val="474747"/>
                </a:solidFill>
                <a:ea typeface="+mn-lt"/>
                <a:cs typeface="+mn-lt"/>
              </a:rPr>
              <a:t> zastupování dítěte a spravování jeho jmění</a:t>
            </a:r>
          </a:p>
          <a:p>
            <a:r>
              <a:rPr lang="cs-CZ" dirty="0">
                <a:solidFill>
                  <a:srgbClr val="474747"/>
                </a:solidFill>
              </a:rPr>
              <a:t>vyživovací povinnost vůči</a:t>
            </a:r>
          </a:p>
        </p:txBody>
      </p:sp>
    </p:spTree>
    <p:extLst>
      <p:ext uri="{BB962C8B-B14F-4D97-AF65-F5344CB8AC3E}">
        <p14:creationId xmlns:p14="http://schemas.microsoft.com/office/powerpoint/2010/main" val="35298449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0160C2-B4BF-C441-640F-C1A0BB3E4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Zbavení rodičovské odpovědnosti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AF1D19-E0E8-BB0E-EAF3-8FC4DD226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Výjimečně lze soudem</a:t>
            </a:r>
          </a:p>
          <a:p>
            <a:r>
              <a:rPr lang="cs-CZ" dirty="0"/>
              <a:t>Není při svěření dítěte do péče druhého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448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3E3E87-AD33-C286-F8E0-6BFC8E59A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CBA7C5-3549-D523-D73E-CCC81A3B5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160016"/>
            <a:ext cx="7335835" cy="404847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buNone/>
            </a:pPr>
            <a:endParaRPr lang="cs-CZ" b="1" u="sng" dirty="0">
              <a:solidFill>
                <a:srgbClr val="505050"/>
              </a:solidFill>
            </a:endParaRPr>
          </a:p>
          <a:p>
            <a:pPr algn="just"/>
            <a:r>
              <a:rPr lang="cs-CZ" dirty="0">
                <a:solidFill>
                  <a:srgbClr val="444444"/>
                </a:solidFill>
                <a:ea typeface="+mn-lt"/>
                <a:cs typeface="+mn-lt"/>
              </a:rPr>
              <a:t>„Tvoří právní normy, které upravují </a:t>
            </a:r>
            <a:r>
              <a:rPr lang="cs-CZ" b="1" dirty="0">
                <a:solidFill>
                  <a:srgbClr val="444444"/>
                </a:solidFill>
                <a:ea typeface="+mn-lt"/>
                <a:cs typeface="+mn-lt"/>
              </a:rPr>
              <a:t>manželství,</a:t>
            </a:r>
            <a:r>
              <a:rPr lang="cs-CZ" dirty="0">
                <a:solidFill>
                  <a:srgbClr val="444444"/>
                </a:solidFill>
                <a:ea typeface="+mn-lt"/>
                <a:cs typeface="+mn-lt"/>
              </a:rPr>
              <a:t> </a:t>
            </a:r>
            <a:r>
              <a:rPr lang="cs-CZ" b="1" dirty="0">
                <a:solidFill>
                  <a:srgbClr val="444444"/>
                </a:solidFill>
                <a:ea typeface="+mn-lt"/>
                <a:cs typeface="+mn-lt"/>
              </a:rPr>
              <a:t>vztahy mezi rodiči a dětmi</a:t>
            </a:r>
            <a:r>
              <a:rPr lang="cs-CZ" dirty="0">
                <a:solidFill>
                  <a:srgbClr val="444444"/>
                </a:solidFill>
                <a:ea typeface="+mn-lt"/>
                <a:cs typeface="+mn-lt"/>
              </a:rPr>
              <a:t> manželskými i nemanželskými, mezi dalšími blízkými příbuznými, </a:t>
            </a:r>
            <a:r>
              <a:rPr lang="cs-CZ" b="1" dirty="0">
                <a:solidFill>
                  <a:srgbClr val="444444"/>
                </a:solidFill>
                <a:ea typeface="+mn-lt"/>
                <a:cs typeface="+mn-lt"/>
              </a:rPr>
              <a:t>vztahy při náhradní rodinné péči.“</a:t>
            </a:r>
            <a:endParaRPr lang="cs-CZ" dirty="0"/>
          </a:p>
          <a:p>
            <a:pPr marL="0" indent="0" algn="just">
              <a:buNone/>
            </a:pPr>
            <a:r>
              <a:rPr lang="cs-CZ" i="1" dirty="0"/>
              <a:t>-) ne dědické právo</a:t>
            </a:r>
          </a:p>
          <a:p>
            <a:pPr algn="just"/>
            <a:r>
              <a:rPr lang="cs-CZ" b="1" u="sng" dirty="0">
                <a:solidFill>
                  <a:srgbClr val="444444"/>
                </a:solidFill>
                <a:ea typeface="+mn-lt"/>
                <a:cs typeface="+mn-lt"/>
              </a:rPr>
              <a:t>Zařazení</a:t>
            </a:r>
            <a:endParaRPr lang="cs-CZ" dirty="0"/>
          </a:p>
          <a:p>
            <a:pPr algn="just"/>
            <a:r>
              <a:rPr lang="cs-CZ" dirty="0">
                <a:solidFill>
                  <a:srgbClr val="444444"/>
                </a:solidFill>
                <a:ea typeface="+mn-lt"/>
                <a:cs typeface="+mn-lt"/>
              </a:rPr>
              <a:t>Spadá do </a:t>
            </a:r>
            <a:r>
              <a:rPr lang="cs-CZ" b="1" dirty="0">
                <a:solidFill>
                  <a:srgbClr val="444444"/>
                </a:solidFill>
                <a:ea typeface="+mn-lt"/>
                <a:cs typeface="+mn-lt"/>
              </a:rPr>
              <a:t>soukromého práva</a:t>
            </a:r>
            <a:endParaRPr lang="cs-CZ" dirty="0"/>
          </a:p>
          <a:p>
            <a:pPr algn="just"/>
            <a:r>
              <a:rPr lang="cs-CZ" dirty="0">
                <a:solidFill>
                  <a:srgbClr val="444444"/>
                </a:solidFill>
                <a:ea typeface="+mn-lt"/>
                <a:cs typeface="+mn-lt"/>
              </a:rPr>
              <a:t>Pododvětví </a:t>
            </a:r>
            <a:r>
              <a:rPr lang="cs-CZ" b="1" dirty="0">
                <a:solidFill>
                  <a:srgbClr val="444444"/>
                </a:solidFill>
                <a:ea typeface="+mn-lt"/>
                <a:cs typeface="+mn-lt"/>
              </a:rPr>
              <a:t>občanského práva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8171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697755-6395-E5CB-7BE4-D7E6802B6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Vyživovací povinnosti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FDB840-4302-697B-C729-EF1392977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cs-CZ" dirty="0">
                <a:latin typeface="Neue Haas Grotesk Text Pro"/>
                <a:cs typeface="Calibri"/>
              </a:rPr>
              <a:t>Rodičů vůči dětem - dokud se nedokáže samo živit, dítě má právo na stejnou životní úroveň</a:t>
            </a:r>
            <a:endParaRPr lang="cs-CZ">
              <a:latin typeface="Neue Haas Grotesk Text Pro"/>
              <a:cs typeface="Calibri"/>
            </a:endParaRPr>
          </a:p>
          <a:p>
            <a:r>
              <a:rPr lang="cs-CZ" dirty="0">
                <a:latin typeface="Neue Haas Grotesk Text Pro"/>
                <a:cs typeface="Calibri"/>
              </a:rPr>
              <a:t>Dětí vůči rodičům - zletilé děti</a:t>
            </a:r>
            <a:endParaRPr lang="cs-CZ">
              <a:latin typeface="Neue Haas Grotesk Text Pro"/>
              <a:cs typeface="Calibri"/>
            </a:endParaRPr>
          </a:p>
          <a:p>
            <a:r>
              <a:rPr lang="cs-CZ" dirty="0">
                <a:latin typeface="Neue Haas Grotesk Text Pro"/>
                <a:cs typeface="Calibri"/>
              </a:rPr>
              <a:t>Mezi manžely</a:t>
            </a:r>
          </a:p>
          <a:p>
            <a:r>
              <a:rPr lang="cs-CZ" dirty="0">
                <a:latin typeface="Neue Haas Grotesk Text Pro"/>
                <a:cs typeface="Calibri"/>
              </a:rPr>
              <a:t>Mezi rozvedenými manžely</a:t>
            </a:r>
          </a:p>
          <a:p>
            <a:r>
              <a:rPr lang="cs-CZ" dirty="0">
                <a:latin typeface="Neue Haas Grotesk Text Pro"/>
                <a:cs typeface="Calibri"/>
              </a:rPr>
              <a:t>Mezi ostatními příbuznými - např. vnoučata vůči prarodičům</a:t>
            </a:r>
          </a:p>
          <a:p>
            <a:endParaRPr lang="cs-CZ" dirty="0">
              <a:latin typeface="Neue Haas Grotesk Text Pro"/>
              <a:cs typeface="Calibri"/>
            </a:endParaRPr>
          </a:p>
          <a:p>
            <a:pPr marL="0" indent="0">
              <a:buNone/>
            </a:pPr>
            <a:r>
              <a:rPr lang="cs-CZ" dirty="0">
                <a:latin typeface="Neue Haas Grotesk Text Pro"/>
                <a:cs typeface="Calibri"/>
              </a:rPr>
              <a:t>-) pokud neplněno - lze vymáhat soudně - u rodičů vůči    dětem nehledě na svěření do péče</a:t>
            </a:r>
          </a:p>
        </p:txBody>
      </p:sp>
    </p:spTree>
    <p:extLst>
      <p:ext uri="{BB962C8B-B14F-4D97-AF65-F5344CB8AC3E}">
        <p14:creationId xmlns:p14="http://schemas.microsoft.com/office/powerpoint/2010/main" val="15189499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C4485B-1DC3-658B-A6C9-F710DD872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112D7F-B447-CABF-1C6B-785782F1A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Calibri" panose="020B0604020202020204" pitchFamily="34" charset="0"/>
              <a:buChar char="-"/>
            </a:pPr>
            <a:r>
              <a:rPr lang="cs-CZ" dirty="0"/>
              <a:t>Jen soudně</a:t>
            </a:r>
            <a:endParaRPr lang="cs-CZ"/>
          </a:p>
          <a:p>
            <a:pPr>
              <a:buFont typeface="Calibri" panose="020B0604020202020204" pitchFamily="34" charset="0"/>
              <a:buChar char="-"/>
            </a:pPr>
            <a:r>
              <a:rPr lang="cs-CZ" b="1" dirty="0"/>
              <a:t>Sporný x nesporný </a:t>
            </a:r>
            <a:r>
              <a:rPr lang="cs-CZ" dirty="0"/>
              <a:t>(dohodou)</a:t>
            </a:r>
          </a:p>
          <a:p>
            <a:pPr>
              <a:buFont typeface="Calibri" panose="020B0604020202020204" pitchFamily="34" charset="0"/>
              <a:buChar char="-"/>
            </a:pPr>
            <a:r>
              <a:rPr lang="cs-CZ" b="1" dirty="0"/>
              <a:t>Nesporný</a:t>
            </a:r>
            <a:r>
              <a:rPr lang="cs-CZ" dirty="0"/>
              <a:t> - je třeba se shodnout na:</a:t>
            </a:r>
          </a:p>
          <a:p>
            <a:pPr marL="0" indent="0">
              <a:buNone/>
            </a:pPr>
            <a:r>
              <a:rPr lang="cs-CZ" dirty="0"/>
              <a:t>-) otázce bydlení</a:t>
            </a:r>
          </a:p>
          <a:p>
            <a:pPr marL="0" indent="0">
              <a:buNone/>
            </a:pPr>
            <a:r>
              <a:rPr lang="cs-CZ" dirty="0"/>
              <a:t>-) vypořádání SJM</a:t>
            </a:r>
          </a:p>
          <a:p>
            <a:pPr marL="0" indent="0">
              <a:buNone/>
            </a:pPr>
            <a:r>
              <a:rPr lang="cs-CZ" dirty="0"/>
              <a:t>-) poměrům k nezletilým dětem</a:t>
            </a:r>
          </a:p>
          <a:p>
            <a:pPr marL="0" indent="0">
              <a:buNone/>
            </a:pPr>
            <a:r>
              <a:rPr lang="cs-CZ" dirty="0"/>
              <a:t>= soud potvrdí dohodu, nezkoumá důvody rozvratu</a:t>
            </a:r>
          </a:p>
          <a:p>
            <a:pPr marL="342900" indent="-342900">
              <a:buFont typeface="Calibri" panose="020B0604020202020204" pitchFamily="34" charset="0"/>
              <a:buChar char="-"/>
            </a:pPr>
            <a:endParaRPr lang="cs-CZ" dirty="0"/>
          </a:p>
          <a:p>
            <a:pPr marL="342900" indent="-342900">
              <a:buFont typeface="Calibri" panose="020B0604020202020204" pitchFamily="34" charset="0"/>
              <a:buChar char="-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79819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4629E9-62BA-AE0E-0E18-9B5129BF4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Úprava poměrů k nezletilým dětem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40C59C-6277-FC23-97ED-7B04FE14B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buFont typeface="Calibri" panose="020B0604020202020204" pitchFamily="34" charset="0"/>
              <a:buChar char="-"/>
            </a:pPr>
            <a:r>
              <a:rPr lang="cs-CZ" dirty="0"/>
              <a:t>Otázka péče -) dotaženo do extrému lze požadovat i exekuci dítěte</a:t>
            </a:r>
          </a:p>
          <a:p>
            <a:pPr>
              <a:buFont typeface="Calibri" panose="020B0604020202020204" pitchFamily="34" charset="0"/>
              <a:buChar char="-"/>
            </a:pPr>
            <a:r>
              <a:rPr lang="cs-CZ" dirty="0"/>
              <a:t>Otázka výživy</a:t>
            </a:r>
          </a:p>
          <a:p>
            <a:pPr marL="0" indent="0">
              <a:buNone/>
            </a:pPr>
            <a:r>
              <a:rPr lang="cs-CZ" dirty="0"/>
              <a:t>-) o všem rozhoduje soud, vstupuje vždy OSPOD jako účastník řízení</a:t>
            </a:r>
          </a:p>
          <a:p>
            <a:pPr>
              <a:buFont typeface="Calibri" panose="020B0604020202020204" pitchFamily="34" charset="0"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dirty="0"/>
              <a:t>-) Svěření dítěte do péče - společná, střídavá, výlučná + lze upravit styk k jednotlivým rodičům</a:t>
            </a:r>
          </a:p>
          <a:p>
            <a:pPr marL="0" indent="0">
              <a:buNone/>
            </a:pPr>
            <a:r>
              <a:rPr lang="cs-CZ" dirty="0"/>
              <a:t>-) Stanovení výživného tomu rodiči, kdo nemá v péči anebo kdo má ve střídavé péči</a:t>
            </a:r>
          </a:p>
        </p:txBody>
      </p:sp>
    </p:spTree>
    <p:extLst>
      <p:ext uri="{BB962C8B-B14F-4D97-AF65-F5344CB8AC3E}">
        <p14:creationId xmlns:p14="http://schemas.microsoft.com/office/powerpoint/2010/main" val="37410525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E895AD-61B2-4E91-C370-8F18E253A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výživného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7F1C96-E8CF-398F-61EB-2AD3F0A68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>
              <a:buFont typeface="Calibri" panose="020B0604020202020204" pitchFamily="34" charset="0"/>
              <a:buChar char="-"/>
            </a:pPr>
            <a:r>
              <a:rPr lang="cs-CZ" dirty="0"/>
              <a:t>Dle potřeb dítěte</a:t>
            </a:r>
          </a:p>
          <a:p>
            <a:pPr>
              <a:buFont typeface="Calibri" panose="020B0604020202020204" pitchFamily="34" charset="0"/>
              <a:buChar char="-"/>
            </a:pPr>
            <a:r>
              <a:rPr lang="cs-CZ" dirty="0"/>
              <a:t>Dle příjmů rodiče</a:t>
            </a:r>
          </a:p>
          <a:p>
            <a:pPr marL="0" indent="0">
              <a:buNone/>
            </a:pPr>
            <a:r>
              <a:rPr lang="cs-CZ" dirty="0"/>
              <a:t>-) dítě má nárok na životní úroveň rodiče a lepší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Dle čeho se orientačně stanovuje:</a:t>
            </a:r>
          </a:p>
          <a:p>
            <a:pPr marL="0" indent="0">
              <a:buNone/>
            </a:pPr>
            <a:r>
              <a:rPr lang="cs-CZ" dirty="0">
                <a:ea typeface="+mn-lt"/>
                <a:cs typeface="+mn-lt"/>
                <a:hlinkClick r:id="rId2"/>
              </a:rPr>
              <a:t>https://justice.cz/web/msp/nova-tabulka-vyzivneho</a:t>
            </a:r>
            <a:endParaRPr lang="cs-CZ">
              <a:ea typeface="+mn-lt"/>
              <a:cs typeface="+mn-lt"/>
            </a:endParaRPr>
          </a:p>
          <a:p>
            <a:pPr marL="342900" indent="-342900">
              <a:buFont typeface="Calibri" panose="020B0604020202020204" pitchFamily="34" charset="0"/>
              <a:buChar char="-"/>
            </a:pPr>
            <a:r>
              <a:rPr lang="cs-CZ" dirty="0"/>
              <a:t>Vydává ministerstvo spravedlnosti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31457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28F199-D713-BF07-E5BA-604F32D9A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Výživné na dítě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5BB981-728D-E219-A8E2-57AB5B224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Za nezletilé žádá druhý rodič nebo OSPOD</a:t>
            </a:r>
          </a:p>
          <a:p>
            <a:r>
              <a:rPr lang="cs-CZ" dirty="0"/>
              <a:t>Zletilé dítě samo</a:t>
            </a:r>
          </a:p>
          <a:p>
            <a:r>
              <a:rPr lang="cs-CZ" dirty="0"/>
              <a:t>Lze upravovat soudně - zvýšení, snížení</a:t>
            </a:r>
          </a:p>
          <a:p>
            <a:r>
              <a:rPr lang="cs-CZ" dirty="0"/>
              <a:t>Obecně se nepromlčuje, promlčují se jednotlivé dávky - promlčecí doba 3 roky.</a:t>
            </a:r>
          </a:p>
        </p:txBody>
      </p:sp>
    </p:spTree>
    <p:extLst>
      <p:ext uri="{BB962C8B-B14F-4D97-AF65-F5344CB8AC3E}">
        <p14:creationId xmlns:p14="http://schemas.microsoft.com/office/powerpoint/2010/main" val="14688203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A746C5-837A-4707-B187-268FA48D6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Novela občanského zákoníku od 1/2025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80EB38-2C33-FE9D-61DB-D12570E33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Zrušení tzv. "péčí" - pečují vždy oba rodiče, reálně bude jen péče, která byla doposud označována jako společná</a:t>
            </a:r>
          </a:p>
          <a:p>
            <a:r>
              <a:rPr lang="cs-CZ" dirty="0"/>
              <a:t>Rozvod vždy na jedno "stání"</a:t>
            </a:r>
          </a:p>
          <a:p>
            <a:r>
              <a:rPr lang="cs-CZ" dirty="0"/>
              <a:t>Fyzické tresty dětí označeny jako nepřijatelné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-) pokrok vpřed v mnoha směrech</a:t>
            </a:r>
          </a:p>
        </p:txBody>
      </p:sp>
    </p:spTree>
    <p:extLst>
      <p:ext uri="{BB962C8B-B14F-4D97-AF65-F5344CB8AC3E}">
        <p14:creationId xmlns:p14="http://schemas.microsoft.com/office/powerpoint/2010/main" val="207018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B139E8-D82C-DE00-1ADC-E8490E7F9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Náhradní rodinná péče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79522A-CDAF-5C54-5654-BE42813CD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buFont typeface="Calibri" panose="020B0604020202020204" pitchFamily="34" charset="0"/>
              <a:buChar char="-"/>
            </a:pPr>
            <a:r>
              <a:rPr lang="cs-CZ" dirty="0"/>
              <a:t>Rozhoduje soud, pokud </a:t>
            </a:r>
            <a:r>
              <a:rPr lang="cs-CZ" b="1" dirty="0"/>
              <a:t>nelze péče ani jednoho  rodiče zapsaného v rodném listě</a:t>
            </a:r>
          </a:p>
          <a:p>
            <a:pPr>
              <a:buFont typeface="Calibri" panose="020B0604020202020204" pitchFamily="34" charset="0"/>
              <a:buChar char="-"/>
            </a:pPr>
            <a:r>
              <a:rPr lang="cs-CZ" dirty="0"/>
              <a:t>Má přednost před tzv. ústavní péčí (nespadá do rodinného práva)</a:t>
            </a:r>
          </a:p>
          <a:p>
            <a:pPr marL="0" indent="0">
              <a:buNone/>
            </a:pPr>
            <a:r>
              <a:rPr lang="cs-CZ" sz="1800" i="1" dirty="0"/>
              <a:t>-) ústavní péče: </a:t>
            </a:r>
          </a:p>
          <a:p>
            <a:pPr>
              <a:buFont typeface="Calibri" panose="020B0604020202020204" pitchFamily="34" charset="0"/>
              <a:buChar char="-"/>
            </a:pPr>
            <a:r>
              <a:rPr lang="cs-CZ" sz="1800" i="1" dirty="0"/>
              <a:t>Zařízení pro děti vyžadující okamžitou pomoc (ZDVOP)</a:t>
            </a:r>
          </a:p>
          <a:p>
            <a:pPr>
              <a:buFont typeface="Calibri" panose="020B0604020202020204" pitchFamily="34" charset="0"/>
              <a:buChar char="-"/>
            </a:pPr>
            <a:r>
              <a:rPr lang="cs-CZ" sz="1800" i="1" dirty="0"/>
              <a:t>Diagnostický ústav</a:t>
            </a:r>
          </a:p>
          <a:p>
            <a:pPr>
              <a:buFont typeface="Calibri" panose="020B0604020202020204" pitchFamily="34" charset="0"/>
              <a:buChar char="-"/>
            </a:pPr>
            <a:r>
              <a:rPr lang="cs-CZ" sz="1800" i="1" dirty="0"/>
              <a:t>Dětský domov</a:t>
            </a:r>
          </a:p>
          <a:p>
            <a:pPr>
              <a:buFont typeface="Calibri" panose="020B0604020202020204" pitchFamily="34" charset="0"/>
              <a:buChar char="-"/>
            </a:pPr>
            <a:r>
              <a:rPr lang="cs-CZ" sz="1800" i="1" dirty="0"/>
              <a:t>Dětský domov se školou</a:t>
            </a:r>
          </a:p>
          <a:p>
            <a:pPr>
              <a:buFont typeface="Calibri" panose="020B0604020202020204" pitchFamily="34" charset="0"/>
              <a:buChar char="-"/>
            </a:pPr>
            <a:r>
              <a:rPr lang="cs-CZ" sz="1800" i="1" dirty="0"/>
              <a:t>Výchovný ústav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Calibri" panose="020B0604020202020204" pitchFamily="34" charset="0"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43140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C2DA6E-77A0-55CE-CC6D-0B6A5F92C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Formy náhradní rodinné péče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E14E85-B33A-CDF5-6591-D09B37416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solidFill>
                  <a:srgbClr val="393939"/>
                </a:solidFill>
                <a:ea typeface="+mn-lt"/>
                <a:cs typeface="+mn-lt"/>
              </a:rPr>
              <a:t>péče jiné osoby (tzv. svěřenectví)</a:t>
            </a:r>
            <a:endParaRPr lang="cs-CZ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cs-CZ" dirty="0">
                <a:solidFill>
                  <a:srgbClr val="393939"/>
                </a:solidFill>
                <a:ea typeface="+mn-lt"/>
                <a:cs typeface="+mn-lt"/>
              </a:rPr>
              <a:t>pěstounská péče</a:t>
            </a:r>
            <a:endParaRPr lang="cs-CZ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cs-CZ" dirty="0">
                <a:solidFill>
                  <a:srgbClr val="393939"/>
                </a:solidFill>
                <a:ea typeface="+mn-lt"/>
                <a:cs typeface="+mn-lt"/>
              </a:rPr>
              <a:t> pěstounská péče na přechodnou dobu</a:t>
            </a:r>
            <a:endParaRPr lang="cs-CZ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cs-CZ" dirty="0">
                <a:solidFill>
                  <a:srgbClr val="393939"/>
                </a:solidFill>
                <a:ea typeface="+mn-lt"/>
                <a:cs typeface="+mn-lt"/>
              </a:rPr>
              <a:t>poručenství s osobní péčí</a:t>
            </a:r>
            <a:endParaRPr lang="cs-CZ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cs-CZ" dirty="0">
                <a:solidFill>
                  <a:srgbClr val="393939"/>
                </a:solidFill>
                <a:ea typeface="+mn-lt"/>
                <a:cs typeface="+mn-lt"/>
              </a:rPr>
              <a:t>osvojení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40822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7F76CE-6A8F-2907-0AA2-7001F8246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Péče jiné osoby (svěřenectví)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BA418F-70E5-2492-C172-CF95EDE4B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cs-CZ" dirty="0">
                <a:solidFill>
                  <a:srgbClr val="393939"/>
                </a:solidFill>
                <a:ea typeface="+mn-lt"/>
                <a:cs typeface="+mn-lt"/>
              </a:rPr>
              <a:t>Pečuje osoba příbuzná či dítěti blízká a známá, rodičům zůstává zachována rodičovská odpovědnost i vyživovací povinnost (k rukám pečující osoby)</a:t>
            </a:r>
            <a:endParaRPr lang="cs-CZ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cs-CZ" dirty="0">
                <a:solidFill>
                  <a:srgbClr val="393939"/>
                </a:solidFill>
                <a:ea typeface="+mn-lt"/>
                <a:cs typeface="+mn-lt"/>
              </a:rPr>
              <a:t> osoba pečující má povinnost spolupracovat s OSPOD dítěte</a:t>
            </a:r>
            <a:endParaRPr lang="cs-CZ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cs-CZ" dirty="0">
                <a:solidFill>
                  <a:srgbClr val="393939"/>
                </a:solidFill>
                <a:ea typeface="+mn-lt"/>
                <a:cs typeface="+mn-lt"/>
              </a:rPr>
              <a:t> osoba pečující může zastupovat dítě pouze v oblastech vymezených soudním rozhodnutím</a:t>
            </a:r>
            <a:endParaRPr lang="cs-CZ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cs-CZ" dirty="0">
                <a:solidFill>
                  <a:srgbClr val="393939"/>
                </a:solidFill>
              </a:rPr>
              <a:t>Často prarodiče, přechodně</a:t>
            </a:r>
          </a:p>
        </p:txBody>
      </p:sp>
    </p:spTree>
    <p:extLst>
      <p:ext uri="{BB962C8B-B14F-4D97-AF65-F5344CB8AC3E}">
        <p14:creationId xmlns:p14="http://schemas.microsoft.com/office/powerpoint/2010/main" val="33338882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7296B-2D86-53DA-9CCA-065D56D55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Pěstounská péče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7F7339-CD2F-95B9-5473-8E68BE29F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cs-CZ" dirty="0">
                <a:solidFill>
                  <a:srgbClr val="393939"/>
                </a:solidFill>
                <a:ea typeface="+mn-lt"/>
                <a:cs typeface="+mn-lt"/>
              </a:rPr>
              <a:t> pečuje  osoba vybrána krajským úřadem (tzv. zprostředkovaná pěstounská péče) nebo osoba dítěti příbuzná či jinak blízká (tzv. nezprostředkovaná pěstounská péče)</a:t>
            </a:r>
            <a:endParaRPr lang="cs-CZ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cs-CZ" dirty="0">
                <a:solidFill>
                  <a:srgbClr val="393939"/>
                </a:solidFill>
                <a:ea typeface="+mn-lt"/>
                <a:cs typeface="+mn-lt"/>
              </a:rPr>
              <a:t>Rodiče -  zachována rodičovská odpovědnost i vyživovací povinnost (výživné přechází na Úřad práce ČR, který vyplácí dítěti příspěvek na úhradu potřeb dítěte)</a:t>
            </a:r>
            <a:endParaRPr lang="cs-CZ">
              <a:solidFill>
                <a:srgbClr val="000000"/>
              </a:solidFill>
              <a:ea typeface="+mn-lt"/>
              <a:cs typeface="+mn-lt"/>
            </a:endParaRPr>
          </a:p>
          <a:p>
            <a:endParaRPr lang="cs-CZ" dirty="0">
              <a:solidFill>
                <a:srgbClr val="3939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274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CB3C64-1262-2B8B-F07F-1089A4F01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Hlavní pojmy – co se v tomto odvětví řeší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7B33AB-952E-FB7E-FDCD-A3B6E8A14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Calibri" panose="020B0604020202020204" pitchFamily="34" charset="0"/>
              <a:buChar char="-"/>
            </a:pPr>
            <a:r>
              <a:rPr lang="cs-CZ" dirty="0">
                <a:solidFill>
                  <a:srgbClr val="444444"/>
                </a:solidFill>
                <a:latin typeface="Neue Haas Grotesk Text Pro"/>
                <a:ea typeface="Open Sans"/>
                <a:cs typeface="Open Sans"/>
              </a:rPr>
              <a:t>Manželství</a:t>
            </a:r>
            <a:endParaRPr lang="cs-CZ" dirty="0">
              <a:solidFill>
                <a:srgbClr val="000000"/>
              </a:solidFill>
              <a:latin typeface="Neue Haas Grotesk Text Pro"/>
              <a:ea typeface="Open Sans"/>
              <a:cs typeface="Open Sans"/>
            </a:endParaRPr>
          </a:p>
          <a:p>
            <a:pPr>
              <a:buFont typeface="Calibri" panose="020B0604020202020204" pitchFamily="34" charset="0"/>
              <a:buChar char="-"/>
            </a:pPr>
            <a:r>
              <a:rPr lang="cs-CZ" dirty="0">
                <a:solidFill>
                  <a:srgbClr val="444444"/>
                </a:solidFill>
                <a:latin typeface="Neue Haas Grotesk Text Pro"/>
                <a:ea typeface="Open Sans"/>
                <a:cs typeface="Open Sans"/>
              </a:rPr>
              <a:t>Rodina</a:t>
            </a:r>
            <a:endParaRPr lang="cs-CZ" dirty="0">
              <a:solidFill>
                <a:srgbClr val="000000"/>
              </a:solidFill>
              <a:latin typeface="Neue Haas Grotesk Text Pro"/>
              <a:ea typeface="Open Sans"/>
              <a:cs typeface="Open Sans"/>
            </a:endParaRPr>
          </a:p>
          <a:p>
            <a:pPr>
              <a:buFont typeface="Calibri" panose="020B0604020202020204" pitchFamily="34" charset="0"/>
              <a:buChar char="-"/>
            </a:pPr>
            <a:r>
              <a:rPr lang="cs-CZ" dirty="0">
                <a:solidFill>
                  <a:srgbClr val="444444"/>
                </a:solidFill>
                <a:latin typeface="Neue Haas Grotesk Text Pro"/>
                <a:ea typeface="Open Sans"/>
                <a:cs typeface="Open Sans"/>
              </a:rPr>
              <a:t>Společné jmění manželů</a:t>
            </a:r>
            <a:endParaRPr lang="cs-CZ" dirty="0">
              <a:solidFill>
                <a:srgbClr val="000000"/>
              </a:solidFill>
              <a:latin typeface="Neue Haas Grotesk Text Pro"/>
              <a:ea typeface="Open Sans"/>
              <a:cs typeface="Open Sans"/>
            </a:endParaRPr>
          </a:p>
          <a:p>
            <a:pPr>
              <a:buFont typeface="Calibri" panose="020B0604020202020204" pitchFamily="34" charset="0"/>
              <a:buChar char="-"/>
            </a:pPr>
            <a:r>
              <a:rPr lang="cs-CZ" dirty="0">
                <a:solidFill>
                  <a:srgbClr val="444444"/>
                </a:solidFill>
                <a:latin typeface="Neue Haas Grotesk Text Pro"/>
                <a:ea typeface="Open Sans"/>
                <a:cs typeface="Open Sans"/>
              </a:rPr>
              <a:t>Rodičovská zodpovědnost </a:t>
            </a:r>
            <a:endParaRPr lang="cs-CZ" dirty="0">
              <a:solidFill>
                <a:srgbClr val="000000"/>
              </a:solidFill>
              <a:latin typeface="Neue Haas Grotesk Text Pro"/>
              <a:ea typeface="Open Sans"/>
              <a:cs typeface="Open Sans"/>
            </a:endParaRPr>
          </a:p>
          <a:p>
            <a:pPr>
              <a:buFont typeface="Calibri" panose="020B0604020202020204" pitchFamily="34" charset="0"/>
              <a:buChar char="-"/>
            </a:pPr>
            <a:r>
              <a:rPr lang="cs-CZ" dirty="0">
                <a:solidFill>
                  <a:srgbClr val="444444"/>
                </a:solidFill>
                <a:latin typeface="Neue Haas Grotesk Text Pro"/>
                <a:ea typeface="Open Sans"/>
                <a:cs typeface="Open Sans"/>
              </a:rPr>
              <a:t>Náhradní rodinná péče.</a:t>
            </a:r>
            <a:endParaRPr lang="cs-CZ">
              <a:latin typeface="Neue Haas Grotesk Text Pro"/>
            </a:endParaRPr>
          </a:p>
        </p:txBody>
      </p:sp>
    </p:spTree>
    <p:extLst>
      <p:ext uri="{BB962C8B-B14F-4D97-AF65-F5344CB8AC3E}">
        <p14:creationId xmlns:p14="http://schemas.microsoft.com/office/powerpoint/2010/main" val="5811153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46C30F-FDA7-286E-7DD4-B18964B7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Pěstoun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B58652-619C-85B6-DACD-7D17FBBB5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solidFill>
                  <a:srgbClr val="393939"/>
                </a:solidFill>
                <a:ea typeface="+mn-lt"/>
                <a:cs typeface="+mn-lt"/>
              </a:rPr>
              <a:t>pěstoun má dále nárok na odměnu pěstouna nebo příspěvek při pěstounské péči a další dávky pěstounské péče</a:t>
            </a:r>
          </a:p>
          <a:p>
            <a:r>
              <a:rPr lang="cs-CZ" dirty="0">
                <a:solidFill>
                  <a:srgbClr val="393939"/>
                </a:solidFill>
                <a:ea typeface="+mn-lt"/>
                <a:cs typeface="+mn-lt"/>
              </a:rPr>
              <a:t>pěstounovi vznikají nová práva a povinnosti (např. povinnost spolupráce s doprovázejícím subjektem, povinnost vzdělávat, povinnost spolupracovat s OSPOD)</a:t>
            </a:r>
            <a:endParaRPr lang="cs-CZ" dirty="0">
              <a:solidFill>
                <a:srgbClr val="3939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8548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8F3E72-E13E-64D6-517B-1EC69C74A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Pěstounská péče na přechodnou dobu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A4E4FE-8580-3778-65B0-A2A29E92E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cs-CZ" dirty="0">
                <a:solidFill>
                  <a:srgbClr val="393939"/>
                </a:solidFill>
                <a:ea typeface="+mn-lt"/>
                <a:cs typeface="+mn-lt"/>
              </a:rPr>
              <a:t> krizový institut péče o ohrožené děti</a:t>
            </a:r>
            <a:endParaRPr lang="cs-CZ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cs-CZ" dirty="0">
                <a:solidFill>
                  <a:srgbClr val="393939"/>
                </a:solidFill>
                <a:ea typeface="+mn-lt"/>
                <a:cs typeface="+mn-lt"/>
              </a:rPr>
              <a:t>dočasnou </a:t>
            </a:r>
            <a:r>
              <a:rPr lang="cs-CZ" err="1">
                <a:solidFill>
                  <a:srgbClr val="393939"/>
                </a:solidFill>
                <a:ea typeface="+mn-lt"/>
                <a:cs typeface="+mn-lt"/>
              </a:rPr>
              <a:t>péč</a:t>
            </a:r>
            <a:r>
              <a:rPr lang="cs-CZ" dirty="0">
                <a:solidFill>
                  <a:srgbClr val="393939"/>
                </a:solidFill>
                <a:ea typeface="+mn-lt"/>
                <a:cs typeface="+mn-lt"/>
              </a:rPr>
              <a:t>, nejdéle může trvat 1 rok, o svěření dítěte do PPPD rozhoduje soud vždy na návrh OSPOD</a:t>
            </a:r>
            <a:endParaRPr lang="cs-CZ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cs-CZ" dirty="0">
                <a:solidFill>
                  <a:srgbClr val="393939"/>
                </a:solidFill>
                <a:ea typeface="+mn-lt"/>
                <a:cs typeface="+mn-lt"/>
              </a:rPr>
              <a:t>o dítě pečuje osoba, které byla proškolena a posouzena jako vhodná osoba k výkonu pěstounské péče krajským úřadem</a:t>
            </a:r>
            <a:endParaRPr lang="cs-CZ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cs-CZ" dirty="0">
                <a:solidFill>
                  <a:srgbClr val="393939"/>
                </a:solidFill>
              </a:rPr>
              <a:t>Pěstoun má nárok na dávky v přechodné pěstounské péči a povinnosti viz. běžný pěstoun </a:t>
            </a:r>
          </a:p>
        </p:txBody>
      </p:sp>
    </p:spTree>
    <p:extLst>
      <p:ext uri="{BB962C8B-B14F-4D97-AF65-F5344CB8AC3E}">
        <p14:creationId xmlns:p14="http://schemas.microsoft.com/office/powerpoint/2010/main" val="17170505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F821B2-D794-72F6-6562-345AECEB6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Poručenství s osobní péčí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32DBB6-17FF-3F6B-70F2-053781967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cs-CZ" dirty="0">
                <a:solidFill>
                  <a:srgbClr val="393939"/>
                </a:solidFill>
                <a:ea typeface="+mn-lt"/>
                <a:cs typeface="+mn-lt"/>
              </a:rPr>
              <a:t>není žádný z rodičů, který má a vykovává vůči dítět</a:t>
            </a:r>
            <a:r>
              <a:rPr lang="cs-CZ" b="1" dirty="0">
                <a:solidFill>
                  <a:srgbClr val="393939"/>
                </a:solidFill>
                <a:ea typeface="+mn-lt"/>
                <a:cs typeface="+mn-lt"/>
              </a:rPr>
              <a:t>i rodičovskou odpovědnost</a:t>
            </a:r>
            <a:endParaRPr lang="cs-CZ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cs-CZ" dirty="0">
                <a:solidFill>
                  <a:srgbClr val="393939"/>
                </a:solidFill>
                <a:ea typeface="+mn-lt"/>
                <a:cs typeface="+mn-lt"/>
              </a:rPr>
              <a:t>poručník svým jmenováním nabývá shodných práv a povinností vůči dítěti, jako má rodič</a:t>
            </a:r>
            <a:endParaRPr lang="cs-CZ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cs-CZ" dirty="0">
                <a:solidFill>
                  <a:srgbClr val="393939"/>
                </a:solidFill>
                <a:ea typeface="+mn-lt"/>
                <a:cs typeface="+mn-lt"/>
              </a:rPr>
              <a:t>stává se jeho zákonným zástupcem, poručník </a:t>
            </a:r>
            <a:r>
              <a:rPr lang="cs-CZ" b="1" dirty="0">
                <a:solidFill>
                  <a:srgbClr val="393939"/>
                </a:solidFill>
                <a:ea typeface="+mn-lt"/>
                <a:cs typeface="+mn-lt"/>
              </a:rPr>
              <a:t>může</a:t>
            </a:r>
            <a:r>
              <a:rPr lang="cs-CZ" dirty="0">
                <a:solidFill>
                  <a:srgbClr val="393939"/>
                </a:solidFill>
                <a:ea typeface="+mn-lt"/>
                <a:cs typeface="+mn-lt"/>
              </a:rPr>
              <a:t> o dítě též osobně pečovat, pak se na něj pohlíží shodně jako na dlouhodobého pěstouna (má dávky pěstounské péče i práva a povinnosti pěstouna), </a:t>
            </a:r>
            <a:r>
              <a:rPr lang="cs-CZ" b="1" dirty="0">
                <a:solidFill>
                  <a:srgbClr val="393939"/>
                </a:solidFill>
                <a:ea typeface="+mn-lt"/>
                <a:cs typeface="+mn-lt"/>
              </a:rPr>
              <a:t>rodiči zůstává vyživovací povinnost k dítěti,</a:t>
            </a:r>
            <a:r>
              <a:rPr lang="cs-CZ" dirty="0">
                <a:solidFill>
                  <a:srgbClr val="393939"/>
                </a:solidFill>
                <a:ea typeface="+mn-lt"/>
                <a:cs typeface="+mn-lt"/>
              </a:rPr>
              <a:t> soudem stanovené výživné pak rodič hradí k rukám Úřadu práce a dítěti náleží příspěvek na úhradu potřeb dítěte.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11692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2A7AE0-6F79-5B4C-BD9F-E03E11203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Osvojení (adopce)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FE0F04-12C3-DB1A-5164-FC611C1C4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cs-CZ" dirty="0">
                <a:solidFill>
                  <a:srgbClr val="393939"/>
                </a:solidFill>
                <a:ea typeface="+mn-lt"/>
                <a:cs typeface="+mn-lt"/>
              </a:rPr>
              <a:t> přijetí cizího dítěte za vlastní</a:t>
            </a:r>
            <a:endParaRPr lang="cs-CZ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cs-CZ" dirty="0">
                <a:solidFill>
                  <a:srgbClr val="393939"/>
                </a:solidFill>
                <a:ea typeface="+mn-lt"/>
                <a:cs typeface="+mn-lt"/>
              </a:rPr>
              <a:t> dítěti zanikají právní vazby na původní biologickou rodinu a vznikají mu nové právní vazby k rodině </a:t>
            </a:r>
            <a:r>
              <a:rPr lang="cs-CZ">
                <a:solidFill>
                  <a:srgbClr val="393939"/>
                </a:solidFill>
                <a:ea typeface="+mn-lt"/>
                <a:cs typeface="+mn-lt"/>
              </a:rPr>
              <a:t>osvojitele</a:t>
            </a:r>
            <a:endParaRPr lang="cs-CZ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cs-CZ" dirty="0">
                <a:solidFill>
                  <a:srgbClr val="393939"/>
                </a:solidFill>
                <a:ea typeface="+mn-lt"/>
                <a:cs typeface="+mn-lt"/>
              </a:rPr>
              <a:t> </a:t>
            </a:r>
            <a:r>
              <a:rPr lang="cs-CZ">
                <a:solidFill>
                  <a:srgbClr val="393939"/>
                </a:solidFill>
                <a:ea typeface="+mn-lt"/>
                <a:cs typeface="+mn-lt"/>
              </a:rPr>
              <a:t>do rodného listu se zapisují namísto rodičů osvojitelé</a:t>
            </a:r>
            <a:endParaRPr lang="cs-CZ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cs-CZ" dirty="0">
                <a:solidFill>
                  <a:srgbClr val="393939"/>
                </a:solidFill>
                <a:ea typeface="+mn-lt"/>
                <a:cs typeface="+mn-lt"/>
              </a:rPr>
              <a:t> až na výjimky potřeba souhlas </a:t>
            </a:r>
            <a:r>
              <a:rPr lang="cs-CZ">
                <a:solidFill>
                  <a:srgbClr val="393939"/>
                </a:solidFill>
                <a:ea typeface="+mn-lt"/>
                <a:cs typeface="+mn-lt"/>
              </a:rPr>
              <a:t>rodiče a též souhlas osvojovaného dítěte</a:t>
            </a:r>
            <a:endParaRPr lang="cs-CZ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cs-CZ" dirty="0">
                <a:solidFill>
                  <a:srgbClr val="393939"/>
                </a:solidFill>
                <a:ea typeface="+mn-lt"/>
                <a:cs typeface="+mn-lt"/>
              </a:rPr>
              <a:t>osvojitelé nemají nárok na žádné speciální dávky či doprovázení.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0415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0BB45A-FDE7-5542-1C5F-1A1387019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03750C-FDA3-4E01-D27C-70B391DF7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cs-CZ" dirty="0">
                <a:latin typeface="Neue Haas Grotesk Text Pro"/>
                <a:cs typeface="Calibri"/>
              </a:rPr>
              <a:t>Hlavní pramen: </a:t>
            </a:r>
            <a:endParaRPr lang="cs-CZ">
              <a:latin typeface="Neue Haas Grotesk Text Pro"/>
              <a:cs typeface="Calibri"/>
            </a:endParaRPr>
          </a:p>
          <a:p>
            <a:pPr marL="0" indent="0" algn="just">
              <a:buNone/>
            </a:pPr>
            <a:r>
              <a:rPr lang="cs-CZ" dirty="0">
                <a:latin typeface="Neue Haas Grotesk Text Pro"/>
                <a:cs typeface="Calibri"/>
              </a:rPr>
              <a:t> Zákon č. 89/2012 Sb.,</a:t>
            </a:r>
            <a:r>
              <a:rPr lang="cs-CZ" b="1" dirty="0">
                <a:latin typeface="Neue Haas Grotesk Text Pro"/>
                <a:cs typeface="Calibri"/>
              </a:rPr>
              <a:t> občanský zákoník,</a:t>
            </a:r>
            <a:r>
              <a:rPr lang="cs-CZ" dirty="0">
                <a:latin typeface="Neue Haas Grotesk Text Pro"/>
                <a:cs typeface="Calibri"/>
              </a:rPr>
              <a:t> ve znění   pozdějších předpisů </a:t>
            </a:r>
            <a:endParaRPr lang="cs-CZ">
              <a:latin typeface="Neue Haas Grotesk Text Pro"/>
            </a:endParaRPr>
          </a:p>
          <a:p>
            <a:pPr algn="just"/>
            <a:r>
              <a:rPr lang="cs-CZ" dirty="0">
                <a:latin typeface="Neue Haas Grotesk Text Pro"/>
                <a:cs typeface="Calibri"/>
              </a:rPr>
              <a:t>Další prameny: </a:t>
            </a:r>
            <a:endParaRPr lang="cs-CZ">
              <a:latin typeface="Neue Haas Grotesk Text Pro"/>
              <a:cs typeface="Calibri"/>
            </a:endParaRPr>
          </a:p>
          <a:p>
            <a:pPr marL="0" indent="0" algn="just">
              <a:buNone/>
            </a:pPr>
            <a:r>
              <a:rPr lang="cs-CZ" dirty="0">
                <a:latin typeface="Neue Haas Grotesk Text Pro"/>
                <a:cs typeface="Calibri"/>
              </a:rPr>
              <a:t>  Zákon č.210/1998 Sb., </a:t>
            </a:r>
            <a:r>
              <a:rPr lang="cs-CZ" b="1" dirty="0">
                <a:latin typeface="Neue Haas Grotesk Text Pro"/>
                <a:cs typeface="Calibri"/>
              </a:rPr>
              <a:t>o sociálněprávní ochraně dětí</a:t>
            </a:r>
            <a:r>
              <a:rPr lang="cs-CZ" dirty="0">
                <a:latin typeface="Neue Haas Grotesk Text Pro"/>
                <a:cs typeface="Calibri"/>
              </a:rPr>
              <a:t>, ve znění pozdějších předpisů</a:t>
            </a:r>
            <a:endParaRPr lang="cs-CZ">
              <a:latin typeface="Neue Haas Grotesk Text Pro"/>
            </a:endParaRPr>
          </a:p>
          <a:p>
            <a:r>
              <a:rPr lang="cs-CZ" dirty="0"/>
              <a:t>Zákon č. 115/2006 Sb., </a:t>
            </a:r>
            <a:r>
              <a:rPr lang="cs-CZ" b="1" dirty="0"/>
              <a:t>o registrovaném partnerství,</a:t>
            </a:r>
            <a:r>
              <a:rPr lang="cs-CZ" dirty="0"/>
              <a:t> ve znění pozdějších předpisů</a:t>
            </a:r>
          </a:p>
        </p:txBody>
      </p:sp>
    </p:spTree>
    <p:extLst>
      <p:ext uri="{BB962C8B-B14F-4D97-AF65-F5344CB8AC3E}">
        <p14:creationId xmlns:p14="http://schemas.microsoft.com/office/powerpoint/2010/main" val="2157027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F216AF-337D-30A6-6939-0E36A50C7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Manželství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F99794-5961-3670-DFCE-20EE78291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algn="just"/>
            <a:endParaRPr lang="cs-CZ" dirty="0"/>
          </a:p>
          <a:p>
            <a:pPr algn="just"/>
            <a:r>
              <a:rPr lang="cs-CZ" dirty="0">
                <a:latin typeface="Calibri"/>
                <a:cs typeface="Calibri"/>
              </a:rPr>
              <a:t>Trvalé společenství </a:t>
            </a:r>
            <a:r>
              <a:rPr lang="cs-CZ" b="1" dirty="0">
                <a:latin typeface="Calibri"/>
                <a:cs typeface="Calibri"/>
              </a:rPr>
              <a:t>muže a ženy</a:t>
            </a:r>
            <a:r>
              <a:rPr lang="cs-CZ" dirty="0">
                <a:latin typeface="Calibri"/>
                <a:cs typeface="Calibri"/>
              </a:rPr>
              <a:t>, založené zákonným způsobem formou</a:t>
            </a:r>
            <a:r>
              <a:rPr lang="cs-CZ" b="1" dirty="0">
                <a:latin typeface="Calibri"/>
                <a:cs typeface="Calibri"/>
              </a:rPr>
              <a:t> občanského</a:t>
            </a:r>
            <a:r>
              <a:rPr lang="cs-CZ" dirty="0">
                <a:latin typeface="Calibri"/>
                <a:cs typeface="Calibri"/>
              </a:rPr>
              <a:t> nebo </a:t>
            </a:r>
            <a:r>
              <a:rPr lang="cs-CZ" b="1" dirty="0">
                <a:latin typeface="Calibri"/>
                <a:cs typeface="Calibri"/>
              </a:rPr>
              <a:t>církevního sňatku.“</a:t>
            </a:r>
            <a:endParaRPr lang="cs-CZ"/>
          </a:p>
          <a:p>
            <a:pPr algn="just"/>
            <a:r>
              <a:rPr lang="cs-CZ" b="1" dirty="0">
                <a:latin typeface="Calibri"/>
                <a:cs typeface="Calibri"/>
              </a:rPr>
              <a:t>Kdo nemůže:</a:t>
            </a:r>
          </a:p>
          <a:p>
            <a:pPr algn="just"/>
            <a:r>
              <a:rPr lang="cs-CZ" dirty="0">
                <a:ea typeface="+mn-lt"/>
                <a:cs typeface="+mn-lt"/>
              </a:rPr>
              <a:t>nedosáhl věku 18 let,</a:t>
            </a:r>
            <a:endParaRPr lang="cs-CZ" b="1" dirty="0">
              <a:latin typeface="Calibri"/>
              <a:cs typeface="Calibri"/>
            </a:endParaRPr>
          </a:p>
          <a:p>
            <a:pPr algn="just"/>
            <a:r>
              <a:rPr lang="cs-CZ" dirty="0">
                <a:ea typeface="+mn-lt"/>
                <a:cs typeface="+mn-lt"/>
              </a:rPr>
              <a:t>má omezenou svéprávnost v této oblasti</a:t>
            </a:r>
            <a:endParaRPr lang="cs-CZ" dirty="0"/>
          </a:p>
          <a:p>
            <a:pPr algn="just"/>
            <a:r>
              <a:rPr lang="cs-CZ" dirty="0">
                <a:ea typeface="+mn-lt"/>
                <a:cs typeface="+mn-lt"/>
              </a:rPr>
              <a:t>již dříve uzavřela manželství nebo která již dříve vstoupila do partnerství anebo do obdobného svazku osob stejného pohlaví v zahraničí, a její manželství nebo partnerství anebo obdobný svazek trvá</a:t>
            </a:r>
            <a:r>
              <a:rPr lang="cs-CZ" dirty="0">
                <a:solidFill>
                  <a:srgbClr val="4F4F4F"/>
                </a:solidFill>
                <a:ea typeface="+mn-lt"/>
                <a:cs typeface="+mn-lt"/>
              </a:rPr>
              <a:t>.</a:t>
            </a:r>
            <a:endParaRPr lang="cs-CZ" dirty="0"/>
          </a:p>
          <a:p>
            <a:pPr algn="just"/>
            <a:endParaRPr lang="cs-CZ" b="1" dirty="0">
              <a:solidFill>
                <a:srgbClr val="444444"/>
              </a:solidFill>
              <a:latin typeface="Calibri"/>
              <a:cs typeface="Calibri"/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7585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B6CF9C-5FC7-382D-2F02-44202EFBA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Vznik manželství, formy sňatku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A7C4C8-8F92-38F7-98BC-E6D0B3A1A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solidFill>
                  <a:srgbClr val="444444"/>
                </a:solidFill>
                <a:latin typeface="Calibri"/>
                <a:cs typeface="Calibri"/>
              </a:rPr>
              <a:t>Před orgánem církve - </a:t>
            </a:r>
            <a:r>
              <a:rPr lang="cs-CZ" b="1" dirty="0">
                <a:solidFill>
                  <a:srgbClr val="444444"/>
                </a:solidFill>
                <a:latin typeface="Calibri"/>
                <a:cs typeface="Calibri"/>
              </a:rPr>
              <a:t>Církevní forma </a:t>
            </a:r>
            <a:endParaRPr lang="cs-CZ" b="1" dirty="0"/>
          </a:p>
          <a:p>
            <a:r>
              <a:rPr lang="cs-CZ" dirty="0">
                <a:solidFill>
                  <a:srgbClr val="444444"/>
                </a:solidFill>
                <a:latin typeface="Calibri"/>
                <a:cs typeface="Calibri"/>
              </a:rPr>
              <a:t>Před orgánem státu - </a:t>
            </a:r>
            <a:r>
              <a:rPr lang="cs-CZ" b="1" dirty="0">
                <a:solidFill>
                  <a:srgbClr val="444444"/>
                </a:solidFill>
                <a:latin typeface="Calibri"/>
                <a:cs typeface="Calibri"/>
              </a:rPr>
              <a:t>Civilní forma</a:t>
            </a:r>
            <a:endParaRPr lang="cs-CZ" b="1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Která je legální?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9845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B06A6D-CFF0-5235-0B6C-BF207C848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Zánik manželství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43CBF7-7145-8E0B-C674-17DE3C158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Calibri" panose="020B0604020202020204" pitchFamily="34" charset="0"/>
              <a:buChar char="-"/>
            </a:pPr>
            <a:r>
              <a:rPr lang="cs-CZ" dirty="0">
                <a:solidFill>
                  <a:srgbClr val="444444"/>
                </a:solidFill>
                <a:latin typeface="Neue Haas Grotesk Text Pro"/>
                <a:cs typeface="Calibri"/>
              </a:rPr>
              <a:t>Smrtí manžela</a:t>
            </a:r>
            <a:endParaRPr lang="cs-CZ" dirty="0">
              <a:solidFill>
                <a:srgbClr val="000000"/>
              </a:solidFill>
              <a:latin typeface="Neue Haas Grotesk Text Pro"/>
              <a:cs typeface="Calibri"/>
            </a:endParaRPr>
          </a:p>
          <a:p>
            <a:pPr>
              <a:buFont typeface="Calibri" panose="020B0604020202020204" pitchFamily="34" charset="0"/>
              <a:buChar char="-"/>
            </a:pPr>
            <a:r>
              <a:rPr lang="cs-CZ" dirty="0">
                <a:solidFill>
                  <a:srgbClr val="444444"/>
                </a:solidFill>
                <a:latin typeface="Neue Haas Grotesk Text Pro"/>
                <a:cs typeface="Calibri"/>
              </a:rPr>
              <a:t>Prohlášení manžela za mrtvého</a:t>
            </a:r>
            <a:endParaRPr lang="cs-CZ" dirty="0">
              <a:solidFill>
                <a:srgbClr val="000000"/>
              </a:solidFill>
              <a:latin typeface="Neue Haas Grotesk Text Pro"/>
              <a:cs typeface="Calibri"/>
            </a:endParaRPr>
          </a:p>
          <a:p>
            <a:pPr>
              <a:buFont typeface="Calibri" panose="020B0604020202020204" pitchFamily="34" charset="0"/>
              <a:buChar char="-"/>
            </a:pPr>
            <a:r>
              <a:rPr lang="cs-CZ" dirty="0">
                <a:solidFill>
                  <a:srgbClr val="444444"/>
                </a:solidFill>
                <a:latin typeface="Neue Haas Grotesk Text Pro"/>
                <a:cs typeface="Calibri"/>
              </a:rPr>
              <a:t>Rozvodem</a:t>
            </a:r>
            <a:endParaRPr lang="cs-CZ" dirty="0">
              <a:latin typeface="Neue Haas Grotesk Text Pro"/>
            </a:endParaRPr>
          </a:p>
        </p:txBody>
      </p:sp>
    </p:spTree>
    <p:extLst>
      <p:ext uri="{BB962C8B-B14F-4D97-AF65-F5344CB8AC3E}">
        <p14:creationId xmlns:p14="http://schemas.microsoft.com/office/powerpoint/2010/main" val="1313344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F3D945-518A-A1D5-CA5F-FFEFBE42A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v manželství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C58360-2DB3-95BD-9226-A6FE4F886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solidFill>
                  <a:srgbClr val="444444"/>
                </a:solidFill>
                <a:latin typeface="Neue Haas Grotesk Text Pro"/>
                <a:cs typeface="Calibri"/>
              </a:rPr>
              <a:t>Muž a žena mají stejná práva a povinnosti</a:t>
            </a:r>
          </a:p>
          <a:p>
            <a:r>
              <a:rPr lang="cs-CZ" dirty="0">
                <a:solidFill>
                  <a:srgbClr val="444444"/>
                </a:solidFill>
                <a:latin typeface="Neue Haas Grotesk Text Pro"/>
                <a:cs typeface="Calibri"/>
              </a:rPr>
              <a:t>V běžných věcech se zastupují</a:t>
            </a:r>
          </a:p>
          <a:p>
            <a:r>
              <a:rPr lang="cs-CZ" dirty="0">
                <a:solidFill>
                  <a:srgbClr val="444444"/>
                </a:solidFill>
                <a:latin typeface="Neue Haas Grotesk Text Pro"/>
                <a:cs typeface="Calibri"/>
              </a:rPr>
              <a:t>Občanský zákoník: právo znát svůj zdravotní stav, povinnost se podporovat, vyživovací povinnost navzájem, spravovat společně domácnost a </a:t>
            </a:r>
            <a:r>
              <a:rPr lang="cs-CZ" dirty="0" err="1">
                <a:solidFill>
                  <a:srgbClr val="444444"/>
                </a:solidFill>
                <a:latin typeface="Neue Haas Grotesk Text Pro"/>
                <a:cs typeface="Calibri"/>
              </a:rPr>
              <a:t>záležiosti</a:t>
            </a:r>
          </a:p>
          <a:p>
            <a:pPr marL="0" indent="0">
              <a:buNone/>
            </a:pPr>
            <a:r>
              <a:rPr lang="cs-CZ" dirty="0">
                <a:solidFill>
                  <a:srgbClr val="444444"/>
                </a:solidFill>
                <a:latin typeface="Neue Haas Grotesk Text Pro"/>
                <a:cs typeface="Calibri"/>
              </a:rPr>
              <a:t>-) kromě vyživovací povinnosti spíše proklamativní</a:t>
            </a:r>
          </a:p>
        </p:txBody>
      </p:sp>
    </p:spTree>
    <p:extLst>
      <p:ext uri="{BB962C8B-B14F-4D97-AF65-F5344CB8AC3E}">
        <p14:creationId xmlns:p14="http://schemas.microsoft.com/office/powerpoint/2010/main" val="1331387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FC9558-86D4-1045-2D83-08D75246C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Společné jmění manželů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2DE7EA-E83F-F326-4417-1BAD46111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"SJM"</a:t>
            </a:r>
          </a:p>
          <a:p>
            <a:r>
              <a:rPr lang="cs-CZ" b="1" dirty="0">
                <a:solidFill>
                  <a:srgbClr val="444444"/>
                </a:solidFill>
                <a:latin typeface="Neue Haas Grotesk Text Pro"/>
                <a:cs typeface="Calibri"/>
              </a:rPr>
              <a:t> </a:t>
            </a:r>
            <a:r>
              <a:rPr lang="cs-CZ" dirty="0">
                <a:solidFill>
                  <a:srgbClr val="444444"/>
                </a:solidFill>
                <a:latin typeface="Neue Haas Grotesk Text Pro"/>
                <a:cs typeface="Calibri"/>
              </a:rPr>
              <a:t>tzv. manželské majetkové právo</a:t>
            </a:r>
            <a:endParaRPr lang="cs-CZ" dirty="0">
              <a:solidFill>
                <a:srgbClr val="000000"/>
              </a:solidFill>
              <a:latin typeface="Neue Haas Grotesk Text Pro"/>
              <a:cs typeface="Calibri"/>
            </a:endParaRPr>
          </a:p>
          <a:p>
            <a:r>
              <a:rPr lang="cs-CZ" dirty="0">
                <a:solidFill>
                  <a:srgbClr val="444444"/>
                </a:solidFill>
                <a:latin typeface="Neue Haas Grotesk Text Pro"/>
                <a:cs typeface="Calibri"/>
              </a:rPr>
              <a:t> majetek získání za trvání manželství bez ohledu  na to, který z manželů ho pořídil je </a:t>
            </a:r>
            <a:r>
              <a:rPr lang="cs-CZ" b="1" dirty="0">
                <a:solidFill>
                  <a:srgbClr val="444444"/>
                </a:solidFill>
                <a:latin typeface="Neue Haas Grotesk Text Pro"/>
                <a:cs typeface="Calibri"/>
              </a:rPr>
              <a:t>společně a nerozdílně </a:t>
            </a:r>
            <a:r>
              <a:rPr lang="cs-CZ" dirty="0">
                <a:solidFill>
                  <a:srgbClr val="444444"/>
                </a:solidFill>
                <a:latin typeface="Neue Haas Grotesk Text Pro"/>
                <a:cs typeface="Calibri"/>
              </a:rPr>
              <a:t>obou manželů</a:t>
            </a:r>
          </a:p>
          <a:p>
            <a:endParaRPr lang="cs-CZ" dirty="0">
              <a:solidFill>
                <a:srgbClr val="444444"/>
              </a:solidFill>
              <a:latin typeface="Neue Haas Grotesk Text Pro"/>
              <a:cs typeface="Calibri"/>
            </a:endParaRPr>
          </a:p>
          <a:p>
            <a:r>
              <a:rPr lang="cs-CZ" dirty="0">
                <a:solidFill>
                  <a:srgbClr val="444444"/>
                </a:solidFill>
                <a:latin typeface="Neue Haas Grotesk Text Pro"/>
                <a:cs typeface="Calibri"/>
              </a:rPr>
              <a:t>-) společně a nerozdílně x napůl</a:t>
            </a:r>
          </a:p>
          <a:p>
            <a:endParaRPr lang="cs-CZ" sz="1200" b="1" dirty="0">
              <a:solidFill>
                <a:srgbClr val="444444"/>
              </a:solidFill>
              <a:latin typeface="Calibri"/>
              <a:cs typeface="Calibri"/>
            </a:endParaRPr>
          </a:p>
          <a:p>
            <a:endParaRPr lang="cs-CZ" dirty="0">
              <a:solidFill>
                <a:srgbClr val="000000"/>
              </a:solidFill>
              <a:latin typeface="Neue Haas Grotesk Text Pro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7829264"/>
      </p:ext>
    </p:extLst>
  </p:cSld>
  <p:clrMapOvr>
    <a:masterClrMapping/>
  </p:clrMapOvr>
</p:sld>
</file>

<file path=ppt/theme/theme1.xml><?xml version="1.0" encoding="utf-8"?>
<a:theme xmlns:a="http://schemas.openxmlformats.org/drawingml/2006/main" name="PunchcardVTI">
  <a:themeElements>
    <a:clrScheme name="AnalogousFromLightSeedRightStep">
      <a:dk1>
        <a:srgbClr val="000000"/>
      </a:dk1>
      <a:lt1>
        <a:srgbClr val="FFFFFF"/>
      </a:lt1>
      <a:dk2>
        <a:srgbClr val="3E3423"/>
      </a:dk2>
      <a:lt2>
        <a:srgbClr val="E2E7E8"/>
      </a:lt2>
      <a:accent1>
        <a:srgbClr val="C4988B"/>
      </a:accent1>
      <a:accent2>
        <a:srgbClr val="B7A179"/>
      </a:accent2>
      <a:accent3>
        <a:srgbClr val="A4A67B"/>
      </a:accent3>
      <a:accent4>
        <a:srgbClr val="8FAA71"/>
      </a:accent4>
      <a:accent5>
        <a:srgbClr val="84AC7F"/>
      </a:accent5>
      <a:accent6>
        <a:srgbClr val="74B087"/>
      </a:accent6>
      <a:hlink>
        <a:srgbClr val="5C8A98"/>
      </a:hlink>
      <a:folHlink>
        <a:srgbClr val="7F7F7F"/>
      </a:folHlink>
    </a:clrScheme>
    <a:fontScheme name="Punchcard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nchcardVTI" id="{C7262591-AF98-8F48-B56D-6342D2439B1A}" vid="{261D9F73-974A-B14E-9EAF-4871CCA60BB1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TF10001119</Template>
  <TotalTime>8</TotalTime>
  <Words>1</Words>
  <Application>Microsoft Office PowerPoint</Application>
  <PresentationFormat>Širokoúhlá obrazovka</PresentationFormat>
  <Paragraphs>1</Paragraphs>
  <Slides>33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PunchcardVTI</vt:lpstr>
      <vt:lpstr>Rodinné právo</vt:lpstr>
      <vt:lpstr>Pojem</vt:lpstr>
      <vt:lpstr>Hlavní pojmy – co se v tomto odvětví řeší</vt:lpstr>
      <vt:lpstr>Prameny</vt:lpstr>
      <vt:lpstr>Manželství</vt:lpstr>
      <vt:lpstr>Vznik manželství, formy sňatku</vt:lpstr>
      <vt:lpstr>Zánik manželství</vt:lpstr>
      <vt:lpstr>Práva v manželství</vt:lpstr>
      <vt:lpstr>Společné jmění manželů</vt:lpstr>
      <vt:lpstr>Vznik SJM</vt:lpstr>
      <vt:lpstr>Zánik SJM</vt:lpstr>
      <vt:lpstr>Obsah SJM</vt:lpstr>
      <vt:lpstr>Zúžení SJM</vt:lpstr>
      <vt:lpstr>Vypořádání SJM</vt:lpstr>
      <vt:lpstr>Registrované partnerství</vt:lpstr>
      <vt:lpstr>Manželství x registrované partnerství </vt:lpstr>
      <vt:lpstr>Vztahy mezi rodiči a dětmi</vt:lpstr>
      <vt:lpstr>Práva dítěte vůči rodičům</vt:lpstr>
      <vt:lpstr>Zbavení rodičovské odpovědnosti</vt:lpstr>
      <vt:lpstr>Vyživovací povinnosti</vt:lpstr>
      <vt:lpstr>Rozvod</vt:lpstr>
      <vt:lpstr>Úprava poměrů k nezletilým dětem</vt:lpstr>
      <vt:lpstr>Stanovení výživného</vt:lpstr>
      <vt:lpstr>Výživné na dítě</vt:lpstr>
      <vt:lpstr>Novela občanského zákoníku od 1/2025 </vt:lpstr>
      <vt:lpstr>Náhradní rodinná péče</vt:lpstr>
      <vt:lpstr>Formy náhradní rodinné péče</vt:lpstr>
      <vt:lpstr>Péče jiné osoby (svěřenectví)</vt:lpstr>
      <vt:lpstr>Pěstounská péče</vt:lpstr>
      <vt:lpstr>Pěstoun</vt:lpstr>
      <vt:lpstr>Pěstounská péče na přechodnou dobu</vt:lpstr>
      <vt:lpstr>Poručenství s osobní péčí</vt:lpstr>
      <vt:lpstr>Osvojení (adopce)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cp:revision>539</cp:revision>
  <dcterms:created xsi:type="dcterms:W3CDTF">2016-01-13T19:04:32Z</dcterms:created>
  <dcterms:modified xsi:type="dcterms:W3CDTF">2024-10-24T20:38:36Z</dcterms:modified>
</cp:coreProperties>
</file>