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87" r:id="rId16"/>
    <p:sldId id="288" r:id="rId17"/>
    <p:sldId id="270" r:id="rId18"/>
    <p:sldId id="271" r:id="rId19"/>
    <p:sldId id="272" r:id="rId20"/>
    <p:sldId id="273" r:id="rId21"/>
    <p:sldId id="274" r:id="rId22"/>
    <p:sldId id="276" r:id="rId23"/>
    <p:sldId id="277" r:id="rId24"/>
    <p:sldId id="278" r:id="rId25"/>
    <p:sldId id="275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5218FDA-B04B-4AC2-BA6B-451E506F49B8}">
          <p14:sldIdLst>
            <p14:sldId id="256"/>
            <p14:sldId id="257"/>
            <p14:sldId id="260"/>
            <p14:sldId id="258"/>
            <p14:sldId id="259"/>
            <p14:sldId id="261"/>
            <p14:sldId id="266"/>
            <p14:sldId id="262"/>
            <p14:sldId id="263"/>
            <p14:sldId id="264"/>
            <p14:sldId id="265"/>
            <p14:sldId id="267"/>
            <p14:sldId id="268"/>
            <p14:sldId id="269"/>
            <p14:sldId id="287"/>
            <p14:sldId id="288"/>
            <p14:sldId id="270"/>
            <p14:sldId id="271"/>
            <p14:sldId id="272"/>
            <p14:sldId id="273"/>
            <p14:sldId id="274"/>
            <p14:sldId id="276"/>
            <p14:sldId id="277"/>
            <p14:sldId id="278"/>
            <p14:sldId id="275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BC4A06-556F-BB12-734D-9FC86D6C1F69}" v="3330" dt="2024-10-24T20:38:24.5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6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0DD2087-8C1A-4BE1-A926-50926FE8B4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8905216-1CDE-4E0D-9579-7977B03A00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1693B-FF72-448B-BACC-4AB25E7E08CC}" type="datetime1">
              <a:rPr lang="cs-CZ" smtClean="0"/>
              <a:t>24.10.2024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8C7488-BA8D-4052-B3C8-AFDB835662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CB89DE-FC13-47DB-BA0A-5A6E807CA1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AFC9F-C41D-4997-9957-C7934F6AFB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023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775CC-2A3F-40A4-8094-5FC69FA39A75}" type="datetime1">
              <a:rPr lang="cs-CZ" smtClean="0"/>
              <a:pPr/>
              <a:t>24.10.2024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Po kliknutí můžete upravovat styly textu v předloze.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ACCAB-ED56-4FFC-B41A-5053C36070A1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369250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ACCAB-ED56-4FFC-B41A-5053C36070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438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A5B0A250-5CC0-1746-B209-08E8B0DAE6AF}" type="datetimeFigureOut">
              <a:rPr lang="en-US" smtClean="0"/>
              <a:pPr algn="l"/>
              <a:t>10/24/2024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20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812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35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86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244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83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21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79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07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488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0A250-5CC0-1746-B209-08E8B0DAE6AF}" type="datetimeFigureOut">
              <a:rPr lang="en-US" smtClean="0"/>
              <a:t>10/24/2024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683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5B0A250-5CC0-1746-B209-08E8B0DAE6AF}" type="datetimeFigureOut">
              <a:rPr lang="en-US" smtClean="0"/>
              <a:pPr/>
              <a:t>10/24/2024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35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mefer.cz/rozdil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justice.cz/web/msp/nova-tabulka-vyzivneho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8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10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9751" y="768334"/>
            <a:ext cx="6479629" cy="2866405"/>
          </a:xfrm>
        </p:spPr>
        <p:txBody>
          <a:bodyPr rtlCol="0">
            <a:normAutofit/>
          </a:bodyPr>
          <a:lstStyle/>
          <a:p>
            <a:r>
              <a:rPr lang="cs-CZ" dirty="0"/>
              <a:t>Rodinné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39751" y="4283239"/>
            <a:ext cx="6479629" cy="1475177"/>
          </a:xfrm>
        </p:spPr>
        <p:txBody>
          <a:bodyPr rtlCol="0">
            <a:normAutofit/>
          </a:bodyPr>
          <a:lstStyle/>
          <a:p>
            <a:pPr rtl="0"/>
            <a:endParaRPr lang="cs-CZ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9FA1349F-CDA8-5184-F0F9-66FE4A7E5DA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5120" r="22696" b="-12"/>
          <a:stretch/>
        </p:blipFill>
        <p:spPr>
          <a:xfrm>
            <a:off x="20" y="1"/>
            <a:ext cx="4173349" cy="685799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9730C-8782-7CD9-E8FE-53E133913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C38F16-3538-AC73-A227-5534D524C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Zákonný vznik = okamžikem sňatku.</a:t>
            </a:r>
          </a:p>
          <a:p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Smluvní – předmanželská smlouva</a:t>
            </a:r>
            <a:endParaRPr lang="cs-CZ" dirty="0">
              <a:solidFill>
                <a:srgbClr val="000000"/>
              </a:solidFill>
              <a:latin typeface="Neue Haas Grotesk Text Pro"/>
              <a:cs typeface="Calibri"/>
            </a:endParaRPr>
          </a:p>
          <a:p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Soudním rozhodnutím </a:t>
            </a:r>
            <a:endParaRPr lang="cs-CZ" dirty="0">
              <a:latin typeface="Neue Haas Grotesk Text Pro"/>
            </a:endParaRPr>
          </a:p>
        </p:txBody>
      </p:sp>
    </p:spTree>
    <p:extLst>
      <p:ext uri="{BB962C8B-B14F-4D97-AF65-F5344CB8AC3E}">
        <p14:creationId xmlns:p14="http://schemas.microsoft.com/office/powerpoint/2010/main" val="948359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6E715-6148-24D5-46E2-707A6A931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AAE552-08E6-A744-9896-9B7B71AFE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Zánikem manželství </a:t>
            </a:r>
          </a:p>
          <a:p>
            <a:r>
              <a:rPr lang="cs-CZ" dirty="0"/>
              <a:t>Rozhodnutím soudu</a:t>
            </a:r>
          </a:p>
          <a:p>
            <a:endParaRPr lang="cs-CZ" dirty="0"/>
          </a:p>
          <a:p>
            <a:r>
              <a:rPr lang="cs-CZ" dirty="0"/>
              <a:t>-) už se netvoří nové SJM</a:t>
            </a:r>
          </a:p>
          <a:p>
            <a:r>
              <a:rPr lang="cs-CZ" dirty="0"/>
              <a:t>-) dosavadní SJM je nutné soudně!! vypořádat</a:t>
            </a:r>
          </a:p>
        </p:txBody>
      </p:sp>
    </p:spTree>
    <p:extLst>
      <p:ext uri="{BB962C8B-B14F-4D97-AF65-F5344CB8AC3E}">
        <p14:creationId xmlns:p14="http://schemas.microsoft.com/office/powerpoint/2010/main" val="363742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0CAE1-40E5-BD26-BE23-EFA3C935E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6781A-9B96-E5CB-9562-15FFEEEBC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Aktiva + pasiva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Vše, co manželé nabydou za trvání manželství</a:t>
            </a:r>
          </a:p>
          <a:p>
            <a:pPr>
              <a:buFont typeface="Calibri" panose="020B0604020202020204" pitchFamily="34" charset="0"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-) kromě: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Dědictví 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Daru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Věcí osobní potřeby</a:t>
            </a:r>
            <a:endParaRPr lang="cs-CZ"/>
          </a:p>
          <a:p>
            <a:pPr>
              <a:buFont typeface="Calibri" panose="020B0604020202020204" pitchFamily="34" charset="0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Dluhů spojených s majetkem pouze jednoho z manželů, převzaté bez souhlasu druhého manžela</a:t>
            </a:r>
            <a:endParaRPr lang="cs-CZ" dirty="0">
              <a:latin typeface="Neue Haas Grotesk Text Pro"/>
            </a:endParaRPr>
          </a:p>
        </p:txBody>
      </p:sp>
    </p:spTree>
    <p:extLst>
      <p:ext uri="{BB962C8B-B14F-4D97-AF65-F5344CB8AC3E}">
        <p14:creationId xmlns:p14="http://schemas.microsoft.com/office/powerpoint/2010/main" val="16109808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D7EFB-FE16-EE47-94A3-F91085F22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Zúžení 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18686E-9924-1309-6A07-EA3B00BBB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Dohodou – u notáře, lze jen do budoucna</a:t>
            </a:r>
          </a:p>
          <a:p>
            <a:pPr marL="0" indent="0">
              <a:buNone/>
            </a:pPr>
            <a:r>
              <a:rPr lang="cs-CZ" dirty="0"/>
              <a:t>-) pokud toto před manželství = "předmanželská smlouva"</a:t>
            </a:r>
          </a:p>
          <a:p>
            <a:r>
              <a:rPr lang="cs-CZ" dirty="0"/>
              <a:t>Soudně - na návrh jednoho, lze jen do budoucna s ohledem na jednání v minulosti (dluhy, podnikání apod.) - může jít až ke zrušení SJM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6871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AAB81-4E11-263B-D161-CDDC639E6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Vypořádání 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2CDDA7-8AAA-B4E4-E1CB-609EE70CD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Zpětně po ukončení manželství anebo při ukončení 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Rozdělen majetek ze SJM do výlučných vlastnictví 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Vypořádáno rozhodnutím soudu</a:t>
            </a:r>
          </a:p>
          <a:p>
            <a:pPr marL="0" indent="0">
              <a:buNone/>
            </a:pPr>
            <a:r>
              <a:rPr lang="cs-CZ" dirty="0"/>
              <a:t>´-) může ale jen schválit dohodu o vypořádání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cs-CZ" dirty="0"/>
              <a:t>Nemusí být "spravedlivé"</a:t>
            </a:r>
          </a:p>
        </p:txBody>
      </p:sp>
    </p:spTree>
    <p:extLst>
      <p:ext uri="{BB962C8B-B14F-4D97-AF65-F5344CB8AC3E}">
        <p14:creationId xmlns:p14="http://schemas.microsoft.com/office/powerpoint/2010/main" val="1570259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4D986-0F01-1AD1-3ECD-DECEE87F0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Registrované partnerství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DCE7AD-CCE6-8E72-4386-E60D2C8DA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cs-CZ" dirty="0"/>
              <a:t>na základě zák. č. 115/2006 Sb.</a:t>
            </a:r>
          </a:p>
          <a:p>
            <a:r>
              <a:rPr lang="cs-CZ" dirty="0">
                <a:ea typeface="+mn-lt"/>
                <a:cs typeface="+mn-lt"/>
              </a:rPr>
              <a:t>trvalé společenství dvou osob stejného pohlaví</a:t>
            </a:r>
          </a:p>
          <a:p>
            <a:r>
              <a:rPr lang="cs-CZ" dirty="0"/>
              <a:t>uzavření - obdoba sňatku (podmínky, matriční úřad)</a:t>
            </a:r>
          </a:p>
          <a:p>
            <a:r>
              <a:rPr lang="cs-CZ" dirty="0"/>
              <a:t>Alespoň jeden partner občan ČR</a:t>
            </a:r>
          </a:p>
          <a:p>
            <a:r>
              <a:rPr lang="cs-CZ" dirty="0"/>
              <a:t>Zánik - zrušení partnerství</a:t>
            </a:r>
          </a:p>
          <a:p>
            <a:r>
              <a:rPr lang="cs-CZ" dirty="0"/>
              <a:t>Práva partnerů viz. manželství - NE SJM!</a:t>
            </a:r>
          </a:p>
          <a:p>
            <a:r>
              <a:rPr lang="cs-CZ" dirty="0">
                <a:solidFill>
                  <a:srgbClr val="000000"/>
                </a:solidFill>
              </a:rPr>
              <a:t>Dědictví viz. manželé</a:t>
            </a:r>
          </a:p>
          <a:p>
            <a:endParaRPr lang="cs-CZ" sz="800" b="1" dirty="0">
              <a:solidFill>
                <a:srgbClr val="4F4F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12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F658A-5D53-0726-BBA7-C7BF39E8D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Manželství x registrované partnerství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43ECB2-C015-F3A8-C75A-C0E045EA2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Zdá se být podobné, ale není:</a:t>
            </a:r>
          </a:p>
          <a:p>
            <a:pPr marL="0" indent="0">
              <a:buNone/>
            </a:pP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viz:</a:t>
            </a:r>
          </a:p>
          <a:p>
            <a:pPr marL="0" indent="0">
              <a:buNone/>
            </a:pP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endParaRPr lang="cs-CZ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>
                <a:ea typeface="+mn-lt"/>
                <a:cs typeface="+mn-lt"/>
                <a:hlinkClick r:id="rId2"/>
              </a:rPr>
              <a:t>https://www.jsmefer.cz/rozdily</a:t>
            </a:r>
            <a:endParaRPr lang="cs-CZ">
              <a:ea typeface="+mn-lt"/>
              <a:cs typeface="+mn-lt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084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8544F-B28B-4C78-198E-88C23B951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Neue Haas Grotesk Text Pro"/>
                <a:cs typeface="Calibri"/>
              </a:rPr>
              <a:t>Vztahy mezi rodiči a dětmi</a:t>
            </a:r>
            <a:endParaRPr lang="cs-CZ" dirty="0">
              <a:latin typeface="Neue Haas Grotesk Text Pro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7F8833-DABE-E087-0236-B8B294903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cs-CZ" b="1" dirty="0">
                <a:solidFill>
                  <a:srgbClr val="444444"/>
                </a:solidFill>
                <a:latin typeface="Neue Haas Grotesk Text Pro"/>
                <a:cs typeface="Calibri"/>
              </a:rPr>
              <a:t>Rodičovská zodpovědnost</a:t>
            </a:r>
            <a:endParaRPr lang="cs-CZ"/>
          </a:p>
          <a:p>
            <a:pPr>
              <a:buFont typeface="Calibri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 "souhrn práv a povinností při péči o </a:t>
            </a:r>
            <a:r>
              <a:rPr lang="cs-CZ" b="1" dirty="0">
                <a:solidFill>
                  <a:srgbClr val="444444"/>
                </a:solidFill>
                <a:latin typeface="Neue Haas Grotesk Text Pro"/>
                <a:cs typeface="Calibri"/>
              </a:rPr>
              <a:t>nezletilé</a:t>
            </a: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 </a:t>
            </a:r>
            <a:r>
              <a:rPr lang="cs-CZ" b="1" dirty="0">
                <a:solidFill>
                  <a:srgbClr val="444444"/>
                </a:solidFill>
                <a:latin typeface="Neue Haas Grotesk Text Pro"/>
                <a:cs typeface="Calibri"/>
              </a:rPr>
              <a:t>dítě</a:t>
            </a: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, při jeho zastupování a při správě jeho jmění.“ -  mají rodiče </a:t>
            </a:r>
          </a:p>
          <a:p>
            <a:pPr>
              <a:buFont typeface="Calibri"/>
              <a:buChar char="-"/>
            </a:pPr>
            <a:endParaRPr lang="cs-CZ" dirty="0">
              <a:solidFill>
                <a:srgbClr val="444444"/>
              </a:solidFill>
              <a:latin typeface="Neue Haas Grotesk Text Pro"/>
              <a:cs typeface="Calibri"/>
            </a:endParaRPr>
          </a:p>
          <a:p>
            <a:pPr>
              <a:buFont typeface="Calibri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Rodiče x zákonní zástupci</a:t>
            </a:r>
            <a:endParaRPr lang="cs-CZ" dirty="0"/>
          </a:p>
          <a:p>
            <a:pPr>
              <a:buFont typeface="Calibri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Zletilé x nezletilé děti</a:t>
            </a:r>
          </a:p>
          <a:p>
            <a:pPr>
              <a:buFont typeface="Calibri"/>
              <a:buChar char="-"/>
            </a:pPr>
            <a:endParaRPr lang="cs-CZ" dirty="0">
              <a:solidFill>
                <a:srgbClr val="444444"/>
              </a:solidFill>
              <a:latin typeface="Neue Haas Grotesk Text Pro"/>
              <a:cs typeface="Calibri"/>
            </a:endParaRPr>
          </a:p>
          <a:p>
            <a:pPr>
              <a:buFont typeface="Calibri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Manželské i nemanželské děti jsou si rovny</a:t>
            </a:r>
          </a:p>
          <a:p>
            <a:pPr>
              <a:buFont typeface="Calibri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Rodičovská odpovědnost x výkon rodičovské odpovědnost při oddělené péči</a:t>
            </a:r>
          </a:p>
          <a:p>
            <a:pPr>
              <a:buFont typeface="Calibri"/>
              <a:buChar char="-"/>
            </a:pPr>
            <a:endParaRPr lang="cs-CZ" dirty="0">
              <a:solidFill>
                <a:srgbClr val="444444"/>
              </a:solidFill>
              <a:latin typeface="Neue Haas Grotesk Text Pro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9243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49FA7-F5EC-6218-EFEB-C84176008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dítěte vůči rodičům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999FCF-7FE5-643A-D62F-7157BC59A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 dirty="0"/>
              <a:t>Vychází z </a:t>
            </a:r>
            <a:r>
              <a:rPr lang="cs-CZ" b="1" dirty="0"/>
              <a:t>Úmluvy o právech dítěte</a:t>
            </a:r>
          </a:p>
          <a:p>
            <a:r>
              <a:rPr lang="cs-CZ" dirty="0"/>
              <a:t>Aby</a:t>
            </a:r>
            <a:r>
              <a:rPr lang="cs-CZ" b="1" dirty="0"/>
              <a:t> oba</a:t>
            </a:r>
            <a:r>
              <a:rPr lang="cs-CZ" dirty="0"/>
              <a:t> rodiče dbali své rodičovské odpovědnosti =</a:t>
            </a:r>
          </a:p>
          <a:p>
            <a:pPr marL="0" indent="0">
              <a:buNone/>
            </a:pPr>
            <a:r>
              <a:rPr lang="cs-CZ" dirty="0"/>
              <a:t>= péče o dítě v širším slova smyslu:</a:t>
            </a:r>
          </a:p>
          <a:p>
            <a:r>
              <a:rPr lang="cs-CZ" dirty="0">
                <a:solidFill>
                  <a:srgbClr val="474747"/>
                </a:solidFill>
                <a:ea typeface="+mn-lt"/>
                <a:cs typeface="+mn-lt"/>
              </a:rPr>
              <a:t> péči o zdraví, tělesný, citový, mravní a rozumový vývoj,</a:t>
            </a:r>
            <a:endParaRPr lang="cs-CZ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474747"/>
                </a:solidFill>
                <a:ea typeface="+mn-lt"/>
                <a:cs typeface="+mn-lt"/>
              </a:rPr>
              <a:t>ochrana dítěte</a:t>
            </a:r>
            <a:endParaRPr lang="cs-CZ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474747"/>
                </a:solidFill>
                <a:ea typeface="+mn-lt"/>
                <a:cs typeface="+mn-lt"/>
              </a:rPr>
              <a:t>osobní styk rodiče s dítětem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474747"/>
                </a:solidFill>
                <a:ea typeface="+mn-lt"/>
                <a:cs typeface="+mn-lt"/>
              </a:rPr>
              <a:t>zajišťování výchovy a vzdělání</a:t>
            </a:r>
            <a:endParaRPr lang="cs-CZ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474747"/>
                </a:solidFill>
                <a:ea typeface="+mn-lt"/>
                <a:cs typeface="+mn-lt"/>
              </a:rPr>
              <a:t>určení místa bydliště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474747"/>
                </a:solidFill>
                <a:ea typeface="+mn-lt"/>
                <a:cs typeface="+mn-lt"/>
              </a:rPr>
              <a:t> zastupování dítěte a spravování jeho jmění</a:t>
            </a:r>
          </a:p>
          <a:p>
            <a:r>
              <a:rPr lang="cs-CZ" dirty="0">
                <a:solidFill>
                  <a:srgbClr val="474747"/>
                </a:solidFill>
              </a:rPr>
              <a:t>vyživovací povinnost vůči</a:t>
            </a:r>
          </a:p>
        </p:txBody>
      </p:sp>
    </p:spTree>
    <p:extLst>
      <p:ext uri="{BB962C8B-B14F-4D97-AF65-F5344CB8AC3E}">
        <p14:creationId xmlns:p14="http://schemas.microsoft.com/office/powerpoint/2010/main" val="3529844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160C2-B4BF-C441-640F-C1A0BB3E4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Zbavení rodičovské odpovědnosti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AF1D19-E0E8-BB0E-EAF3-8FC4DD226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Výjimečně lze soudem</a:t>
            </a:r>
          </a:p>
          <a:p>
            <a:r>
              <a:rPr lang="cs-CZ" dirty="0"/>
              <a:t>Není při svěření dítěte do péče druhého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48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3E3E87-AD33-C286-F8E0-6BFC8E59A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CBA7C5-3549-D523-D73E-CCC81A3B5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150" y="2160016"/>
            <a:ext cx="7335835" cy="404847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buNone/>
            </a:pPr>
            <a:endParaRPr lang="cs-CZ" b="1" u="sng" dirty="0">
              <a:solidFill>
                <a:srgbClr val="505050"/>
              </a:solidFill>
            </a:endParaRPr>
          </a:p>
          <a:p>
            <a:pPr algn="just"/>
            <a:r>
              <a:rPr lang="cs-CZ" dirty="0">
                <a:solidFill>
                  <a:srgbClr val="444444"/>
                </a:solidFill>
                <a:ea typeface="+mn-lt"/>
                <a:cs typeface="+mn-lt"/>
              </a:rPr>
              <a:t>„Tvoří právní normy, které upravují </a:t>
            </a:r>
            <a:r>
              <a:rPr lang="cs-CZ" b="1" dirty="0">
                <a:solidFill>
                  <a:srgbClr val="444444"/>
                </a:solidFill>
                <a:ea typeface="+mn-lt"/>
                <a:cs typeface="+mn-lt"/>
              </a:rPr>
              <a:t>manželství,</a:t>
            </a:r>
            <a:r>
              <a:rPr lang="cs-CZ" dirty="0">
                <a:solidFill>
                  <a:srgbClr val="444444"/>
                </a:solidFill>
                <a:ea typeface="+mn-lt"/>
                <a:cs typeface="+mn-lt"/>
              </a:rPr>
              <a:t> </a:t>
            </a:r>
            <a:r>
              <a:rPr lang="cs-CZ" b="1" dirty="0">
                <a:solidFill>
                  <a:srgbClr val="444444"/>
                </a:solidFill>
                <a:ea typeface="+mn-lt"/>
                <a:cs typeface="+mn-lt"/>
              </a:rPr>
              <a:t>vztahy mezi rodiči a dětmi</a:t>
            </a:r>
            <a:r>
              <a:rPr lang="cs-CZ" dirty="0">
                <a:solidFill>
                  <a:srgbClr val="444444"/>
                </a:solidFill>
                <a:ea typeface="+mn-lt"/>
                <a:cs typeface="+mn-lt"/>
              </a:rPr>
              <a:t> manželskými i nemanželskými, mezi dalšími blízkými příbuznými, </a:t>
            </a:r>
            <a:r>
              <a:rPr lang="cs-CZ" b="1" dirty="0">
                <a:solidFill>
                  <a:srgbClr val="444444"/>
                </a:solidFill>
                <a:ea typeface="+mn-lt"/>
                <a:cs typeface="+mn-lt"/>
              </a:rPr>
              <a:t>vztahy při náhradní rodinné péči.“</a:t>
            </a:r>
            <a:endParaRPr lang="cs-CZ" dirty="0"/>
          </a:p>
          <a:p>
            <a:pPr marL="0" indent="0" algn="just">
              <a:buNone/>
            </a:pPr>
            <a:r>
              <a:rPr lang="cs-CZ" i="1" dirty="0"/>
              <a:t>-) ne dědické právo</a:t>
            </a:r>
          </a:p>
          <a:p>
            <a:pPr algn="just"/>
            <a:r>
              <a:rPr lang="cs-CZ" b="1" u="sng" dirty="0">
                <a:solidFill>
                  <a:srgbClr val="444444"/>
                </a:solidFill>
                <a:ea typeface="+mn-lt"/>
                <a:cs typeface="+mn-lt"/>
              </a:rPr>
              <a:t>Zařazení</a:t>
            </a:r>
            <a:endParaRPr lang="cs-CZ" dirty="0"/>
          </a:p>
          <a:p>
            <a:pPr algn="just"/>
            <a:r>
              <a:rPr lang="cs-CZ" dirty="0">
                <a:solidFill>
                  <a:srgbClr val="444444"/>
                </a:solidFill>
                <a:ea typeface="+mn-lt"/>
                <a:cs typeface="+mn-lt"/>
              </a:rPr>
              <a:t>Spadá do </a:t>
            </a:r>
            <a:r>
              <a:rPr lang="cs-CZ" b="1" dirty="0">
                <a:solidFill>
                  <a:srgbClr val="444444"/>
                </a:solidFill>
                <a:ea typeface="+mn-lt"/>
                <a:cs typeface="+mn-lt"/>
              </a:rPr>
              <a:t>soukromého práva</a:t>
            </a:r>
            <a:endParaRPr lang="cs-CZ" dirty="0"/>
          </a:p>
          <a:p>
            <a:pPr algn="just"/>
            <a:r>
              <a:rPr lang="cs-CZ" dirty="0">
                <a:solidFill>
                  <a:srgbClr val="444444"/>
                </a:solidFill>
                <a:ea typeface="+mn-lt"/>
                <a:cs typeface="+mn-lt"/>
              </a:rPr>
              <a:t>Pododvětví </a:t>
            </a:r>
            <a:r>
              <a:rPr lang="cs-CZ" b="1" dirty="0">
                <a:solidFill>
                  <a:srgbClr val="444444"/>
                </a:solidFill>
                <a:ea typeface="+mn-lt"/>
                <a:cs typeface="+mn-lt"/>
              </a:rPr>
              <a:t>občanského práva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17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697755-6395-E5CB-7BE4-D7E6802B6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FDB840-4302-697B-C729-EF1392977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cs-CZ" dirty="0">
                <a:latin typeface="Neue Haas Grotesk Text Pro"/>
                <a:cs typeface="Calibri"/>
              </a:rPr>
              <a:t>Rodičů vůči dětem - dokud se nedokáže samo živit, dítě má právo na stejnou životní úroveň</a:t>
            </a:r>
            <a:endParaRPr lang="cs-CZ">
              <a:latin typeface="Neue Haas Grotesk Text Pro"/>
              <a:cs typeface="Calibri"/>
            </a:endParaRPr>
          </a:p>
          <a:p>
            <a:r>
              <a:rPr lang="cs-CZ" dirty="0">
                <a:latin typeface="Neue Haas Grotesk Text Pro"/>
                <a:cs typeface="Calibri"/>
              </a:rPr>
              <a:t>Dětí vůči rodičům - zletilé děti</a:t>
            </a:r>
            <a:endParaRPr lang="cs-CZ">
              <a:latin typeface="Neue Haas Grotesk Text Pro"/>
              <a:cs typeface="Calibri"/>
            </a:endParaRPr>
          </a:p>
          <a:p>
            <a:r>
              <a:rPr lang="cs-CZ" dirty="0">
                <a:latin typeface="Neue Haas Grotesk Text Pro"/>
                <a:cs typeface="Calibri"/>
              </a:rPr>
              <a:t>Mezi manžely</a:t>
            </a:r>
          </a:p>
          <a:p>
            <a:r>
              <a:rPr lang="cs-CZ" dirty="0">
                <a:latin typeface="Neue Haas Grotesk Text Pro"/>
                <a:cs typeface="Calibri"/>
              </a:rPr>
              <a:t>Mezi rozvedenými manžely</a:t>
            </a:r>
          </a:p>
          <a:p>
            <a:r>
              <a:rPr lang="cs-CZ" dirty="0">
                <a:latin typeface="Neue Haas Grotesk Text Pro"/>
                <a:cs typeface="Calibri"/>
              </a:rPr>
              <a:t>Mezi ostatními příbuznými - např. vnoučata vůči prarodičům</a:t>
            </a:r>
          </a:p>
          <a:p>
            <a:endParaRPr lang="cs-CZ" dirty="0">
              <a:latin typeface="Neue Haas Grotesk Text Pro"/>
              <a:cs typeface="Calibri"/>
            </a:endParaRPr>
          </a:p>
          <a:p>
            <a:pPr marL="0" indent="0">
              <a:buNone/>
            </a:pPr>
            <a:r>
              <a:rPr lang="cs-CZ" dirty="0">
                <a:latin typeface="Neue Haas Grotesk Text Pro"/>
                <a:cs typeface="Calibri"/>
              </a:rPr>
              <a:t>-) pokud neplněno - lze vymáhat soudně - u rodičů vůči    dětem nehledě na svěření do péče</a:t>
            </a:r>
          </a:p>
        </p:txBody>
      </p:sp>
    </p:spTree>
    <p:extLst>
      <p:ext uri="{BB962C8B-B14F-4D97-AF65-F5344CB8AC3E}">
        <p14:creationId xmlns:p14="http://schemas.microsoft.com/office/powerpoint/2010/main" val="15189499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4485B-1DC3-658B-A6C9-F710DD872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112D7F-B447-CABF-1C6B-785782F1A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Jen soudně</a:t>
            </a:r>
            <a:endParaRPr lang="cs-CZ"/>
          </a:p>
          <a:p>
            <a:pPr>
              <a:buFont typeface="Calibri" panose="020B0604020202020204" pitchFamily="34" charset="0"/>
              <a:buChar char="-"/>
            </a:pPr>
            <a:r>
              <a:rPr lang="cs-CZ" b="1" dirty="0"/>
              <a:t>Sporný x nesporný </a:t>
            </a:r>
            <a:r>
              <a:rPr lang="cs-CZ" dirty="0"/>
              <a:t>(dohodou)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b="1" dirty="0"/>
              <a:t>Nesporný</a:t>
            </a:r>
            <a:r>
              <a:rPr lang="cs-CZ" dirty="0"/>
              <a:t> - je třeba se shodnout na:</a:t>
            </a:r>
          </a:p>
          <a:p>
            <a:pPr marL="0" indent="0">
              <a:buNone/>
            </a:pPr>
            <a:r>
              <a:rPr lang="cs-CZ" dirty="0"/>
              <a:t>-) otázce bydlení</a:t>
            </a:r>
          </a:p>
          <a:p>
            <a:pPr marL="0" indent="0">
              <a:buNone/>
            </a:pPr>
            <a:r>
              <a:rPr lang="cs-CZ" dirty="0"/>
              <a:t>-) vypořádání SJM</a:t>
            </a:r>
          </a:p>
          <a:p>
            <a:pPr marL="0" indent="0">
              <a:buNone/>
            </a:pPr>
            <a:r>
              <a:rPr lang="cs-CZ" dirty="0"/>
              <a:t>-) poměrům k nezletilým dětem</a:t>
            </a:r>
          </a:p>
          <a:p>
            <a:pPr marL="0" indent="0">
              <a:buNone/>
            </a:pPr>
            <a:r>
              <a:rPr lang="cs-CZ" dirty="0"/>
              <a:t>= soud potvrdí dohodu, nezkoumá důvody rozvratu</a:t>
            </a:r>
          </a:p>
          <a:p>
            <a:pPr marL="342900" indent="-342900">
              <a:buFont typeface="Calibri" panose="020B0604020202020204" pitchFamily="34" charset="0"/>
              <a:buChar char="-"/>
            </a:pPr>
            <a:endParaRPr lang="cs-CZ" dirty="0"/>
          </a:p>
          <a:p>
            <a:pPr marL="342900" indent="-342900">
              <a:buFont typeface="Calibri" panose="020B0604020202020204" pitchFamily="34" charset="0"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981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629E9-62BA-AE0E-0E18-9B5129BF4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Úprava poměrů k nezletilým dětem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40C59C-6277-FC23-97ED-7B04FE14B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Otázka péče -) dotaženo do extrému lze požadovat i exekuci dítěte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Otázka výživy</a:t>
            </a:r>
          </a:p>
          <a:p>
            <a:pPr marL="0" indent="0">
              <a:buNone/>
            </a:pPr>
            <a:r>
              <a:rPr lang="cs-CZ" dirty="0"/>
              <a:t>-) o všem rozhoduje soud, vstupuje vždy OSPOD jako účastník řízení</a:t>
            </a:r>
          </a:p>
          <a:p>
            <a:pPr>
              <a:buFont typeface="Calibri" panose="020B0604020202020204" pitchFamily="34" charset="0"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-) Svěření dítěte do péče - společná, střídavá, výlučná + lze upravit styk k jednotlivým rodičům</a:t>
            </a:r>
          </a:p>
          <a:p>
            <a:pPr marL="0" indent="0">
              <a:buNone/>
            </a:pPr>
            <a:r>
              <a:rPr lang="cs-CZ" dirty="0"/>
              <a:t>-) Stanovení výživného tomu rodiči, kdo nemá v péči anebo kdo má ve střídavé péči</a:t>
            </a:r>
          </a:p>
        </p:txBody>
      </p:sp>
    </p:spTree>
    <p:extLst>
      <p:ext uri="{BB962C8B-B14F-4D97-AF65-F5344CB8AC3E}">
        <p14:creationId xmlns:p14="http://schemas.microsoft.com/office/powerpoint/2010/main" val="3741052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895AD-61B2-4E91-C370-8F18E253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výživného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7F1C96-E8CF-398F-61EB-2AD3F0A68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Dle potřeb dítěte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Dle příjmů rodiče</a:t>
            </a:r>
          </a:p>
          <a:p>
            <a:pPr marL="0" indent="0">
              <a:buNone/>
            </a:pPr>
            <a:r>
              <a:rPr lang="cs-CZ" dirty="0"/>
              <a:t>-) dítě má nárok na životní úroveň rodiče a lepší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Dle čeho se orientačně stanovuje:</a:t>
            </a: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  <a:hlinkClick r:id="rId2"/>
              </a:rPr>
              <a:t>https://justice.cz/web/msp/nova-tabulka-vyzivneho</a:t>
            </a:r>
            <a:endParaRPr lang="cs-CZ">
              <a:ea typeface="+mn-lt"/>
              <a:cs typeface="+mn-lt"/>
            </a:endParaRPr>
          </a:p>
          <a:p>
            <a:pPr marL="342900" indent="-342900">
              <a:buFont typeface="Calibri" panose="020B0604020202020204" pitchFamily="34" charset="0"/>
              <a:buChar char="-"/>
            </a:pPr>
            <a:r>
              <a:rPr lang="cs-CZ" dirty="0"/>
              <a:t>Vydává ministerstvo spravedlnosti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145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8F199-D713-BF07-E5BA-604F32D9A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Výživné na dítě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BB981-728D-E219-A8E2-57AB5B22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Za nezletilé žádá druhý rodič nebo OSPOD</a:t>
            </a:r>
          </a:p>
          <a:p>
            <a:r>
              <a:rPr lang="cs-CZ" dirty="0"/>
              <a:t>Zletilé dítě samo</a:t>
            </a:r>
          </a:p>
          <a:p>
            <a:r>
              <a:rPr lang="cs-CZ" dirty="0"/>
              <a:t>Lze upravovat soudně - zvýšení, snížení</a:t>
            </a:r>
          </a:p>
          <a:p>
            <a:r>
              <a:rPr lang="cs-CZ" dirty="0"/>
              <a:t>Obecně se nepromlčuje, promlčují se jednotlivé dávky - promlčecí doba 3 roky.</a:t>
            </a:r>
          </a:p>
        </p:txBody>
      </p:sp>
    </p:spTree>
    <p:extLst>
      <p:ext uri="{BB962C8B-B14F-4D97-AF65-F5344CB8AC3E}">
        <p14:creationId xmlns:p14="http://schemas.microsoft.com/office/powerpoint/2010/main" val="14688203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A746C5-837A-4707-B187-268FA48D6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Novela občanského zákoníku od 1/2025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80EB38-2C33-FE9D-61DB-D12570E33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Zrušení tzv. "péčí" - pečují vždy oba rodiče, reálně bude jen péče, která byla doposud označována jako společná</a:t>
            </a:r>
          </a:p>
          <a:p>
            <a:r>
              <a:rPr lang="cs-CZ" dirty="0"/>
              <a:t>Rozvod vždy na jedno "stání"</a:t>
            </a:r>
          </a:p>
          <a:p>
            <a:r>
              <a:rPr lang="cs-CZ" dirty="0"/>
              <a:t>Fyzické tresty dětí označeny jako nepřijatelné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-) pokrok vpřed v mnoha směrech</a:t>
            </a:r>
          </a:p>
        </p:txBody>
      </p:sp>
    </p:spTree>
    <p:extLst>
      <p:ext uri="{BB962C8B-B14F-4D97-AF65-F5344CB8AC3E}">
        <p14:creationId xmlns:p14="http://schemas.microsoft.com/office/powerpoint/2010/main" val="207018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139E8-D82C-DE00-1ADC-E8490E7F9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Náhradní rodinná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79522A-CDAF-5C54-5654-BE42813CD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Rozhoduje soud, pokud </a:t>
            </a:r>
            <a:r>
              <a:rPr lang="cs-CZ" b="1" dirty="0"/>
              <a:t>nelze péče ani jednoho  rodiče zapsaného v rodném listě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dirty="0"/>
              <a:t>Má přednost před tzv. ústavní péčí (nespadá do rodinného práva)</a:t>
            </a:r>
          </a:p>
          <a:p>
            <a:pPr marL="0" indent="0">
              <a:buNone/>
            </a:pPr>
            <a:r>
              <a:rPr lang="cs-CZ" sz="1800" i="1" dirty="0"/>
              <a:t>-) ústavní péče: 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sz="1800" i="1" dirty="0"/>
              <a:t>Zařízení pro děti vyžadující okamžitou pomoc (ZDVOP)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sz="1800" i="1" dirty="0"/>
              <a:t>Diagnostický ústav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sz="1800" i="1" dirty="0"/>
              <a:t>Dětský domov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sz="1800" i="1" dirty="0"/>
              <a:t>Dětský domov se školou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cs-CZ" sz="1800" i="1" dirty="0"/>
              <a:t>Výchovný ústav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Calibri" panose="020B0604020202020204" pitchFamily="34" charset="0"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3140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C2DA6E-77A0-55CE-CC6D-0B6A5F92C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Formy náhradní rodinné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E14E85-B33A-CDF5-6591-D09B37416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péče jiné osoby (tzv. svěřenectví)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pěstounská péče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 pěstounská péče na přechodnou dobu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poručenství s osobní péčí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osvojení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0822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F76CE-6A8F-2907-0AA2-7001F8246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Péče jiné osoby (svěřenectví)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BA418F-70E5-2492-C172-CF95EDE4B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Pečuje osoba příbuzná či dítěti blízká a známá, rodičům zůstává zachována rodičovská odpovědnost i vyživovací povinnost (k rukám pečující osoby)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 osoba pečující má povinnost spolupracovat s OSPOD dítěte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 osoba pečující může zastupovat dítě pouze v oblastech vymezených soudním rozhodnutím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</a:rPr>
              <a:t>Často prarodiče, přechodně</a:t>
            </a:r>
          </a:p>
        </p:txBody>
      </p:sp>
    </p:spTree>
    <p:extLst>
      <p:ext uri="{BB962C8B-B14F-4D97-AF65-F5344CB8AC3E}">
        <p14:creationId xmlns:p14="http://schemas.microsoft.com/office/powerpoint/2010/main" val="3333888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D7296B-2D86-53DA-9CCA-065D56D55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Pěstounská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7F7339-CD2F-95B9-5473-8E68BE29F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 pečuje  osoba vybrána krajským úřadem (tzv. zprostředkovaná pěstounská péče) nebo osoba dítěti příbuzná či jinak blízká (tzv. nezprostředkovaná pěstounská péče)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Rodiče -  zachována rodičovská odpovědnost i vyživovací povinnost (výživné přechází na Úřad práce ČR, který vyplácí dítěti příspěvek na úhradu potřeb dítěte)</a:t>
            </a:r>
            <a:endParaRPr lang="cs-CZ">
              <a:solidFill>
                <a:srgbClr val="000000"/>
              </a:solidFill>
              <a:ea typeface="+mn-lt"/>
              <a:cs typeface="+mn-lt"/>
            </a:endParaRPr>
          </a:p>
          <a:p>
            <a:endParaRPr lang="cs-CZ" dirty="0">
              <a:solidFill>
                <a:srgbClr val="3939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74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B3C64-1262-2B8B-F07F-1089A4F01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pojmy – co se v tomto odvětví řeší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7B33AB-952E-FB7E-FDCD-A3B6E8A14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ea typeface="Open Sans"/>
                <a:cs typeface="Open Sans"/>
              </a:rPr>
              <a:t>Manželství</a:t>
            </a:r>
            <a:endParaRPr lang="cs-CZ" dirty="0">
              <a:solidFill>
                <a:srgbClr val="000000"/>
              </a:solidFill>
              <a:latin typeface="Neue Haas Grotesk Text Pro"/>
              <a:ea typeface="Open Sans"/>
              <a:cs typeface="Open Sans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ea typeface="Open Sans"/>
                <a:cs typeface="Open Sans"/>
              </a:rPr>
              <a:t>Rodina</a:t>
            </a:r>
            <a:endParaRPr lang="cs-CZ" dirty="0">
              <a:solidFill>
                <a:srgbClr val="000000"/>
              </a:solidFill>
              <a:latin typeface="Neue Haas Grotesk Text Pro"/>
              <a:ea typeface="Open Sans"/>
              <a:cs typeface="Open Sans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ea typeface="Open Sans"/>
                <a:cs typeface="Open Sans"/>
              </a:rPr>
              <a:t>Společné jmění manželů</a:t>
            </a:r>
            <a:endParaRPr lang="cs-CZ" dirty="0">
              <a:solidFill>
                <a:srgbClr val="000000"/>
              </a:solidFill>
              <a:latin typeface="Neue Haas Grotesk Text Pro"/>
              <a:ea typeface="Open Sans"/>
              <a:cs typeface="Open Sans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ea typeface="Open Sans"/>
                <a:cs typeface="Open Sans"/>
              </a:rPr>
              <a:t>Rodičovská zodpovědnost </a:t>
            </a:r>
            <a:endParaRPr lang="cs-CZ" dirty="0">
              <a:solidFill>
                <a:srgbClr val="000000"/>
              </a:solidFill>
              <a:latin typeface="Neue Haas Grotesk Text Pro"/>
              <a:ea typeface="Open Sans"/>
              <a:cs typeface="Open Sans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ea typeface="Open Sans"/>
                <a:cs typeface="Open Sans"/>
              </a:rPr>
              <a:t>Náhradní rodinná péče.</a:t>
            </a:r>
            <a:endParaRPr lang="cs-CZ">
              <a:latin typeface="Neue Haas Grotesk Text Pro"/>
            </a:endParaRPr>
          </a:p>
        </p:txBody>
      </p:sp>
    </p:spTree>
    <p:extLst>
      <p:ext uri="{BB962C8B-B14F-4D97-AF65-F5344CB8AC3E}">
        <p14:creationId xmlns:p14="http://schemas.microsoft.com/office/powerpoint/2010/main" val="581115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6C30F-FDA7-286E-7DD4-B18964B77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B58652-619C-85B6-DACD-7D17FBBB5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pěstoun má dále nárok na odměnu pěstouna nebo příspěvek při pěstounské péči a další dávky pěstounské péče</a:t>
            </a: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pěstounovi vznikají nová práva a povinnosti (např. povinnost spolupráce s doprovázejícím subjektem, povinnost vzdělávat, povinnost spolupracovat s OSPOD)</a:t>
            </a:r>
            <a:endParaRPr lang="cs-CZ" dirty="0">
              <a:solidFill>
                <a:srgbClr val="3939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8548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F3E72-E13E-64D6-517B-1EC69C74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Pěstounská péče na přechodnou dobu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A4E4FE-8580-3778-65B0-A2A29E92E3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 krizový institut péče o ohrožené děti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dočasnou </a:t>
            </a:r>
            <a:r>
              <a:rPr lang="cs-CZ" err="1">
                <a:solidFill>
                  <a:srgbClr val="393939"/>
                </a:solidFill>
                <a:ea typeface="+mn-lt"/>
                <a:cs typeface="+mn-lt"/>
              </a:rPr>
              <a:t>péč</a:t>
            </a:r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, nejdéle může trvat 1 rok, o svěření dítěte do PPPD rozhoduje soud vždy na návrh OSPOD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o dítě pečuje osoba, které byla proškolena a posouzena jako vhodná osoba k výkonu pěstounské péče krajským úřadem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</a:rPr>
              <a:t>Pěstoun má nárok na dávky v přechodné pěstounské péči a povinnosti viz. běžný pěstoun </a:t>
            </a:r>
          </a:p>
        </p:txBody>
      </p:sp>
    </p:spTree>
    <p:extLst>
      <p:ext uri="{BB962C8B-B14F-4D97-AF65-F5344CB8AC3E}">
        <p14:creationId xmlns:p14="http://schemas.microsoft.com/office/powerpoint/2010/main" val="17170505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821B2-D794-72F6-6562-345AECEB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 s osobní péčí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32DBB6-17FF-3F6B-70F2-053781967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není žádný z rodičů, který má a vykovává vůči dítět</a:t>
            </a:r>
            <a:r>
              <a:rPr lang="cs-CZ" b="1" dirty="0">
                <a:solidFill>
                  <a:srgbClr val="393939"/>
                </a:solidFill>
                <a:ea typeface="+mn-lt"/>
                <a:cs typeface="+mn-lt"/>
              </a:rPr>
              <a:t>i rodičovskou odpovědnost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poručník svým jmenováním nabývá shodných práv a povinností vůči dítěti, jako má rodič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stává se jeho zákonným zástupcem, poručník </a:t>
            </a:r>
            <a:r>
              <a:rPr lang="cs-CZ" b="1" dirty="0">
                <a:solidFill>
                  <a:srgbClr val="393939"/>
                </a:solidFill>
                <a:ea typeface="+mn-lt"/>
                <a:cs typeface="+mn-lt"/>
              </a:rPr>
              <a:t>může</a:t>
            </a:r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 o dítě též osobně pečovat, pak se na něj pohlíží shodně jako na dlouhodobého pěstouna (má dávky pěstounské péče i práva a povinnosti pěstouna), </a:t>
            </a:r>
            <a:r>
              <a:rPr lang="cs-CZ" b="1" dirty="0">
                <a:solidFill>
                  <a:srgbClr val="393939"/>
                </a:solidFill>
                <a:ea typeface="+mn-lt"/>
                <a:cs typeface="+mn-lt"/>
              </a:rPr>
              <a:t>rodiči zůstává vyživovací povinnost k dítěti,</a:t>
            </a:r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 soudem stanovené výživné pak rodič hradí k rukám Úřadu práce a dítěti náleží příspěvek na úhradu potřeb dítěte.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1692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2A7AE0-6F79-5B4C-BD9F-E03E11203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(adopce)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E0F04-12C3-DB1A-5164-FC611C1C4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 přijetí cizího dítěte za vlastní</a:t>
            </a:r>
            <a:endParaRPr lang="cs-CZ" dirty="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 dítěti zanikají právní vazby na původní biologickou rodinu a vznikají mu nové právní vazby k rodině </a:t>
            </a:r>
            <a:r>
              <a:rPr lang="cs-CZ">
                <a:solidFill>
                  <a:srgbClr val="393939"/>
                </a:solidFill>
                <a:ea typeface="+mn-lt"/>
                <a:cs typeface="+mn-lt"/>
              </a:rPr>
              <a:t>osvojitele</a:t>
            </a:r>
            <a:endParaRPr lang="cs-CZ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 </a:t>
            </a:r>
            <a:r>
              <a:rPr lang="cs-CZ">
                <a:solidFill>
                  <a:srgbClr val="393939"/>
                </a:solidFill>
                <a:ea typeface="+mn-lt"/>
                <a:cs typeface="+mn-lt"/>
              </a:rPr>
              <a:t>do rodného listu se zapisují namísto rodičů osvojitelé</a:t>
            </a:r>
            <a:endParaRPr lang="cs-CZ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 až na výjimky potřeba souhlas </a:t>
            </a:r>
            <a:r>
              <a:rPr lang="cs-CZ">
                <a:solidFill>
                  <a:srgbClr val="393939"/>
                </a:solidFill>
                <a:ea typeface="+mn-lt"/>
                <a:cs typeface="+mn-lt"/>
              </a:rPr>
              <a:t>rodiče a též souhlas osvojovaného dítěte</a:t>
            </a:r>
            <a:endParaRPr lang="cs-CZ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dirty="0">
                <a:solidFill>
                  <a:srgbClr val="393939"/>
                </a:solidFill>
                <a:ea typeface="+mn-lt"/>
                <a:cs typeface="+mn-lt"/>
              </a:rPr>
              <a:t>osvojitelé nemají nárok na žádné speciální dávky či doprovázení.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415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0BB45A-FDE7-5542-1C5F-1A1387019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03750C-FDA3-4E01-D27C-70B391DF7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cs-CZ" dirty="0">
                <a:latin typeface="Neue Haas Grotesk Text Pro"/>
                <a:cs typeface="Calibri"/>
              </a:rPr>
              <a:t>Hlavní pramen: </a:t>
            </a:r>
            <a:endParaRPr lang="cs-CZ">
              <a:latin typeface="Neue Haas Grotesk Text Pro"/>
              <a:cs typeface="Calibri"/>
            </a:endParaRPr>
          </a:p>
          <a:p>
            <a:pPr marL="0" indent="0" algn="just">
              <a:buNone/>
            </a:pPr>
            <a:r>
              <a:rPr lang="cs-CZ" dirty="0">
                <a:latin typeface="Neue Haas Grotesk Text Pro"/>
                <a:cs typeface="Calibri"/>
              </a:rPr>
              <a:t> Zákon č. 89/2012 Sb.,</a:t>
            </a:r>
            <a:r>
              <a:rPr lang="cs-CZ" b="1" dirty="0">
                <a:latin typeface="Neue Haas Grotesk Text Pro"/>
                <a:cs typeface="Calibri"/>
              </a:rPr>
              <a:t> občanský zákoník,</a:t>
            </a:r>
            <a:r>
              <a:rPr lang="cs-CZ" dirty="0">
                <a:latin typeface="Neue Haas Grotesk Text Pro"/>
                <a:cs typeface="Calibri"/>
              </a:rPr>
              <a:t> ve znění   pozdějších předpisů </a:t>
            </a:r>
            <a:endParaRPr lang="cs-CZ">
              <a:latin typeface="Neue Haas Grotesk Text Pro"/>
            </a:endParaRPr>
          </a:p>
          <a:p>
            <a:pPr algn="just"/>
            <a:r>
              <a:rPr lang="cs-CZ" dirty="0">
                <a:latin typeface="Neue Haas Grotesk Text Pro"/>
                <a:cs typeface="Calibri"/>
              </a:rPr>
              <a:t>Další prameny: </a:t>
            </a:r>
            <a:endParaRPr lang="cs-CZ">
              <a:latin typeface="Neue Haas Grotesk Text Pro"/>
              <a:cs typeface="Calibri"/>
            </a:endParaRPr>
          </a:p>
          <a:p>
            <a:pPr marL="0" indent="0" algn="just">
              <a:buNone/>
            </a:pPr>
            <a:r>
              <a:rPr lang="cs-CZ" dirty="0">
                <a:latin typeface="Neue Haas Grotesk Text Pro"/>
                <a:cs typeface="Calibri"/>
              </a:rPr>
              <a:t>  Zákon č.210/1998 Sb., </a:t>
            </a:r>
            <a:r>
              <a:rPr lang="cs-CZ" b="1" dirty="0">
                <a:latin typeface="Neue Haas Grotesk Text Pro"/>
                <a:cs typeface="Calibri"/>
              </a:rPr>
              <a:t>o sociálněprávní ochraně dětí</a:t>
            </a:r>
            <a:r>
              <a:rPr lang="cs-CZ" dirty="0">
                <a:latin typeface="Neue Haas Grotesk Text Pro"/>
                <a:cs typeface="Calibri"/>
              </a:rPr>
              <a:t>, ve znění pozdějších předpisů</a:t>
            </a:r>
            <a:endParaRPr lang="cs-CZ">
              <a:latin typeface="Neue Haas Grotesk Text Pro"/>
            </a:endParaRPr>
          </a:p>
          <a:p>
            <a:r>
              <a:rPr lang="cs-CZ" dirty="0"/>
              <a:t>Zákon č. 115/2006 Sb., </a:t>
            </a:r>
            <a:r>
              <a:rPr lang="cs-CZ" b="1" dirty="0"/>
              <a:t>o registrovaném partnerství,</a:t>
            </a:r>
            <a:r>
              <a:rPr lang="cs-CZ" dirty="0"/>
              <a:t>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215702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216AF-337D-30A6-6939-0E36A50C7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F99794-5961-3670-DFCE-20EE78291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just"/>
            <a:endParaRPr lang="cs-CZ" dirty="0"/>
          </a:p>
          <a:p>
            <a:pPr algn="just"/>
            <a:r>
              <a:rPr lang="cs-CZ" dirty="0">
                <a:latin typeface="Calibri"/>
                <a:cs typeface="Calibri"/>
              </a:rPr>
              <a:t>Trvalé společenství </a:t>
            </a:r>
            <a:r>
              <a:rPr lang="cs-CZ" b="1" dirty="0">
                <a:latin typeface="Calibri"/>
                <a:cs typeface="Calibri"/>
              </a:rPr>
              <a:t>muže a ženy</a:t>
            </a:r>
            <a:r>
              <a:rPr lang="cs-CZ" dirty="0">
                <a:latin typeface="Calibri"/>
                <a:cs typeface="Calibri"/>
              </a:rPr>
              <a:t>, založené zákonným způsobem formou</a:t>
            </a:r>
            <a:r>
              <a:rPr lang="cs-CZ" b="1" dirty="0">
                <a:latin typeface="Calibri"/>
                <a:cs typeface="Calibri"/>
              </a:rPr>
              <a:t> občanského</a:t>
            </a:r>
            <a:r>
              <a:rPr lang="cs-CZ" dirty="0">
                <a:latin typeface="Calibri"/>
                <a:cs typeface="Calibri"/>
              </a:rPr>
              <a:t> nebo </a:t>
            </a:r>
            <a:r>
              <a:rPr lang="cs-CZ" b="1" dirty="0">
                <a:latin typeface="Calibri"/>
                <a:cs typeface="Calibri"/>
              </a:rPr>
              <a:t>církevního sňatku.“</a:t>
            </a:r>
            <a:endParaRPr lang="cs-CZ"/>
          </a:p>
          <a:p>
            <a:pPr algn="just"/>
            <a:r>
              <a:rPr lang="cs-CZ" b="1" dirty="0">
                <a:latin typeface="Calibri"/>
                <a:cs typeface="Calibri"/>
              </a:rPr>
              <a:t>Kdo nemůže:</a:t>
            </a:r>
          </a:p>
          <a:p>
            <a:pPr algn="just"/>
            <a:r>
              <a:rPr lang="cs-CZ" dirty="0">
                <a:ea typeface="+mn-lt"/>
                <a:cs typeface="+mn-lt"/>
              </a:rPr>
              <a:t>nedosáhl věku 18 let,</a:t>
            </a:r>
            <a:endParaRPr lang="cs-CZ" b="1" dirty="0">
              <a:latin typeface="Calibri"/>
              <a:cs typeface="Calibri"/>
            </a:endParaRPr>
          </a:p>
          <a:p>
            <a:pPr algn="just"/>
            <a:r>
              <a:rPr lang="cs-CZ" dirty="0">
                <a:ea typeface="+mn-lt"/>
                <a:cs typeface="+mn-lt"/>
              </a:rPr>
              <a:t>má omezenou svéprávnost v této oblasti</a:t>
            </a:r>
            <a:endParaRPr lang="cs-CZ" dirty="0"/>
          </a:p>
          <a:p>
            <a:pPr algn="just"/>
            <a:r>
              <a:rPr lang="cs-CZ" dirty="0">
                <a:ea typeface="+mn-lt"/>
                <a:cs typeface="+mn-lt"/>
              </a:rPr>
              <a:t>již dříve uzavřela manželství nebo která již dříve vstoupila do partnerství anebo do obdobného svazku osob stejného pohlaví v zahraničí, a její manželství nebo partnerství anebo obdobný svazek trvá</a:t>
            </a:r>
            <a:r>
              <a:rPr lang="cs-CZ" dirty="0">
                <a:solidFill>
                  <a:srgbClr val="4F4F4F"/>
                </a:solidFill>
                <a:ea typeface="+mn-lt"/>
                <a:cs typeface="+mn-lt"/>
              </a:rPr>
              <a:t>.</a:t>
            </a:r>
            <a:endParaRPr lang="cs-CZ" dirty="0"/>
          </a:p>
          <a:p>
            <a:pPr algn="just"/>
            <a:endParaRPr lang="cs-CZ" b="1" dirty="0">
              <a:solidFill>
                <a:srgbClr val="444444"/>
              </a:solidFill>
              <a:latin typeface="Calibri"/>
              <a:cs typeface="Calibri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58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6CF9C-5FC7-382D-2F02-44202EFBA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Vznik manželství, formy sňatku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A7C4C8-8F92-38F7-98BC-E6D0B3A1A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rgbClr val="444444"/>
                </a:solidFill>
                <a:latin typeface="Calibri"/>
                <a:cs typeface="Calibri"/>
              </a:rPr>
              <a:t>Před orgánem církve - </a:t>
            </a:r>
            <a:r>
              <a:rPr lang="cs-CZ" b="1" dirty="0">
                <a:solidFill>
                  <a:srgbClr val="444444"/>
                </a:solidFill>
                <a:latin typeface="Calibri"/>
                <a:cs typeface="Calibri"/>
              </a:rPr>
              <a:t>Církevní forma </a:t>
            </a:r>
            <a:endParaRPr lang="cs-CZ" b="1" dirty="0"/>
          </a:p>
          <a:p>
            <a:r>
              <a:rPr lang="cs-CZ" dirty="0">
                <a:solidFill>
                  <a:srgbClr val="444444"/>
                </a:solidFill>
                <a:latin typeface="Calibri"/>
                <a:cs typeface="Calibri"/>
              </a:rPr>
              <a:t>Před orgánem státu - </a:t>
            </a:r>
            <a:r>
              <a:rPr lang="cs-CZ" b="1" dirty="0">
                <a:solidFill>
                  <a:srgbClr val="444444"/>
                </a:solidFill>
                <a:latin typeface="Calibri"/>
                <a:cs typeface="Calibri"/>
              </a:rPr>
              <a:t>Civilní forma</a:t>
            </a:r>
            <a:endParaRPr lang="cs-CZ" b="1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Která je legální?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845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B06A6D-CFF0-5235-0B6C-BF207C848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manželství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43CBF7-7145-8E0B-C674-17DE3C158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Smrtí manžela</a:t>
            </a:r>
            <a:endParaRPr lang="cs-CZ" dirty="0">
              <a:solidFill>
                <a:srgbClr val="000000"/>
              </a:solidFill>
              <a:latin typeface="Neue Haas Grotesk Text Pro"/>
              <a:cs typeface="Calibri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Prohlášení manžela za mrtvého</a:t>
            </a:r>
            <a:endParaRPr lang="cs-CZ" dirty="0">
              <a:solidFill>
                <a:srgbClr val="000000"/>
              </a:solidFill>
              <a:latin typeface="Neue Haas Grotesk Text Pro"/>
              <a:cs typeface="Calibri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Rozvodem</a:t>
            </a:r>
            <a:endParaRPr lang="cs-CZ" dirty="0">
              <a:latin typeface="Neue Haas Grotesk Text Pro"/>
            </a:endParaRPr>
          </a:p>
        </p:txBody>
      </p:sp>
    </p:spTree>
    <p:extLst>
      <p:ext uri="{BB962C8B-B14F-4D97-AF65-F5344CB8AC3E}">
        <p14:creationId xmlns:p14="http://schemas.microsoft.com/office/powerpoint/2010/main" val="131334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3D945-518A-A1D5-CA5F-FFEFBE42A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v manželství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C58360-2DB3-95BD-9226-A6FE4F886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Muž a žena mají stejná práva a povinnosti</a:t>
            </a:r>
          </a:p>
          <a:p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V běžných věcech se zastupují</a:t>
            </a:r>
          </a:p>
          <a:p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Občanský zákoník: právo znát svůj zdravotní stav, povinnost se podporovat, vyživovací povinnost navzájem, spravovat společně domácnost a </a:t>
            </a:r>
            <a:r>
              <a:rPr lang="cs-CZ" dirty="0" err="1">
                <a:solidFill>
                  <a:srgbClr val="444444"/>
                </a:solidFill>
                <a:latin typeface="Neue Haas Grotesk Text Pro"/>
                <a:cs typeface="Calibri"/>
              </a:rPr>
              <a:t>záležiosti</a:t>
            </a:r>
          </a:p>
          <a:p>
            <a:pPr marL="0" indent="0">
              <a:buNone/>
            </a:pP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-) kromě vyživovací povinnosti spíše proklamativní</a:t>
            </a:r>
          </a:p>
        </p:txBody>
      </p:sp>
    </p:spTree>
    <p:extLst>
      <p:ext uri="{BB962C8B-B14F-4D97-AF65-F5344CB8AC3E}">
        <p14:creationId xmlns:p14="http://schemas.microsoft.com/office/powerpoint/2010/main" val="1331387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C9558-86D4-1045-2D83-08D75246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jmění manželů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2DE7EA-E83F-F326-4417-1BAD46111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"SJM"</a:t>
            </a:r>
          </a:p>
          <a:p>
            <a:r>
              <a:rPr lang="cs-CZ" b="1" dirty="0">
                <a:solidFill>
                  <a:srgbClr val="444444"/>
                </a:solidFill>
                <a:latin typeface="Neue Haas Grotesk Text Pro"/>
                <a:cs typeface="Calibri"/>
              </a:rPr>
              <a:t> </a:t>
            </a: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tzv. manželské majetkové právo</a:t>
            </a:r>
            <a:endParaRPr lang="cs-CZ" dirty="0">
              <a:solidFill>
                <a:srgbClr val="000000"/>
              </a:solidFill>
              <a:latin typeface="Neue Haas Grotesk Text Pro"/>
              <a:cs typeface="Calibri"/>
            </a:endParaRPr>
          </a:p>
          <a:p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 majetek získání za trvání manželství bez ohledu  na to, který z manželů ho pořídil je </a:t>
            </a:r>
            <a:r>
              <a:rPr lang="cs-CZ" b="1" dirty="0">
                <a:solidFill>
                  <a:srgbClr val="444444"/>
                </a:solidFill>
                <a:latin typeface="Neue Haas Grotesk Text Pro"/>
                <a:cs typeface="Calibri"/>
              </a:rPr>
              <a:t>společně a nerozdílně </a:t>
            </a:r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obou manželů</a:t>
            </a:r>
          </a:p>
          <a:p>
            <a:endParaRPr lang="cs-CZ" dirty="0">
              <a:solidFill>
                <a:srgbClr val="444444"/>
              </a:solidFill>
              <a:latin typeface="Neue Haas Grotesk Text Pro"/>
              <a:cs typeface="Calibri"/>
            </a:endParaRPr>
          </a:p>
          <a:p>
            <a:r>
              <a:rPr lang="cs-CZ" dirty="0">
                <a:solidFill>
                  <a:srgbClr val="444444"/>
                </a:solidFill>
                <a:latin typeface="Neue Haas Grotesk Text Pro"/>
                <a:cs typeface="Calibri"/>
              </a:rPr>
              <a:t>-) společně a nerozdílně x napůl</a:t>
            </a:r>
          </a:p>
          <a:p>
            <a:endParaRPr lang="cs-CZ" sz="1200" b="1" dirty="0">
              <a:solidFill>
                <a:srgbClr val="444444"/>
              </a:solidFill>
              <a:latin typeface="Calibri"/>
              <a:cs typeface="Calibri"/>
            </a:endParaRPr>
          </a:p>
          <a:p>
            <a:endParaRPr lang="cs-CZ" dirty="0">
              <a:solidFill>
                <a:srgbClr val="000000"/>
              </a:solidFill>
              <a:latin typeface="Neue Haas Grotesk Text Pro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829264"/>
      </p:ext>
    </p:extLst>
  </p:cSld>
  <p:clrMapOvr>
    <a:masterClrMapping/>
  </p:clrMapOvr>
</p:sld>
</file>

<file path=ppt/theme/theme1.xml><?xml version="1.0" encoding="utf-8"?>
<a:theme xmlns:a="http://schemas.openxmlformats.org/drawingml/2006/main" name="PunchcardVTI">
  <a:themeElements>
    <a:clrScheme name="AnalogousFromLightSeedRightStep">
      <a:dk1>
        <a:srgbClr val="000000"/>
      </a:dk1>
      <a:lt1>
        <a:srgbClr val="FFFFFF"/>
      </a:lt1>
      <a:dk2>
        <a:srgbClr val="3E3423"/>
      </a:dk2>
      <a:lt2>
        <a:srgbClr val="E2E7E8"/>
      </a:lt2>
      <a:accent1>
        <a:srgbClr val="C4988B"/>
      </a:accent1>
      <a:accent2>
        <a:srgbClr val="B7A179"/>
      </a:accent2>
      <a:accent3>
        <a:srgbClr val="A4A67B"/>
      </a:accent3>
      <a:accent4>
        <a:srgbClr val="8FAA71"/>
      </a:accent4>
      <a:accent5>
        <a:srgbClr val="84AC7F"/>
      </a:accent5>
      <a:accent6>
        <a:srgbClr val="74B087"/>
      </a:accent6>
      <a:hlink>
        <a:srgbClr val="5C8A98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8</TotalTime>
  <Words>1</Words>
  <Application>Microsoft Office PowerPoint</Application>
  <PresentationFormat>Širokoúhlá obrazovka</PresentationFormat>
  <Paragraphs>1</Paragraphs>
  <Slides>33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PunchcardVTI</vt:lpstr>
      <vt:lpstr>Rodinné právo</vt:lpstr>
      <vt:lpstr>Pojem</vt:lpstr>
      <vt:lpstr>Hlavní pojmy – co se v tomto odvětví řeší</vt:lpstr>
      <vt:lpstr>Prameny</vt:lpstr>
      <vt:lpstr>Manželství</vt:lpstr>
      <vt:lpstr>Vznik manželství, formy sňatku</vt:lpstr>
      <vt:lpstr>Zánik manželství</vt:lpstr>
      <vt:lpstr>Práva v manželství</vt:lpstr>
      <vt:lpstr>Společné jmění manželů</vt:lpstr>
      <vt:lpstr>Vznik SJM</vt:lpstr>
      <vt:lpstr>Zánik SJM</vt:lpstr>
      <vt:lpstr>Obsah SJM</vt:lpstr>
      <vt:lpstr>Zúžení SJM</vt:lpstr>
      <vt:lpstr>Vypořádání SJM</vt:lpstr>
      <vt:lpstr>Registrované partnerství</vt:lpstr>
      <vt:lpstr>Manželství x registrované partnerství </vt:lpstr>
      <vt:lpstr>Vztahy mezi rodiči a dětmi</vt:lpstr>
      <vt:lpstr>Práva dítěte vůči rodičům</vt:lpstr>
      <vt:lpstr>Zbavení rodičovské odpovědnosti</vt:lpstr>
      <vt:lpstr>Vyživovací povinnosti</vt:lpstr>
      <vt:lpstr>Rozvod</vt:lpstr>
      <vt:lpstr>Úprava poměrů k nezletilým dětem</vt:lpstr>
      <vt:lpstr>Stanovení výživného</vt:lpstr>
      <vt:lpstr>Výživné na dítě</vt:lpstr>
      <vt:lpstr>Novela občanského zákoníku od 1/2025 </vt:lpstr>
      <vt:lpstr>Náhradní rodinná péče</vt:lpstr>
      <vt:lpstr>Formy náhradní rodinné péče</vt:lpstr>
      <vt:lpstr>Péče jiné osoby (svěřenectví)</vt:lpstr>
      <vt:lpstr>Pěstounská péče</vt:lpstr>
      <vt:lpstr>Pěstoun</vt:lpstr>
      <vt:lpstr>Pěstounská péče na přechodnou dobu</vt:lpstr>
      <vt:lpstr>Poručenství s osobní péčí</vt:lpstr>
      <vt:lpstr>Osvojení (adopce)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</dc:creator>
  <cp:revision>539</cp:revision>
  <dcterms:created xsi:type="dcterms:W3CDTF">2016-01-13T19:04:32Z</dcterms:created>
  <dcterms:modified xsi:type="dcterms:W3CDTF">2024-10-24T20:38:36Z</dcterms:modified>
</cp:coreProperties>
</file>