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82" r:id="rId8"/>
    <p:sldId id="28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63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1" d="100"/>
          <a:sy n="61" d="100"/>
        </p:scale>
        <p:origin x="843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935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664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5437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361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7320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243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627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25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17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42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696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944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97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94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33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37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217F6-33C5-4E0E-A95A-B1140ADBC80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60360EE-040B-4AB7-83A6-79B33FDD4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18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Relativní majetková práva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-) </a:t>
            </a:r>
            <a:r>
              <a:rPr lang="cs-CZ" dirty="0" smtClean="0"/>
              <a:t>zák. č. 89/2012 Sb., občanský zákoník, v platném znění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408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Kupní smlouva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je-li věc pro tuto vadu neupotřebitelná – kupující má právo odstoupit od </a:t>
            </a:r>
            <a:r>
              <a:rPr lang="cs-CZ" dirty="0" smtClean="0"/>
              <a:t>smlouvy</a:t>
            </a:r>
          </a:p>
          <a:p>
            <a:r>
              <a:rPr lang="cs-CZ" dirty="0" smtClean="0"/>
              <a:t>odstoupit může </a:t>
            </a:r>
            <a:r>
              <a:rPr lang="cs-CZ" dirty="0"/>
              <a:t>i tehdy, když prodávající nepravdivě ujistil, že věc nemá žádné </a:t>
            </a:r>
            <a:r>
              <a:rPr lang="cs-CZ" dirty="0" smtClean="0"/>
              <a:t>vady</a:t>
            </a:r>
          </a:p>
          <a:p>
            <a:r>
              <a:rPr lang="cs-CZ" dirty="0" smtClean="0"/>
              <a:t>ke </a:t>
            </a:r>
            <a:r>
              <a:rPr lang="cs-CZ" dirty="0"/>
              <a:t>kupní smlouvě </a:t>
            </a:r>
            <a:r>
              <a:rPr lang="cs-CZ" dirty="0" smtClean="0"/>
              <a:t>lze připojit </a:t>
            </a:r>
            <a:r>
              <a:rPr lang="cs-CZ" dirty="0"/>
              <a:t>vedlejší ujednání (o </a:t>
            </a:r>
            <a:r>
              <a:rPr lang="cs-CZ" dirty="0" smtClean="0"/>
              <a:t>výhradě vlastnictví, předkupním </a:t>
            </a:r>
            <a:r>
              <a:rPr lang="cs-CZ" dirty="0"/>
              <a:t>právu, o právu zpětné koupě</a:t>
            </a:r>
            <a:r>
              <a:rPr lang="cs-CZ" dirty="0" smtClean="0"/>
              <a:t>)</a:t>
            </a:r>
          </a:p>
          <a:p>
            <a:r>
              <a:rPr lang="cs-CZ" dirty="0" smtClean="0"/>
              <a:t>-) výhradou </a:t>
            </a:r>
            <a:r>
              <a:rPr lang="cs-CZ" dirty="0"/>
              <a:t>vlastnictví se stanoví, že vlastnictví přejde na kupujícího až po zaplacení kupní </a:t>
            </a:r>
            <a:r>
              <a:rPr lang="cs-CZ" dirty="0" smtClean="0"/>
              <a:t>ceny</a:t>
            </a:r>
          </a:p>
          <a:p>
            <a:r>
              <a:rPr lang="cs-CZ" dirty="0" smtClean="0"/>
              <a:t>-) z </a:t>
            </a:r>
            <a:r>
              <a:rPr lang="cs-CZ" dirty="0"/>
              <a:t>předkupního práva vyplývá přednostní nárok na </a:t>
            </a:r>
            <a:r>
              <a:rPr lang="cs-CZ" dirty="0" smtClean="0"/>
              <a:t>další koupi</a:t>
            </a:r>
          </a:p>
          <a:p>
            <a:r>
              <a:rPr lang="cs-CZ" dirty="0" smtClean="0"/>
              <a:t>-) právem </a:t>
            </a:r>
            <a:r>
              <a:rPr lang="cs-CZ" dirty="0"/>
              <a:t>zpětné koupě si prodávající vyhrazuje vrácení věci do určité doby po jejím prodeji, vrátí kupní cenu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7290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Kupní smlouva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Odstoupení od smlouvy = návrat do stavu před uzavřením smlouvy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801666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</a:t>
            </a:r>
            <a:r>
              <a:rPr lang="cs-CZ" b="1" dirty="0" smtClean="0"/>
              <a:t>rodej </a:t>
            </a:r>
            <a:r>
              <a:rPr lang="cs-CZ" b="1" dirty="0"/>
              <a:t>zboží v obchodě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Speciální případ kupní smlouvy</a:t>
            </a:r>
          </a:p>
          <a:p>
            <a:r>
              <a:rPr lang="cs-CZ" dirty="0"/>
              <a:t>podnikatel prodává zboží zákazníkovi při své podnikatelské </a:t>
            </a:r>
            <a:r>
              <a:rPr lang="cs-CZ" dirty="0" smtClean="0"/>
              <a:t>činnosti</a:t>
            </a:r>
          </a:p>
          <a:p>
            <a:r>
              <a:rPr lang="cs-CZ" dirty="0"/>
              <a:t>prodávající odpovídá za to, že prodávaná věc je při převzetí kupujícím ve shodě s </a:t>
            </a:r>
            <a:r>
              <a:rPr lang="cs-CZ" dirty="0" smtClean="0"/>
              <a:t>kupní smlouvou</a:t>
            </a:r>
          </a:p>
          <a:p>
            <a:r>
              <a:rPr lang="cs-CZ" dirty="0" smtClean="0"/>
              <a:t>-) má </a:t>
            </a:r>
            <a:r>
              <a:rPr lang="cs-CZ" dirty="0"/>
              <a:t>jakost a užitné vlastnosti smlouvou </a:t>
            </a:r>
            <a:r>
              <a:rPr lang="cs-CZ" dirty="0" smtClean="0"/>
              <a:t>požadované</a:t>
            </a:r>
          </a:p>
          <a:p>
            <a:r>
              <a:rPr lang="cs-CZ" dirty="0" smtClean="0"/>
              <a:t>-) vyhovuje </a:t>
            </a:r>
            <a:r>
              <a:rPr lang="cs-CZ" dirty="0"/>
              <a:t>požadavkům právních </a:t>
            </a:r>
            <a:r>
              <a:rPr lang="cs-CZ" dirty="0" smtClean="0"/>
              <a:t>předpisů</a:t>
            </a:r>
          </a:p>
          <a:p>
            <a:r>
              <a:rPr lang="cs-CZ" dirty="0" smtClean="0"/>
              <a:t>-) správné </a:t>
            </a:r>
            <a:r>
              <a:rPr lang="cs-CZ" dirty="0"/>
              <a:t>množství, </a:t>
            </a:r>
            <a:r>
              <a:rPr lang="cs-CZ" dirty="0" smtClean="0"/>
              <a:t>hmotnost, odpovídá účelu, u </a:t>
            </a:r>
            <a:r>
              <a:rPr lang="cs-CZ" dirty="0"/>
              <a:t>potravin musí být uvedeno datum minimální trvanlivosti, potraviny podléhající rychlé zkáze – datum použitelnosti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677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Pokud prodaná </a:t>
            </a:r>
            <a:r>
              <a:rPr lang="cs-CZ" dirty="0"/>
              <a:t>věc není ve shodě s kupní smlouvou – </a:t>
            </a:r>
            <a:r>
              <a:rPr lang="cs-CZ" dirty="0" smtClean="0"/>
              <a:t>)</a:t>
            </a:r>
          </a:p>
          <a:p>
            <a:r>
              <a:rPr lang="cs-CZ" dirty="0" smtClean="0"/>
              <a:t>-) prodávající </a:t>
            </a:r>
            <a:r>
              <a:rPr lang="cs-CZ" dirty="0"/>
              <a:t>je povinen bezplatně uvést do odpovídajícího </a:t>
            </a:r>
            <a:r>
              <a:rPr lang="cs-CZ" dirty="0" smtClean="0"/>
              <a:t>stavu</a:t>
            </a:r>
          </a:p>
          <a:p>
            <a:r>
              <a:rPr lang="cs-CZ" dirty="0" smtClean="0"/>
              <a:t>-) dle </a:t>
            </a:r>
            <a:r>
              <a:rPr lang="cs-CZ" dirty="0"/>
              <a:t>požadavku kupujícího: </a:t>
            </a:r>
            <a:endParaRPr lang="cs-CZ" dirty="0" smtClean="0"/>
          </a:p>
          <a:p>
            <a:r>
              <a:rPr lang="cs-CZ" dirty="0" smtClean="0"/>
              <a:t>1/ výměna </a:t>
            </a:r>
            <a:endParaRPr lang="cs-CZ" dirty="0"/>
          </a:p>
          <a:p>
            <a:r>
              <a:rPr lang="cs-CZ" dirty="0" smtClean="0"/>
              <a:t>2/ oprava</a:t>
            </a:r>
          </a:p>
          <a:p>
            <a:r>
              <a:rPr lang="cs-CZ" dirty="0" smtClean="0"/>
              <a:t>3/ není-li </a:t>
            </a:r>
            <a:r>
              <a:rPr lang="cs-CZ" dirty="0"/>
              <a:t>to možné – sleva z </a:t>
            </a:r>
            <a:r>
              <a:rPr lang="cs-CZ" dirty="0" smtClean="0"/>
              <a:t>ceny</a:t>
            </a:r>
          </a:p>
          <a:p>
            <a:r>
              <a:rPr lang="cs-CZ" dirty="0" smtClean="0"/>
              <a:t>4/ odstoupení </a:t>
            </a:r>
            <a:r>
              <a:rPr lang="cs-CZ" dirty="0"/>
              <a:t>od </a:t>
            </a:r>
            <a:r>
              <a:rPr lang="cs-CZ" dirty="0" smtClean="0"/>
              <a:t>smlouvy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- prodávající </a:t>
            </a:r>
            <a:r>
              <a:rPr lang="cs-CZ" dirty="0"/>
              <a:t>odpovídá za vady, které se projeví </a:t>
            </a:r>
            <a:r>
              <a:rPr lang="cs-CZ" b="1" dirty="0"/>
              <a:t>v záruční době </a:t>
            </a:r>
            <a:r>
              <a:rPr lang="cs-CZ" dirty="0"/>
              <a:t>(ne u rychle se kazících, použitých</a:t>
            </a:r>
            <a:r>
              <a:rPr lang="cs-CZ" dirty="0" smtClean="0"/>
              <a:t>) záruka </a:t>
            </a:r>
            <a:r>
              <a:rPr lang="cs-CZ" dirty="0"/>
              <a:t>se nevztahuje na opotřebení věci způsobené obvyklým </a:t>
            </a:r>
            <a:r>
              <a:rPr lang="cs-CZ" dirty="0" smtClean="0"/>
              <a:t>užíváním – záruční doba – </a:t>
            </a:r>
            <a:r>
              <a:rPr lang="cs-CZ" b="1" dirty="0" smtClean="0"/>
              <a:t>24 měsíců</a:t>
            </a:r>
            <a:endParaRPr 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Prodej zboží v obchodě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21545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Prodej zboží v obchodě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věci prodávané za nižší cenu – záruka se nevztahuje </a:t>
            </a:r>
            <a:r>
              <a:rPr lang="cs-CZ" dirty="0" smtClean="0"/>
              <a:t>:</a:t>
            </a:r>
          </a:p>
          <a:p>
            <a:r>
              <a:rPr lang="cs-CZ" dirty="0" smtClean="0"/>
              <a:t>-) na </a:t>
            </a:r>
            <a:r>
              <a:rPr lang="cs-CZ" dirty="0"/>
              <a:t>vady, pro které byla nižší cena </a:t>
            </a:r>
            <a:r>
              <a:rPr lang="cs-CZ" dirty="0" smtClean="0"/>
              <a:t>sjedná</a:t>
            </a:r>
          </a:p>
          <a:p>
            <a:r>
              <a:rPr lang="cs-CZ" dirty="0" smtClean="0"/>
              <a:t>-) na prodej </a:t>
            </a:r>
            <a:r>
              <a:rPr lang="cs-CZ" dirty="0"/>
              <a:t>použitých věcí – neodpovídá prodávající za vady odpovídající míře </a:t>
            </a:r>
            <a:r>
              <a:rPr lang="cs-CZ" dirty="0" smtClean="0"/>
              <a:t>používání</a:t>
            </a:r>
          </a:p>
          <a:p>
            <a:r>
              <a:rPr lang="cs-CZ" dirty="0" smtClean="0"/>
              <a:t>při </a:t>
            </a:r>
            <a:r>
              <a:rPr lang="cs-CZ" dirty="0"/>
              <a:t>prodeji spotřebního zboží – záruční doba 24 </a:t>
            </a:r>
            <a:r>
              <a:rPr lang="cs-CZ" dirty="0" smtClean="0"/>
              <a:t>měsíců - na </a:t>
            </a:r>
            <a:r>
              <a:rPr lang="cs-CZ" dirty="0"/>
              <a:t>obalu nebo v návodu vyznačena lhůta k použití – záruční doba končí uplynutím </a:t>
            </a:r>
            <a:r>
              <a:rPr lang="cs-CZ" dirty="0" smtClean="0"/>
              <a:t>lhůty</a:t>
            </a:r>
          </a:p>
          <a:p>
            <a:r>
              <a:rPr lang="cs-CZ" dirty="0" smtClean="0"/>
              <a:t>na </a:t>
            </a:r>
            <a:r>
              <a:rPr lang="cs-CZ" dirty="0"/>
              <a:t>žádost kupujícího je prodávající povinen poskytnout záruku písemnou formou (záruční list), může být i delší než 24 </a:t>
            </a:r>
            <a:r>
              <a:rPr lang="cs-CZ" dirty="0" smtClean="0"/>
              <a:t>měsíců (dobrá vůle obchodu)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7512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Prodej zboží v obchodě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uplatnění nároků z odpovědnosti za vady koupené věci = </a:t>
            </a:r>
            <a:r>
              <a:rPr lang="cs-CZ" b="1" dirty="0" smtClean="0"/>
              <a:t>reklamace</a:t>
            </a:r>
          </a:p>
          <a:p>
            <a:r>
              <a:rPr lang="cs-CZ" dirty="0" smtClean="0"/>
              <a:t>vady </a:t>
            </a:r>
            <a:r>
              <a:rPr lang="cs-CZ" dirty="0"/>
              <a:t>odstranitelné a </a:t>
            </a:r>
            <a:r>
              <a:rPr lang="cs-CZ" dirty="0" smtClean="0"/>
              <a:t>neodstranitelné</a:t>
            </a:r>
          </a:p>
          <a:p>
            <a:r>
              <a:rPr lang="cs-CZ" b="1" dirty="0" smtClean="0"/>
              <a:t>odstranitelná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smtClean="0"/>
              <a:t>postup řešení: </a:t>
            </a:r>
            <a:endParaRPr lang="cs-CZ" dirty="0"/>
          </a:p>
          <a:p>
            <a:r>
              <a:rPr lang="cs-CZ" dirty="0" smtClean="0"/>
              <a:t>bezplatně</a:t>
            </a:r>
            <a:r>
              <a:rPr lang="cs-CZ" dirty="0"/>
              <a:t>, řádně, včas </a:t>
            </a:r>
            <a:r>
              <a:rPr lang="cs-CZ" dirty="0" smtClean="0"/>
              <a:t>odstranit vadu -) výměna věci -) sleva -)odstoupení </a:t>
            </a:r>
            <a:r>
              <a:rPr lang="cs-CZ" dirty="0"/>
              <a:t>od </a:t>
            </a:r>
            <a:r>
              <a:rPr lang="cs-CZ" dirty="0" smtClean="0"/>
              <a:t>smlouvy</a:t>
            </a:r>
          </a:p>
          <a:p>
            <a:r>
              <a:rPr lang="cs-CZ" b="1" dirty="0" smtClean="0"/>
              <a:t>neodstranitelná</a:t>
            </a:r>
            <a:r>
              <a:rPr lang="cs-CZ" dirty="0" smtClean="0"/>
              <a:t> – postup řešení: </a:t>
            </a:r>
          </a:p>
          <a:p>
            <a:r>
              <a:rPr lang="cs-CZ" dirty="0" smtClean="0"/>
              <a:t>výměna, </a:t>
            </a:r>
            <a:r>
              <a:rPr lang="cs-CZ" dirty="0"/>
              <a:t>odstoupení od </a:t>
            </a:r>
            <a:r>
              <a:rPr lang="cs-CZ" dirty="0" smtClean="0"/>
              <a:t>smlouvy nebo: pokud kupující </a:t>
            </a:r>
            <a:r>
              <a:rPr lang="cs-CZ" dirty="0"/>
              <a:t>nepožaduje výměnu </a:t>
            </a:r>
            <a:r>
              <a:rPr lang="cs-CZ" dirty="0" smtClean="0"/>
              <a:t>-) sleva</a:t>
            </a:r>
            <a:r>
              <a:rPr lang="cs-CZ" dirty="0"/>
              <a:t> </a:t>
            </a:r>
            <a:r>
              <a:rPr lang="cs-CZ" dirty="0" smtClean="0"/>
              <a:t>-) </a:t>
            </a:r>
            <a:r>
              <a:rPr lang="cs-CZ" dirty="0"/>
              <a:t>odstoupení od smlouvy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529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Prodej zboží v obchodě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záruční doba běží </a:t>
            </a:r>
            <a:r>
              <a:rPr lang="cs-CZ" b="1" dirty="0"/>
              <a:t>od </a:t>
            </a:r>
            <a:r>
              <a:rPr lang="cs-CZ" b="1" dirty="0" smtClean="0"/>
              <a:t>převzetí věci</a:t>
            </a:r>
          </a:p>
          <a:p>
            <a:r>
              <a:rPr lang="cs-CZ" dirty="0" smtClean="0"/>
              <a:t>reklamační </a:t>
            </a:r>
            <a:r>
              <a:rPr lang="cs-CZ" dirty="0"/>
              <a:t>nároky se uplatňují u prodávajícího, pokud je v záručním listě uveden jiný podnikatel provádějící opravy (záruční opravna)doba trvání opravy se do záruční doby </a:t>
            </a:r>
            <a:r>
              <a:rPr lang="cs-CZ" dirty="0" smtClean="0"/>
              <a:t>nepočítá</a:t>
            </a:r>
          </a:p>
          <a:p>
            <a:r>
              <a:rPr lang="cs-CZ" dirty="0" smtClean="0"/>
              <a:t>uplynutím </a:t>
            </a:r>
            <a:r>
              <a:rPr lang="cs-CZ" dirty="0"/>
              <a:t>záruční doby reklamační nárok </a:t>
            </a:r>
            <a:r>
              <a:rPr lang="cs-CZ" dirty="0" smtClean="0"/>
              <a:t>zaniká – </a:t>
            </a:r>
            <a:r>
              <a:rPr lang="cs-CZ" b="1" u="sng" dirty="0" smtClean="0"/>
              <a:t>prekluzivní lhůta</a:t>
            </a:r>
          </a:p>
        </p:txBody>
      </p:sp>
    </p:spTree>
    <p:extLst>
      <p:ext uri="{BB962C8B-B14F-4D97-AF65-F5344CB8AC3E}">
        <p14:creationId xmlns:p14="http://schemas.microsoft.com/office/powerpoint/2010/main" val="2409541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Směnná smlouva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výměna </a:t>
            </a:r>
            <a:r>
              <a:rPr lang="cs-CZ" b="1" dirty="0"/>
              <a:t>věci za </a:t>
            </a:r>
            <a:r>
              <a:rPr lang="cs-CZ" b="1" dirty="0" smtClean="0"/>
              <a:t>věc</a:t>
            </a:r>
          </a:p>
          <a:p>
            <a:r>
              <a:rPr lang="cs-CZ" dirty="0" smtClean="0"/>
              <a:t>obsah smlouvy, </a:t>
            </a:r>
            <a:r>
              <a:rPr lang="cs-CZ" dirty="0"/>
              <a:t>práva a povinnosti smluvních stran přiměřeně podle kupní </a:t>
            </a:r>
            <a:r>
              <a:rPr lang="cs-CZ" dirty="0" smtClean="0"/>
              <a:t>smlouvy</a:t>
            </a:r>
          </a:p>
          <a:p>
            <a:r>
              <a:rPr lang="cs-CZ" dirty="0" smtClean="0"/>
              <a:t>Sběratelé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281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Darovací smlouva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dárce </a:t>
            </a:r>
            <a:r>
              <a:rPr lang="cs-CZ" sz="2400" b="1" dirty="0"/>
              <a:t>věc bezplatně přenechává </a:t>
            </a:r>
            <a:r>
              <a:rPr lang="cs-CZ" sz="2400" b="1" dirty="0" smtClean="0"/>
              <a:t>obdarovanému, </a:t>
            </a:r>
            <a:r>
              <a:rPr lang="cs-CZ" sz="2400" b="1" dirty="0"/>
              <a:t>ten projevuje </a:t>
            </a:r>
            <a:r>
              <a:rPr lang="cs-CZ" sz="2400" b="1" dirty="0" smtClean="0"/>
              <a:t>souhlas, stává se vlastníkem věci = právní vztah DAROVÁNÍ</a:t>
            </a:r>
          </a:p>
          <a:p>
            <a:r>
              <a:rPr lang="cs-CZ" sz="2400" dirty="0"/>
              <a:t>vznik smlouvy – souhlas obou stran, písemně, ústně, konkludentně (u nemovitosti písemná forma</a:t>
            </a:r>
            <a:r>
              <a:rPr lang="cs-CZ" sz="2400" dirty="0" smtClean="0"/>
              <a:t>)</a:t>
            </a:r>
          </a:p>
          <a:p>
            <a:r>
              <a:rPr lang="cs-CZ" sz="2400" b="1" dirty="0"/>
              <a:t>příslib daru </a:t>
            </a:r>
            <a:r>
              <a:rPr lang="cs-CZ" sz="2400" dirty="0"/>
              <a:t>– ten, kdo slíbí není zavázán slib splnit, ten, kdo slib obdržel – právo uhrazení nákladů vynaložených v očekávání daru</a:t>
            </a:r>
            <a:endParaRPr lang="cs-CZ" sz="2400" dirty="0" smtClean="0"/>
          </a:p>
          <a:p>
            <a:r>
              <a:rPr lang="cs-CZ" b="1" dirty="0" smtClean="0"/>
              <a:t>Darovací daň – už zrušena, ale vztahuje se daň z příjmu!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36324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Darovací smlouva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dárce může dar odvolat </a:t>
            </a:r>
            <a:endParaRPr lang="cs-CZ" dirty="0"/>
          </a:p>
          <a:p>
            <a:r>
              <a:rPr lang="cs-CZ" dirty="0" smtClean="0"/>
              <a:t>-) dostane </a:t>
            </a:r>
            <a:r>
              <a:rPr lang="cs-CZ" dirty="0"/>
              <a:t>se do </a:t>
            </a:r>
            <a:r>
              <a:rPr lang="cs-CZ" dirty="0" smtClean="0"/>
              <a:t>nouze (nedokáže se živit anebo živit osoby na něm závislé)</a:t>
            </a:r>
          </a:p>
          <a:p>
            <a:r>
              <a:rPr lang="cs-CZ" dirty="0" smtClean="0"/>
              <a:t>-) obdarovaný </a:t>
            </a:r>
            <a:r>
              <a:rPr lang="cs-CZ" dirty="0"/>
              <a:t>svým chováním porušuje dobré </a:t>
            </a:r>
            <a:r>
              <a:rPr lang="cs-CZ" dirty="0" smtClean="0"/>
              <a:t>mravy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Obdarovaný musí dar vrátit</a:t>
            </a:r>
          </a:p>
          <a:p>
            <a:pPr>
              <a:buFontTx/>
              <a:buChar char="-"/>
            </a:pPr>
            <a:r>
              <a:rPr lang="cs-CZ" dirty="0" smtClean="0"/>
              <a:t>Dárce odpovídá za náklady</a:t>
            </a:r>
          </a:p>
          <a:p>
            <a:pPr>
              <a:buFontTx/>
              <a:buChar char="-"/>
            </a:pPr>
            <a:r>
              <a:rPr lang="cs-CZ" dirty="0" smtClean="0"/>
              <a:t>Práva třetích osob netknuta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odpovědnost </a:t>
            </a:r>
            <a:r>
              <a:rPr lang="cs-CZ" dirty="0"/>
              <a:t>za vady darované věci – dárce povinnost upozornit na vady, odpovídá za škodu, která vznikla, obdarovaný právo odstoupit od </a:t>
            </a:r>
            <a:r>
              <a:rPr lang="cs-CZ" dirty="0" smtClean="0"/>
              <a:t>darovací smlouvy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108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Relativní majetková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 = Závazkové právo – jde o závazky ze smluv!</a:t>
            </a:r>
          </a:p>
          <a:p>
            <a:r>
              <a:rPr lang="cs-CZ" dirty="0" smtClean="0"/>
              <a:t>Nejde </a:t>
            </a:r>
            <a:r>
              <a:rPr lang="cs-CZ" dirty="0"/>
              <a:t>o práva osobní např. </a:t>
            </a:r>
            <a:r>
              <a:rPr lang="cs-CZ" dirty="0" smtClean="0"/>
              <a:t>rodinně právní</a:t>
            </a:r>
          </a:p>
          <a:p>
            <a:r>
              <a:rPr lang="cs-CZ" dirty="0" smtClean="0"/>
              <a:t>Nejde </a:t>
            </a:r>
            <a:r>
              <a:rPr lang="cs-CZ" dirty="0"/>
              <a:t>o absolutní majetkové právo </a:t>
            </a:r>
            <a:r>
              <a:rPr lang="cs-CZ" dirty="0" smtClean="0"/>
              <a:t>( viz. předchozí hodina)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48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Smlouva o zápůjčce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věřitel </a:t>
            </a:r>
            <a:r>
              <a:rPr lang="cs-CZ" b="1" dirty="0"/>
              <a:t>se zavazuje přenechat dlužníkovi věci druhově určené, dlužník se zavazuje vrátit věřiteli věci stejného druhu (zejména peníze</a:t>
            </a:r>
            <a:r>
              <a:rPr lang="cs-CZ" b="1" dirty="0" smtClean="0"/>
              <a:t>) = právní vztah ZÁPUJČKA</a:t>
            </a:r>
          </a:p>
          <a:p>
            <a:r>
              <a:rPr lang="cs-CZ" dirty="0" smtClean="0"/>
              <a:t>-) bezplatná</a:t>
            </a:r>
          </a:p>
          <a:p>
            <a:r>
              <a:rPr lang="cs-CZ" dirty="0" smtClean="0"/>
              <a:t>-) úplatná - jako </a:t>
            </a:r>
            <a:r>
              <a:rPr lang="cs-CZ" dirty="0"/>
              <a:t>odměna – lze dohodnout úroky, při nepeněžité zápůjčce – vrácení většího množství těchto věcí nebo lepší </a:t>
            </a:r>
            <a:r>
              <a:rPr lang="cs-CZ" dirty="0" smtClean="0"/>
              <a:t>jakost</a:t>
            </a:r>
          </a:p>
          <a:p>
            <a:r>
              <a:rPr lang="cs-CZ" dirty="0" smtClean="0"/>
              <a:t>nemusí </a:t>
            </a:r>
            <a:r>
              <a:rPr lang="cs-CZ" dirty="0"/>
              <a:t>být písemná forma, doporučuje se dlužní </a:t>
            </a:r>
            <a:r>
              <a:rPr lang="cs-CZ" dirty="0" smtClean="0"/>
              <a:t>úpis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2797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569403"/>
            <a:ext cx="8911687" cy="1280890"/>
          </a:xfrm>
        </p:spPr>
        <p:txBody>
          <a:bodyPr/>
          <a:lstStyle/>
          <a:p>
            <a:r>
              <a:rPr lang="cs-CZ" b="1" dirty="0" smtClean="0"/>
              <a:t>Smlouva o výpůjčce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půjčitel</a:t>
            </a:r>
            <a:r>
              <a:rPr lang="cs-CZ" b="1" dirty="0" smtClean="0"/>
              <a:t> se zavazuje </a:t>
            </a:r>
            <a:r>
              <a:rPr lang="cs-CZ" b="1" dirty="0"/>
              <a:t>předat vypůjčiteli věc k bezplatnému užívání, vypůjčitel se zavazuje věc </a:t>
            </a:r>
            <a:r>
              <a:rPr lang="cs-CZ" b="1" dirty="0" smtClean="0"/>
              <a:t>vrátit = právní vztah VÝPUJČKA</a:t>
            </a:r>
          </a:p>
          <a:p>
            <a:r>
              <a:rPr lang="cs-CZ" dirty="0"/>
              <a:t>b</a:t>
            </a:r>
            <a:r>
              <a:rPr lang="cs-CZ" dirty="0" smtClean="0"/>
              <a:t>ezplatná</a:t>
            </a:r>
          </a:p>
          <a:p>
            <a:r>
              <a:rPr lang="cs-CZ" dirty="0" smtClean="0"/>
              <a:t>ústní forma</a:t>
            </a:r>
          </a:p>
          <a:p>
            <a:r>
              <a:rPr lang="cs-CZ" dirty="0" smtClean="0"/>
              <a:t>dohodnuta </a:t>
            </a:r>
            <a:r>
              <a:rPr lang="cs-CZ" dirty="0"/>
              <a:t>doba užívání, </a:t>
            </a:r>
            <a:r>
              <a:rPr lang="cs-CZ" dirty="0" smtClean="0"/>
              <a:t>účel</a:t>
            </a:r>
          </a:p>
          <a:p>
            <a:r>
              <a:rPr lang="cs-CZ" dirty="0" smtClean="0"/>
              <a:t>vypůjčitel </a:t>
            </a:r>
            <a:r>
              <a:rPr lang="cs-CZ" dirty="0"/>
              <a:t>– věc vrátit jakmile ji nepotřebuje, nejpozději do konce dohodnuté </a:t>
            </a:r>
            <a:r>
              <a:rPr lang="cs-CZ" dirty="0" smtClean="0"/>
              <a:t>doby</a:t>
            </a:r>
          </a:p>
          <a:p>
            <a:r>
              <a:rPr lang="cs-CZ" dirty="0" smtClean="0"/>
              <a:t>„</a:t>
            </a:r>
            <a:r>
              <a:rPr lang="cs-CZ" dirty="0"/>
              <a:t>půjčovny“ - např. automobilů – nejde o půjčky ani výpůjčky, ale o </a:t>
            </a:r>
            <a:r>
              <a:rPr lang="cs-CZ" b="1" dirty="0"/>
              <a:t>uzavírání nájemních </a:t>
            </a:r>
            <a:r>
              <a:rPr lang="cs-CZ" b="1" dirty="0" smtClean="0"/>
              <a:t>smluv (není to bezplatné)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73155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Smlouva o výprose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1981" y="2117969"/>
            <a:ext cx="8915400" cy="377762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Viz. smlouva o výpůjčce </a:t>
            </a:r>
            <a:r>
              <a:rPr lang="cs-CZ" sz="2400" b="1" dirty="0" smtClean="0"/>
              <a:t>bez stanoveného účelu a doby užití věci</a:t>
            </a:r>
          </a:p>
          <a:p>
            <a:r>
              <a:rPr lang="cs-CZ" sz="2400" dirty="0"/>
              <a:t>právo </a:t>
            </a:r>
            <a:r>
              <a:rPr lang="cs-CZ" sz="2400" dirty="0" err="1"/>
              <a:t>půjčitele</a:t>
            </a:r>
            <a:r>
              <a:rPr lang="cs-CZ" sz="2400" dirty="0"/>
              <a:t> požadovat věc kdykoliv zpět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704623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Nájemní smlouva 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pronajímatel přenechává nájemci za úplatu (nájemné) věc, nájemce ji dočasně </a:t>
            </a:r>
            <a:r>
              <a:rPr lang="cs-CZ" b="1" dirty="0" smtClean="0"/>
              <a:t>užívá = právní vztah NÁJEM</a:t>
            </a:r>
          </a:p>
          <a:p>
            <a:r>
              <a:rPr lang="cs-CZ" b="1" dirty="0" smtClean="0"/>
              <a:t>Nejen nemovitost !</a:t>
            </a:r>
          </a:p>
          <a:p>
            <a:r>
              <a:rPr lang="cs-CZ" dirty="0" smtClean="0"/>
              <a:t>občanský </a:t>
            </a:r>
            <a:r>
              <a:rPr lang="cs-CZ" dirty="0"/>
              <a:t>zákoník – upravuje obecně nájemní smlouvu, speciální ustanovení o nájmech a podnájmech bytů, ubytování, nájmu prostor, nájmu dopravního </a:t>
            </a:r>
            <a:r>
              <a:rPr lang="cs-CZ" dirty="0" smtClean="0"/>
              <a:t>prostředku,</a:t>
            </a:r>
          </a:p>
          <a:p>
            <a:r>
              <a:rPr lang="cs-CZ" dirty="0" smtClean="0"/>
              <a:t>pronajímatel </a:t>
            </a:r>
            <a:r>
              <a:rPr lang="cs-CZ" dirty="0"/>
              <a:t>je povinen odevzdat nájemci předmět nájmu a udržovat jej ve stavu způsobilém k užívání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71093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Nájemní smlouva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nájemce – oprávněn užívat najatou věc dohodnutým </a:t>
            </a:r>
            <a:r>
              <a:rPr lang="cs-CZ" dirty="0" smtClean="0"/>
              <a:t>způsobem</a:t>
            </a:r>
          </a:p>
          <a:p>
            <a:r>
              <a:rPr lang="cs-CZ" dirty="0" smtClean="0"/>
              <a:t>-) povinen platit nájemné</a:t>
            </a:r>
          </a:p>
          <a:p>
            <a:r>
              <a:rPr lang="cs-CZ" b="1" dirty="0" smtClean="0"/>
              <a:t>výše </a:t>
            </a:r>
            <a:r>
              <a:rPr lang="cs-CZ" b="1" dirty="0"/>
              <a:t>nájemného </a:t>
            </a:r>
            <a:r>
              <a:rPr lang="cs-CZ" dirty="0"/>
              <a:t>– ve smlouvě </a:t>
            </a:r>
            <a:r>
              <a:rPr lang="cs-CZ" dirty="0" smtClean="0"/>
              <a:t>- jinak </a:t>
            </a:r>
            <a:r>
              <a:rPr lang="cs-CZ" dirty="0"/>
              <a:t>nájemné obvyklé v době uzavření </a:t>
            </a:r>
            <a:r>
              <a:rPr lang="cs-CZ" dirty="0" smtClean="0"/>
              <a:t>smlouvy</a:t>
            </a:r>
          </a:p>
          <a:p>
            <a:r>
              <a:rPr lang="cs-CZ" dirty="0" smtClean="0"/>
              <a:t>nájem </a:t>
            </a:r>
            <a:r>
              <a:rPr lang="cs-CZ" dirty="0"/>
              <a:t>končí uplynutím </a:t>
            </a:r>
            <a:r>
              <a:rPr lang="cs-CZ" dirty="0" smtClean="0"/>
              <a:t>doby</a:t>
            </a:r>
          </a:p>
          <a:p>
            <a:r>
              <a:rPr lang="cs-CZ" dirty="0" smtClean="0"/>
              <a:t>Konec nájemního vztahu</a:t>
            </a:r>
          </a:p>
          <a:p>
            <a:r>
              <a:rPr lang="cs-CZ" dirty="0" smtClean="0"/>
              <a:t> –) dohoda</a:t>
            </a:r>
          </a:p>
          <a:p>
            <a:r>
              <a:rPr lang="cs-CZ" dirty="0" smtClean="0"/>
              <a:t>-)  výpověď </a:t>
            </a:r>
            <a:r>
              <a:rPr lang="cs-CZ" dirty="0"/>
              <a:t>(výpovědní lhůta u nájmu nemovitosti 3 měsíce, u nájmu věcí movitých 1 </a:t>
            </a:r>
            <a:r>
              <a:rPr lang="cs-CZ" dirty="0" smtClean="0"/>
              <a:t>měsíc)</a:t>
            </a:r>
          </a:p>
          <a:p>
            <a:r>
              <a:rPr lang="cs-CZ" dirty="0" smtClean="0"/>
              <a:t>-) věc </a:t>
            </a:r>
            <a:r>
              <a:rPr lang="cs-CZ" dirty="0"/>
              <a:t>zanikla, splynutí (nájemce splyne s pronajímatelem</a:t>
            </a:r>
            <a:r>
              <a:rPr lang="cs-CZ" dirty="0" smtClean="0"/>
              <a:t>).</a:t>
            </a:r>
          </a:p>
          <a:p>
            <a:r>
              <a:rPr lang="cs-CZ" dirty="0" smtClean="0"/>
              <a:t>při </a:t>
            </a:r>
            <a:r>
              <a:rPr lang="cs-CZ" dirty="0"/>
              <a:t>vadách věci, které nájemce nezpůsobil a nemožnosti používání – nájemné se neplatí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8845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Nájemní smlouva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Nájem bytu - na dobu určitou nebo bez určení doby </a:t>
            </a:r>
            <a:r>
              <a:rPr lang="cs-CZ" dirty="0" smtClean="0"/>
              <a:t>užívání</a:t>
            </a:r>
          </a:p>
          <a:p>
            <a:r>
              <a:rPr lang="cs-CZ" b="1" dirty="0" smtClean="0"/>
              <a:t>písemně </a:t>
            </a:r>
            <a:r>
              <a:rPr lang="cs-CZ" dirty="0"/>
              <a:t>– obsahuje označení bytu a příslušenství, rozsah užívání, způsob výpočtu nájemného a úhrad za </a:t>
            </a:r>
            <a:r>
              <a:rPr lang="cs-CZ" dirty="0" smtClean="0"/>
              <a:t>služby</a:t>
            </a:r>
          </a:p>
          <a:p>
            <a:r>
              <a:rPr lang="cs-CZ" b="1" dirty="0" smtClean="0"/>
              <a:t>pronajímatel</a:t>
            </a:r>
            <a:r>
              <a:rPr lang="cs-CZ" dirty="0" smtClean="0"/>
              <a:t>  - povinen </a:t>
            </a:r>
            <a:r>
              <a:rPr lang="cs-CZ" dirty="0"/>
              <a:t>předat a udržovat byt ve stavu způsobilém k řádnému </a:t>
            </a:r>
            <a:r>
              <a:rPr lang="cs-CZ" dirty="0" smtClean="0"/>
              <a:t>užívání</a:t>
            </a:r>
          </a:p>
          <a:p>
            <a:r>
              <a:rPr lang="cs-CZ" b="1" dirty="0" smtClean="0"/>
              <a:t>nájemce</a:t>
            </a:r>
            <a:r>
              <a:rPr lang="cs-CZ" dirty="0" smtClean="0"/>
              <a:t>  - uhrazuje </a:t>
            </a:r>
            <a:r>
              <a:rPr lang="cs-CZ" dirty="0"/>
              <a:t>drobné opravy a náklady spojené s běžnou údržbou (pokud není dohodnuto jinak</a:t>
            </a:r>
            <a:r>
              <a:rPr lang="cs-CZ" dirty="0" smtClean="0"/>
              <a:t>), nájemce </a:t>
            </a:r>
            <a:r>
              <a:rPr lang="cs-CZ" dirty="0"/>
              <a:t>nesmí provádět bez souhlasu pronajímatele stavební úpravy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518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Nájemní smlouva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Nájem dopravního prostředku </a:t>
            </a:r>
            <a:r>
              <a:rPr lang="cs-CZ" dirty="0"/>
              <a:t>– pronajímatel přenechává nájemci užívání dopravního prostředku dobu určitou za </a:t>
            </a:r>
            <a:r>
              <a:rPr lang="cs-CZ" dirty="0" smtClean="0"/>
              <a:t>úplatu</a:t>
            </a:r>
          </a:p>
          <a:p>
            <a:r>
              <a:rPr lang="cs-CZ" dirty="0" smtClean="0"/>
              <a:t>nájemce </a:t>
            </a:r>
            <a:r>
              <a:rPr lang="cs-CZ" dirty="0"/>
              <a:t>– povinen pojistit jen pokud bylo </a:t>
            </a:r>
            <a:r>
              <a:rPr lang="cs-CZ" dirty="0" smtClean="0"/>
              <a:t>ujednáno</a:t>
            </a:r>
          </a:p>
          <a:p>
            <a:r>
              <a:rPr lang="cs-CZ" dirty="0" smtClean="0"/>
              <a:t>pronajímatel </a:t>
            </a:r>
            <a:r>
              <a:rPr lang="cs-CZ" dirty="0"/>
              <a:t>odpovídá za to, že je dopravní prostředek způsobilý k </a:t>
            </a:r>
            <a:r>
              <a:rPr lang="cs-CZ" dirty="0" smtClean="0"/>
              <a:t>provozu</a:t>
            </a:r>
          </a:p>
          <a:p>
            <a:r>
              <a:rPr lang="cs-CZ" dirty="0" smtClean="0"/>
              <a:t>autopůjčovny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812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Podnájemní smlouva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podnájemní smlouva je uzavíraná nájemcem s třetí osobou (</a:t>
            </a:r>
            <a:r>
              <a:rPr lang="cs-CZ" dirty="0" smtClean="0"/>
              <a:t>podnájemníkem)</a:t>
            </a:r>
          </a:p>
          <a:p>
            <a:r>
              <a:rPr lang="cs-CZ" dirty="0" smtClean="0"/>
              <a:t>vypověditelná </a:t>
            </a:r>
            <a:r>
              <a:rPr lang="cs-CZ" dirty="0"/>
              <a:t>bez udání </a:t>
            </a:r>
            <a:r>
              <a:rPr lang="cs-CZ" dirty="0" smtClean="0"/>
              <a:t>důvodu</a:t>
            </a:r>
          </a:p>
          <a:p>
            <a:r>
              <a:rPr lang="cs-CZ" dirty="0"/>
              <a:t>p</a:t>
            </a:r>
            <a:r>
              <a:rPr lang="cs-CZ" dirty="0" smtClean="0"/>
              <a:t>odnájem </a:t>
            </a:r>
            <a:r>
              <a:rPr lang="cs-CZ" dirty="0"/>
              <a:t>je možný jen se souhlasem pronajímatele.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63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09600"/>
            <a:ext cx="8911687" cy="1295400"/>
          </a:xfrm>
        </p:spPr>
        <p:txBody>
          <a:bodyPr/>
          <a:lstStyle/>
          <a:p>
            <a:r>
              <a:rPr lang="cs-CZ" b="1" dirty="0" smtClean="0"/>
              <a:t>Smlouva o dílo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zhotovitel </a:t>
            </a:r>
            <a:r>
              <a:rPr lang="cs-CZ" dirty="0"/>
              <a:t>se zavazuje objednateli, že mu na své nebezpečí provede objednané dílo za dohodnutou </a:t>
            </a:r>
            <a:r>
              <a:rPr lang="cs-CZ" dirty="0" smtClean="0"/>
              <a:t>cenu</a:t>
            </a:r>
          </a:p>
          <a:p>
            <a:r>
              <a:rPr lang="cs-CZ" b="1" dirty="0" smtClean="0"/>
              <a:t> objednatel </a:t>
            </a:r>
            <a:r>
              <a:rPr lang="cs-CZ" dirty="0"/>
              <a:t>se zavazuje, že dílo převezme a zaplatí dohodnutou </a:t>
            </a:r>
            <a:r>
              <a:rPr lang="cs-CZ" dirty="0" smtClean="0"/>
              <a:t>cenu</a:t>
            </a:r>
          </a:p>
          <a:p>
            <a:r>
              <a:rPr lang="cs-CZ" dirty="0" smtClean="0"/>
              <a:t>dílo má většinou </a:t>
            </a:r>
            <a:r>
              <a:rPr lang="cs-CZ" dirty="0"/>
              <a:t>hmotnou podstatu, ale i duševní </a:t>
            </a:r>
            <a:r>
              <a:rPr lang="cs-CZ" dirty="0" smtClean="0"/>
              <a:t>činnost</a:t>
            </a:r>
          </a:p>
          <a:p>
            <a:r>
              <a:rPr lang="cs-CZ" dirty="0" smtClean="0"/>
              <a:t>uzavřena (</a:t>
            </a:r>
            <a:r>
              <a:rPr lang="cs-CZ" dirty="0" err="1" smtClean="0"/>
              <a:t>n</a:t>
            </a:r>
            <a:r>
              <a:rPr lang="cs-CZ" b="1" dirty="0" err="1"/>
              <a:t>ústně</a:t>
            </a:r>
            <a:r>
              <a:rPr lang="cs-CZ" b="1" dirty="0"/>
              <a:t> </a:t>
            </a:r>
            <a:r>
              <a:rPr lang="cs-CZ" dirty="0" smtClean="0"/>
              <a:t>a </a:t>
            </a:r>
            <a:r>
              <a:rPr lang="cs-CZ" dirty="0"/>
              <a:t>počkání - fotografie</a:t>
            </a:r>
            <a:r>
              <a:rPr lang="cs-CZ" dirty="0" smtClean="0"/>
              <a:t>) nebo </a:t>
            </a:r>
            <a:r>
              <a:rPr lang="cs-CZ" b="1" dirty="0" smtClean="0"/>
              <a:t>písemně</a:t>
            </a:r>
            <a:r>
              <a:rPr lang="cs-CZ" dirty="0" smtClean="0"/>
              <a:t> - potvrzení </a:t>
            </a:r>
            <a:r>
              <a:rPr lang="cs-CZ" dirty="0"/>
              <a:t>o převzetí objednávky – předmět, rozsah, jakost, cenu, dobu zhotovení </a:t>
            </a:r>
            <a:r>
              <a:rPr lang="cs-CZ" dirty="0" smtClean="0"/>
              <a:t>díla</a:t>
            </a:r>
          </a:p>
          <a:p>
            <a:r>
              <a:rPr lang="cs-CZ" dirty="0" smtClean="0"/>
              <a:t>cena </a:t>
            </a:r>
            <a:r>
              <a:rPr lang="cs-CZ" dirty="0"/>
              <a:t>se platí po dokončení díla, zhotovitel právo na přiměřenou zálohu (nákladné nebo se dílo provádí po částech)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47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Smlouva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Vícestranný právní úkon</a:t>
            </a:r>
          </a:p>
          <a:p>
            <a:r>
              <a:rPr lang="cs-CZ" dirty="0" smtClean="0"/>
              <a:t>Zavazuje pouze strany  -) ne absolutní právo, ale relativní</a:t>
            </a:r>
          </a:p>
          <a:p>
            <a:r>
              <a:rPr lang="cs-CZ" dirty="0" smtClean="0"/>
              <a:t>V občanském zákoníku stanoveny obecná pravidla tvorby smluv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094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Smlouva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 negociace (vyjednávání o smlouvě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Předpoklady uzavření smlouvy:</a:t>
            </a:r>
          </a:p>
          <a:p>
            <a:r>
              <a:rPr lang="cs-CZ" dirty="0"/>
              <a:t>návrh na uzavření smlouvy </a:t>
            </a:r>
            <a:r>
              <a:rPr lang="cs-CZ" dirty="0" smtClean="0"/>
              <a:t>– </a:t>
            </a:r>
            <a:r>
              <a:rPr lang="cs-CZ" b="1" dirty="0" smtClean="0"/>
              <a:t>nabídka</a:t>
            </a:r>
            <a:r>
              <a:rPr lang="cs-CZ" dirty="0" smtClean="0"/>
              <a:t> </a:t>
            </a:r>
            <a:r>
              <a:rPr lang="cs-CZ" b="1" dirty="0" smtClean="0"/>
              <a:t>(oferta</a:t>
            </a:r>
            <a:r>
              <a:rPr lang="cs-CZ" b="1" dirty="0"/>
              <a:t>) </a:t>
            </a:r>
            <a:r>
              <a:rPr lang="cs-CZ" dirty="0"/>
              <a:t>– musí být zřejmé, že navrhovatel má v úmyslu uzavřít smlouvu s tím, komu činí </a:t>
            </a:r>
            <a:r>
              <a:rPr lang="cs-CZ" dirty="0" smtClean="0"/>
              <a:t>nabídku</a:t>
            </a:r>
          </a:p>
          <a:p>
            <a:r>
              <a:rPr lang="cs-CZ" dirty="0" smtClean="0"/>
              <a:t>ke </a:t>
            </a:r>
            <a:r>
              <a:rPr lang="cs-CZ" dirty="0"/>
              <a:t>vzniku smlouvy je třeba </a:t>
            </a:r>
            <a:r>
              <a:rPr lang="cs-CZ" b="1" dirty="0"/>
              <a:t>přijetí </a:t>
            </a:r>
            <a:r>
              <a:rPr lang="cs-CZ" b="1" dirty="0" smtClean="0"/>
              <a:t>nabídky (akceptace) -  </a:t>
            </a:r>
            <a:r>
              <a:rPr lang="cs-CZ" dirty="0" smtClean="0"/>
              <a:t>forma </a:t>
            </a:r>
            <a:r>
              <a:rPr lang="cs-CZ" dirty="0"/>
              <a:t>písemná, ústní, konkludentní (mlčky)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1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Smlouva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Smlouva o smlouvě budoucí (</a:t>
            </a:r>
            <a:r>
              <a:rPr lang="cs-CZ" b="1" dirty="0" err="1"/>
              <a:t>pactum</a:t>
            </a:r>
            <a:r>
              <a:rPr lang="cs-CZ" b="1" dirty="0"/>
              <a:t> de </a:t>
            </a:r>
            <a:r>
              <a:rPr lang="cs-CZ" b="1" dirty="0" err="1"/>
              <a:t>contrahendo</a:t>
            </a:r>
            <a:r>
              <a:rPr lang="cs-CZ" b="1" dirty="0"/>
              <a:t>) </a:t>
            </a:r>
            <a:r>
              <a:rPr lang="cs-CZ" dirty="0"/>
              <a:t>– zajistit si uzavření smlouvy v budoucnu, nejsou ještě známy všechny skutečnosti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100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smluv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Distanční smlouvy – uzavírány za použití komunikační prostředků na </a:t>
            </a:r>
            <a:r>
              <a:rPr lang="cs-CZ" dirty="0" smtClean="0"/>
              <a:t>dálku,</a:t>
            </a:r>
          </a:p>
          <a:p>
            <a:r>
              <a:rPr lang="cs-CZ" dirty="0"/>
              <a:t>S</a:t>
            </a:r>
            <a:r>
              <a:rPr lang="cs-CZ" dirty="0" smtClean="0"/>
              <a:t>mlouvy </a:t>
            </a:r>
            <a:r>
              <a:rPr lang="cs-CZ" dirty="0"/>
              <a:t>uzavírány mimo obchodní prostory (podomní obchod</a:t>
            </a:r>
            <a:r>
              <a:rPr lang="cs-CZ" dirty="0" smtClean="0"/>
              <a:t>) - zákon </a:t>
            </a:r>
            <a:r>
              <a:rPr lang="cs-CZ" dirty="0"/>
              <a:t>stanoví, kdy má spotřebitel právo odstoupit od </a:t>
            </a:r>
            <a:r>
              <a:rPr lang="cs-CZ" dirty="0" smtClean="0"/>
              <a:t>smlouvy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err="1" smtClean="0"/>
              <a:t>Inominátní</a:t>
            </a:r>
            <a:r>
              <a:rPr lang="cs-CZ" b="1" dirty="0" smtClean="0"/>
              <a:t>  </a:t>
            </a:r>
            <a:r>
              <a:rPr lang="cs-CZ" dirty="0" smtClean="0"/>
              <a:t>– </a:t>
            </a:r>
            <a:r>
              <a:rPr lang="cs-CZ" dirty="0"/>
              <a:t>typ této smlouvy není upraven v občanském zákoníku – co není zakázáno, je dovoleno, nesmí být porušován </a:t>
            </a:r>
            <a:r>
              <a:rPr lang="cs-CZ" dirty="0" smtClean="0"/>
              <a:t>zákon</a:t>
            </a:r>
          </a:p>
          <a:p>
            <a:r>
              <a:rPr lang="cs-CZ" b="1" dirty="0" err="1" smtClean="0"/>
              <a:t>Nominátní</a:t>
            </a:r>
            <a:r>
              <a:rPr lang="cs-CZ" dirty="0" smtClean="0"/>
              <a:t> – pojmenované v občanském zákoníku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144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Náležitosti smlouvy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Musí vždy </a:t>
            </a:r>
            <a:r>
              <a:rPr lang="cs-CZ" dirty="0" smtClean="0"/>
              <a:t>obsahovat: </a:t>
            </a:r>
          </a:p>
          <a:p>
            <a:r>
              <a:rPr lang="cs-CZ" dirty="0" smtClean="0"/>
              <a:t>Identifikaci </a:t>
            </a:r>
            <a:r>
              <a:rPr lang="cs-CZ" dirty="0"/>
              <a:t>smluvních </a:t>
            </a:r>
            <a:r>
              <a:rPr lang="cs-CZ" dirty="0" smtClean="0"/>
              <a:t>stran </a:t>
            </a:r>
          </a:p>
          <a:p>
            <a:r>
              <a:rPr lang="cs-CZ" dirty="0" smtClean="0"/>
              <a:t>Předmět smlouvy</a:t>
            </a:r>
          </a:p>
          <a:p>
            <a:r>
              <a:rPr lang="cs-CZ" dirty="0" smtClean="0"/>
              <a:t>Datum + Podpisy </a:t>
            </a:r>
            <a:r>
              <a:rPr lang="cs-CZ" dirty="0"/>
              <a:t>smluvních </a:t>
            </a:r>
            <a:r>
              <a:rPr lang="cs-CZ" dirty="0" smtClean="0"/>
              <a:t>stran (projev vůle) – nebo zástupců </a:t>
            </a:r>
          </a:p>
          <a:p>
            <a:r>
              <a:rPr lang="cs-CZ" dirty="0" smtClean="0"/>
              <a:t>Další možná ujednání - nepovinná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009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Projev vůle při uzavírání smluv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Projev </a:t>
            </a:r>
            <a:r>
              <a:rPr lang="cs-CZ" b="1" dirty="0"/>
              <a:t>vůle musí být </a:t>
            </a:r>
            <a:r>
              <a:rPr lang="cs-CZ" b="1" dirty="0" smtClean="0"/>
              <a:t>: </a:t>
            </a:r>
          </a:p>
          <a:p>
            <a:r>
              <a:rPr lang="cs-CZ" b="1" dirty="0" smtClean="0"/>
              <a:t>určitý</a:t>
            </a:r>
          </a:p>
          <a:p>
            <a:r>
              <a:rPr lang="cs-CZ" b="1" dirty="0" smtClean="0"/>
              <a:t>srozumitelný</a:t>
            </a:r>
          </a:p>
          <a:p>
            <a:r>
              <a:rPr lang="cs-CZ" b="1" dirty="0" smtClean="0"/>
              <a:t>vážný</a:t>
            </a:r>
          </a:p>
          <a:p>
            <a:r>
              <a:rPr lang="cs-CZ" b="1" dirty="0" smtClean="0"/>
              <a:t>ne donucení</a:t>
            </a:r>
          </a:p>
          <a:p>
            <a:r>
              <a:rPr lang="cs-CZ" b="1" dirty="0" smtClean="0"/>
              <a:t>ne v tísni</a:t>
            </a:r>
          </a:p>
          <a:p>
            <a:r>
              <a:rPr lang="cs-CZ" b="1" dirty="0"/>
              <a:t>n</a:t>
            </a:r>
            <a:r>
              <a:rPr lang="cs-CZ" b="1" dirty="0" smtClean="0"/>
              <a:t>e za nápadně nevýhodných podmínek</a:t>
            </a:r>
          </a:p>
          <a:p>
            <a:endParaRPr lang="cs-CZ" b="1" dirty="0"/>
          </a:p>
          <a:p>
            <a:r>
              <a:rPr lang="cs-CZ" b="1" dirty="0" smtClean="0"/>
              <a:t>popřípadě </a:t>
            </a:r>
            <a:r>
              <a:rPr lang="cs-CZ" b="1" dirty="0"/>
              <a:t>musí mít náležitou </a:t>
            </a:r>
            <a:r>
              <a:rPr lang="cs-CZ" b="1" dirty="0" smtClean="0"/>
              <a:t>formu -) jinak lze u soudu namítat neplatnost!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451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Kupní smlouva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Kupní smlouvou prodávající za úplatu (cenu) převádí vlastnictví věcí na </a:t>
            </a:r>
            <a:r>
              <a:rPr lang="cs-CZ" b="1" dirty="0" smtClean="0"/>
              <a:t>kupujícího = právní vztah KOUPĚ</a:t>
            </a:r>
          </a:p>
          <a:p>
            <a:r>
              <a:rPr lang="cs-CZ" b="1" dirty="0" smtClean="0"/>
              <a:t>předmětem </a:t>
            </a:r>
            <a:r>
              <a:rPr lang="cs-CZ" b="1" dirty="0"/>
              <a:t>kupní smlouvy</a:t>
            </a:r>
            <a:r>
              <a:rPr lang="cs-CZ" dirty="0"/>
              <a:t>: věci, které má prodávající ve vlastnictví a není omezeno dispoziční </a:t>
            </a:r>
            <a:r>
              <a:rPr lang="cs-CZ" dirty="0" smtClean="0"/>
              <a:t>právo</a:t>
            </a:r>
          </a:p>
          <a:p>
            <a:r>
              <a:rPr lang="cs-CZ" dirty="0" smtClean="0"/>
              <a:t>smlouva </a:t>
            </a:r>
            <a:r>
              <a:rPr lang="cs-CZ" dirty="0"/>
              <a:t>i </a:t>
            </a:r>
            <a:r>
              <a:rPr lang="cs-CZ" b="1" dirty="0"/>
              <a:t>ústní</a:t>
            </a:r>
            <a:r>
              <a:rPr lang="cs-CZ" dirty="0"/>
              <a:t>, pouze u koupě </a:t>
            </a:r>
            <a:r>
              <a:rPr lang="cs-CZ" b="1" dirty="0"/>
              <a:t>nemovitostí musí být </a:t>
            </a:r>
            <a:r>
              <a:rPr lang="cs-CZ" b="1" dirty="0" smtClean="0"/>
              <a:t>písemná</a:t>
            </a:r>
          </a:p>
          <a:p>
            <a:r>
              <a:rPr lang="cs-CZ" dirty="0" smtClean="0"/>
              <a:t>vlastnictví </a:t>
            </a:r>
            <a:r>
              <a:rPr lang="cs-CZ" dirty="0"/>
              <a:t>movitosti přechází na kupujícího </a:t>
            </a:r>
            <a:r>
              <a:rPr lang="cs-CZ" b="1" dirty="0"/>
              <a:t>převzetím </a:t>
            </a:r>
            <a:r>
              <a:rPr lang="cs-CZ" b="1" dirty="0" smtClean="0"/>
              <a:t>věci</a:t>
            </a:r>
          </a:p>
          <a:p>
            <a:r>
              <a:rPr lang="cs-CZ" dirty="0" smtClean="0"/>
              <a:t>vlastnictví </a:t>
            </a:r>
            <a:r>
              <a:rPr lang="cs-CZ" dirty="0"/>
              <a:t>koupené nemovitosti se nabývá </a:t>
            </a:r>
            <a:r>
              <a:rPr lang="cs-CZ" b="1" dirty="0"/>
              <a:t>vkladem do katastru </a:t>
            </a:r>
            <a:r>
              <a:rPr lang="cs-CZ" b="1" dirty="0" smtClean="0"/>
              <a:t>nemovitostí</a:t>
            </a:r>
          </a:p>
          <a:p>
            <a:r>
              <a:rPr lang="cs-CZ" dirty="0" smtClean="0"/>
              <a:t>Obecně: prodávající </a:t>
            </a:r>
            <a:r>
              <a:rPr lang="cs-CZ" dirty="0"/>
              <a:t>je povinen upozornit na vady věci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80908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56</TotalTime>
  <Words>1462</Words>
  <Application>Microsoft Office PowerPoint</Application>
  <PresentationFormat>Širokoúhlá obrazovka</PresentationFormat>
  <Paragraphs>158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Century Gothic</vt:lpstr>
      <vt:lpstr>Wingdings 3</vt:lpstr>
      <vt:lpstr>Stébla</vt:lpstr>
      <vt:lpstr>Relativní majetková práva</vt:lpstr>
      <vt:lpstr>Relativní majetková práva</vt:lpstr>
      <vt:lpstr>Smlouva</vt:lpstr>
      <vt:lpstr>Smlouva</vt:lpstr>
      <vt:lpstr>Smlouva </vt:lpstr>
      <vt:lpstr>Typy smluv</vt:lpstr>
      <vt:lpstr>Náležitosti smlouvy</vt:lpstr>
      <vt:lpstr>Projev vůle při uzavírání smluv</vt:lpstr>
      <vt:lpstr>Kupní smlouva</vt:lpstr>
      <vt:lpstr>Kupní smlouva</vt:lpstr>
      <vt:lpstr>Kupní smlouva</vt:lpstr>
      <vt:lpstr>Prodej zboží v obchodě</vt:lpstr>
      <vt:lpstr>Prodej zboží v obchodě</vt:lpstr>
      <vt:lpstr>Prodej zboží v obchodě</vt:lpstr>
      <vt:lpstr>Prodej zboží v obchodě</vt:lpstr>
      <vt:lpstr>Prodej zboží v obchodě</vt:lpstr>
      <vt:lpstr>Směnná smlouva</vt:lpstr>
      <vt:lpstr>Darovací smlouva</vt:lpstr>
      <vt:lpstr>Darovací smlouva</vt:lpstr>
      <vt:lpstr>Smlouva o zápůjčce</vt:lpstr>
      <vt:lpstr>Smlouva o výpůjčce</vt:lpstr>
      <vt:lpstr>Smlouva o výprose</vt:lpstr>
      <vt:lpstr>Nájemní smlouva </vt:lpstr>
      <vt:lpstr>Nájemní smlouva</vt:lpstr>
      <vt:lpstr>Nájemní smlouva</vt:lpstr>
      <vt:lpstr>Nájemní smlouva</vt:lpstr>
      <vt:lpstr>Podnájemní smlouva</vt:lpstr>
      <vt:lpstr>Smlouva o dílo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Relativní majetková práva</dc:title>
  <dc:creator>Irena Holá</dc:creator>
  <cp:lastModifiedBy>Irena Holá</cp:lastModifiedBy>
  <cp:revision>16</cp:revision>
  <dcterms:created xsi:type="dcterms:W3CDTF">2024-11-14T17:45:12Z</dcterms:created>
  <dcterms:modified xsi:type="dcterms:W3CDTF">2024-11-14T18:41:48Z</dcterms:modified>
</cp:coreProperties>
</file>