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843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0DC8-299D-4C02-8C42-73328B867F2D}" type="datetimeFigureOut">
              <a:rPr lang="cs-CZ" smtClean="0"/>
              <a:t>05.12.2024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9DBAC25-E1DF-421C-A42F-BB886DDDDA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7540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0DC8-299D-4C02-8C42-73328B867F2D}" type="datetimeFigureOut">
              <a:rPr lang="cs-CZ" smtClean="0"/>
              <a:t>05.12.2024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9DBAC25-E1DF-421C-A42F-BB886DDDDA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228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0DC8-299D-4C02-8C42-73328B867F2D}" type="datetimeFigureOut">
              <a:rPr lang="cs-CZ" smtClean="0"/>
              <a:t>05.12.2024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9DBAC25-E1DF-421C-A42F-BB886DDDDA97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1165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0DC8-299D-4C02-8C42-73328B867F2D}" type="datetimeFigureOut">
              <a:rPr lang="cs-CZ" smtClean="0"/>
              <a:t>05.12.2024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9DBAC25-E1DF-421C-A42F-BB886DDDDA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932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0DC8-299D-4C02-8C42-73328B867F2D}" type="datetimeFigureOut">
              <a:rPr lang="cs-CZ" smtClean="0"/>
              <a:t>05.12.2024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9DBAC25-E1DF-421C-A42F-BB886DDDDA97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61785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0DC8-299D-4C02-8C42-73328B867F2D}" type="datetimeFigureOut">
              <a:rPr lang="cs-CZ" smtClean="0"/>
              <a:t>05.12.2024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9DBAC25-E1DF-421C-A42F-BB886DDDDA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715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0DC8-299D-4C02-8C42-73328B867F2D}" type="datetimeFigureOut">
              <a:rPr lang="cs-CZ" smtClean="0"/>
              <a:t>05.12.2024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AC25-E1DF-421C-A42F-BB886DDDDA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093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0DC8-299D-4C02-8C42-73328B867F2D}" type="datetimeFigureOut">
              <a:rPr lang="cs-CZ" smtClean="0"/>
              <a:t>05.12.2024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AC25-E1DF-421C-A42F-BB886DDDDA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8228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0DC8-299D-4C02-8C42-73328B867F2D}" type="datetimeFigureOut">
              <a:rPr lang="cs-CZ" smtClean="0"/>
              <a:t>05.12.2024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AC25-E1DF-421C-A42F-BB886DDDDA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5514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0DC8-299D-4C02-8C42-73328B867F2D}" type="datetimeFigureOut">
              <a:rPr lang="cs-CZ" smtClean="0"/>
              <a:t>05.12.2024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9DBAC25-E1DF-421C-A42F-BB886DDDDA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9103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0DC8-299D-4C02-8C42-73328B867F2D}" type="datetimeFigureOut">
              <a:rPr lang="cs-CZ" smtClean="0"/>
              <a:t>05.12.2024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9DBAC25-E1DF-421C-A42F-BB886DDDDA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7362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0DC8-299D-4C02-8C42-73328B867F2D}" type="datetimeFigureOut">
              <a:rPr lang="cs-CZ" smtClean="0"/>
              <a:t>05.12.2024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9DBAC25-E1DF-421C-A42F-BB886DDDDA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8551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0DC8-299D-4C02-8C42-73328B867F2D}" type="datetimeFigureOut">
              <a:rPr lang="cs-CZ" smtClean="0"/>
              <a:t>05.12.2024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AC25-E1DF-421C-A42F-BB886DDDDA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2535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0DC8-299D-4C02-8C42-73328B867F2D}" type="datetimeFigureOut">
              <a:rPr lang="cs-CZ" smtClean="0"/>
              <a:t>05.12.2024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AC25-E1DF-421C-A42F-BB886DDDDA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4531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0DC8-299D-4C02-8C42-73328B867F2D}" type="datetimeFigureOut">
              <a:rPr lang="cs-CZ" smtClean="0"/>
              <a:t>05.12.2024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AC25-E1DF-421C-A42F-BB886DDDDA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0257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0DC8-299D-4C02-8C42-73328B867F2D}" type="datetimeFigureOut">
              <a:rPr lang="cs-CZ" smtClean="0"/>
              <a:t>05.12.2024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9DBAC25-E1DF-421C-A42F-BB886DDDDA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517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30DC8-299D-4C02-8C42-73328B867F2D}" type="datetimeFigureOut">
              <a:rPr lang="cs-CZ" smtClean="0"/>
              <a:t>05.12.2024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9DBAC25-E1DF-421C-A42F-BB886DDDDA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8151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Občanské soudní řízení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784597" y="4777381"/>
            <a:ext cx="8915399" cy="1126283"/>
          </a:xfrm>
        </p:spPr>
        <p:txBody>
          <a:bodyPr/>
          <a:lstStyle/>
          <a:p>
            <a:r>
              <a:rPr lang="cs-CZ" dirty="0" smtClean="0"/>
              <a:t>-) zák. č. 99/ 1963 Sb., občanský soudní řád</a:t>
            </a:r>
          </a:p>
          <a:p>
            <a:r>
              <a:rPr lang="cs-CZ" dirty="0" smtClean="0"/>
              <a:t>( -) zák. č. 292/2013 Sb., o zvláštních řízeních soudních 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7519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 </a:t>
            </a:r>
            <a:r>
              <a:rPr lang="cs-CZ" b="1" dirty="0"/>
              <a:t>SOUDCE 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jmenuje prezident </a:t>
            </a:r>
            <a:r>
              <a:rPr lang="cs-CZ" b="1" dirty="0" smtClean="0"/>
              <a:t>republiky</a:t>
            </a:r>
          </a:p>
          <a:p>
            <a:r>
              <a:rPr lang="cs-CZ" dirty="0" smtClean="0"/>
              <a:t>státní </a:t>
            </a:r>
            <a:r>
              <a:rPr lang="cs-CZ" dirty="0"/>
              <a:t>občanství </a:t>
            </a:r>
            <a:r>
              <a:rPr lang="cs-CZ" dirty="0" smtClean="0"/>
              <a:t>ČR</a:t>
            </a:r>
          </a:p>
          <a:p>
            <a:r>
              <a:rPr lang="cs-CZ" dirty="0" smtClean="0"/>
              <a:t>plná </a:t>
            </a:r>
            <a:r>
              <a:rPr lang="cs-CZ" dirty="0"/>
              <a:t>způsobilost k právním </a:t>
            </a:r>
            <a:r>
              <a:rPr lang="cs-CZ" dirty="0" smtClean="0"/>
              <a:t>úkonům</a:t>
            </a:r>
          </a:p>
          <a:p>
            <a:r>
              <a:rPr lang="cs-CZ" dirty="0" smtClean="0"/>
              <a:t>Bezúhonnost</a:t>
            </a:r>
          </a:p>
          <a:p>
            <a:r>
              <a:rPr lang="cs-CZ" dirty="0" smtClean="0"/>
              <a:t>věk </a:t>
            </a:r>
            <a:r>
              <a:rPr lang="cs-CZ" dirty="0"/>
              <a:t>nejméně 30 </a:t>
            </a:r>
            <a:r>
              <a:rPr lang="cs-CZ" dirty="0" smtClean="0"/>
              <a:t>let</a:t>
            </a:r>
          </a:p>
          <a:p>
            <a:r>
              <a:rPr lang="cs-CZ" dirty="0" smtClean="0"/>
              <a:t>české </a:t>
            </a:r>
            <a:r>
              <a:rPr lang="cs-CZ" dirty="0"/>
              <a:t>vysokoškolské magisterské </a:t>
            </a:r>
            <a:r>
              <a:rPr lang="cs-CZ" dirty="0" smtClean="0"/>
              <a:t>vzdělán </a:t>
            </a:r>
            <a:r>
              <a:rPr lang="cs-CZ" dirty="0" err="1" smtClean="0"/>
              <a:t>ív</a:t>
            </a:r>
            <a:r>
              <a:rPr lang="cs-CZ" dirty="0" smtClean="0"/>
              <a:t> </a:t>
            </a:r>
            <a:r>
              <a:rPr lang="cs-CZ" dirty="0"/>
              <a:t>oblasti </a:t>
            </a:r>
            <a:r>
              <a:rPr lang="cs-CZ" dirty="0" smtClean="0"/>
              <a:t>práva</a:t>
            </a:r>
          </a:p>
          <a:p>
            <a:r>
              <a:rPr lang="cs-CZ" dirty="0" smtClean="0"/>
              <a:t>složení</a:t>
            </a:r>
            <a:r>
              <a:rPr lang="cs-CZ" dirty="0"/>
              <a:t> justiční </a:t>
            </a:r>
            <a:r>
              <a:rPr lang="cs-CZ" dirty="0" smtClean="0"/>
              <a:t>zkoušky</a:t>
            </a:r>
          </a:p>
          <a:p>
            <a:r>
              <a:rPr lang="cs-CZ" dirty="0" smtClean="0"/>
              <a:t>zkušenosti </a:t>
            </a:r>
            <a:r>
              <a:rPr lang="cs-CZ" dirty="0"/>
              <a:t>a morální vlastnosti dávající záruku, že bude funkce soudce řádně </a:t>
            </a:r>
            <a:r>
              <a:rPr lang="cs-CZ" dirty="0" smtClean="0"/>
              <a:t>zastávána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6209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PŘÍSEDÍCÍ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L</a:t>
            </a:r>
            <a:r>
              <a:rPr lang="cs-CZ" b="1" dirty="0" smtClean="0"/>
              <a:t>aikové</a:t>
            </a:r>
            <a:r>
              <a:rPr lang="cs-CZ" b="1" dirty="0"/>
              <a:t>, kteří se podílí na </a:t>
            </a:r>
            <a:r>
              <a:rPr lang="cs-CZ" b="1" dirty="0" smtClean="0"/>
              <a:t>rozhodovací</a:t>
            </a:r>
            <a:r>
              <a:rPr lang="cs-CZ" dirty="0" smtClean="0"/>
              <a:t> činnosti</a:t>
            </a:r>
            <a:r>
              <a:rPr lang="cs-CZ" dirty="0"/>
              <a:t> soudů svou účastí v soudních </a:t>
            </a:r>
            <a:r>
              <a:rPr lang="cs-CZ" dirty="0" smtClean="0"/>
              <a:t>senátech (zasedání </a:t>
            </a:r>
            <a:r>
              <a:rPr lang="cs-CZ" dirty="0"/>
              <a:t>v tříčlenných soudních </a:t>
            </a:r>
            <a:r>
              <a:rPr lang="cs-CZ" dirty="0" smtClean="0"/>
              <a:t>senátech)</a:t>
            </a:r>
          </a:p>
          <a:p>
            <a:r>
              <a:rPr lang="cs-CZ" dirty="0" smtClean="0"/>
              <a:t>Funkce </a:t>
            </a:r>
            <a:r>
              <a:rPr lang="cs-CZ" dirty="0"/>
              <a:t>přísedícího je veřejnou funkcí a není slučitelná s funkcí poslance nebo </a:t>
            </a:r>
            <a:r>
              <a:rPr lang="cs-CZ" dirty="0" smtClean="0"/>
              <a:t>senátora</a:t>
            </a:r>
          </a:p>
          <a:p>
            <a:r>
              <a:rPr lang="cs-CZ" dirty="0" smtClean="0"/>
              <a:t>Za </a:t>
            </a:r>
            <a:r>
              <a:rPr lang="cs-CZ" dirty="0"/>
              <a:t>výkon své funkce dostávají náhradu </a:t>
            </a:r>
            <a:r>
              <a:rPr lang="cs-CZ" dirty="0" smtClean="0"/>
              <a:t>mzdy a </a:t>
            </a:r>
            <a:r>
              <a:rPr lang="cs-CZ" dirty="0"/>
              <a:t>hotových </a:t>
            </a:r>
            <a:r>
              <a:rPr lang="cs-CZ" dirty="0" smtClean="0"/>
              <a:t>výdajů</a:t>
            </a:r>
          </a:p>
          <a:p>
            <a:r>
              <a:rPr lang="cs-CZ" dirty="0" smtClean="0"/>
              <a:t>Nejsou </a:t>
            </a:r>
            <a:r>
              <a:rPr lang="cs-CZ" dirty="0"/>
              <a:t>po nich požadovány žádné </a:t>
            </a:r>
            <a:r>
              <a:rPr lang="cs-CZ" dirty="0" smtClean="0"/>
              <a:t>zvláštní znalosti </a:t>
            </a:r>
            <a:r>
              <a:rPr lang="cs-CZ" dirty="0"/>
              <a:t>práva (proto je dbáno o jejich odbornou </a:t>
            </a:r>
            <a:r>
              <a:rPr lang="cs-CZ" dirty="0" smtClean="0"/>
              <a:t>průpravu)</a:t>
            </a:r>
          </a:p>
          <a:p>
            <a:r>
              <a:rPr lang="cs-CZ" dirty="0" smtClean="0"/>
              <a:t>Přísedící </a:t>
            </a:r>
            <a:r>
              <a:rPr lang="cs-CZ" dirty="0"/>
              <a:t>okresních soudů volí a odvolává zastupitelstva obcí a přísedící krajských </a:t>
            </a:r>
            <a:r>
              <a:rPr lang="cs-CZ" dirty="0" smtClean="0"/>
              <a:t>soudů volí </a:t>
            </a:r>
            <a:r>
              <a:rPr lang="cs-CZ" dirty="0"/>
              <a:t>zastupitelstva </a:t>
            </a:r>
            <a:r>
              <a:rPr lang="cs-CZ" dirty="0" smtClean="0"/>
              <a:t>kraje, na 4 roky</a:t>
            </a:r>
            <a:endParaRPr lang="cs-CZ" dirty="0"/>
          </a:p>
          <a:p>
            <a:r>
              <a:rPr lang="cs-CZ" dirty="0" smtClean="0"/>
              <a:t>Spíše formální funkce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1056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 PŘÍSLUŠNOST SOUDŮ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Vymezuje rozsah působnosti mezi jednotlivými soudy navzájem, vztahy mezi nimi, případně určení konkrétního soudu, jenž bude věc projednávat a rozhodovat o </a:t>
            </a:r>
            <a:r>
              <a:rPr lang="cs-CZ" dirty="0" smtClean="0"/>
              <a:t>ní</a:t>
            </a:r>
          </a:p>
          <a:p>
            <a:r>
              <a:rPr lang="cs-CZ" u="sng" dirty="0"/>
              <a:t> </a:t>
            </a:r>
            <a:r>
              <a:rPr lang="cs-CZ" b="1" u="sng" dirty="0"/>
              <a:t>T</a:t>
            </a:r>
            <a:r>
              <a:rPr lang="cs-CZ" b="1" u="sng" dirty="0" smtClean="0"/>
              <a:t>j</a:t>
            </a:r>
            <a:r>
              <a:rPr lang="cs-CZ" b="1" u="sng" dirty="0"/>
              <a:t>. který soud věc projednává a rozhoduje v prvním stupni</a:t>
            </a:r>
            <a:endParaRPr lang="cs-CZ" u="sng" dirty="0" smtClean="0"/>
          </a:p>
          <a:p>
            <a:r>
              <a:rPr lang="cs-CZ" dirty="0" smtClean="0"/>
              <a:t>Rozlišujeme:</a:t>
            </a:r>
          </a:p>
          <a:p>
            <a:pPr marL="0" indent="0">
              <a:buNone/>
            </a:pPr>
            <a:r>
              <a:rPr lang="cs-CZ" b="1" dirty="0" smtClean="0"/>
              <a:t>-) příslušnost </a:t>
            </a:r>
            <a:r>
              <a:rPr lang="cs-CZ" b="1" dirty="0"/>
              <a:t>věcnou </a:t>
            </a:r>
            <a:endParaRPr lang="cs-CZ" b="1" dirty="0"/>
          </a:p>
          <a:p>
            <a:pPr marL="0" indent="0">
              <a:buNone/>
            </a:pPr>
            <a:r>
              <a:rPr lang="cs-CZ" b="1" dirty="0" smtClean="0"/>
              <a:t>-) příslušnost místní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526606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b="1" dirty="0" smtClean="0"/>
              <a:t>PŘÍSLUŠNOST VĚCNÁ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Nestanoví-li zákon jinak, jsou k řízení v prvním stupni příslušné </a:t>
            </a:r>
            <a:r>
              <a:rPr lang="cs-CZ" b="1" dirty="0"/>
              <a:t>okresní </a:t>
            </a:r>
            <a:r>
              <a:rPr lang="cs-CZ" b="1" dirty="0" smtClean="0"/>
              <a:t>soudy</a:t>
            </a:r>
          </a:p>
          <a:p>
            <a:r>
              <a:rPr lang="cs-CZ" b="1" dirty="0" smtClean="0"/>
              <a:t>Krajské </a:t>
            </a:r>
            <a:r>
              <a:rPr lang="cs-CZ" b="1" dirty="0"/>
              <a:t>soudy </a:t>
            </a:r>
            <a:r>
              <a:rPr lang="cs-CZ" dirty="0"/>
              <a:t>rozhodují jako soudy prvního stupně o specializovaných a </a:t>
            </a:r>
            <a:r>
              <a:rPr lang="cs-CZ" dirty="0" smtClean="0"/>
              <a:t>méně </a:t>
            </a:r>
            <a:r>
              <a:rPr lang="cs-CZ" dirty="0"/>
              <a:t>frekventovaných agendách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-) ochrana osobnosti</a:t>
            </a:r>
          </a:p>
          <a:p>
            <a:pPr marL="0" indent="0">
              <a:buNone/>
            </a:pPr>
            <a:r>
              <a:rPr lang="cs-CZ" dirty="0" smtClean="0"/>
              <a:t>-) spory </a:t>
            </a:r>
            <a:r>
              <a:rPr lang="cs-CZ" dirty="0"/>
              <a:t>z nemocenského nebo důchodového </a:t>
            </a:r>
            <a:r>
              <a:rPr lang="cs-CZ" dirty="0" smtClean="0"/>
              <a:t>pojištění</a:t>
            </a:r>
          </a:p>
          <a:p>
            <a:pPr marL="0" indent="0">
              <a:buNone/>
            </a:pPr>
            <a:r>
              <a:rPr lang="cs-CZ" dirty="0" smtClean="0"/>
              <a:t>-)  </a:t>
            </a:r>
            <a:r>
              <a:rPr lang="cs-CZ" dirty="0"/>
              <a:t>o určení nezákonnosti výluky nebo </a:t>
            </a:r>
            <a:r>
              <a:rPr lang="cs-CZ" dirty="0" smtClean="0"/>
              <a:t>stávky</a:t>
            </a:r>
          </a:p>
          <a:p>
            <a:pPr marL="0" indent="0">
              <a:buNone/>
            </a:pPr>
            <a:r>
              <a:rPr lang="cs-CZ" dirty="0" smtClean="0"/>
              <a:t>-) podstatné část </a:t>
            </a:r>
            <a:r>
              <a:rPr lang="cs-CZ" dirty="0"/>
              <a:t>agendy ve věcech </a:t>
            </a:r>
            <a:r>
              <a:rPr lang="cs-CZ" dirty="0" smtClean="0"/>
              <a:t>obchodních</a:t>
            </a:r>
          </a:p>
          <a:p>
            <a:pPr marL="0" indent="0">
              <a:buNone/>
            </a:pPr>
            <a:r>
              <a:rPr lang="cs-CZ" dirty="0" smtClean="0"/>
              <a:t>-) věci o peněžní </a:t>
            </a:r>
            <a:r>
              <a:rPr lang="cs-CZ" dirty="0"/>
              <a:t>plnění </a:t>
            </a:r>
            <a:r>
              <a:rPr lang="cs-CZ" dirty="0" smtClean="0"/>
              <a:t>nad </a:t>
            </a:r>
            <a:r>
              <a:rPr lang="cs-CZ" b="1" dirty="0" smtClean="0"/>
              <a:t>100 tis. Kč</a:t>
            </a:r>
          </a:p>
          <a:p>
            <a:pPr marL="0" indent="0">
              <a:buNone/>
            </a:pPr>
            <a:r>
              <a:rPr lang="cs-CZ" b="1" dirty="0" smtClean="0"/>
              <a:t>Nejvyšší soud</a:t>
            </a:r>
            <a:r>
              <a:rPr lang="cs-CZ" dirty="0" smtClean="0"/>
              <a:t> </a:t>
            </a:r>
            <a:r>
              <a:rPr lang="cs-CZ" dirty="0"/>
              <a:t>rozhoduje jako soud prvního stupně </a:t>
            </a:r>
            <a:r>
              <a:rPr lang="cs-CZ" b="1" dirty="0"/>
              <a:t>tehdy, </a:t>
            </a:r>
            <a:r>
              <a:rPr lang="cs-CZ" b="1" dirty="0" smtClean="0"/>
              <a:t>stanoví-li </a:t>
            </a:r>
            <a:r>
              <a:rPr lang="cs-CZ" b="1" dirty="0"/>
              <a:t>tak zákon</a:t>
            </a:r>
            <a:r>
              <a:rPr lang="cs-CZ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1891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b="1" dirty="0" smtClean="0"/>
              <a:t>PŘÍSLUŠNOST </a:t>
            </a:r>
            <a:r>
              <a:rPr lang="cs-CZ" b="1" dirty="0"/>
              <a:t>MÍSTNÍ 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OBECNÁ</a:t>
            </a:r>
            <a:r>
              <a:rPr lang="cs-CZ" dirty="0"/>
              <a:t> </a:t>
            </a:r>
            <a:r>
              <a:rPr lang="cs-CZ" dirty="0" smtClean="0"/>
              <a:t>– </a:t>
            </a:r>
            <a:r>
              <a:rPr lang="cs-CZ" u="sng" dirty="0" smtClean="0"/>
              <a:t>soud žalované strany</a:t>
            </a:r>
          </a:p>
          <a:p>
            <a:pPr marL="0" indent="0">
              <a:buNone/>
            </a:pPr>
            <a:r>
              <a:rPr lang="cs-CZ" dirty="0" smtClean="0"/>
              <a:t>– pro fyzické </a:t>
            </a:r>
            <a:r>
              <a:rPr lang="cs-CZ" dirty="0"/>
              <a:t>osoby je soud v obvodu jejího bydliště (místa, kde se zdržuje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 smtClean="0"/>
              <a:t>pro </a:t>
            </a:r>
            <a:r>
              <a:rPr lang="cs-CZ" dirty="0"/>
              <a:t>právnické osoby její sídlo, sídlo organizační složky státu (event. místo, kde nastala rozhodná skutečnost) atd</a:t>
            </a:r>
            <a:r>
              <a:rPr lang="cs-CZ" dirty="0" smtClean="0"/>
              <a:t>.;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DANÁ NA VÝBĚR </a:t>
            </a:r>
            <a:r>
              <a:rPr lang="cs-CZ" dirty="0"/>
              <a:t>– vedle obecného soudu žalovaného může být příslušný též jiný </a:t>
            </a:r>
            <a:r>
              <a:rPr lang="cs-CZ" dirty="0" smtClean="0"/>
              <a:t>soud</a:t>
            </a:r>
          </a:p>
          <a:p>
            <a:pPr marL="0" indent="0">
              <a:buNone/>
            </a:pPr>
            <a:r>
              <a:rPr lang="cs-CZ" b="1" dirty="0" smtClean="0"/>
              <a:t>-) volba </a:t>
            </a:r>
            <a:r>
              <a:rPr lang="cs-CZ" b="1" dirty="0"/>
              <a:t>je na žalobci </a:t>
            </a:r>
            <a:r>
              <a:rPr lang="cs-CZ" dirty="0"/>
              <a:t>(též místo, kde nastala rozhodná skutečnost</a:t>
            </a:r>
            <a:r>
              <a:rPr lang="cs-CZ" dirty="0" smtClean="0"/>
              <a:t>, např</a:t>
            </a:r>
            <a:r>
              <a:rPr lang="cs-CZ" dirty="0"/>
              <a:t>. kde vznikla </a:t>
            </a:r>
            <a:r>
              <a:rPr lang="cs-CZ" dirty="0" smtClean="0"/>
              <a:t>škoda, kde </a:t>
            </a:r>
            <a:r>
              <a:rPr lang="cs-CZ" dirty="0"/>
              <a:t>je umístěna organizační složka právnické </a:t>
            </a:r>
            <a:r>
              <a:rPr lang="cs-CZ" dirty="0" err="1" smtClean="0"/>
              <a:t>osobyatd</a:t>
            </a:r>
            <a:r>
              <a:rPr lang="cs-CZ" dirty="0"/>
              <a:t>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8658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PŘÍSLUŠNOST MÍSTNÍ 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VÝLUČNÁ</a:t>
            </a:r>
            <a:r>
              <a:rPr lang="cs-CZ" dirty="0"/>
              <a:t> – namísto obecného soudu </a:t>
            </a:r>
            <a:r>
              <a:rPr lang="cs-CZ" dirty="0" smtClean="0"/>
              <a:t>(dle bydliště žalovaného) je </a:t>
            </a:r>
            <a:r>
              <a:rPr lang="cs-CZ" dirty="0"/>
              <a:t>příslušný jiný zákonem stanovený </a:t>
            </a:r>
            <a:r>
              <a:rPr lang="cs-CZ" dirty="0" smtClean="0"/>
              <a:t>soud</a:t>
            </a:r>
          </a:p>
          <a:p>
            <a:pPr marL="0" indent="0">
              <a:buNone/>
            </a:pPr>
            <a:r>
              <a:rPr lang="cs-CZ" dirty="0" smtClean="0"/>
              <a:t>např.: rozvodový </a:t>
            </a:r>
            <a:r>
              <a:rPr lang="cs-CZ" dirty="0"/>
              <a:t>soud pro řízení následující, soud bydliště nezletilého</a:t>
            </a:r>
            <a:r>
              <a:rPr lang="cs-CZ" dirty="0" smtClean="0"/>
              <a:t>, soud</a:t>
            </a:r>
            <a:r>
              <a:rPr lang="cs-CZ" dirty="0"/>
              <a:t>, v jehož obvodu je nemovitosti, týká-li se řízení práva k ní atd.).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00322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ÚČASTNÍCI ŘÍZENÍ 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Osoby, o jejichž právech a </a:t>
            </a:r>
            <a:r>
              <a:rPr lang="cs-CZ" b="1" dirty="0" smtClean="0"/>
              <a:t>povinnostech</a:t>
            </a:r>
            <a:r>
              <a:rPr lang="cs-CZ" dirty="0" smtClean="0"/>
              <a:t> má </a:t>
            </a:r>
            <a:r>
              <a:rPr lang="cs-CZ" dirty="0"/>
              <a:t>být v řízení </a:t>
            </a:r>
            <a:r>
              <a:rPr lang="cs-CZ" dirty="0" smtClean="0"/>
              <a:t>jednáno.</a:t>
            </a:r>
          </a:p>
          <a:p>
            <a:r>
              <a:rPr lang="cs-CZ" dirty="0"/>
              <a:t>M</a:t>
            </a:r>
            <a:r>
              <a:rPr lang="cs-CZ" dirty="0" smtClean="0"/>
              <a:t>ají </a:t>
            </a:r>
            <a:r>
              <a:rPr lang="cs-CZ" dirty="0"/>
              <a:t>rovné postavení </a:t>
            </a:r>
            <a:r>
              <a:rPr lang="cs-CZ" dirty="0" smtClean="0"/>
              <a:t> –</a:t>
            </a:r>
            <a:r>
              <a:rPr lang="cs-CZ" dirty="0"/>
              <a:t>soud je povinen zajistit jim stejné možnosti uplatnění </a:t>
            </a:r>
            <a:r>
              <a:rPr lang="cs-CZ" dirty="0" smtClean="0"/>
              <a:t>práv</a:t>
            </a:r>
          </a:p>
          <a:p>
            <a:r>
              <a:rPr lang="cs-CZ" b="1" u="sng" dirty="0"/>
              <a:t>Ž</a:t>
            </a:r>
            <a:r>
              <a:rPr lang="cs-CZ" b="1" u="sng" dirty="0" smtClean="0"/>
              <a:t>alobce</a:t>
            </a:r>
            <a:r>
              <a:rPr lang="cs-CZ" dirty="0" smtClean="0"/>
              <a:t> </a:t>
            </a:r>
            <a:r>
              <a:rPr lang="cs-CZ" dirty="0"/>
              <a:t>(navrhovatel</a:t>
            </a:r>
            <a:r>
              <a:rPr lang="cs-CZ" dirty="0" smtClean="0"/>
              <a:t>)</a:t>
            </a:r>
          </a:p>
          <a:p>
            <a:r>
              <a:rPr lang="cs-CZ" b="1" u="sng" dirty="0"/>
              <a:t>Ž</a:t>
            </a:r>
            <a:r>
              <a:rPr lang="cs-CZ" b="1" u="sng" dirty="0" smtClean="0"/>
              <a:t>alovaný </a:t>
            </a:r>
            <a:r>
              <a:rPr lang="cs-CZ" dirty="0"/>
              <a:t>(odpůrce)ten, koho zákon za účastníka výslovně </a:t>
            </a:r>
            <a:r>
              <a:rPr lang="cs-CZ" dirty="0" smtClean="0"/>
              <a:t>označuje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-) další účastníci: svědek, poškozený, znalec, tlumoční</a:t>
            </a:r>
            <a:r>
              <a:rPr lang="cs-CZ" dirty="0"/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18332220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 </a:t>
            </a:r>
            <a:r>
              <a:rPr lang="cs-CZ" b="1" dirty="0"/>
              <a:t>PROCESNÍ ZPŮSOBILOST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086708"/>
            <a:ext cx="8915400" cy="3777622"/>
          </a:xfrm>
        </p:spPr>
        <p:txBody>
          <a:bodyPr/>
          <a:lstStyle/>
          <a:p>
            <a:r>
              <a:rPr lang="cs-CZ" b="1" dirty="0" smtClean="0"/>
              <a:t>= </a:t>
            </a:r>
            <a:r>
              <a:rPr lang="cs-CZ" b="1" dirty="0"/>
              <a:t> ZPŮSOBILOST BÝT ÚČASTNÍKEM </a:t>
            </a:r>
            <a:r>
              <a:rPr lang="cs-CZ" b="1" dirty="0" smtClean="0"/>
              <a:t>ŘÍZENÍ</a:t>
            </a:r>
          </a:p>
          <a:p>
            <a:r>
              <a:rPr lang="cs-CZ" dirty="0"/>
              <a:t>tj. způsobilost mít procesní práva a povinnosti - tuto způsobilost určuje hmotné právo ( občanské právo hmotné – nezletilé dítě, </a:t>
            </a:r>
            <a:r>
              <a:rPr lang="cs-CZ" dirty="0" err="1"/>
              <a:t>nasciturus</a:t>
            </a:r>
            <a:r>
              <a:rPr lang="cs-CZ" dirty="0"/>
              <a:t>.., pracovní právo a pod</a:t>
            </a:r>
            <a:r>
              <a:rPr lang="cs-CZ" dirty="0" smtClean="0"/>
              <a:t>).</a:t>
            </a:r>
          </a:p>
          <a:p>
            <a:endParaRPr lang="cs-CZ" dirty="0"/>
          </a:p>
          <a:p>
            <a:r>
              <a:rPr lang="cs-CZ" dirty="0"/>
              <a:t>Způsobilost k tomu, aby účastník mohl před soudem samostatně </a:t>
            </a:r>
            <a:r>
              <a:rPr lang="cs-CZ" dirty="0" smtClean="0"/>
              <a:t>jednat</a:t>
            </a:r>
          </a:p>
          <a:p>
            <a:r>
              <a:rPr lang="cs-CZ" dirty="0" smtClean="0"/>
              <a:t>V</a:t>
            </a:r>
            <a:r>
              <a:rPr lang="cs-CZ" dirty="0"/>
              <a:t> plném rozsahu se nabývá </a:t>
            </a:r>
            <a:r>
              <a:rPr lang="cs-CZ" dirty="0" smtClean="0"/>
              <a:t>zletilostí</a:t>
            </a:r>
          </a:p>
          <a:p>
            <a:r>
              <a:rPr lang="cs-CZ" dirty="0" smtClean="0"/>
              <a:t>Nezletilé </a:t>
            </a:r>
            <a:r>
              <a:rPr lang="cs-CZ" dirty="0"/>
              <a:t>osoby – </a:t>
            </a:r>
            <a:r>
              <a:rPr lang="cs-CZ" b="1" dirty="0"/>
              <a:t>zastoupení zákonným zástupcem </a:t>
            </a:r>
            <a:r>
              <a:rPr lang="cs-CZ" dirty="0"/>
              <a:t>– </a:t>
            </a:r>
            <a:r>
              <a:rPr lang="cs-CZ" dirty="0" smtClean="0"/>
              <a:t>rodiči</a:t>
            </a:r>
          </a:p>
          <a:p>
            <a:r>
              <a:rPr lang="cs-CZ" dirty="0" smtClean="0"/>
              <a:t>Osoby </a:t>
            </a:r>
            <a:r>
              <a:rPr lang="cs-CZ" dirty="0"/>
              <a:t>stižené duševní poruchou s omezením ke způsobilosti k právním úkonům – soudem stanovený </a:t>
            </a:r>
            <a:r>
              <a:rPr lang="cs-CZ" b="1" dirty="0"/>
              <a:t>opatrovník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48492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b="1" dirty="0" smtClean="0"/>
              <a:t>ZASTOUPENÍ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Ze zákona – viz. výše zákonný zástupce</a:t>
            </a:r>
          </a:p>
          <a:p>
            <a:r>
              <a:rPr lang="cs-CZ" dirty="0" smtClean="0"/>
              <a:t>Na zákl. soudního rozhodnutí – viz. výše opatrovník</a:t>
            </a:r>
          </a:p>
          <a:p>
            <a:r>
              <a:rPr lang="cs-CZ" dirty="0" smtClean="0"/>
              <a:t>Na základě </a:t>
            </a:r>
            <a:r>
              <a:rPr lang="cs-CZ" b="1" dirty="0" smtClean="0"/>
              <a:t>plné moci (jiná zletilá osoba, advokát, notář..)</a:t>
            </a:r>
          </a:p>
        </p:txBody>
      </p:sp>
    </p:spTree>
    <p:extLst>
      <p:ext uri="{BB962C8B-B14F-4D97-AF65-F5344CB8AC3E}">
        <p14:creationId xmlns:p14="http://schemas.microsoft.com/office/powerpoint/2010/main" val="41613323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 </a:t>
            </a:r>
            <a:r>
              <a:rPr lang="cs-CZ" b="1" dirty="0"/>
              <a:t>DRUHY CIVILNÍHO PROCESU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ŘÍZENÍ </a:t>
            </a:r>
            <a:r>
              <a:rPr lang="cs-CZ" b="1" dirty="0" smtClean="0"/>
              <a:t>NALÉZACÍ</a:t>
            </a:r>
          </a:p>
          <a:p>
            <a:r>
              <a:rPr lang="cs-CZ" b="1" dirty="0" smtClean="0"/>
              <a:t>ŘÍZENÍ </a:t>
            </a:r>
            <a:r>
              <a:rPr lang="cs-CZ" b="1" dirty="0"/>
              <a:t>VYKONÁVACÍ (EXEKUČNÍ</a:t>
            </a:r>
            <a:r>
              <a:rPr lang="cs-CZ" b="1" dirty="0" smtClean="0"/>
              <a:t>)</a:t>
            </a:r>
          </a:p>
          <a:p>
            <a:r>
              <a:rPr lang="cs-CZ" b="1" dirty="0" smtClean="0"/>
              <a:t>ŘÍZENÍ INSOLVENČNÍ </a:t>
            </a:r>
          </a:p>
          <a:p>
            <a:r>
              <a:rPr lang="cs-CZ" b="1" dirty="0"/>
              <a:t>SMÍRČÍ A ZAJIŠŤOVACÍ ŘÍZENÍ</a:t>
            </a:r>
            <a:endParaRPr lang="cs-CZ" b="1" dirty="0" smtClean="0"/>
          </a:p>
          <a:p>
            <a:r>
              <a:rPr lang="cs-CZ" b="1" dirty="0" smtClean="0"/>
              <a:t>ŘÍZENÍ ROZHODČÍ </a:t>
            </a:r>
            <a:r>
              <a:rPr lang="cs-CZ" b="1" dirty="0"/>
              <a:t>(ARBITRÁŽNÍ</a:t>
            </a:r>
            <a:r>
              <a:rPr lang="cs-CZ" b="1" dirty="0" smtClean="0"/>
              <a:t>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833592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Občanské soudní </a:t>
            </a:r>
            <a:r>
              <a:rPr lang="cs-CZ" b="1" dirty="0" smtClean="0"/>
              <a:t>řízení - </a:t>
            </a:r>
            <a:r>
              <a:rPr lang="cs-CZ" b="1" dirty="0"/>
              <a:t>civilní </a:t>
            </a:r>
            <a:r>
              <a:rPr lang="cs-CZ" b="1" dirty="0" smtClean="0"/>
              <a:t>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Proces = </a:t>
            </a:r>
            <a:r>
              <a:rPr lang="cs-CZ" sz="2800" dirty="0" smtClean="0"/>
              <a:t>postup</a:t>
            </a:r>
          </a:p>
          <a:p>
            <a:r>
              <a:rPr lang="cs-CZ" sz="2800" dirty="0" smtClean="0"/>
              <a:t>Civilní </a:t>
            </a:r>
            <a:r>
              <a:rPr lang="cs-CZ" sz="2800" dirty="0"/>
              <a:t>proces = postup soudu a jiných procesních subjektů při poskytování ochrany porušeným a ohroženým subjektivním právům a právem chráněným zájmům vyplývajících ze soukromoprávních </a:t>
            </a:r>
            <a:r>
              <a:rPr lang="cs-CZ" dirty="0"/>
              <a:t>vztahů.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7289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b="1" dirty="0" smtClean="0"/>
              <a:t>ŘÍZENÍ </a:t>
            </a:r>
            <a:r>
              <a:rPr lang="cs-CZ" b="1" dirty="0"/>
              <a:t>NALÉZACÍ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b="1" dirty="0" smtClean="0"/>
              <a:t>Sporné</a:t>
            </a:r>
            <a:r>
              <a:rPr lang="cs-CZ" sz="2400" dirty="0" smtClean="0"/>
              <a:t> - má </a:t>
            </a:r>
            <a:r>
              <a:rPr lang="cs-CZ" sz="2400" dirty="0"/>
              <a:t>napravit porušení práva </a:t>
            </a:r>
            <a:r>
              <a:rPr lang="cs-CZ" sz="2400" b="1" dirty="0"/>
              <a:t>(reparační funkce</a:t>
            </a:r>
            <a:r>
              <a:rPr lang="cs-CZ" sz="2400" b="1" dirty="0" smtClean="0"/>
              <a:t>)</a:t>
            </a:r>
          </a:p>
          <a:p>
            <a:pPr marL="0" indent="0">
              <a:buNone/>
            </a:pPr>
            <a:r>
              <a:rPr lang="cs-CZ" sz="2400" dirty="0" smtClean="0"/>
              <a:t>-) např</a:t>
            </a:r>
            <a:r>
              <a:rPr lang="cs-CZ" sz="2400" dirty="0"/>
              <a:t>. spor o neplatnost smlouvy, o zaplacení částky, rozvod </a:t>
            </a:r>
            <a:r>
              <a:rPr lang="cs-CZ" sz="2400" dirty="0" smtClean="0"/>
              <a:t>manželství </a:t>
            </a:r>
          </a:p>
          <a:p>
            <a:pPr marL="0" indent="0">
              <a:buNone/>
            </a:pPr>
            <a:r>
              <a:rPr lang="cs-CZ" sz="2400" b="1" dirty="0" smtClean="0"/>
              <a:t>Nesporné</a:t>
            </a:r>
            <a:r>
              <a:rPr lang="cs-CZ" sz="2400" dirty="0" smtClean="0"/>
              <a:t> - má </a:t>
            </a:r>
            <a:r>
              <a:rPr lang="cs-CZ" sz="2400" dirty="0"/>
              <a:t>předejít možným sporům tím, že se právní vztahy postaví na pevný základ (</a:t>
            </a:r>
            <a:r>
              <a:rPr lang="cs-CZ" sz="2400" b="1" dirty="0"/>
              <a:t>preventivní funkce</a:t>
            </a:r>
            <a:r>
              <a:rPr lang="cs-CZ" sz="2400" dirty="0"/>
              <a:t>) – úprava právních poměrů do </a:t>
            </a:r>
            <a:r>
              <a:rPr lang="cs-CZ" sz="2400" dirty="0" smtClean="0"/>
              <a:t>budoucna (např</a:t>
            </a:r>
            <a:r>
              <a:rPr lang="cs-CZ" sz="2400" dirty="0"/>
              <a:t>. dědické řízení, péče soudu o nezletilé, řízení ve věcech </a:t>
            </a:r>
            <a:r>
              <a:rPr lang="cs-CZ" sz="2400" dirty="0" smtClean="0"/>
              <a:t>obchodního </a:t>
            </a:r>
            <a:r>
              <a:rPr lang="cs-CZ" sz="2400" dirty="0"/>
              <a:t>rejstříku apod</a:t>
            </a:r>
            <a:r>
              <a:rPr lang="cs-CZ" sz="2400" dirty="0" smtClean="0"/>
              <a:t>.)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51101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ŘÍZENÍ VYKONÁVACÍ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tj. exekuční</a:t>
            </a:r>
          </a:p>
          <a:p>
            <a:r>
              <a:rPr lang="cs-CZ" b="1" dirty="0" smtClean="0"/>
              <a:t>když </a:t>
            </a:r>
            <a:r>
              <a:rPr lang="cs-CZ" b="1" dirty="0"/>
              <a:t>nedošlo k dobrovolnému </a:t>
            </a:r>
            <a:r>
              <a:rPr lang="cs-CZ" b="1" dirty="0" smtClean="0"/>
              <a:t>plnění</a:t>
            </a:r>
            <a:endParaRPr lang="cs-CZ" dirty="0" smtClean="0"/>
          </a:p>
          <a:p>
            <a:r>
              <a:rPr lang="cs-CZ" dirty="0" smtClean="0"/>
              <a:t>dochází </a:t>
            </a:r>
            <a:r>
              <a:rPr lang="cs-CZ" dirty="0"/>
              <a:t>k donucení, tedy k výkonu práva i proti vůli toho, kdo měl právní povinnost k </a:t>
            </a:r>
            <a:r>
              <a:rPr lang="cs-CZ" dirty="0" smtClean="0"/>
              <a:t>plnění</a:t>
            </a:r>
          </a:p>
          <a:p>
            <a:r>
              <a:rPr lang="cs-CZ" dirty="0" smtClean="0"/>
              <a:t>nejde </a:t>
            </a:r>
            <a:r>
              <a:rPr lang="cs-CZ" dirty="0"/>
              <a:t>o automatické pokračování nalézacího </a:t>
            </a:r>
            <a:r>
              <a:rPr lang="cs-CZ" dirty="0" smtClean="0"/>
              <a:t>řízení</a:t>
            </a:r>
          </a:p>
          <a:p>
            <a:r>
              <a:rPr lang="cs-CZ" dirty="0" smtClean="0"/>
              <a:t>nucená </a:t>
            </a:r>
            <a:r>
              <a:rPr lang="cs-CZ" dirty="0"/>
              <a:t>realizace titulem uložené povinnosti může probíhat i v tzv. exekučním řízení dle EŘ – exekuci provádí soudní exekutor.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49310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SMÍRČÍ A ZAJIŠŤOVACÍ 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specifická řízení probíhající před zahájením řízení ve věci </a:t>
            </a:r>
            <a:r>
              <a:rPr lang="cs-CZ" sz="2000" dirty="0" smtClean="0"/>
              <a:t>samé</a:t>
            </a:r>
          </a:p>
          <a:p>
            <a:r>
              <a:rPr lang="cs-CZ" sz="2000" dirty="0" smtClean="0"/>
              <a:t>slouží </a:t>
            </a:r>
            <a:r>
              <a:rPr lang="cs-CZ" sz="2000" dirty="0"/>
              <a:t>k předběžnému zajištění práva nebo jeho výkonu v případě </a:t>
            </a:r>
            <a:r>
              <a:rPr lang="cs-CZ" sz="2000" dirty="0" smtClean="0"/>
              <a:t>ohrožení</a:t>
            </a:r>
          </a:p>
          <a:p>
            <a:r>
              <a:rPr lang="cs-CZ" sz="2000" dirty="0" smtClean="0"/>
              <a:t>cílem </a:t>
            </a:r>
            <a:r>
              <a:rPr lang="cs-CZ" sz="2000" dirty="0"/>
              <a:t>je za pomoci soudu dosáhnout smírného řešení sporu nebo určitého předběžného upravení poměrů mezi </a:t>
            </a:r>
            <a:r>
              <a:rPr lang="cs-CZ" sz="2000" dirty="0" smtClean="0"/>
              <a:t>účastníky</a:t>
            </a:r>
          </a:p>
          <a:p>
            <a:r>
              <a:rPr lang="cs-CZ" sz="2000" dirty="0" smtClean="0"/>
              <a:t>patří </a:t>
            </a:r>
            <a:r>
              <a:rPr lang="cs-CZ" sz="2000" dirty="0"/>
              <a:t>sem </a:t>
            </a:r>
            <a:r>
              <a:rPr lang="cs-CZ" sz="2000" b="1" dirty="0"/>
              <a:t>předběžná opatření, </a:t>
            </a:r>
            <a:r>
              <a:rPr lang="cs-CZ" sz="2000" dirty="0"/>
              <a:t>zřízení soudcovského zástavního práva na </a:t>
            </a:r>
            <a:r>
              <a:rPr lang="cs-CZ" sz="2000" dirty="0" smtClean="0"/>
              <a:t>nemovitostech</a:t>
            </a:r>
            <a:r>
              <a:rPr lang="cs-CZ" sz="2000" dirty="0"/>
              <a:t> </a:t>
            </a:r>
            <a:r>
              <a:rPr lang="cs-CZ" sz="2000" dirty="0" smtClean="0"/>
              <a:t>apod</a:t>
            </a:r>
            <a:r>
              <a:rPr lang="cs-CZ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764717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INSOLVENČNÍ 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= proces, jehož cílem je dosáhnout určitého uspořádání majetkových vztahů mezi věřiteli a dlužníkem, jež byl stižen úpadkem (bankrotem</a:t>
            </a:r>
            <a:r>
              <a:rPr lang="cs-CZ" dirty="0" smtClean="0"/>
              <a:t>)</a:t>
            </a:r>
          </a:p>
          <a:p>
            <a:r>
              <a:rPr lang="cs-CZ" dirty="0" smtClean="0"/>
              <a:t>zákon </a:t>
            </a:r>
            <a:r>
              <a:rPr lang="cs-CZ" dirty="0"/>
              <a:t>stanoví pravidla uspořádání majetkových vztahů mezi věřiteli a dlužníkem a pravidla pro realizaci majetkového </a:t>
            </a:r>
            <a:r>
              <a:rPr lang="cs-CZ" dirty="0" smtClean="0"/>
              <a:t>uspořádání</a:t>
            </a:r>
          </a:p>
          <a:p>
            <a:r>
              <a:rPr lang="cs-CZ" dirty="0" smtClean="0"/>
              <a:t>způsoby </a:t>
            </a:r>
            <a:r>
              <a:rPr lang="cs-CZ" dirty="0"/>
              <a:t>řešení úpadku – konkurs, reorganizace, </a:t>
            </a:r>
            <a:r>
              <a:rPr lang="cs-CZ" dirty="0" smtClean="0"/>
              <a:t>oddlužení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77548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 </a:t>
            </a:r>
            <a:r>
              <a:rPr lang="cs-CZ" b="1" dirty="0"/>
              <a:t>ROZHODČÍ (arbitrážní)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Nehraje zde roli soud, ale rozhodce, pokud se tak strany smluvně dohodly -&gt; nejedná se o soudní </a:t>
            </a:r>
            <a:r>
              <a:rPr lang="cs-CZ" dirty="0" smtClean="0"/>
              <a:t>řízení</a:t>
            </a:r>
          </a:p>
          <a:p>
            <a:r>
              <a:rPr lang="cs-CZ" dirty="0" smtClean="0"/>
              <a:t>alternativní </a:t>
            </a:r>
            <a:r>
              <a:rPr lang="cs-CZ" dirty="0"/>
              <a:t>řešení sporu - řešení sporu má procesní povahu a stát jim propůjčuje autoritu tím, že je </a:t>
            </a:r>
            <a:r>
              <a:rPr lang="cs-CZ" dirty="0" smtClean="0"/>
              <a:t>vykonává</a:t>
            </a:r>
          </a:p>
          <a:p>
            <a:r>
              <a:rPr lang="cs-CZ" dirty="0" smtClean="0"/>
              <a:t>základem </a:t>
            </a:r>
            <a:r>
              <a:rPr lang="cs-CZ" dirty="0"/>
              <a:t>pravomoci je rozhodčí smlouva, strany určitého právního vztahu se mohou jejím uzavřením dohodnout, že spory týkající se jejich právního vztahu budou namísto soudu řešeny rozhodčím </a:t>
            </a:r>
            <a:r>
              <a:rPr lang="cs-CZ" dirty="0" smtClean="0"/>
              <a:t>orgánem – </a:t>
            </a:r>
            <a:r>
              <a:rPr lang="cs-CZ" b="1" dirty="0" smtClean="0"/>
              <a:t>konkrétní rozhodce</a:t>
            </a:r>
          </a:p>
          <a:p>
            <a:r>
              <a:rPr lang="cs-CZ" b="1" dirty="0" smtClean="0"/>
              <a:t>VÝHODY: </a:t>
            </a:r>
            <a:r>
              <a:rPr lang="cs-CZ" dirty="0" smtClean="0"/>
              <a:t>méně </a:t>
            </a:r>
            <a:r>
              <a:rPr lang="cs-CZ" dirty="0"/>
              <a:t>formální</a:t>
            </a:r>
            <a:r>
              <a:rPr lang="cs-CZ" dirty="0" smtClean="0"/>
              <a:t>, neveřejné </a:t>
            </a:r>
            <a:r>
              <a:rPr lang="cs-CZ" dirty="0"/>
              <a:t>(pokud se strany nedohodnou jinak),</a:t>
            </a:r>
            <a:r>
              <a:rPr lang="cs-CZ" dirty="0" err="1" smtClean="0"/>
              <a:t>rychlost,rozhodci</a:t>
            </a:r>
            <a:r>
              <a:rPr lang="cs-CZ" dirty="0" smtClean="0"/>
              <a:t> </a:t>
            </a:r>
            <a:r>
              <a:rPr lang="cs-CZ" dirty="0"/>
              <a:t>mohou disponovat zvláštními odbornými znalostmi z různých oblastí života (rozhodčí řízení je vhodnější v případech posuzování a řešení sporů vzniklých v mezinárodním obchodním styku</a:t>
            </a:r>
            <a:r>
              <a:rPr lang="cs-CZ" dirty="0" smtClean="0"/>
              <a:t>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54781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ZÁSADY CIVILNÍHO PROCESU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zásada </a:t>
            </a:r>
            <a:r>
              <a:rPr lang="cs-CZ" dirty="0"/>
              <a:t>volného hodnocení </a:t>
            </a:r>
            <a:r>
              <a:rPr lang="cs-CZ" dirty="0" smtClean="0"/>
              <a:t>důkazů</a:t>
            </a:r>
          </a:p>
          <a:p>
            <a:r>
              <a:rPr lang="cs-CZ" b="1" dirty="0"/>
              <a:t>d</a:t>
            </a:r>
            <a:r>
              <a:rPr lang="cs-CZ" b="1" dirty="0" smtClean="0"/>
              <a:t>ispoziční</a:t>
            </a:r>
          </a:p>
          <a:p>
            <a:r>
              <a:rPr lang="cs-CZ" dirty="0" smtClean="0"/>
              <a:t>rovnosti účastníků</a:t>
            </a:r>
          </a:p>
          <a:p>
            <a:r>
              <a:rPr lang="cs-CZ" dirty="0" smtClean="0"/>
              <a:t>ústnosti </a:t>
            </a:r>
            <a:r>
              <a:rPr lang="cs-CZ" dirty="0"/>
              <a:t>a </a:t>
            </a:r>
            <a:r>
              <a:rPr lang="cs-CZ" dirty="0" smtClean="0"/>
              <a:t>přímosti</a:t>
            </a:r>
          </a:p>
          <a:p>
            <a:r>
              <a:rPr lang="cs-CZ" dirty="0"/>
              <a:t>v</a:t>
            </a:r>
            <a:r>
              <a:rPr lang="cs-CZ" dirty="0" smtClean="0"/>
              <a:t>eřejnosti</a:t>
            </a:r>
          </a:p>
          <a:p>
            <a:r>
              <a:rPr lang="cs-CZ" dirty="0" smtClean="0"/>
              <a:t>hospodárnosti </a:t>
            </a:r>
            <a:r>
              <a:rPr lang="cs-CZ" dirty="0"/>
              <a:t>řízení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05514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ŘÍZENÍ V 1. STUPNI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Zahájení řízení</a:t>
            </a:r>
            <a:r>
              <a:rPr lang="cs-CZ" dirty="0"/>
              <a:t>: obecně na návrh účastníka (</a:t>
            </a:r>
            <a:r>
              <a:rPr lang="cs-CZ" dirty="0" smtClean="0"/>
              <a:t>žaloba)</a:t>
            </a:r>
          </a:p>
          <a:p>
            <a:r>
              <a:rPr lang="cs-CZ" b="1" dirty="0" smtClean="0"/>
              <a:t>náležitosti </a:t>
            </a:r>
            <a:r>
              <a:rPr lang="cs-CZ" b="1" dirty="0"/>
              <a:t>žaloby</a:t>
            </a:r>
            <a:r>
              <a:rPr lang="cs-CZ" dirty="0"/>
              <a:t>: označení účastníků (jméno, příjmení, bydliště, IČO, sídlo právnické osoby atd.),pravdivé vylíčení rozhodných </a:t>
            </a:r>
            <a:r>
              <a:rPr lang="cs-CZ" dirty="0" smtClean="0"/>
              <a:t>skutečností, označení </a:t>
            </a:r>
            <a:r>
              <a:rPr lang="cs-CZ" dirty="0"/>
              <a:t>důkazů</a:t>
            </a:r>
            <a:r>
              <a:rPr lang="cs-CZ" dirty="0" smtClean="0"/>
              <a:t>, žalobní </a:t>
            </a:r>
            <a:r>
              <a:rPr lang="cs-CZ" dirty="0"/>
              <a:t>petit (čeho se navrhovatel </a:t>
            </a:r>
            <a:r>
              <a:rPr lang="cs-CZ" dirty="0" smtClean="0"/>
              <a:t>domáhá)</a:t>
            </a:r>
          </a:p>
          <a:p>
            <a:r>
              <a:rPr lang="cs-CZ" dirty="0" smtClean="0"/>
              <a:t>příprava jednání</a:t>
            </a:r>
          </a:p>
          <a:p>
            <a:r>
              <a:rPr lang="cs-CZ" dirty="0" smtClean="0"/>
              <a:t>důkazní </a:t>
            </a:r>
            <a:r>
              <a:rPr lang="cs-CZ" dirty="0"/>
              <a:t>řízení – výslech účastníků, svědků, znalecké posudky, důkaz listinou, ohledáním…(zásada volného hodnocení důkazů</a:t>
            </a:r>
            <a:r>
              <a:rPr lang="cs-CZ" dirty="0" smtClean="0"/>
              <a:t>)</a:t>
            </a:r>
          </a:p>
          <a:p>
            <a:r>
              <a:rPr lang="cs-CZ" dirty="0" smtClean="0"/>
              <a:t>-) </a:t>
            </a:r>
            <a:r>
              <a:rPr lang="cs-CZ" b="1" dirty="0"/>
              <a:t>Rozhodnutí ve věci samé – </a:t>
            </a:r>
            <a:r>
              <a:rPr lang="cs-CZ" b="1" u="sng" dirty="0" smtClean="0"/>
              <a:t>rozsudek</a:t>
            </a:r>
          </a:p>
          <a:p>
            <a:r>
              <a:rPr lang="cs-CZ" dirty="0"/>
              <a:t>rozhodnutí procesní ( např. o ustanovení znalce , zastavení řízení..,) - </a:t>
            </a:r>
            <a:r>
              <a:rPr lang="cs-CZ" b="1" dirty="0"/>
              <a:t>usnesení</a:t>
            </a:r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16963979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ROZSUDEK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konečný cíl celého soudního </a:t>
            </a:r>
            <a:r>
              <a:rPr lang="cs-CZ" dirty="0" smtClean="0"/>
              <a:t>procesu</a:t>
            </a:r>
          </a:p>
          <a:p>
            <a:r>
              <a:rPr lang="cs-CZ" b="1" dirty="0" smtClean="0"/>
              <a:t>Obsah rozsudku</a:t>
            </a:r>
          </a:p>
          <a:p>
            <a:pPr marL="0" indent="0">
              <a:buNone/>
            </a:pPr>
            <a:r>
              <a:rPr lang="cs-CZ" dirty="0" smtClean="0"/>
              <a:t>-) úvodní </a:t>
            </a:r>
            <a:r>
              <a:rPr lang="cs-CZ" dirty="0"/>
              <a:t>část: označení soudu, účastníků, jejich zástupců, v jaké věci </a:t>
            </a:r>
            <a:r>
              <a:rPr lang="cs-CZ" dirty="0" smtClean="0"/>
              <a:t>…,</a:t>
            </a:r>
          </a:p>
          <a:p>
            <a:pPr marL="0" indent="0">
              <a:buNone/>
            </a:pPr>
            <a:r>
              <a:rPr lang="cs-CZ" dirty="0" smtClean="0"/>
              <a:t>-) výrok</a:t>
            </a:r>
            <a:r>
              <a:rPr lang="cs-CZ" dirty="0"/>
              <a:t>: v přesné, stručné a úplné formulaci závazný úsudek soudu o otázce, </a:t>
            </a:r>
            <a:r>
              <a:rPr lang="cs-CZ" dirty="0" smtClean="0"/>
              <a:t> která </a:t>
            </a:r>
            <a:r>
              <a:rPr lang="cs-CZ" dirty="0"/>
              <a:t>je předmětem řízení , součástí bývá i rozhodnutí o nákladech řízení</a:t>
            </a:r>
            <a:r>
              <a:rPr lang="cs-CZ" dirty="0" smtClean="0"/>
              <a:t>,</a:t>
            </a:r>
          </a:p>
          <a:p>
            <a:pPr marL="0" indent="0">
              <a:buNone/>
            </a:pPr>
            <a:r>
              <a:rPr lang="cs-CZ" dirty="0" smtClean="0"/>
              <a:t>-) odůvodnění,</a:t>
            </a:r>
          </a:p>
          <a:p>
            <a:pPr marL="0" indent="0">
              <a:buNone/>
            </a:pPr>
            <a:r>
              <a:rPr lang="cs-CZ" dirty="0" smtClean="0"/>
              <a:t>-) poučení </a:t>
            </a:r>
            <a:r>
              <a:rPr lang="cs-CZ" dirty="0"/>
              <a:t>o </a:t>
            </a:r>
            <a:r>
              <a:rPr lang="cs-CZ" dirty="0" smtClean="0"/>
              <a:t>odvolání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Další, specifický typ rozhodnutí – </a:t>
            </a:r>
            <a:r>
              <a:rPr lang="cs-CZ" b="1" dirty="0" smtClean="0"/>
              <a:t>platební rozkaz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9681306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OPRAVNÉ 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Ř</a:t>
            </a:r>
            <a:r>
              <a:rPr lang="cs-CZ" b="1" dirty="0" smtClean="0"/>
              <a:t>ízení</a:t>
            </a:r>
            <a:r>
              <a:rPr lang="cs-CZ" b="1" dirty="0"/>
              <a:t>, ve kterém se přezkoumává soudní </a:t>
            </a:r>
            <a:r>
              <a:rPr lang="cs-CZ" b="1" dirty="0" smtClean="0"/>
              <a:t>rozhodnutí</a:t>
            </a:r>
          </a:p>
          <a:p>
            <a:r>
              <a:rPr lang="cs-CZ" dirty="0"/>
              <a:t>Podněty, kterými se zahajuje - opravné </a:t>
            </a:r>
            <a:r>
              <a:rPr lang="cs-CZ" dirty="0" smtClean="0"/>
              <a:t>prostředky</a:t>
            </a:r>
          </a:p>
          <a:p>
            <a:r>
              <a:rPr lang="cs-CZ" dirty="0" smtClean="0"/>
              <a:t>-) </a:t>
            </a:r>
            <a:r>
              <a:rPr lang="cs-CZ" b="1" dirty="0" smtClean="0"/>
              <a:t>řádné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smtClean="0"/>
              <a:t>odvolání)</a:t>
            </a:r>
          </a:p>
          <a:p>
            <a:r>
              <a:rPr lang="cs-CZ" dirty="0" smtClean="0"/>
              <a:t>-)</a:t>
            </a:r>
            <a:r>
              <a:rPr lang="cs-CZ" b="1" dirty="0" smtClean="0"/>
              <a:t> mimořádné </a:t>
            </a:r>
            <a:r>
              <a:rPr lang="cs-CZ" dirty="0"/>
              <a:t>(dovolání, žaloba pro zmatečnost, žaloba na obnovu řízení).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52621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 </a:t>
            </a:r>
            <a:r>
              <a:rPr lang="cs-CZ" b="1" dirty="0"/>
              <a:t>ODVOLÁNÍ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proti rozhodnutí soudu </a:t>
            </a:r>
            <a:r>
              <a:rPr lang="cs-CZ" b="1" dirty="0"/>
              <a:t>prvního stupně</a:t>
            </a:r>
            <a:r>
              <a:rPr lang="cs-CZ" dirty="0"/>
              <a:t> (rozsudky i </a:t>
            </a:r>
            <a:r>
              <a:rPr lang="cs-CZ" dirty="0" smtClean="0"/>
              <a:t>usnesení)</a:t>
            </a:r>
          </a:p>
          <a:p>
            <a:r>
              <a:rPr lang="cs-CZ" dirty="0" smtClean="0"/>
              <a:t>lhůta15 </a:t>
            </a:r>
            <a:r>
              <a:rPr lang="cs-CZ" dirty="0"/>
              <a:t>dní - běží od doručení </a:t>
            </a:r>
            <a:r>
              <a:rPr lang="cs-CZ" dirty="0" smtClean="0"/>
              <a:t>rozhodnutí</a:t>
            </a:r>
          </a:p>
          <a:p>
            <a:endParaRPr lang="cs-CZ" dirty="0"/>
          </a:p>
          <a:p>
            <a:r>
              <a:rPr lang="cs-CZ" dirty="0" smtClean="0"/>
              <a:t>Rozhoduje o něm </a:t>
            </a:r>
            <a:r>
              <a:rPr lang="cs-CZ" b="1" u="sng" dirty="0" smtClean="0"/>
              <a:t>tzv. odvolací soud</a:t>
            </a:r>
            <a:r>
              <a:rPr lang="cs-CZ" b="1" dirty="0" smtClean="0"/>
              <a:t>, tj. soud následujícího stupně v hierarchii soudů</a:t>
            </a:r>
          </a:p>
          <a:p>
            <a:r>
              <a:rPr lang="cs-CZ" b="1" dirty="0" smtClean="0"/>
              <a:t>Jak?</a:t>
            </a:r>
          </a:p>
          <a:p>
            <a:r>
              <a:rPr lang="cs-CZ" dirty="0"/>
              <a:t>odmítne </a:t>
            </a:r>
            <a:r>
              <a:rPr lang="cs-CZ" dirty="0" smtClean="0"/>
              <a:t>odvolání – </a:t>
            </a:r>
            <a:r>
              <a:rPr lang="cs-CZ" dirty="0"/>
              <a:t>opožděné, nepřípustné, podáno </a:t>
            </a:r>
            <a:r>
              <a:rPr lang="cs-CZ" dirty="0" err="1"/>
              <a:t>někým,kdo</a:t>
            </a:r>
            <a:r>
              <a:rPr lang="cs-CZ" dirty="0"/>
              <a:t> není </a:t>
            </a:r>
            <a:r>
              <a:rPr lang="cs-CZ" dirty="0" err="1" smtClean="0"/>
              <a:t>oprávně</a:t>
            </a:r>
            <a:endParaRPr lang="cs-CZ" dirty="0" smtClean="0"/>
          </a:p>
          <a:p>
            <a:r>
              <a:rPr lang="cs-CZ" dirty="0" smtClean="0"/>
              <a:t>rozhodnutí </a:t>
            </a:r>
            <a:r>
              <a:rPr lang="cs-CZ" dirty="0"/>
              <a:t>potvrdí – je-li věcně </a:t>
            </a:r>
            <a:r>
              <a:rPr lang="cs-CZ" dirty="0" smtClean="0"/>
              <a:t>správné</a:t>
            </a:r>
          </a:p>
          <a:p>
            <a:r>
              <a:rPr lang="cs-CZ" dirty="0" smtClean="0"/>
              <a:t>rozhodnutí </a:t>
            </a:r>
            <a:r>
              <a:rPr lang="cs-CZ" dirty="0"/>
              <a:t>změní - rozhodl-li soud I. stupně nesprávně, ačkoli právní stav věci byl zjištěn </a:t>
            </a:r>
            <a:r>
              <a:rPr lang="cs-CZ" dirty="0" smtClean="0"/>
              <a:t>správně</a:t>
            </a:r>
          </a:p>
          <a:p>
            <a:r>
              <a:rPr lang="cs-CZ" dirty="0" smtClean="0"/>
              <a:t>rozhodnutí </a:t>
            </a:r>
            <a:r>
              <a:rPr lang="cs-CZ" dirty="0"/>
              <a:t>zruší a věc vrátí soudu I. stupně k novému projednání a rozhodnutí.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13428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72494" y="483433"/>
            <a:ext cx="8911687" cy="1280890"/>
          </a:xfrm>
        </p:spPr>
        <p:txBody>
          <a:bodyPr/>
          <a:lstStyle/>
          <a:p>
            <a:r>
              <a:rPr lang="cs-CZ" b="1" dirty="0" smtClean="0"/>
              <a:t>Soukromoprávní vztahy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Soukromoprávní vztahy – vztahy vyplývající z odvětví soukromého práva</a:t>
            </a:r>
            <a:r>
              <a:rPr lang="cs-CZ" sz="2400" dirty="0" smtClean="0"/>
              <a:t>:</a:t>
            </a:r>
          </a:p>
          <a:p>
            <a:r>
              <a:rPr lang="cs-CZ" sz="2400" dirty="0" smtClean="0"/>
              <a:t>občanského práva</a:t>
            </a:r>
          </a:p>
          <a:p>
            <a:r>
              <a:rPr lang="cs-CZ" sz="2400" dirty="0" smtClean="0"/>
              <a:t>pracovního práva</a:t>
            </a:r>
          </a:p>
          <a:p>
            <a:r>
              <a:rPr lang="cs-CZ" sz="2400" dirty="0" smtClean="0"/>
              <a:t>obchodního práva</a:t>
            </a:r>
          </a:p>
          <a:p>
            <a:r>
              <a:rPr lang="cs-CZ" sz="2400" dirty="0" smtClean="0"/>
              <a:t>rodinného </a:t>
            </a:r>
            <a:r>
              <a:rPr lang="cs-CZ" sz="2400" dirty="0"/>
              <a:t>práva.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702797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MIMOŘÁDNÉ OPRAVNÉ PROSTŘEDKY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lze je použít ve výjimečných případech stanovených zákonem i tehdy, když již rozhodnutí nabylo právní </a:t>
            </a:r>
            <a:r>
              <a:rPr lang="cs-CZ" dirty="0" smtClean="0"/>
              <a:t>moci</a:t>
            </a:r>
          </a:p>
          <a:p>
            <a:r>
              <a:rPr lang="cs-CZ" b="1" u="sng" dirty="0"/>
              <a:t>d</a:t>
            </a:r>
            <a:r>
              <a:rPr lang="cs-CZ" b="1" u="sng" dirty="0" smtClean="0"/>
              <a:t>ovolání</a:t>
            </a:r>
          </a:p>
          <a:p>
            <a:r>
              <a:rPr lang="cs-CZ" b="1" u="sng" dirty="0" smtClean="0"/>
              <a:t>obnova řízení</a:t>
            </a:r>
          </a:p>
          <a:p>
            <a:r>
              <a:rPr lang="cs-CZ" b="1" u="sng" dirty="0" smtClean="0"/>
              <a:t>žaloba </a:t>
            </a:r>
            <a:r>
              <a:rPr lang="cs-CZ" b="1" u="sng" dirty="0"/>
              <a:t>pro zmatečnost</a:t>
            </a:r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2508811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 DOVOLÁNÍ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Lze jím napadnout pravomocné rozhodnutí </a:t>
            </a:r>
            <a:r>
              <a:rPr lang="cs-CZ" b="1" dirty="0"/>
              <a:t>odvolacího soudu</a:t>
            </a:r>
            <a:r>
              <a:rPr lang="cs-CZ" dirty="0"/>
              <a:t>, jestliže to zákon </a:t>
            </a:r>
            <a:r>
              <a:rPr lang="cs-CZ" dirty="0" smtClean="0"/>
              <a:t>připouští</a:t>
            </a:r>
          </a:p>
          <a:p>
            <a:r>
              <a:rPr lang="cs-CZ" dirty="0" smtClean="0"/>
              <a:t>Dovolání </a:t>
            </a:r>
            <a:r>
              <a:rPr lang="cs-CZ" dirty="0"/>
              <a:t>podává účastník řízení </a:t>
            </a:r>
            <a:r>
              <a:rPr lang="cs-CZ" b="1" dirty="0"/>
              <a:t>do 2 měsíců </a:t>
            </a:r>
            <a:r>
              <a:rPr lang="cs-CZ" dirty="0"/>
              <a:t>od doručení rozhodnutí odvolacího </a:t>
            </a:r>
            <a:r>
              <a:rPr lang="cs-CZ" dirty="0" smtClean="0"/>
              <a:t>soudu</a:t>
            </a:r>
          </a:p>
          <a:p>
            <a:r>
              <a:rPr lang="cs-CZ" dirty="0" smtClean="0"/>
              <a:t>Dovolatel </a:t>
            </a:r>
            <a:r>
              <a:rPr lang="cs-CZ" dirty="0"/>
              <a:t>musí být zastoupen advokátem, to neplatí, má-li sám vysokoškolské právnické vzdělán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83060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60063" y="499064"/>
            <a:ext cx="8911687" cy="1280890"/>
          </a:xfrm>
        </p:spPr>
        <p:txBody>
          <a:bodyPr/>
          <a:lstStyle/>
          <a:p>
            <a:r>
              <a:rPr lang="cs-CZ" b="1" dirty="0"/>
              <a:t>OBNOVA 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Znamená, že pravomocné rozhodnutí může být za určitých předpokladů </a:t>
            </a:r>
            <a:r>
              <a:rPr lang="cs-CZ" b="1" dirty="0"/>
              <a:t>zrušeno a o věci jednáno </a:t>
            </a:r>
            <a:r>
              <a:rPr lang="cs-CZ" b="1" dirty="0" smtClean="0"/>
              <a:t>znovu</a:t>
            </a:r>
            <a:endParaRPr lang="cs-CZ" dirty="0"/>
          </a:p>
          <a:p>
            <a:r>
              <a:rPr lang="cs-CZ" b="1" dirty="0" smtClean="0"/>
              <a:t>Návrh </a:t>
            </a:r>
            <a:r>
              <a:rPr lang="cs-CZ" b="1" dirty="0"/>
              <a:t>na obnovu řízení </a:t>
            </a:r>
            <a:r>
              <a:rPr lang="cs-CZ" dirty="0"/>
              <a:t>lze podat pouze z důvodů uvedených v OSŘ (nové skutečnosti</a:t>
            </a:r>
            <a:r>
              <a:rPr lang="cs-CZ" dirty="0" smtClean="0"/>
              <a:t>, rozhodnutí </a:t>
            </a:r>
            <a:r>
              <a:rPr lang="cs-CZ" dirty="0"/>
              <a:t>důkazy, které účastník nemohl bez své viny uplatnit v původním řízení</a:t>
            </a:r>
            <a:r>
              <a:rPr lang="cs-CZ" dirty="0" smtClean="0"/>
              <a:t>……)</a:t>
            </a:r>
          </a:p>
          <a:p>
            <a:r>
              <a:rPr lang="cs-CZ" dirty="0" smtClean="0"/>
              <a:t>Návrh </a:t>
            </a:r>
            <a:r>
              <a:rPr lang="cs-CZ" dirty="0"/>
              <a:t>lze podat </a:t>
            </a:r>
            <a:r>
              <a:rPr lang="cs-CZ" b="1" dirty="0"/>
              <a:t>do 3 měsíců</a:t>
            </a:r>
            <a:r>
              <a:rPr lang="cs-CZ" dirty="0"/>
              <a:t>, kdy se ten, kdo navrhuje obnovu dozvěděl o důvodech obnovy, nejdéle však do 3 let od právní moci rozsudku.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64965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ŽALOBA PRO ZMATEČNOST 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Pouze z </a:t>
            </a:r>
            <a:r>
              <a:rPr lang="cs-CZ" b="1" dirty="0" smtClean="0"/>
              <a:t>násl. důvodů</a:t>
            </a:r>
          </a:p>
          <a:p>
            <a:pPr marL="0" indent="0">
              <a:buNone/>
            </a:pPr>
            <a:r>
              <a:rPr lang="cs-CZ" dirty="0" smtClean="0"/>
              <a:t>-) věc </a:t>
            </a:r>
            <a:r>
              <a:rPr lang="cs-CZ" dirty="0"/>
              <a:t>nenáleží do pravomoci </a:t>
            </a:r>
            <a:r>
              <a:rPr lang="cs-CZ" dirty="0" smtClean="0"/>
              <a:t>soudů</a:t>
            </a:r>
          </a:p>
          <a:p>
            <a:pPr marL="0" indent="0">
              <a:buNone/>
            </a:pPr>
            <a:r>
              <a:rPr lang="cs-CZ" dirty="0" smtClean="0"/>
              <a:t>-) ten</a:t>
            </a:r>
            <a:r>
              <a:rPr lang="cs-CZ" dirty="0"/>
              <a:t>, kdo v řízení vystupoval jako účastník jím nebyl, nebo neměl procesní </a:t>
            </a:r>
            <a:r>
              <a:rPr lang="cs-CZ" dirty="0" smtClean="0"/>
              <a:t>způsobilost</a:t>
            </a:r>
          </a:p>
          <a:p>
            <a:pPr marL="0" indent="0">
              <a:buNone/>
            </a:pPr>
            <a:r>
              <a:rPr lang="cs-CZ" dirty="0" smtClean="0"/>
              <a:t>-) rozhodoval </a:t>
            </a:r>
            <a:r>
              <a:rPr lang="cs-CZ" dirty="0"/>
              <a:t>vyloučený </a:t>
            </a:r>
            <a:r>
              <a:rPr lang="cs-CZ" dirty="0" smtClean="0"/>
              <a:t>soudce</a:t>
            </a:r>
          </a:p>
          <a:p>
            <a:pPr marL="0" indent="0">
              <a:buNone/>
            </a:pPr>
            <a:r>
              <a:rPr lang="cs-CZ" dirty="0" smtClean="0"/>
              <a:t>-) bylo </a:t>
            </a:r>
            <a:r>
              <a:rPr lang="cs-CZ" dirty="0"/>
              <a:t>rozhodnuto v neprospěch účastníka v důsledku trestného činu </a:t>
            </a:r>
            <a:r>
              <a:rPr lang="cs-CZ" dirty="0" smtClean="0"/>
              <a:t>soudce --) účastníku </a:t>
            </a:r>
            <a:r>
              <a:rPr lang="cs-CZ" dirty="0"/>
              <a:t>řízení bylo nesprávným postupem odvolacího soudu odňata možnost jednat před </a:t>
            </a:r>
            <a:r>
              <a:rPr lang="cs-CZ" dirty="0" smtClean="0"/>
              <a:t>soudem</a:t>
            </a:r>
          </a:p>
          <a:p>
            <a:pPr marL="0" indent="0">
              <a:buNone/>
            </a:pPr>
            <a:r>
              <a:rPr lang="cs-CZ" dirty="0" smtClean="0"/>
              <a:t>Žalobu </a:t>
            </a:r>
            <a:r>
              <a:rPr lang="cs-CZ" dirty="0"/>
              <a:t>pro zmatečnost lze podat </a:t>
            </a:r>
            <a:r>
              <a:rPr lang="cs-CZ" b="1" dirty="0"/>
              <a:t>ve lhůtě 3 měsíců </a:t>
            </a:r>
            <a:r>
              <a:rPr lang="cs-CZ" dirty="0"/>
              <a:t>od doručení napadeného rozhodnutí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45618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b="1" dirty="0" smtClean="0"/>
              <a:t>ZPŮSOBY </a:t>
            </a:r>
            <a:r>
              <a:rPr lang="cs-CZ" b="1" dirty="0"/>
              <a:t>VÝKONU ROZHODNUTÍ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Výkon rozhodnutí na peněžitá </a:t>
            </a:r>
            <a:r>
              <a:rPr lang="cs-CZ" dirty="0" smtClean="0"/>
              <a:t>plnění</a:t>
            </a:r>
          </a:p>
          <a:p>
            <a:r>
              <a:rPr lang="cs-CZ" dirty="0" smtClean="0"/>
              <a:t>Zřízením soudcovského zástavního práva na nemovitostech</a:t>
            </a:r>
          </a:p>
          <a:p>
            <a:r>
              <a:rPr lang="cs-CZ" dirty="0" smtClean="0"/>
              <a:t>Prodejem podniku</a:t>
            </a:r>
          </a:p>
          <a:p>
            <a:r>
              <a:rPr lang="cs-CZ" dirty="0" smtClean="0"/>
              <a:t>Prodejem věcí nemovitých</a:t>
            </a:r>
          </a:p>
          <a:p>
            <a:r>
              <a:rPr lang="cs-CZ" dirty="0" smtClean="0"/>
              <a:t>Prodejem věcí movitých</a:t>
            </a:r>
          </a:p>
          <a:p>
            <a:r>
              <a:rPr lang="cs-CZ" dirty="0" smtClean="0"/>
              <a:t>Příkaz </a:t>
            </a:r>
            <a:r>
              <a:rPr lang="cs-CZ" dirty="0"/>
              <a:t>k </a:t>
            </a:r>
            <a:r>
              <a:rPr lang="cs-CZ" dirty="0" smtClean="0"/>
              <a:t>výplatě z účtu</a:t>
            </a:r>
          </a:p>
          <a:p>
            <a:r>
              <a:rPr lang="cs-CZ" dirty="0" smtClean="0"/>
              <a:t>Přikázáním pohledávky</a:t>
            </a:r>
          </a:p>
          <a:p>
            <a:r>
              <a:rPr lang="cs-CZ" dirty="0" smtClean="0"/>
              <a:t>Srážkami </a:t>
            </a:r>
            <a:r>
              <a:rPr lang="cs-CZ" dirty="0"/>
              <a:t>ze </a:t>
            </a:r>
            <a:r>
              <a:rPr lang="cs-CZ" dirty="0" smtClean="0"/>
              <a:t>mzdy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28592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 </a:t>
            </a:r>
            <a:r>
              <a:rPr lang="cs-CZ" b="1" dirty="0"/>
              <a:t>NÁKLADY </a:t>
            </a:r>
            <a:r>
              <a:rPr lang="cs-CZ" b="1" dirty="0" smtClean="0"/>
              <a:t>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 - Hotové </a:t>
            </a:r>
            <a:r>
              <a:rPr lang="cs-CZ" b="1" dirty="0"/>
              <a:t>výdaje účastníků a jejich </a:t>
            </a:r>
            <a:r>
              <a:rPr lang="cs-CZ" b="1" dirty="0" smtClean="0"/>
              <a:t>zástupců</a:t>
            </a:r>
          </a:p>
          <a:p>
            <a:endParaRPr lang="cs-CZ" b="1" dirty="0"/>
          </a:p>
          <a:p>
            <a:r>
              <a:rPr lang="cs-CZ" dirty="0"/>
              <a:t>Soudní </a:t>
            </a:r>
            <a:r>
              <a:rPr lang="cs-CZ" dirty="0" smtClean="0"/>
              <a:t>poplatky</a:t>
            </a:r>
            <a:endParaRPr lang="cs-CZ" dirty="0"/>
          </a:p>
          <a:p>
            <a:r>
              <a:rPr lang="cs-CZ" dirty="0" smtClean="0"/>
              <a:t>Náklady obhajoby</a:t>
            </a:r>
          </a:p>
          <a:p>
            <a:r>
              <a:rPr lang="cs-CZ" dirty="0" smtClean="0"/>
              <a:t>Svědečné, </a:t>
            </a:r>
            <a:r>
              <a:rPr lang="cs-CZ" dirty="0" err="1" smtClean="0"/>
              <a:t>tlumočné</a:t>
            </a:r>
            <a:r>
              <a:rPr lang="cs-CZ" dirty="0" smtClean="0"/>
              <a:t>, znalečné</a:t>
            </a:r>
          </a:p>
          <a:p>
            <a:r>
              <a:rPr lang="cs-CZ" dirty="0" smtClean="0"/>
              <a:t>Náklady důkazů</a:t>
            </a:r>
          </a:p>
          <a:p>
            <a:r>
              <a:rPr lang="cs-CZ" dirty="0" smtClean="0"/>
              <a:t>A jiné !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ÚHRADA NÁKLADŮ ŘÍZENÍ </a:t>
            </a:r>
            <a:r>
              <a:rPr lang="cs-CZ" b="1" dirty="0" smtClean="0"/>
              <a:t> - Zásada </a:t>
            </a:r>
            <a:r>
              <a:rPr lang="cs-CZ" b="1" dirty="0"/>
              <a:t>úspěchu ve </a:t>
            </a:r>
            <a:r>
              <a:rPr lang="cs-CZ" b="1" dirty="0" smtClean="0"/>
              <a:t>věci!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85286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13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Prameny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 </a:t>
            </a:r>
            <a:r>
              <a:rPr lang="cs-CZ" b="1" dirty="0"/>
              <a:t>Ústava ČR, zejména hlava IV. – moc </a:t>
            </a:r>
            <a:r>
              <a:rPr lang="cs-CZ" b="1" dirty="0" smtClean="0"/>
              <a:t>soudní</a:t>
            </a:r>
          </a:p>
          <a:p>
            <a:r>
              <a:rPr lang="cs-CZ" dirty="0"/>
              <a:t>Listina základních práv a svobod - hlava V. – právo na soudní </a:t>
            </a:r>
            <a:r>
              <a:rPr lang="cs-CZ" dirty="0" smtClean="0"/>
              <a:t>ochranu</a:t>
            </a:r>
          </a:p>
          <a:p>
            <a:r>
              <a:rPr lang="cs-CZ" dirty="0" smtClean="0"/>
              <a:t>zák</a:t>
            </a:r>
            <a:r>
              <a:rPr lang="cs-CZ" dirty="0"/>
              <a:t>. č. 99/1963Sb.,občanský soudní řád v platném znění /</a:t>
            </a:r>
            <a:r>
              <a:rPr lang="cs-CZ" dirty="0" smtClean="0"/>
              <a:t>OSŘ/</a:t>
            </a:r>
          </a:p>
          <a:p>
            <a:r>
              <a:rPr lang="cs-CZ" dirty="0"/>
              <a:t>zák. č. 292/2013 Sb., o zvláštních řízeních soudních</a:t>
            </a:r>
            <a:endParaRPr lang="cs-CZ" dirty="0" smtClean="0"/>
          </a:p>
          <a:p>
            <a:r>
              <a:rPr lang="cs-CZ" dirty="0"/>
              <a:t>z</a:t>
            </a:r>
            <a:r>
              <a:rPr lang="cs-CZ" dirty="0" smtClean="0"/>
              <a:t>ák. č. 182/2006 </a:t>
            </a:r>
            <a:r>
              <a:rPr lang="cs-CZ" dirty="0"/>
              <a:t>Sb., insolvenční zákon v platném </a:t>
            </a:r>
            <a:r>
              <a:rPr lang="cs-CZ" dirty="0" smtClean="0"/>
              <a:t>znění</a:t>
            </a:r>
          </a:p>
          <a:p>
            <a:r>
              <a:rPr lang="cs-CZ" dirty="0" smtClean="0"/>
              <a:t>zák</a:t>
            </a:r>
            <a:r>
              <a:rPr lang="cs-CZ" dirty="0"/>
              <a:t>. č. 6/2002Sb., o soudech a </a:t>
            </a:r>
            <a:r>
              <a:rPr lang="cs-CZ" dirty="0" smtClean="0"/>
              <a:t>soudcích</a:t>
            </a:r>
          </a:p>
          <a:p>
            <a:r>
              <a:rPr lang="cs-CZ" dirty="0" smtClean="0"/>
              <a:t>zák. č</a:t>
            </a:r>
            <a:r>
              <a:rPr lang="cs-CZ" dirty="0"/>
              <a:t>. 120/2001Sb.,exekuční řád </a:t>
            </a:r>
            <a:endParaRPr lang="cs-CZ" dirty="0" smtClean="0"/>
          </a:p>
          <a:p>
            <a:r>
              <a:rPr lang="cs-CZ" dirty="0" smtClean="0"/>
              <a:t>a další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091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 </a:t>
            </a:r>
            <a:r>
              <a:rPr lang="cs-CZ" b="1" dirty="0" smtClean="0"/>
              <a:t>Občanské (civilní) právo procesní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= souhrn právních norem, které upravují postup soudu, účastníků řízení popř. jiných osob nebo orgánů (procesních subjektů), jehož cílem je poskytnout ochranu práv a oprávněných zájmů právnických a fyzických osob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96832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b="1" dirty="0" smtClean="0"/>
              <a:t>ZÁKLADNÍ </a:t>
            </a:r>
            <a:r>
              <a:rPr lang="cs-CZ" b="1" dirty="0"/>
              <a:t>POJMY CIVILNÍHO PROCESU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Procesní subjekty </a:t>
            </a:r>
            <a:r>
              <a:rPr lang="cs-CZ" dirty="0"/>
              <a:t>– subjekty, které svými úkony ovlivňují průběh civilního procesu –soud a </a:t>
            </a:r>
            <a:r>
              <a:rPr lang="cs-CZ" dirty="0" smtClean="0"/>
              <a:t>účastníci</a:t>
            </a:r>
          </a:p>
          <a:p>
            <a:r>
              <a:rPr lang="cs-CZ" b="1" dirty="0" smtClean="0"/>
              <a:t>Procesní </a:t>
            </a:r>
            <a:r>
              <a:rPr lang="cs-CZ" b="1" dirty="0"/>
              <a:t>úkony </a:t>
            </a:r>
            <a:r>
              <a:rPr lang="cs-CZ" dirty="0"/>
              <a:t>– úkony směřující k zahájení, průběhu a ukončení civilního procesu (např. žaloba, rozsudek, usnesení, předvolání, doručování apod</a:t>
            </a:r>
            <a:r>
              <a:rPr lang="cs-CZ" dirty="0" smtClean="0"/>
              <a:t>.)</a:t>
            </a:r>
          </a:p>
          <a:p>
            <a:endParaRPr lang="cs-CZ" dirty="0"/>
          </a:p>
          <a:p>
            <a:r>
              <a:rPr lang="cs-CZ" b="1" dirty="0"/>
              <a:t>Procesní vztahy </a:t>
            </a:r>
            <a:r>
              <a:rPr lang="cs-CZ" dirty="0"/>
              <a:t>– vztahy vznikající mezi procesními subjekty v průběhu civilního procesu.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5094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SUBJEKTY   OSŘ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Subjekty, které svoji </a:t>
            </a:r>
            <a:r>
              <a:rPr lang="cs-CZ" dirty="0" smtClean="0"/>
              <a:t>činností (svými </a:t>
            </a:r>
            <a:r>
              <a:rPr lang="cs-CZ" dirty="0"/>
              <a:t>procesními úkony)ovlivňují průběh </a:t>
            </a:r>
            <a:r>
              <a:rPr lang="cs-CZ" dirty="0" smtClean="0"/>
              <a:t>řízení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ZÁKLADNÍ </a:t>
            </a:r>
            <a:r>
              <a:rPr lang="cs-CZ" b="1" dirty="0"/>
              <a:t>SUBJEKTY ŘÍZENÍ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-) Soudy</a:t>
            </a:r>
          </a:p>
          <a:p>
            <a:pPr marL="0" indent="0">
              <a:buNone/>
            </a:pPr>
            <a:r>
              <a:rPr lang="cs-CZ" dirty="0" smtClean="0"/>
              <a:t>-) Účastníci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5188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 SOUD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Plní roli nezúčastněného subjektu, který věc projedná a rozhodne o </a:t>
            </a:r>
            <a:r>
              <a:rPr lang="cs-CZ" dirty="0" err="1"/>
              <a:t>ní.Má</a:t>
            </a:r>
            <a:r>
              <a:rPr lang="cs-CZ" dirty="0"/>
              <a:t> nadřazené </a:t>
            </a:r>
            <a:r>
              <a:rPr lang="cs-CZ" dirty="0" smtClean="0"/>
              <a:t>postavení</a:t>
            </a:r>
          </a:p>
          <a:p>
            <a:r>
              <a:rPr lang="cs-CZ" dirty="0" smtClean="0"/>
              <a:t>Může </a:t>
            </a:r>
            <a:r>
              <a:rPr lang="cs-CZ" dirty="0"/>
              <a:t>rozhodovat samosoudcem nebo v senátu (senát je složen ze soudců nebo soudců a přísedících</a:t>
            </a:r>
            <a:r>
              <a:rPr lang="cs-CZ" dirty="0" smtClean="0"/>
              <a:t>)</a:t>
            </a:r>
          </a:p>
          <a:p>
            <a:r>
              <a:rPr lang="cs-CZ" dirty="0" smtClean="0"/>
              <a:t>Soustava soudů – viz obrázek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886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Obsazení soudů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U okresních a krajských soudů to jsou: </a:t>
            </a:r>
            <a:endParaRPr lang="cs-CZ" b="1" dirty="0" smtClean="0"/>
          </a:p>
          <a:p>
            <a:r>
              <a:rPr lang="cs-CZ" b="1" dirty="0"/>
              <a:t>s</a:t>
            </a:r>
            <a:r>
              <a:rPr lang="cs-CZ" b="1" dirty="0" smtClean="0"/>
              <a:t>oudci</a:t>
            </a:r>
          </a:p>
          <a:p>
            <a:r>
              <a:rPr lang="cs-CZ" dirty="0"/>
              <a:t>p</a:t>
            </a:r>
            <a:r>
              <a:rPr lang="cs-CZ" dirty="0" smtClean="0"/>
              <a:t>řísedící</a:t>
            </a:r>
          </a:p>
          <a:p>
            <a:r>
              <a:rPr lang="cs-CZ" dirty="0" smtClean="0"/>
              <a:t>justiční čekatelé,</a:t>
            </a:r>
          </a:p>
          <a:p>
            <a:r>
              <a:rPr lang="cs-CZ" dirty="0" smtClean="0"/>
              <a:t>vyšší </a:t>
            </a:r>
            <a:r>
              <a:rPr lang="cs-CZ" dirty="0"/>
              <a:t>soudní </a:t>
            </a:r>
            <a:r>
              <a:rPr lang="cs-CZ" dirty="0" smtClean="0"/>
              <a:t>úředníci</a:t>
            </a:r>
          </a:p>
          <a:p>
            <a:r>
              <a:rPr lang="cs-CZ" dirty="0" smtClean="0"/>
              <a:t>soudní tajemníci,</a:t>
            </a:r>
          </a:p>
          <a:p>
            <a:r>
              <a:rPr lang="cs-CZ" dirty="0" smtClean="0"/>
              <a:t>soudní vykonavatelé</a:t>
            </a:r>
          </a:p>
          <a:p>
            <a:r>
              <a:rPr lang="cs-CZ" dirty="0" smtClean="0"/>
              <a:t>zaměstnanci </a:t>
            </a:r>
            <a:r>
              <a:rPr lang="cs-CZ" dirty="0"/>
              <a:t>odborného aparátu </a:t>
            </a:r>
            <a:r>
              <a:rPr lang="cs-CZ" dirty="0" smtClean="0"/>
              <a:t>soudů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4538209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56</TotalTime>
  <Words>1112</Words>
  <Application>Microsoft Office PowerPoint</Application>
  <PresentationFormat>Širokoúhlá obrazovka</PresentationFormat>
  <Paragraphs>215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0" baseType="lpstr">
      <vt:lpstr>Arial</vt:lpstr>
      <vt:lpstr>Century Gothic</vt:lpstr>
      <vt:lpstr>Wingdings 3</vt:lpstr>
      <vt:lpstr>Stébla</vt:lpstr>
      <vt:lpstr>Občanské soudní řízení</vt:lpstr>
      <vt:lpstr>Občanské soudní řízení - civilní proces</vt:lpstr>
      <vt:lpstr>Soukromoprávní vztahy</vt:lpstr>
      <vt:lpstr>Prameny </vt:lpstr>
      <vt:lpstr> Občanské (civilní) právo procesní</vt:lpstr>
      <vt:lpstr> ZÁKLADNÍ POJMY CIVILNÍHO PROCESU </vt:lpstr>
      <vt:lpstr>SUBJEKTY   OSŘ </vt:lpstr>
      <vt:lpstr> SOUD</vt:lpstr>
      <vt:lpstr>Obsazení soudů</vt:lpstr>
      <vt:lpstr> SOUDCE </vt:lpstr>
      <vt:lpstr>PŘÍSEDÍCÍ</vt:lpstr>
      <vt:lpstr> PŘÍSLUŠNOST SOUDŮ</vt:lpstr>
      <vt:lpstr> PŘÍSLUŠNOST VĚCNÁ </vt:lpstr>
      <vt:lpstr> PŘÍSLUŠNOST MÍSTNÍ  </vt:lpstr>
      <vt:lpstr> PŘÍSLUŠNOST MÍSTNÍ  </vt:lpstr>
      <vt:lpstr>ÚČASTNÍCI ŘÍZENÍ </vt:lpstr>
      <vt:lpstr> PROCESNÍ ZPŮSOBILOST</vt:lpstr>
      <vt:lpstr> ZASTOUPENÍ </vt:lpstr>
      <vt:lpstr> DRUHY CIVILNÍHO PROCESU</vt:lpstr>
      <vt:lpstr> ŘÍZENÍ NALÉZACÍ </vt:lpstr>
      <vt:lpstr>ŘÍZENÍ VYKONÁVACÍ</vt:lpstr>
      <vt:lpstr>SMÍRČÍ A ZAJIŠŤOVACÍ ŘÍZENÍ</vt:lpstr>
      <vt:lpstr>INSOLVENČNÍ ŘÍZENÍ</vt:lpstr>
      <vt:lpstr> ROZHODČÍ (arbitrážní) ŘÍZENÍ</vt:lpstr>
      <vt:lpstr>ZÁSADY CIVILNÍHO PROCESU</vt:lpstr>
      <vt:lpstr>ŘÍZENÍ V 1. STUPNI</vt:lpstr>
      <vt:lpstr>ROZSUDEK</vt:lpstr>
      <vt:lpstr>OPRAVNÉ ŘÍZENÍ</vt:lpstr>
      <vt:lpstr> ODVOLÁNÍ</vt:lpstr>
      <vt:lpstr>MIMOŘÁDNÉ OPRAVNÉ PROSTŘEDKY</vt:lpstr>
      <vt:lpstr> DOVOLÁNÍ</vt:lpstr>
      <vt:lpstr>OBNOVA ŘÍZENÍ</vt:lpstr>
      <vt:lpstr>ŽALOBA PRO ZMATEČNOST </vt:lpstr>
      <vt:lpstr> ZPŮSOBY VÝKONU ROZHODNUTÍ </vt:lpstr>
      <vt:lpstr> NÁKLADY ŘÍZENÍ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Občanské soudní řízení</dc:title>
  <dc:creator>Irena Holá</dc:creator>
  <cp:lastModifiedBy>Irena Holá</cp:lastModifiedBy>
  <cp:revision>25</cp:revision>
  <dcterms:created xsi:type="dcterms:W3CDTF">2024-12-05T21:07:29Z</dcterms:created>
  <dcterms:modified xsi:type="dcterms:W3CDTF">2024-12-05T22:03:32Z</dcterms:modified>
</cp:coreProperties>
</file>