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3" r:id="rId3"/>
    <p:sldId id="259" r:id="rId4"/>
    <p:sldId id="260" r:id="rId5"/>
    <p:sldId id="257" r:id="rId6"/>
    <p:sldId id="262" r:id="rId7"/>
    <p:sldId id="258" r:id="rId8"/>
    <p:sldId id="261" r:id="rId9"/>
    <p:sldId id="264" r:id="rId10"/>
    <p:sldId id="265" r:id="rId11"/>
    <p:sldId id="266" r:id="rId12"/>
    <p:sldId id="267" r:id="rId13"/>
    <p:sldId id="277" r:id="rId14"/>
    <p:sldId id="269" r:id="rId15"/>
    <p:sldId id="270" r:id="rId16"/>
    <p:sldId id="271" r:id="rId17"/>
    <p:sldId id="274" r:id="rId18"/>
    <p:sldId id="272" r:id="rId19"/>
    <p:sldId id="27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2E7A3-26A9-4C07-90E7-4B9500789AC7}"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CAF09-1A0D-403F-90B4-6D1E813CA85E}" type="slidenum">
              <a:rPr lang="en-US" smtClean="0"/>
              <a:t>‹#›</a:t>
            </a:fld>
            <a:endParaRPr lang="en-US"/>
          </a:p>
        </p:txBody>
      </p:sp>
    </p:spTree>
    <p:extLst>
      <p:ext uri="{BB962C8B-B14F-4D97-AF65-F5344CB8AC3E}">
        <p14:creationId xmlns:p14="http://schemas.microsoft.com/office/powerpoint/2010/main" val="14881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3CAF09-1A0D-403F-90B4-6D1E813CA85E}" type="slidenum">
              <a:rPr lang="en-US" smtClean="0"/>
              <a:t>14</a:t>
            </a:fld>
            <a:endParaRPr lang="en-US"/>
          </a:p>
        </p:txBody>
      </p:sp>
    </p:spTree>
    <p:extLst>
      <p:ext uri="{BB962C8B-B14F-4D97-AF65-F5344CB8AC3E}">
        <p14:creationId xmlns:p14="http://schemas.microsoft.com/office/powerpoint/2010/main" val="365604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631D-EDCD-D3FA-4B49-F4701EE25E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B2382-4493-5E13-9CF4-8451ED1B2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122C0A-1E51-E6F1-279B-0ED803725E0A}"/>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4D7E11A0-EACA-3322-CC37-5EB344FA2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76E0E-B74D-081A-874B-1251B089F4B1}"/>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17704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174-5496-6E37-5FF6-4112FB531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1D869-C0FD-6D0F-A241-896431CDE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E9798-62F0-99B4-45C6-F907E689BA3A}"/>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8EBDB4D1-4EC7-569A-1332-E693A12D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31664-748C-05DF-A5A0-5D570E470EAE}"/>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426459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C7B7A-285D-52AD-8BF3-A36364879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C688B-3F89-758B-011B-1A51766FA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05322-057C-2C08-7F4A-EDB0668F169D}"/>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2C501796-C51D-C41A-B81D-13E6FD905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22CE-1AB6-CEB1-917E-A94CE5CACA04}"/>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144837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D118-3C9B-02CE-B9BA-06302C68B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01839-0A79-82C9-576D-EA831D914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58C83-C468-B545-71CE-AE8585CD9220}"/>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8B73976E-38DE-D78D-9ACD-CFE44A447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34CD7-C101-2FBD-2C31-1B2069DF161E}"/>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279719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9BFF-16D7-2973-D905-9E0A572D3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1F6E0-0FDA-7349-9576-10F1EF8F2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B66A9-6C8F-78B2-6112-76810A7B6AF8}"/>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10398101-0782-39A6-9D45-7C5BEBE09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51E58-752A-8E5E-D646-7A133133551E}"/>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93032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9BDC-0085-70BE-3976-56F384B04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AE212-FE4F-2383-EACD-539A88A6C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35778-B4D7-DF75-1AC0-DFEED6127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B1BB5-FE77-520F-A768-D816FE9E8332}"/>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6" name="Footer Placeholder 5">
            <a:extLst>
              <a:ext uri="{FF2B5EF4-FFF2-40B4-BE49-F238E27FC236}">
                <a16:creationId xmlns:a16="http://schemas.microsoft.com/office/drawing/2014/main" id="{EFE3914F-D221-4516-FB09-F5D996CED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0F56D-9800-3D19-6D10-C6C16757E8D8}"/>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224461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F7CB-AFF8-DEB2-C5DF-FFF9E9C20F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E24379-3ADC-8A18-FB5D-A8C9A2D93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FDD59-2656-33FB-0FA6-F3A32A354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2F8CC-934E-CB6C-42E0-30574732B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34A9E9-354A-CE26-831D-327EBF057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7B7604-4C49-6609-EAB3-EA497B28FB24}"/>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8" name="Footer Placeholder 7">
            <a:extLst>
              <a:ext uri="{FF2B5EF4-FFF2-40B4-BE49-F238E27FC236}">
                <a16:creationId xmlns:a16="http://schemas.microsoft.com/office/drawing/2014/main" id="{53355E24-5FE7-8912-479D-E141D29D4F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1DA11-84C0-9029-990A-5CC6E01BCA22}"/>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42384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EB12-3FC1-EF1A-56A5-A8EAD05AC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BAFB82-34E3-866E-DE6A-ADD0166281CF}"/>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4" name="Footer Placeholder 3">
            <a:extLst>
              <a:ext uri="{FF2B5EF4-FFF2-40B4-BE49-F238E27FC236}">
                <a16:creationId xmlns:a16="http://schemas.microsoft.com/office/drawing/2014/main" id="{377ED458-19A8-B3EB-D2B1-07D4A76845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CB49C3-B1C8-9DAC-287A-75F010BC3F51}"/>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266753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2D716-25A5-F86E-8462-2C7F850DB4C4}"/>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3" name="Footer Placeholder 2">
            <a:extLst>
              <a:ext uri="{FF2B5EF4-FFF2-40B4-BE49-F238E27FC236}">
                <a16:creationId xmlns:a16="http://schemas.microsoft.com/office/drawing/2014/main" id="{D8F6F013-B921-9F32-0404-2AE1DC4E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D39FE-E34A-7942-4E9A-89313DB5F06E}"/>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56624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E405-1069-21D0-41CA-A8E96E011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DB5841-8129-9167-3856-0774D7FD9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F0A72C-EB70-3A0C-FD34-4B2EAC69C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005B9-F12A-4533-872A-2B09332F5C95}"/>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6" name="Footer Placeholder 5">
            <a:extLst>
              <a:ext uri="{FF2B5EF4-FFF2-40B4-BE49-F238E27FC236}">
                <a16:creationId xmlns:a16="http://schemas.microsoft.com/office/drawing/2014/main" id="{8B701648-CED4-21C8-3797-9595DD703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A1D45-6F11-5703-2EA9-836FCBD260EF}"/>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398664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D4FB-3DC7-974B-F0FB-EB4092CB6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79DEA-9D80-8496-90EA-F9331948C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01EC2C-115F-D85A-6C79-FC0B12A20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4D7BE-96C9-F808-635E-CF3E60A2B084}"/>
              </a:ext>
            </a:extLst>
          </p:cNvPr>
          <p:cNvSpPr>
            <a:spLocks noGrp="1"/>
          </p:cNvSpPr>
          <p:nvPr>
            <p:ph type="dt" sz="half" idx="10"/>
          </p:nvPr>
        </p:nvSpPr>
        <p:spPr/>
        <p:txBody>
          <a:bodyPr/>
          <a:lstStyle/>
          <a:p>
            <a:fld id="{C2B5D420-DC21-43C8-B104-45E191EA8413}" type="datetimeFigureOut">
              <a:rPr lang="en-US" smtClean="0"/>
              <a:t>10/26/2022</a:t>
            </a:fld>
            <a:endParaRPr lang="en-US"/>
          </a:p>
        </p:txBody>
      </p:sp>
      <p:sp>
        <p:nvSpPr>
          <p:cNvPr id="6" name="Footer Placeholder 5">
            <a:extLst>
              <a:ext uri="{FF2B5EF4-FFF2-40B4-BE49-F238E27FC236}">
                <a16:creationId xmlns:a16="http://schemas.microsoft.com/office/drawing/2014/main" id="{AEA09447-1F47-4183-D272-43B6CE494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ADBDC-93EE-6009-AC6A-DC99E3BE2228}"/>
              </a:ext>
            </a:extLst>
          </p:cNvPr>
          <p:cNvSpPr>
            <a:spLocks noGrp="1"/>
          </p:cNvSpPr>
          <p:nvPr>
            <p:ph type="sldNum" sz="quarter" idx="12"/>
          </p:nvPr>
        </p:nvSpPr>
        <p:spPr/>
        <p:txBody>
          <a:bodyPr/>
          <a:lstStyle/>
          <a:p>
            <a:fld id="{8AE4BA4E-7BC3-45D5-B737-424A286E51A7}" type="slidenum">
              <a:rPr lang="en-US" smtClean="0"/>
              <a:t>‹#›</a:t>
            </a:fld>
            <a:endParaRPr lang="en-US"/>
          </a:p>
        </p:txBody>
      </p:sp>
    </p:spTree>
    <p:extLst>
      <p:ext uri="{BB962C8B-B14F-4D97-AF65-F5344CB8AC3E}">
        <p14:creationId xmlns:p14="http://schemas.microsoft.com/office/powerpoint/2010/main" val="20782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218D4-467A-8EDA-51A4-1B5219CC1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8EBE7-B06D-78B3-C2FA-F754D06DA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A2FC3-4519-A723-6682-52992409D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5D420-DC21-43C8-B104-45E191EA8413}" type="datetimeFigureOut">
              <a:rPr lang="en-US" smtClean="0"/>
              <a:t>10/26/2022</a:t>
            </a:fld>
            <a:endParaRPr lang="en-US"/>
          </a:p>
        </p:txBody>
      </p:sp>
      <p:sp>
        <p:nvSpPr>
          <p:cNvPr id="5" name="Footer Placeholder 4">
            <a:extLst>
              <a:ext uri="{FF2B5EF4-FFF2-40B4-BE49-F238E27FC236}">
                <a16:creationId xmlns:a16="http://schemas.microsoft.com/office/drawing/2014/main" id="{69A0E880-7EFD-2D37-C8C0-3E9F11EDA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F095C8-A800-8A10-DAD8-68B30E0EB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4BA4E-7BC3-45D5-B737-424A286E51A7}" type="slidenum">
              <a:rPr lang="en-US" smtClean="0"/>
              <a:t>‹#›</a:t>
            </a:fld>
            <a:endParaRPr lang="en-US"/>
          </a:p>
        </p:txBody>
      </p:sp>
    </p:spTree>
    <p:extLst>
      <p:ext uri="{BB962C8B-B14F-4D97-AF65-F5344CB8AC3E}">
        <p14:creationId xmlns:p14="http://schemas.microsoft.com/office/powerpoint/2010/main" val="23769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50CFA93D-E037-9294-3DE2-709ADB231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34" r="23298" b="55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D3F09B-CD70-5B58-B288-B982BABEDB14}"/>
              </a:ext>
            </a:extLst>
          </p:cNvPr>
          <p:cNvSpPr>
            <a:spLocks noGrp="1"/>
          </p:cNvSpPr>
          <p:nvPr>
            <p:ph type="ctrTitle"/>
          </p:nvPr>
        </p:nvSpPr>
        <p:spPr>
          <a:xfrm>
            <a:off x="477981" y="1122363"/>
            <a:ext cx="4023360" cy="3204134"/>
          </a:xfrm>
        </p:spPr>
        <p:txBody>
          <a:bodyPr anchor="b">
            <a:normAutofit/>
          </a:bodyPr>
          <a:lstStyle/>
          <a:p>
            <a:pPr algn="l"/>
            <a:r>
              <a:rPr lang="en-US" sz="4800"/>
              <a:t>Self-directed violence: Suicide and Self-harm</a:t>
            </a:r>
          </a:p>
        </p:txBody>
      </p:sp>
      <p:sp>
        <p:nvSpPr>
          <p:cNvPr id="3" name="Subtitle 2">
            <a:extLst>
              <a:ext uri="{FF2B5EF4-FFF2-40B4-BE49-F238E27FC236}">
                <a16:creationId xmlns:a16="http://schemas.microsoft.com/office/drawing/2014/main" id="{A8FCF320-6FA6-EEB3-AE5F-A5A292D8960C}"/>
              </a:ext>
            </a:extLst>
          </p:cNvPr>
          <p:cNvSpPr>
            <a:spLocks noGrp="1"/>
          </p:cNvSpPr>
          <p:nvPr>
            <p:ph type="subTitle" idx="1"/>
          </p:nvPr>
        </p:nvSpPr>
        <p:spPr>
          <a:xfrm>
            <a:off x="477980" y="4872922"/>
            <a:ext cx="4023359" cy="1208141"/>
          </a:xfrm>
        </p:spPr>
        <p:txBody>
          <a:bodyPr>
            <a:normAutofit/>
          </a:bodyPr>
          <a:lstStyle/>
          <a:p>
            <a:pPr algn="l"/>
            <a:r>
              <a:rPr lang="en-US" sz="2000"/>
              <a:t>Lecture 5</a:t>
            </a:r>
          </a:p>
          <a:p>
            <a:pPr algn="l"/>
            <a:endParaRPr lang="en-US" sz="2000"/>
          </a:p>
          <a:p>
            <a:pPr algn="l"/>
            <a:r>
              <a:rPr lang="en-US" sz="2000"/>
              <a:t>Susantha Rasnayake</a:t>
            </a:r>
          </a:p>
        </p:txBody>
      </p:sp>
      <p:sp>
        <p:nvSpPr>
          <p:cNvPr id="1039" name="Rectangle 10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1" name="Rectangle 10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1720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333A-4140-625D-8B59-A4893B3186E0}"/>
              </a:ext>
            </a:extLst>
          </p:cNvPr>
          <p:cNvSpPr>
            <a:spLocks noGrp="1"/>
          </p:cNvSpPr>
          <p:nvPr>
            <p:ph type="title"/>
          </p:nvPr>
        </p:nvSpPr>
        <p:spPr>
          <a:xfrm>
            <a:off x="838200" y="365125"/>
            <a:ext cx="10515600" cy="448607"/>
          </a:xfrm>
        </p:spPr>
        <p:txBody>
          <a:bodyPr/>
          <a:lstStyle/>
          <a:p>
            <a:r>
              <a:rPr lang="en-US" sz="1800" b="1" dirty="0">
                <a:solidFill>
                  <a:srgbClr val="000000"/>
                </a:solidFill>
                <a:effectLst/>
                <a:latin typeface="Times New Roman" panose="02020603050405020304" pitchFamily="18" charset="0"/>
                <a:ea typeface="Calibri" panose="020F0502020204030204" pitchFamily="34" charset="0"/>
              </a:rPr>
              <a:t>Youth Suicide rate per 100,000 persons in selected countries by age</a:t>
            </a:r>
            <a:endParaRPr lang="en-US" dirty="0"/>
          </a:p>
        </p:txBody>
      </p:sp>
      <p:graphicFrame>
        <p:nvGraphicFramePr>
          <p:cNvPr id="7" name="Content Placeholder 6">
            <a:extLst>
              <a:ext uri="{FF2B5EF4-FFF2-40B4-BE49-F238E27FC236}">
                <a16:creationId xmlns:a16="http://schemas.microsoft.com/office/drawing/2014/main" id="{5D81D3FD-0740-8039-9E6F-7ECD3F4C901E}"/>
              </a:ext>
            </a:extLst>
          </p:cNvPr>
          <p:cNvGraphicFramePr>
            <a:graphicFrameLocks noGrp="1"/>
          </p:cNvGraphicFramePr>
          <p:nvPr>
            <p:ph idx="1"/>
            <p:extLst>
              <p:ext uri="{D42A27DB-BD31-4B8C-83A1-F6EECF244321}">
                <p14:modId xmlns:p14="http://schemas.microsoft.com/office/powerpoint/2010/main" val="388533856"/>
              </p:ext>
            </p:extLst>
          </p:nvPr>
        </p:nvGraphicFramePr>
        <p:xfrm>
          <a:off x="838200" y="1159857"/>
          <a:ext cx="3373434" cy="5086976"/>
        </p:xfrm>
        <a:graphic>
          <a:graphicData uri="http://schemas.openxmlformats.org/drawingml/2006/table">
            <a:tbl>
              <a:tblPr firstRow="1" firstCol="1" bandRow="1">
                <a:tableStyleId>{5C22544A-7EE6-4342-B048-85BDC9FD1C3A}</a:tableStyleId>
              </a:tblPr>
              <a:tblGrid>
                <a:gridCol w="1217562">
                  <a:extLst>
                    <a:ext uri="{9D8B030D-6E8A-4147-A177-3AD203B41FA5}">
                      <a16:colId xmlns:a16="http://schemas.microsoft.com/office/drawing/2014/main" val="526353026"/>
                    </a:ext>
                  </a:extLst>
                </a:gridCol>
                <a:gridCol w="561631">
                  <a:extLst>
                    <a:ext uri="{9D8B030D-6E8A-4147-A177-3AD203B41FA5}">
                      <a16:colId xmlns:a16="http://schemas.microsoft.com/office/drawing/2014/main" val="3339812220"/>
                    </a:ext>
                  </a:extLst>
                </a:gridCol>
                <a:gridCol w="750231">
                  <a:extLst>
                    <a:ext uri="{9D8B030D-6E8A-4147-A177-3AD203B41FA5}">
                      <a16:colId xmlns:a16="http://schemas.microsoft.com/office/drawing/2014/main" val="1196964486"/>
                    </a:ext>
                  </a:extLst>
                </a:gridCol>
                <a:gridCol w="844010">
                  <a:extLst>
                    <a:ext uri="{9D8B030D-6E8A-4147-A177-3AD203B41FA5}">
                      <a16:colId xmlns:a16="http://schemas.microsoft.com/office/drawing/2014/main" val="4151003078"/>
                    </a:ext>
                  </a:extLst>
                </a:gridCol>
              </a:tblGrid>
              <a:tr h="175413">
                <a:tc>
                  <a:txBody>
                    <a:bodyPr/>
                    <a:lstStyle/>
                    <a:p>
                      <a:pPr marL="0" marR="0" algn="just">
                        <a:spcBef>
                          <a:spcPts val="0"/>
                        </a:spcBef>
                        <a:spcAft>
                          <a:spcPts val="0"/>
                        </a:spcAft>
                      </a:pPr>
                      <a:r>
                        <a:rPr lang="en-US" sz="1000">
                          <a:effectLst/>
                        </a:rPr>
                        <a:t>Country</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Year</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5-14 years</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15-19 years</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1011060121"/>
                  </a:ext>
                </a:extLst>
              </a:tr>
              <a:tr h="175413">
                <a:tc>
                  <a:txBody>
                    <a:bodyPr/>
                    <a:lstStyle/>
                    <a:p>
                      <a:pPr marL="0" marR="0" algn="just">
                        <a:spcBef>
                          <a:spcPts val="0"/>
                        </a:spcBef>
                        <a:spcAft>
                          <a:spcPts val="0"/>
                        </a:spcAft>
                      </a:pPr>
                      <a:r>
                        <a:rPr lang="en-US" sz="1000">
                          <a:effectLst/>
                        </a:rPr>
                        <a:t>Lithuania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24.3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537180206"/>
                  </a:ext>
                </a:extLst>
              </a:tr>
              <a:tr h="175413">
                <a:tc>
                  <a:txBody>
                    <a:bodyPr/>
                    <a:lstStyle/>
                    <a:p>
                      <a:pPr marL="0" marR="0" algn="just">
                        <a:spcBef>
                          <a:spcPts val="0"/>
                        </a:spcBef>
                        <a:spcAft>
                          <a:spcPts val="0"/>
                        </a:spcAft>
                      </a:pPr>
                      <a:r>
                        <a:rPr lang="en-US" sz="1000">
                          <a:effectLst/>
                        </a:rPr>
                        <a:t>New Zealand</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567416386"/>
                  </a:ext>
                </a:extLst>
              </a:tr>
              <a:tr h="175413">
                <a:tc>
                  <a:txBody>
                    <a:bodyPr/>
                    <a:lstStyle/>
                    <a:p>
                      <a:pPr marL="0" marR="0" algn="just">
                        <a:spcBef>
                          <a:spcPts val="0"/>
                        </a:spcBef>
                        <a:spcAft>
                          <a:spcPts val="0"/>
                        </a:spcAft>
                      </a:pPr>
                      <a:r>
                        <a:rPr lang="en-US" sz="1000">
                          <a:effectLst/>
                        </a:rPr>
                        <a:t>Finland</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17.7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79484279"/>
                  </a:ext>
                </a:extLst>
              </a:tr>
              <a:tr h="175413">
                <a:tc>
                  <a:txBody>
                    <a:bodyPr/>
                    <a:lstStyle/>
                    <a:p>
                      <a:pPr marL="0" marR="0" algn="just">
                        <a:spcBef>
                          <a:spcPts val="0"/>
                        </a:spcBef>
                        <a:spcAft>
                          <a:spcPts val="0"/>
                        </a:spcAft>
                      </a:pPr>
                      <a:r>
                        <a:rPr lang="en-US" sz="1000">
                          <a:effectLst/>
                        </a:rPr>
                        <a:t>Japan</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15.8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2763750581"/>
                  </a:ext>
                </a:extLst>
              </a:tr>
              <a:tr h="175413">
                <a:tc>
                  <a:txBody>
                    <a:bodyPr/>
                    <a:lstStyle/>
                    <a:p>
                      <a:pPr marL="0" marR="0" algn="just">
                        <a:spcBef>
                          <a:spcPts val="0"/>
                        </a:spcBef>
                        <a:spcAft>
                          <a:spcPts val="0"/>
                        </a:spcAft>
                      </a:pPr>
                      <a:r>
                        <a:rPr lang="en-US" sz="1000">
                          <a:effectLst/>
                        </a:rPr>
                        <a:t>Latvia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dirty="0">
                          <a:effectLst/>
                        </a:rPr>
                        <a:t>14.5</a:t>
                      </a:r>
                      <a:endParaRPr lang="en-US" sz="1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864606934"/>
                  </a:ext>
                </a:extLst>
              </a:tr>
              <a:tr h="175413">
                <a:tc>
                  <a:txBody>
                    <a:bodyPr/>
                    <a:lstStyle/>
                    <a:p>
                      <a:pPr marL="0" marR="0" algn="just">
                        <a:spcBef>
                          <a:spcPts val="0"/>
                        </a:spcBef>
                        <a:spcAft>
                          <a:spcPts val="0"/>
                        </a:spcAft>
                      </a:pPr>
                      <a:r>
                        <a:rPr lang="en-US" sz="1000">
                          <a:effectLst/>
                        </a:rPr>
                        <a:t>Uzbekistan</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13.3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975713595"/>
                  </a:ext>
                </a:extLst>
              </a:tr>
              <a:tr h="175413">
                <a:tc>
                  <a:txBody>
                    <a:bodyPr/>
                    <a:lstStyle/>
                    <a:p>
                      <a:pPr marL="0" marR="0" algn="just">
                        <a:spcBef>
                          <a:spcPts val="0"/>
                        </a:spcBef>
                        <a:spcAft>
                          <a:spcPts val="0"/>
                        </a:spcAft>
                      </a:pPr>
                      <a:r>
                        <a:rPr lang="en-US" sz="1000">
                          <a:effectLst/>
                        </a:rPr>
                        <a:t>Sweden</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13.1</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2639260568"/>
                  </a:ext>
                </a:extLst>
              </a:tr>
              <a:tr h="175413">
                <a:tc>
                  <a:txBody>
                    <a:bodyPr/>
                    <a:lstStyle/>
                    <a:p>
                      <a:pPr marL="0" marR="0" algn="just">
                        <a:spcBef>
                          <a:spcPts val="0"/>
                        </a:spcBef>
                        <a:spcAft>
                          <a:spcPts val="0"/>
                        </a:spcAft>
                      </a:pPr>
                      <a:r>
                        <a:rPr lang="en-US" sz="1000">
                          <a:effectLst/>
                        </a:rPr>
                        <a:t>Iceland</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13.0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817215344"/>
                  </a:ext>
                </a:extLst>
              </a:tr>
              <a:tr h="350825">
                <a:tc>
                  <a:txBody>
                    <a:bodyPr/>
                    <a:lstStyle/>
                    <a:p>
                      <a:pPr marL="0" marR="0" algn="just">
                        <a:spcBef>
                          <a:spcPts val="0"/>
                        </a:spcBef>
                        <a:spcAft>
                          <a:spcPts val="0"/>
                        </a:spcAft>
                      </a:pPr>
                      <a:r>
                        <a:rPr lang="en-US" sz="1000">
                          <a:effectLst/>
                        </a:rPr>
                        <a:t>United States of America </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13.0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747614659"/>
                  </a:ext>
                </a:extLst>
              </a:tr>
              <a:tr h="175413">
                <a:tc>
                  <a:txBody>
                    <a:bodyPr/>
                    <a:lstStyle/>
                    <a:p>
                      <a:pPr marL="0" marR="0" algn="just">
                        <a:spcBef>
                          <a:spcPts val="0"/>
                        </a:spcBef>
                        <a:spcAft>
                          <a:spcPts val="0"/>
                        </a:spcAft>
                      </a:pPr>
                      <a:r>
                        <a:rPr lang="en-US" sz="1000">
                          <a:effectLst/>
                        </a:rPr>
                        <a:t>Ireland</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dirty="0">
                          <a:effectLst/>
                        </a:rPr>
                        <a:t>0.3</a:t>
                      </a:r>
                      <a:endParaRPr lang="en-US" sz="1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12.9</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1770099180"/>
                  </a:ext>
                </a:extLst>
              </a:tr>
              <a:tr h="175413">
                <a:tc>
                  <a:txBody>
                    <a:bodyPr/>
                    <a:lstStyle/>
                    <a:p>
                      <a:pPr marL="0" marR="0" algn="just">
                        <a:spcBef>
                          <a:spcPts val="0"/>
                        </a:spcBef>
                        <a:spcAft>
                          <a:spcPts val="0"/>
                        </a:spcAft>
                      </a:pPr>
                      <a:r>
                        <a:rPr lang="en-US" sz="1000">
                          <a:effectLst/>
                        </a:rPr>
                        <a:t>Republic of Korea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dirty="0">
                          <a:effectLst/>
                        </a:rPr>
                        <a:t>0.8</a:t>
                      </a:r>
                      <a:endParaRPr lang="en-US" sz="1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12.7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1210512821"/>
                  </a:ext>
                </a:extLst>
              </a:tr>
              <a:tr h="175413">
                <a:tc>
                  <a:txBody>
                    <a:bodyPr/>
                    <a:lstStyle/>
                    <a:p>
                      <a:pPr marL="0" marR="0" algn="just">
                        <a:spcBef>
                          <a:spcPts val="0"/>
                        </a:spcBef>
                        <a:spcAft>
                          <a:spcPts val="0"/>
                        </a:spcAft>
                      </a:pPr>
                      <a:r>
                        <a:rPr lang="en-US" sz="1000">
                          <a:effectLst/>
                        </a:rPr>
                        <a:t>Trinidad and Tobago </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12.6</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356016879"/>
                  </a:ext>
                </a:extLst>
              </a:tr>
              <a:tr h="175413">
                <a:tc>
                  <a:txBody>
                    <a:bodyPr/>
                    <a:lstStyle/>
                    <a:p>
                      <a:pPr marL="0" marR="0" algn="just">
                        <a:spcBef>
                          <a:spcPts val="0"/>
                        </a:spcBef>
                        <a:spcAft>
                          <a:spcPts val="0"/>
                        </a:spcAft>
                      </a:pPr>
                      <a:r>
                        <a:rPr lang="en-US" sz="1000">
                          <a:effectLst/>
                        </a:rPr>
                        <a:t>Mauritius</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1.6</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12.4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643851676"/>
                  </a:ext>
                </a:extLst>
              </a:tr>
              <a:tr h="175413">
                <a:tc>
                  <a:txBody>
                    <a:bodyPr/>
                    <a:lstStyle/>
                    <a:p>
                      <a:pPr marL="0" marR="0" algn="just">
                        <a:spcBef>
                          <a:spcPts val="0"/>
                        </a:spcBef>
                        <a:spcAft>
                          <a:spcPts val="0"/>
                        </a:spcAft>
                      </a:pPr>
                      <a:r>
                        <a:rPr lang="en-US" sz="1000">
                          <a:effectLst/>
                        </a:rPr>
                        <a:t>Belgium</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12.6</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241934396"/>
                  </a:ext>
                </a:extLst>
              </a:tr>
              <a:tr h="175413">
                <a:tc>
                  <a:txBody>
                    <a:bodyPr/>
                    <a:lstStyle/>
                    <a:p>
                      <a:pPr marL="0" marR="0" algn="just">
                        <a:spcBef>
                          <a:spcPts val="0"/>
                        </a:spcBef>
                        <a:spcAft>
                          <a:spcPts val="0"/>
                        </a:spcAft>
                      </a:pPr>
                      <a:r>
                        <a:rPr lang="en-US" sz="1000">
                          <a:effectLst/>
                        </a:rPr>
                        <a:t>Estonia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72374792"/>
                  </a:ext>
                </a:extLst>
              </a:tr>
              <a:tr h="175413">
                <a:tc>
                  <a:txBody>
                    <a:bodyPr/>
                    <a:lstStyle/>
                    <a:p>
                      <a:pPr marL="0" marR="0" algn="just">
                        <a:spcBef>
                          <a:spcPts val="0"/>
                        </a:spcBef>
                        <a:spcAft>
                          <a:spcPts val="0"/>
                        </a:spcAft>
                      </a:pPr>
                      <a:r>
                        <a:rPr lang="en-US" sz="1000">
                          <a:effectLst/>
                        </a:rPr>
                        <a:t>Canada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10.3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78757293"/>
                  </a:ext>
                </a:extLst>
              </a:tr>
              <a:tr h="175413">
                <a:tc>
                  <a:txBody>
                    <a:bodyPr/>
                    <a:lstStyle/>
                    <a:p>
                      <a:pPr marL="0" marR="0" algn="just">
                        <a:spcBef>
                          <a:spcPts val="0"/>
                        </a:spcBef>
                        <a:spcAft>
                          <a:spcPts val="0"/>
                        </a:spcAft>
                      </a:pPr>
                      <a:r>
                        <a:rPr lang="en-US" sz="1000">
                          <a:effectLst/>
                        </a:rPr>
                        <a:t>Chile</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10.2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917369010"/>
                  </a:ext>
                </a:extLst>
              </a:tr>
              <a:tr h="175413">
                <a:tc>
                  <a:txBody>
                    <a:bodyPr/>
                    <a:lstStyle/>
                    <a:p>
                      <a:pPr marL="0" marR="0" algn="just">
                        <a:spcBef>
                          <a:spcPts val="0"/>
                        </a:spcBef>
                        <a:spcAft>
                          <a:spcPts val="0"/>
                        </a:spcAft>
                      </a:pPr>
                      <a:r>
                        <a:rPr lang="en-US" sz="1000">
                          <a:effectLst/>
                        </a:rPr>
                        <a:t>Australia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9.6</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4255113942"/>
                  </a:ext>
                </a:extLst>
              </a:tr>
              <a:tr h="175413">
                <a:tc>
                  <a:txBody>
                    <a:bodyPr/>
                    <a:lstStyle/>
                    <a:p>
                      <a:pPr marL="0" marR="0" algn="just">
                        <a:spcBef>
                          <a:spcPts val="0"/>
                        </a:spcBef>
                        <a:spcAft>
                          <a:spcPts val="0"/>
                        </a:spcAft>
                      </a:pPr>
                      <a:r>
                        <a:rPr lang="en-US" sz="1000">
                          <a:effectLst/>
                        </a:rPr>
                        <a:t>Colombia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1.1</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1001498494"/>
                  </a:ext>
                </a:extLst>
              </a:tr>
              <a:tr h="175413">
                <a:tc>
                  <a:txBody>
                    <a:bodyPr/>
                    <a:lstStyle/>
                    <a:p>
                      <a:pPr marL="0" marR="0" algn="just">
                        <a:spcBef>
                          <a:spcPts val="0"/>
                        </a:spcBef>
                        <a:spcAft>
                          <a:spcPts val="0"/>
                        </a:spcAft>
                      </a:pPr>
                      <a:r>
                        <a:rPr lang="en-US" sz="1000">
                          <a:effectLst/>
                        </a:rPr>
                        <a:t>Costa Rica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1.0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4099009836"/>
                  </a:ext>
                </a:extLst>
              </a:tr>
              <a:tr h="175413">
                <a:tc>
                  <a:txBody>
                    <a:bodyPr/>
                    <a:lstStyle/>
                    <a:p>
                      <a:pPr marL="0" marR="0" algn="just">
                        <a:spcBef>
                          <a:spcPts val="0"/>
                        </a:spcBef>
                        <a:spcAft>
                          <a:spcPts val="0"/>
                        </a:spcAft>
                      </a:pPr>
                      <a:r>
                        <a:rPr lang="en-US" sz="1000">
                          <a:effectLst/>
                        </a:rPr>
                        <a:t>Austria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146540590"/>
                  </a:ext>
                </a:extLst>
              </a:tr>
              <a:tr h="175413">
                <a:tc>
                  <a:txBody>
                    <a:bodyPr/>
                    <a:lstStyle/>
                    <a:p>
                      <a:pPr marL="0" marR="0" algn="just">
                        <a:spcBef>
                          <a:spcPts val="0"/>
                        </a:spcBef>
                        <a:spcAft>
                          <a:spcPts val="0"/>
                        </a:spcAft>
                      </a:pPr>
                      <a:r>
                        <a:rPr lang="en-US" sz="1000">
                          <a:effectLst/>
                        </a:rPr>
                        <a:t>Norway</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981586572"/>
                  </a:ext>
                </a:extLst>
              </a:tr>
              <a:tr h="175413">
                <a:tc>
                  <a:txBody>
                    <a:bodyPr/>
                    <a:lstStyle/>
                    <a:p>
                      <a:pPr marL="0" marR="0" algn="just">
                        <a:spcBef>
                          <a:spcPts val="0"/>
                        </a:spcBef>
                        <a:spcAft>
                          <a:spcPts val="0"/>
                        </a:spcAft>
                      </a:pPr>
                      <a:r>
                        <a:rPr lang="en-US" sz="1000">
                          <a:effectLst/>
                        </a:rPr>
                        <a:t>Hungary</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0.2</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9.0</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2871020601"/>
                  </a:ext>
                </a:extLst>
              </a:tr>
              <a:tr h="175413">
                <a:tc>
                  <a:txBody>
                    <a:bodyPr/>
                    <a:lstStyle/>
                    <a:p>
                      <a:pPr marL="0" marR="0" algn="just">
                        <a:spcBef>
                          <a:spcPts val="0"/>
                        </a:spcBef>
                        <a:spcAft>
                          <a:spcPts val="0"/>
                        </a:spcAft>
                      </a:pPr>
                      <a:r>
                        <a:rPr lang="en-US" sz="1000">
                          <a:effectLst/>
                        </a:rPr>
                        <a:t>Czech Republic</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8.8</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3380714685"/>
                  </a:ext>
                </a:extLst>
              </a:tr>
              <a:tr h="175413">
                <a:tc>
                  <a:txBody>
                    <a:bodyPr/>
                    <a:lstStyle/>
                    <a:p>
                      <a:pPr marL="0" marR="0" algn="just">
                        <a:spcBef>
                          <a:spcPts val="0"/>
                        </a:spcBef>
                        <a:spcAft>
                          <a:spcPts val="0"/>
                        </a:spcAft>
                      </a:pPr>
                      <a:r>
                        <a:rPr lang="en-US" sz="1000">
                          <a:effectLst/>
                        </a:rPr>
                        <a:t>Slovenia</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8.6</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519384420"/>
                  </a:ext>
                </a:extLst>
              </a:tr>
              <a:tr h="175413">
                <a:tc>
                  <a:txBody>
                    <a:bodyPr/>
                    <a:lstStyle/>
                    <a:p>
                      <a:pPr marL="0" marR="0" algn="just">
                        <a:spcBef>
                          <a:spcPts val="0"/>
                        </a:spcBef>
                        <a:spcAft>
                          <a:spcPts val="0"/>
                        </a:spcAft>
                      </a:pPr>
                      <a:r>
                        <a:rPr lang="en-US" sz="1000">
                          <a:effectLst/>
                        </a:rPr>
                        <a:t>Switzerland</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2013</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0.4</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8.1</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2251666850"/>
                  </a:ext>
                </a:extLst>
              </a:tr>
              <a:tr h="175413">
                <a:tc>
                  <a:txBody>
                    <a:bodyPr/>
                    <a:lstStyle/>
                    <a:p>
                      <a:pPr marL="0" marR="0" algn="just">
                        <a:spcBef>
                          <a:spcPts val="0"/>
                        </a:spcBef>
                        <a:spcAft>
                          <a:spcPts val="0"/>
                        </a:spcAft>
                      </a:pPr>
                      <a:r>
                        <a:rPr lang="en-US" sz="1000">
                          <a:effectLst/>
                        </a:rPr>
                        <a:t>Republic of Moldova </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2015</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a:effectLst/>
                        </a:rPr>
                        <a:t>0.7</a:t>
                      </a:r>
                      <a:endParaRPr lang="en-US" sz="1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tc>
                  <a:txBody>
                    <a:bodyPr/>
                    <a:lstStyle/>
                    <a:p>
                      <a:pPr marL="0" marR="0" algn="just">
                        <a:spcBef>
                          <a:spcPts val="0"/>
                        </a:spcBef>
                        <a:spcAft>
                          <a:spcPts val="0"/>
                        </a:spcAft>
                      </a:pPr>
                      <a:r>
                        <a:rPr lang="en-US" sz="1000" dirty="0">
                          <a:effectLst/>
                        </a:rPr>
                        <a:t>7.6</a:t>
                      </a:r>
                      <a:endParaRPr lang="en-US" sz="1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6267" marR="56267" marT="0" marB="0"/>
                </a:tc>
                <a:extLst>
                  <a:ext uri="{0D108BD9-81ED-4DB2-BD59-A6C34878D82A}">
                    <a16:rowId xmlns:a16="http://schemas.microsoft.com/office/drawing/2014/main" val="677572877"/>
                  </a:ext>
                </a:extLst>
              </a:tr>
            </a:tbl>
          </a:graphicData>
        </a:graphic>
      </p:graphicFrame>
      <p:graphicFrame>
        <p:nvGraphicFramePr>
          <p:cNvPr id="8" name="Table 7">
            <a:extLst>
              <a:ext uri="{FF2B5EF4-FFF2-40B4-BE49-F238E27FC236}">
                <a16:creationId xmlns:a16="http://schemas.microsoft.com/office/drawing/2014/main" id="{C52D2936-8681-896D-29A2-BF56EC1AFB13}"/>
              </a:ext>
            </a:extLst>
          </p:cNvPr>
          <p:cNvGraphicFramePr>
            <a:graphicFrameLocks noGrp="1"/>
          </p:cNvGraphicFramePr>
          <p:nvPr>
            <p:extLst>
              <p:ext uri="{D42A27DB-BD31-4B8C-83A1-F6EECF244321}">
                <p14:modId xmlns:p14="http://schemas.microsoft.com/office/powerpoint/2010/main" val="2047091656"/>
              </p:ext>
            </p:extLst>
          </p:nvPr>
        </p:nvGraphicFramePr>
        <p:xfrm>
          <a:off x="5625795" y="1783105"/>
          <a:ext cx="4111625" cy="384048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246544019"/>
                    </a:ext>
                  </a:extLst>
                </a:gridCol>
                <a:gridCol w="684530">
                  <a:extLst>
                    <a:ext uri="{9D8B030D-6E8A-4147-A177-3AD203B41FA5}">
                      <a16:colId xmlns:a16="http://schemas.microsoft.com/office/drawing/2014/main" val="2414205437"/>
                    </a:ext>
                  </a:extLst>
                </a:gridCol>
                <a:gridCol w="914400">
                  <a:extLst>
                    <a:ext uri="{9D8B030D-6E8A-4147-A177-3AD203B41FA5}">
                      <a16:colId xmlns:a16="http://schemas.microsoft.com/office/drawing/2014/main" val="2598136180"/>
                    </a:ext>
                  </a:extLst>
                </a:gridCol>
                <a:gridCol w="1028700">
                  <a:extLst>
                    <a:ext uri="{9D8B030D-6E8A-4147-A177-3AD203B41FA5}">
                      <a16:colId xmlns:a16="http://schemas.microsoft.com/office/drawing/2014/main" val="1493300494"/>
                    </a:ext>
                  </a:extLst>
                </a:gridCol>
              </a:tblGrid>
              <a:tr h="0">
                <a:tc>
                  <a:txBody>
                    <a:bodyPr/>
                    <a:lstStyle/>
                    <a:p>
                      <a:pPr marL="0" marR="0" algn="just">
                        <a:spcBef>
                          <a:spcPts val="0"/>
                        </a:spcBef>
                        <a:spcAft>
                          <a:spcPts val="0"/>
                        </a:spcAft>
                      </a:pPr>
                      <a:r>
                        <a:rPr lang="en-US" sz="1200">
                          <a:effectLst/>
                        </a:rPr>
                        <a:t>Romania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2015</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0.7</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7.6</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033196942"/>
                  </a:ext>
                </a:extLst>
              </a:tr>
              <a:tr h="0">
                <a:tc>
                  <a:txBody>
                    <a:bodyPr/>
                    <a:lstStyle/>
                    <a:p>
                      <a:pPr marL="0" marR="0" algn="just">
                        <a:spcBef>
                          <a:spcPts val="0"/>
                        </a:spcBef>
                        <a:spcAft>
                          <a:spcPts val="0"/>
                        </a:spcAft>
                      </a:pPr>
                      <a:r>
                        <a:rPr lang="en-US" sz="1200">
                          <a:effectLst/>
                        </a:rPr>
                        <a:t>The Netherlands</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2015</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7.3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3673409253"/>
                  </a:ext>
                </a:extLst>
              </a:tr>
              <a:tr h="0">
                <a:tc>
                  <a:txBody>
                    <a:bodyPr/>
                    <a:lstStyle/>
                    <a:p>
                      <a:pPr marL="0" marR="0" algn="just">
                        <a:spcBef>
                          <a:spcPts val="0"/>
                        </a:spcBef>
                        <a:spcAft>
                          <a:spcPts val="0"/>
                        </a:spcAft>
                      </a:pPr>
                      <a:r>
                        <a:rPr lang="en-US" sz="1200">
                          <a:effectLst/>
                        </a:rPr>
                        <a:t>Slovakia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0.1</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7.2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3722982703"/>
                  </a:ext>
                </a:extLst>
              </a:tr>
              <a:tr h="0">
                <a:tc>
                  <a:txBody>
                    <a:bodyPr/>
                    <a:lstStyle/>
                    <a:p>
                      <a:pPr marL="0" marR="0" algn="just">
                        <a:spcBef>
                          <a:spcPts val="0"/>
                        </a:spcBef>
                        <a:spcAft>
                          <a:spcPts val="0"/>
                        </a:spcAft>
                      </a:pPr>
                      <a:r>
                        <a:rPr lang="en-US" sz="1200">
                          <a:effectLst/>
                        </a:rPr>
                        <a:t>Kyrgyzstan</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2015</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7.2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3544573"/>
                  </a:ext>
                </a:extLst>
              </a:tr>
              <a:tr h="0">
                <a:tc>
                  <a:txBody>
                    <a:bodyPr/>
                    <a:lstStyle/>
                    <a:p>
                      <a:pPr marL="0" marR="0" algn="just">
                        <a:spcBef>
                          <a:spcPts val="0"/>
                        </a:spcBef>
                        <a:spcAft>
                          <a:spcPts val="0"/>
                        </a:spcAft>
                      </a:pPr>
                      <a:r>
                        <a:rPr lang="en-US" sz="1200">
                          <a:effectLst/>
                        </a:rPr>
                        <a:t>Mexico</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0.9</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7.1</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974662509"/>
                  </a:ext>
                </a:extLst>
              </a:tr>
              <a:tr h="0">
                <a:tc>
                  <a:txBody>
                    <a:bodyPr/>
                    <a:lstStyle/>
                    <a:p>
                      <a:pPr marL="0" marR="0" algn="just">
                        <a:spcBef>
                          <a:spcPts val="0"/>
                        </a:spcBef>
                        <a:spcAft>
                          <a:spcPts val="0"/>
                        </a:spcAft>
                      </a:pPr>
                      <a:r>
                        <a:rPr lang="en-US" sz="1200">
                          <a:effectLst/>
                        </a:rPr>
                        <a:t>Croatia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2015</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0.7</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6.9</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606920298"/>
                  </a:ext>
                </a:extLst>
              </a:tr>
              <a:tr h="0">
                <a:tc>
                  <a:txBody>
                    <a:bodyPr/>
                    <a:lstStyle/>
                    <a:p>
                      <a:pPr marL="0" marR="0" algn="just">
                        <a:spcBef>
                          <a:spcPts val="0"/>
                        </a:spcBef>
                        <a:spcAft>
                          <a:spcPts val="0"/>
                        </a:spcAft>
                      </a:pPr>
                      <a:r>
                        <a:rPr lang="en-US" sz="1200">
                          <a:effectLst/>
                        </a:rPr>
                        <a:t>Germany</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6.7</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2695139843"/>
                  </a:ext>
                </a:extLst>
              </a:tr>
              <a:tr h="0">
                <a:tc>
                  <a:txBody>
                    <a:bodyPr/>
                    <a:lstStyle/>
                    <a:p>
                      <a:pPr marL="0" marR="0" algn="just">
                        <a:spcBef>
                          <a:spcPts val="0"/>
                        </a:spcBef>
                        <a:spcAft>
                          <a:spcPts val="0"/>
                        </a:spcAft>
                      </a:pPr>
                      <a:r>
                        <a:rPr lang="en-US" sz="1200">
                          <a:effectLst/>
                        </a:rPr>
                        <a:t>Cuba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6.1</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522634040"/>
                  </a:ext>
                </a:extLst>
              </a:tr>
              <a:tr h="0">
                <a:tc>
                  <a:txBody>
                    <a:bodyPr/>
                    <a:lstStyle/>
                    <a:p>
                      <a:pPr marL="0" marR="0" algn="just">
                        <a:spcBef>
                          <a:spcPts val="0"/>
                        </a:spcBef>
                        <a:spcAft>
                          <a:spcPts val="0"/>
                        </a:spcAft>
                      </a:pPr>
                      <a:r>
                        <a:rPr lang="en-US" sz="1200">
                          <a:effectLst/>
                        </a:rPr>
                        <a:t>United Kingdom</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6.0</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129173735"/>
                  </a:ext>
                </a:extLst>
              </a:tr>
              <a:tr h="0">
                <a:tc>
                  <a:txBody>
                    <a:bodyPr/>
                    <a:lstStyle/>
                    <a:p>
                      <a:pPr marL="0" marR="0" algn="just">
                        <a:spcBef>
                          <a:spcPts val="0"/>
                        </a:spcBef>
                        <a:spcAft>
                          <a:spcPts val="0"/>
                        </a:spcAft>
                      </a:pPr>
                      <a:r>
                        <a:rPr lang="en-US" sz="1200">
                          <a:effectLst/>
                        </a:rPr>
                        <a:t>St Vincent &amp; the Grenadines </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dirty="0">
                          <a:effectLst/>
                        </a:rPr>
                        <a:t>4.9</a:t>
                      </a:r>
                      <a:endParaRPr lang="en-US"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2801046322"/>
                  </a:ext>
                </a:extLst>
              </a:tr>
              <a:tr h="0">
                <a:tc>
                  <a:txBody>
                    <a:bodyPr/>
                    <a:lstStyle/>
                    <a:p>
                      <a:pPr marL="0" marR="0" algn="just">
                        <a:spcBef>
                          <a:spcPts val="0"/>
                        </a:spcBef>
                        <a:spcAft>
                          <a:spcPts val="0"/>
                        </a:spcAft>
                      </a:pPr>
                      <a:r>
                        <a:rPr lang="en-US" sz="1200">
                          <a:effectLst/>
                        </a:rPr>
                        <a:t>Denmark</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2015</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4.8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3270847405"/>
                  </a:ext>
                </a:extLst>
              </a:tr>
              <a:tr h="0">
                <a:tc>
                  <a:txBody>
                    <a:bodyPr/>
                    <a:lstStyle/>
                    <a:p>
                      <a:pPr marL="0" marR="0" algn="just">
                        <a:spcBef>
                          <a:spcPts val="0"/>
                        </a:spcBef>
                        <a:spcAft>
                          <a:spcPts val="0"/>
                        </a:spcAft>
                      </a:pPr>
                      <a:r>
                        <a:rPr lang="en-US" sz="1200">
                          <a:effectLst/>
                        </a:rPr>
                        <a:t>Israel</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4.3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825201435"/>
                  </a:ext>
                </a:extLst>
              </a:tr>
              <a:tr h="0">
                <a:tc>
                  <a:txBody>
                    <a:bodyPr/>
                    <a:lstStyle/>
                    <a:p>
                      <a:pPr marL="0" marR="0" algn="just">
                        <a:spcBef>
                          <a:spcPts val="0"/>
                        </a:spcBef>
                        <a:spcAft>
                          <a:spcPts val="0"/>
                        </a:spcAft>
                      </a:pPr>
                      <a:r>
                        <a:rPr lang="en-US" sz="1200">
                          <a:effectLst/>
                        </a:rPr>
                        <a:t>Italy</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0.1</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3.8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549735645"/>
                  </a:ext>
                </a:extLst>
              </a:tr>
              <a:tr h="0">
                <a:tc>
                  <a:txBody>
                    <a:bodyPr/>
                    <a:lstStyle/>
                    <a:p>
                      <a:pPr marL="0" marR="0" algn="just">
                        <a:spcBef>
                          <a:spcPts val="0"/>
                        </a:spcBef>
                        <a:spcAft>
                          <a:spcPts val="0"/>
                        </a:spcAft>
                      </a:pPr>
                      <a:r>
                        <a:rPr lang="en-US" sz="1200">
                          <a:effectLst/>
                        </a:rPr>
                        <a:t>Luxembourg</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3.8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2751888851"/>
                  </a:ext>
                </a:extLst>
              </a:tr>
              <a:tr h="0">
                <a:tc>
                  <a:txBody>
                    <a:bodyPr/>
                    <a:lstStyle/>
                    <a:p>
                      <a:pPr marL="0" marR="0" algn="just">
                        <a:spcBef>
                          <a:spcPts val="0"/>
                        </a:spcBef>
                        <a:spcAft>
                          <a:spcPts val="0"/>
                        </a:spcAft>
                      </a:pPr>
                      <a:r>
                        <a:rPr lang="en-US" sz="1200">
                          <a:effectLst/>
                        </a:rPr>
                        <a:t>Spain</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3.8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265814242"/>
                  </a:ext>
                </a:extLst>
              </a:tr>
              <a:tr h="0">
                <a:tc>
                  <a:txBody>
                    <a:bodyPr/>
                    <a:lstStyle/>
                    <a:p>
                      <a:pPr marL="0" marR="0" algn="just">
                        <a:spcBef>
                          <a:spcPts val="0"/>
                        </a:spcBef>
                        <a:spcAft>
                          <a:spcPts val="0"/>
                        </a:spcAft>
                      </a:pPr>
                      <a:r>
                        <a:rPr lang="en-US" sz="1200">
                          <a:effectLst/>
                        </a:rPr>
                        <a:t>Sri Lanka*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2018</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11.6</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978363451"/>
                  </a:ext>
                </a:extLst>
              </a:tr>
              <a:tr h="0">
                <a:tc>
                  <a:txBody>
                    <a:bodyPr/>
                    <a:lstStyle/>
                    <a:p>
                      <a:pPr marL="0" marR="0" algn="just">
                        <a:spcBef>
                          <a:spcPts val="0"/>
                        </a:spcBef>
                        <a:spcAft>
                          <a:spcPts val="0"/>
                        </a:spcAft>
                      </a:pPr>
                      <a:r>
                        <a:rPr lang="en-US" sz="1200">
                          <a:effectLst/>
                        </a:rPr>
                        <a:t>Macedonia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0.3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3.6</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26745186"/>
                  </a:ext>
                </a:extLst>
              </a:tr>
              <a:tr h="0">
                <a:tc>
                  <a:txBody>
                    <a:bodyPr/>
                    <a:lstStyle/>
                    <a:p>
                      <a:pPr marL="0" marR="0" algn="just">
                        <a:spcBef>
                          <a:spcPts val="0"/>
                        </a:spcBef>
                        <a:spcAft>
                          <a:spcPts val="0"/>
                        </a:spcAft>
                      </a:pPr>
                      <a:r>
                        <a:rPr lang="en-US" sz="1200">
                          <a:effectLst/>
                        </a:rPr>
                        <a:t>Malta</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1.7</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3.2</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4225498272"/>
                  </a:ext>
                </a:extLst>
              </a:tr>
              <a:tr h="0">
                <a:tc>
                  <a:txBody>
                    <a:bodyPr/>
                    <a:lstStyle/>
                    <a:p>
                      <a:pPr marL="0" marR="0" algn="just">
                        <a:spcBef>
                          <a:spcPts val="0"/>
                        </a:spcBef>
                        <a:spcAft>
                          <a:spcPts val="0"/>
                        </a:spcAft>
                      </a:pPr>
                      <a:r>
                        <a:rPr lang="en-US" sz="1200">
                          <a:effectLst/>
                        </a:rPr>
                        <a:t>Brunei Darussalam </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2014</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1.7</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3517093210"/>
                  </a:ext>
                </a:extLst>
              </a:tr>
              <a:tr h="0">
                <a:tc>
                  <a:txBody>
                    <a:bodyPr/>
                    <a:lstStyle/>
                    <a:p>
                      <a:pPr marL="0" marR="0" algn="just">
                        <a:spcBef>
                          <a:spcPts val="0"/>
                        </a:spcBef>
                        <a:spcAft>
                          <a:spcPts val="0"/>
                        </a:spcAft>
                      </a:pPr>
                      <a:r>
                        <a:rPr lang="en-US" sz="1200">
                          <a:effectLst/>
                        </a:rPr>
                        <a:t>Bahamas</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2013</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tc>
                  <a:txBody>
                    <a:bodyPr/>
                    <a:lstStyle/>
                    <a:p>
                      <a:pPr marL="0" marR="0" algn="just">
                        <a:spcBef>
                          <a:spcPts val="0"/>
                        </a:spcBef>
                        <a:spcAft>
                          <a:spcPts val="0"/>
                        </a:spcAft>
                      </a:pPr>
                      <a:r>
                        <a:rPr lang="en-US" sz="1200" dirty="0">
                          <a:effectLst/>
                        </a:rPr>
                        <a:t>1.6</a:t>
                      </a:r>
                      <a:endParaRPr lang="en-US"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68580" marR="68580" marT="0" marB="0"/>
                </a:tc>
                <a:extLst>
                  <a:ext uri="{0D108BD9-81ED-4DB2-BD59-A6C34878D82A}">
                    <a16:rowId xmlns:a16="http://schemas.microsoft.com/office/drawing/2014/main" val="1362541710"/>
                  </a:ext>
                </a:extLst>
              </a:tr>
            </a:tbl>
          </a:graphicData>
        </a:graphic>
      </p:graphicFrame>
    </p:spTree>
    <p:extLst>
      <p:ext uri="{BB962C8B-B14F-4D97-AF65-F5344CB8AC3E}">
        <p14:creationId xmlns:p14="http://schemas.microsoft.com/office/powerpoint/2010/main" val="126543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6054E8-477B-0BD8-8D27-4C7C50F55082}"/>
              </a:ext>
            </a:extLst>
          </p:cNvPr>
          <p:cNvSpPr>
            <a:spLocks noGrp="1"/>
          </p:cNvSpPr>
          <p:nvPr>
            <p:ph type="title"/>
          </p:nvPr>
        </p:nvSpPr>
        <p:spPr>
          <a:xfrm>
            <a:off x="686834" y="1153572"/>
            <a:ext cx="3200400" cy="4461163"/>
          </a:xfrm>
        </p:spPr>
        <p:txBody>
          <a:bodyPr>
            <a:normAutofit/>
          </a:bodyPr>
          <a:lstStyle/>
          <a:p>
            <a:r>
              <a:rPr lang="en-US" b="1">
                <a:solidFill>
                  <a:srgbClr val="FFFFFF"/>
                </a:solidFill>
                <a:effectLst/>
                <a:latin typeface="+mn-lt"/>
                <a:ea typeface="Calibri" panose="020F0502020204030204" pitchFamily="34" charset="0"/>
              </a:rPr>
              <a:t>Gender Paradox of Youth Suicidality</a:t>
            </a:r>
            <a:endParaRPr lang="en-US">
              <a:solidFill>
                <a:srgbClr val="FFFFFF"/>
              </a:solidFill>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FFD290-DCD0-2DF5-B8E1-BF0473305CCD}"/>
              </a:ext>
            </a:extLst>
          </p:cNvPr>
          <p:cNvSpPr>
            <a:spLocks noGrp="1"/>
          </p:cNvSpPr>
          <p:nvPr>
            <p:ph idx="1"/>
          </p:nvPr>
        </p:nvSpPr>
        <p:spPr>
          <a:xfrm>
            <a:off x="4447308" y="591344"/>
            <a:ext cx="6906491" cy="5585619"/>
          </a:xfrm>
        </p:spPr>
        <p:txBody>
          <a:bodyPr anchor="ctr">
            <a:normAutofit/>
          </a:bodyPr>
          <a:lstStyle/>
          <a:p>
            <a:pPr marL="0" indent="0">
              <a:buNone/>
            </a:pPr>
            <a:endParaRPr lang="en-US" sz="2400" dirty="0">
              <a:effectLst/>
              <a:ea typeface="Calibri" panose="020F0502020204030204" pitchFamily="34" charset="0"/>
            </a:endParaRPr>
          </a:p>
          <a:p>
            <a:r>
              <a:rPr lang="en-US" sz="2400" dirty="0">
                <a:effectLst/>
                <a:ea typeface="Calibri" panose="020F0502020204030204" pitchFamily="34" charset="0"/>
              </a:rPr>
              <a:t>Suicide is considered a more male-focused problem </a:t>
            </a:r>
            <a:endParaRPr lang="en-US" sz="2400" dirty="0">
              <a:ea typeface="Calibri" panose="020F0502020204030204" pitchFamily="34" charset="0"/>
            </a:endParaRPr>
          </a:p>
          <a:p>
            <a:r>
              <a:rPr lang="en-US" sz="2400" dirty="0">
                <a:effectLst/>
                <a:ea typeface="Calibri" panose="020F0502020204030204" pitchFamily="34" charset="0"/>
              </a:rPr>
              <a:t>in 2016, the global age-standardized suicide rate was 13.7 per 100 000 for males while it was 7.5 per 100 000 for females. </a:t>
            </a:r>
          </a:p>
          <a:p>
            <a:r>
              <a:rPr lang="en-US" sz="2400" dirty="0">
                <a:effectLst/>
                <a:ea typeface="Calibri" panose="020F0502020204030204" pitchFamily="34" charset="0"/>
              </a:rPr>
              <a:t>At the same time, in the highest suicide-rated countries, the male suicide rate was 45 per 100 000 and the rate for females was 30 per 100, 000 (WHO, 2019)</a:t>
            </a:r>
          </a:p>
          <a:p>
            <a:r>
              <a:rPr lang="en-US" sz="2400" dirty="0">
                <a:ea typeface="Calibri" panose="020F0502020204030204" pitchFamily="34" charset="0"/>
              </a:rPr>
              <a:t>Why do more men commit suicide than women?</a:t>
            </a:r>
            <a:r>
              <a:rPr lang="en-US" sz="2400" dirty="0">
                <a:effectLst/>
                <a:ea typeface="Calibri" panose="020F0502020204030204" pitchFamily="34" charset="0"/>
              </a:rPr>
              <a:t> </a:t>
            </a:r>
          </a:p>
          <a:p>
            <a:r>
              <a:rPr lang="en-US" sz="2400" dirty="0">
                <a:effectLst/>
                <a:ea typeface="Calibri" panose="020F0502020204030204" pitchFamily="34" charset="0"/>
              </a:rPr>
              <a:t>this gender difference is influenced by multiple risk factors including biological, psychological, and socio-cultural</a:t>
            </a:r>
            <a:endParaRPr lang="en-US" sz="2400" dirty="0"/>
          </a:p>
        </p:txBody>
      </p:sp>
    </p:spTree>
    <p:extLst>
      <p:ext uri="{BB962C8B-B14F-4D97-AF65-F5344CB8AC3E}">
        <p14:creationId xmlns:p14="http://schemas.microsoft.com/office/powerpoint/2010/main" val="223289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95F3EE-BE95-EFF0-98BB-FA398F638DD1}"/>
              </a:ext>
            </a:extLst>
          </p:cNvPr>
          <p:cNvSpPr>
            <a:spLocks noGrp="1"/>
          </p:cNvSpPr>
          <p:nvPr>
            <p:ph type="title"/>
          </p:nvPr>
        </p:nvSpPr>
        <p:spPr>
          <a:xfrm>
            <a:off x="838200" y="365125"/>
            <a:ext cx="10515600" cy="1325563"/>
          </a:xfrm>
        </p:spPr>
        <p:txBody>
          <a:bodyPr>
            <a:normAutofit/>
          </a:bodyPr>
          <a:lstStyle/>
          <a:p>
            <a:r>
              <a:rPr lang="en-US" dirty="0"/>
              <a:t>Why gender paradox???</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235DA5-3606-C922-449C-4C4266E217F4}"/>
              </a:ext>
            </a:extLst>
          </p:cNvPr>
          <p:cNvSpPr>
            <a:spLocks noGrp="1"/>
          </p:cNvSpPr>
          <p:nvPr>
            <p:ph idx="1"/>
          </p:nvPr>
        </p:nvSpPr>
        <p:spPr>
          <a:xfrm>
            <a:off x="838200" y="1825625"/>
            <a:ext cx="10515600" cy="4351338"/>
          </a:xfrm>
        </p:spPr>
        <p:txBody>
          <a:bodyPr>
            <a:normAutofit/>
          </a:bodyPr>
          <a:lstStyle/>
          <a:p>
            <a:r>
              <a:rPr lang="en-US" sz="2400">
                <a:effectLst/>
                <a:ea typeface="Calibri" panose="020F0502020204030204" pitchFamily="34" charset="0"/>
              </a:rPr>
              <a:t>Masculine values influence male suicide </a:t>
            </a:r>
          </a:p>
          <a:p>
            <a:r>
              <a:rPr lang="en-US" sz="2400">
                <a:ea typeface="Calibri" panose="020F0502020204030204" pitchFamily="34" charset="0"/>
              </a:rPr>
              <a:t>I</a:t>
            </a:r>
            <a:r>
              <a:rPr lang="en-US" sz="2400">
                <a:effectLst/>
                <a:ea typeface="Calibri" panose="020F0502020204030204" pitchFamily="34" charset="0"/>
              </a:rPr>
              <a:t>ndependence, aggressiveness, risk-taking </a:t>
            </a:r>
            <a:r>
              <a:rPr lang="en-US" sz="2400" err="1">
                <a:effectLst/>
                <a:ea typeface="Calibri" panose="020F0502020204030204" pitchFamily="34" charset="0"/>
              </a:rPr>
              <a:t>behaviour</a:t>
            </a:r>
            <a:r>
              <a:rPr lang="en-US" sz="2400">
                <a:effectLst/>
                <a:ea typeface="Calibri" panose="020F0502020204030204" pitchFamily="34" charset="0"/>
              </a:rPr>
              <a:t>, the pursuit of power, and dominance are used to describe male gender role </a:t>
            </a:r>
          </a:p>
          <a:p>
            <a:r>
              <a:rPr lang="en-US" sz="2400">
                <a:ea typeface="Calibri" panose="020F0502020204030204" pitchFamily="34" charset="0"/>
              </a:rPr>
              <a:t>F</a:t>
            </a:r>
            <a:r>
              <a:rPr lang="en-US" sz="2400">
                <a:effectLst/>
                <a:ea typeface="Calibri" panose="020F0502020204030204" pitchFamily="34" charset="0"/>
              </a:rPr>
              <a:t>emale gender role is described by opposite meanings of these characteristics</a:t>
            </a:r>
          </a:p>
          <a:p>
            <a:r>
              <a:rPr lang="en-US" sz="2400">
                <a:effectLst/>
                <a:ea typeface="Calibri" panose="020F0502020204030204" pitchFamily="34" charset="0"/>
              </a:rPr>
              <a:t>At the same time anxiety or depression come out through various life stressors is not acknowledged by the male gender role</a:t>
            </a:r>
          </a:p>
          <a:p>
            <a:r>
              <a:rPr lang="en-US" sz="2400">
                <a:ea typeface="Calibri" panose="020F0502020204030204" pitchFamily="34" charset="0"/>
              </a:rPr>
              <a:t>M</a:t>
            </a:r>
            <a:r>
              <a:rPr lang="en-US" sz="2400">
                <a:effectLst/>
                <a:ea typeface="Calibri" panose="020F0502020204030204" pitchFamily="34" charset="0"/>
              </a:rPr>
              <a:t>en – committing suicide as a way of showing the braveness of their personality</a:t>
            </a:r>
          </a:p>
          <a:p>
            <a:r>
              <a:rPr lang="en-US" sz="2400">
                <a:effectLst/>
                <a:ea typeface="Calibri" panose="020F0502020204030204" pitchFamily="34" charset="0"/>
              </a:rPr>
              <a:t>Females use less lethal or soft methods while males use more lethal methods in suicide </a:t>
            </a:r>
          </a:p>
          <a:p>
            <a:r>
              <a:rPr lang="en-US" sz="2400"/>
              <a:t>Help-seeking </a:t>
            </a:r>
            <a:r>
              <a:rPr lang="en-US" sz="2400" err="1"/>
              <a:t>behaviours</a:t>
            </a:r>
            <a:r>
              <a:rPr lang="en-US" sz="2400"/>
              <a:t> is low among male than female</a:t>
            </a:r>
          </a:p>
        </p:txBody>
      </p:sp>
    </p:spTree>
    <p:extLst>
      <p:ext uri="{BB962C8B-B14F-4D97-AF65-F5344CB8AC3E}">
        <p14:creationId xmlns:p14="http://schemas.microsoft.com/office/powerpoint/2010/main" val="109601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3255-DBCE-10A9-67BF-2F6D96DE1CEE}"/>
              </a:ext>
            </a:extLst>
          </p:cNvPr>
          <p:cNvSpPr>
            <a:spLocks noGrp="1"/>
          </p:cNvSpPr>
          <p:nvPr>
            <p:ph type="title"/>
          </p:nvPr>
        </p:nvSpPr>
        <p:spPr/>
        <p:txBody>
          <a:bodyPr/>
          <a:lstStyle/>
          <a:p>
            <a:r>
              <a:rPr lang="en-US" dirty="0"/>
              <a:t>Risk factors of Suicide</a:t>
            </a:r>
          </a:p>
        </p:txBody>
      </p:sp>
      <p:sp>
        <p:nvSpPr>
          <p:cNvPr id="3" name="Content Placeholder 2">
            <a:extLst>
              <a:ext uri="{FF2B5EF4-FFF2-40B4-BE49-F238E27FC236}">
                <a16:creationId xmlns:a16="http://schemas.microsoft.com/office/drawing/2014/main" id="{92E54439-1B63-3E2A-5AD8-44E76324CEF4}"/>
              </a:ext>
            </a:extLst>
          </p:cNvPr>
          <p:cNvSpPr>
            <a:spLocks noGrp="1"/>
          </p:cNvSpPr>
          <p:nvPr>
            <p:ph idx="1"/>
          </p:nvPr>
        </p:nvSpPr>
        <p:spPr/>
        <p:txBody>
          <a:bodyPr/>
          <a:lstStyle/>
          <a:p>
            <a:r>
              <a:rPr lang="en-US" dirty="0"/>
              <a:t>Psychological theories  - mental disorders</a:t>
            </a:r>
          </a:p>
          <a:p>
            <a:r>
              <a:rPr lang="en-US" dirty="0"/>
              <a:t>Sociological theories- social factors</a:t>
            </a:r>
          </a:p>
          <a:p>
            <a:r>
              <a:rPr lang="en-US" dirty="0"/>
              <a:t>Bio-psycho-social model- combination of biological, individual, social and environmental</a:t>
            </a:r>
          </a:p>
        </p:txBody>
      </p:sp>
    </p:spTree>
    <p:extLst>
      <p:ext uri="{BB962C8B-B14F-4D97-AF65-F5344CB8AC3E}">
        <p14:creationId xmlns:p14="http://schemas.microsoft.com/office/powerpoint/2010/main" val="270888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Rectangle 513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8" name="Rectangle 513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0309C726-E9EF-39EA-63C2-8996B019C4C2}"/>
              </a:ext>
            </a:extLst>
          </p:cNvPr>
          <p:cNvSpPr>
            <a:spLocks noGrp="1"/>
          </p:cNvSpPr>
          <p:nvPr>
            <p:ph idx="1"/>
          </p:nvPr>
        </p:nvSpPr>
        <p:spPr>
          <a:xfrm>
            <a:off x="411479" y="1342806"/>
            <a:ext cx="4498848" cy="4929978"/>
          </a:xfrm>
        </p:spPr>
        <p:txBody>
          <a:bodyPr anchor="t">
            <a:normAutofit/>
          </a:bodyPr>
          <a:lstStyle/>
          <a:p>
            <a:r>
              <a:rPr lang="en-US" sz="2400"/>
              <a:t>Individual level</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Previous suicide attempt</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Mental illness, such as depression</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Social isolation</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Criminal problems</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Financial problems</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Impulsive or aggressive tendencies</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Job problems or loss</a:t>
            </a:r>
          </a:p>
          <a:p>
            <a:pPr marL="800100" lvl="1" indent="-342900">
              <a:spcBef>
                <a:spcPts val="0"/>
              </a:spcBef>
              <a:spcAft>
                <a:spcPts val="800"/>
              </a:spcAft>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Serious illness</a:t>
            </a:r>
          </a:p>
          <a:p>
            <a:pPr marL="800100" lvl="1" indent="-342900">
              <a:spcBef>
                <a:spcPts val="0"/>
              </a:spcBef>
              <a:buSzPts val="1000"/>
              <a:buFont typeface="Symbol" panose="05050102010706020507" pitchFamily="18" charset="2"/>
              <a:buChar char=""/>
              <a:tabLst>
                <a:tab pos="457200" algn="l"/>
              </a:tabLst>
            </a:pPr>
            <a:r>
              <a:rPr lang="en-US">
                <a:effectLst/>
                <a:ea typeface="Calibri" panose="020F0502020204030204" pitchFamily="34" charset="0"/>
                <a:cs typeface="Iskoola Pota" panose="020B0502040204020203" pitchFamily="34" charset="0"/>
              </a:rPr>
              <a:t>Substance use disorder</a:t>
            </a:r>
          </a:p>
          <a:p>
            <a:endParaRPr lang="en-US" sz="2400"/>
          </a:p>
        </p:txBody>
      </p:sp>
      <p:pic>
        <p:nvPicPr>
          <p:cNvPr id="5122" name="Picture 2" descr="A continuous one-line drawing of a woman with confused feelings is worried about poor mental health. Problems, stress, sad and depression in the style of doodles. Illustration Line Vector - Royalty Free Line Art Vector Images">
            <a:extLst>
              <a:ext uri="{FF2B5EF4-FFF2-40B4-BE49-F238E27FC236}">
                <a16:creationId xmlns:a16="http://schemas.microsoft.com/office/drawing/2014/main" id="{69EDDFF6-A1D9-3EC7-64BA-922DD3D7B4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0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rtrait of sad girl being alone and worried outdoors">
            <a:extLst>
              <a:ext uri="{FF2B5EF4-FFF2-40B4-BE49-F238E27FC236}">
                <a16:creationId xmlns:a16="http://schemas.microsoft.com/office/drawing/2014/main" id="{AA3CC24D-EF6E-5040-B552-E214F3D6DC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83"/>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CA66A83-7EE0-1C75-A34A-4D0B57FEF9C9}"/>
              </a:ext>
            </a:extLst>
          </p:cNvPr>
          <p:cNvSpPr>
            <a:spLocks noGrp="1"/>
          </p:cNvSpPr>
          <p:nvPr>
            <p:ph type="title"/>
          </p:nvPr>
        </p:nvSpPr>
        <p:spPr>
          <a:xfrm>
            <a:off x="719957" y="998175"/>
            <a:ext cx="4204137" cy="1342754"/>
          </a:xfrm>
        </p:spPr>
        <p:txBody>
          <a:bodyPr>
            <a:normAutofit/>
          </a:bodyPr>
          <a:lstStyle/>
          <a:p>
            <a:pPr algn="ctr"/>
            <a:r>
              <a:rPr lang="en-US" sz="3600" dirty="0"/>
              <a:t>Relationship Level</a:t>
            </a:r>
          </a:p>
        </p:txBody>
      </p:sp>
      <p:cxnSp>
        <p:nvCxnSpPr>
          <p:cNvPr id="3081" name="Straight Connector 308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A0EFDA-8C63-7D9C-0F1E-EFB4FDAFA0C4}"/>
              </a:ext>
            </a:extLst>
          </p:cNvPr>
          <p:cNvSpPr>
            <a:spLocks noGrp="1"/>
          </p:cNvSpPr>
          <p:nvPr>
            <p:ph idx="1"/>
          </p:nvPr>
        </p:nvSpPr>
        <p:spPr>
          <a:xfrm>
            <a:off x="719957" y="2493341"/>
            <a:ext cx="5297215" cy="3081549"/>
          </a:xfrm>
        </p:spPr>
        <p:txBody>
          <a:bodyPr anchor="ctr">
            <a:norm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Adverse childhood experiences such as child abuse and neglect</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Bullying</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Family history of suicide</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Relationship problems such as a break-up, violence, or loss</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Sexual violence</a:t>
            </a:r>
          </a:p>
          <a:p>
            <a:pPr marL="0" marR="0" lvl="0" indent="0">
              <a:spcBef>
                <a:spcPts val="0"/>
              </a:spcBef>
              <a:spcAft>
                <a:spcPts val="0"/>
              </a:spcAft>
              <a:buSzPts val="1000"/>
              <a:buNone/>
              <a:tabLst>
                <a:tab pos="457200" algn="l"/>
              </a:tabLst>
            </a:pPr>
            <a:endParaRPr lang="en-US" sz="2400" dirty="0">
              <a:effectLst/>
              <a:ea typeface="Calibri" panose="020F0502020204030204" pitchFamily="34" charset="0"/>
              <a:cs typeface="Iskoola Pota" panose="020B0502040204020203" pitchFamily="34" charset="0"/>
            </a:endParaRPr>
          </a:p>
          <a:p>
            <a:endParaRPr lang="en-US" sz="2400" dirty="0"/>
          </a:p>
        </p:txBody>
      </p:sp>
    </p:spTree>
    <p:extLst>
      <p:ext uri="{BB962C8B-B14F-4D97-AF65-F5344CB8AC3E}">
        <p14:creationId xmlns:p14="http://schemas.microsoft.com/office/powerpoint/2010/main" val="137256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A76A4-C095-4234-9382-8B812945D8B0}"/>
              </a:ext>
            </a:extLst>
          </p:cNvPr>
          <p:cNvSpPr>
            <a:spLocks noGrp="1"/>
          </p:cNvSpPr>
          <p:nvPr>
            <p:ph type="title"/>
          </p:nvPr>
        </p:nvSpPr>
        <p:spPr>
          <a:xfrm>
            <a:off x="640080" y="325369"/>
            <a:ext cx="5701726" cy="1329203"/>
          </a:xfrm>
        </p:spPr>
        <p:txBody>
          <a:bodyPr anchor="b">
            <a:normAutofit/>
          </a:bodyPr>
          <a:lstStyle/>
          <a:p>
            <a:r>
              <a:rPr lang="en-US" sz="5400" dirty="0"/>
              <a:t>Community level</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D47A3-4813-495D-CE89-B5B10DE43BFE}"/>
              </a:ext>
            </a:extLst>
          </p:cNvPr>
          <p:cNvSpPr>
            <a:spLocks noGrp="1"/>
          </p:cNvSpPr>
          <p:nvPr>
            <p:ph idx="1"/>
          </p:nvPr>
        </p:nvSpPr>
        <p:spPr>
          <a:xfrm>
            <a:off x="138636" y="2872899"/>
            <a:ext cx="5701726" cy="3659732"/>
          </a:xfrm>
        </p:spPr>
        <p:txBody>
          <a:bodyPr>
            <a:no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Barriers to healthcare</a:t>
            </a:r>
          </a:p>
          <a:p>
            <a:pPr marL="800100" lvl="1" indent="-342900">
              <a:spcBef>
                <a:spcPts val="0"/>
              </a:spcBef>
              <a:spcAft>
                <a:spcPts val="800"/>
              </a:spcAft>
              <a:buSzPts val="1000"/>
              <a:buFont typeface="Symbol" panose="05050102010706020507" pitchFamily="18" charset="2"/>
              <a:buChar char=""/>
              <a:tabLst>
                <a:tab pos="457200" algn="l"/>
              </a:tabLst>
            </a:pPr>
            <a:r>
              <a:rPr lang="en-US" dirty="0">
                <a:ea typeface="Calibri" panose="020F0502020204030204" pitchFamily="34" charset="0"/>
                <a:cs typeface="Iskoola Pota" panose="020B0502040204020203" pitchFamily="34" charset="0"/>
              </a:rPr>
              <a:t>Lack of mental healthcare facilities</a:t>
            </a:r>
          </a:p>
          <a:p>
            <a:pPr marL="800100" lvl="1" indent="-342900">
              <a:spcBef>
                <a:spcPts val="0"/>
              </a:spcBef>
              <a:spcAft>
                <a:spcPts val="800"/>
              </a:spcAft>
              <a:buSzPts val="1000"/>
              <a:buFont typeface="Symbol" panose="05050102010706020507" pitchFamily="18" charset="2"/>
              <a:buChar char=""/>
              <a:tabLst>
                <a:tab pos="457200" algn="l"/>
              </a:tabLst>
            </a:pPr>
            <a:r>
              <a:rPr lang="en-US" dirty="0">
                <a:effectLst/>
                <a:ea typeface="Calibri" panose="020F0502020204030204" pitchFamily="34" charset="0"/>
                <a:cs typeface="Iskoola Pota" panose="020B0502040204020203" pitchFamily="34" charset="0"/>
              </a:rPr>
              <a:t>Social stigma associated with mental disorders including suicidality</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Cultural and religious beliefs such as a belief that suicide is a noble resolution of a personal problem</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ea typeface="Calibri" panose="020F0502020204030204" pitchFamily="34" charset="0"/>
                <a:cs typeface="Iskoola Pota" panose="020B0502040204020203" pitchFamily="34" charset="0"/>
              </a:rPr>
              <a:t>Suicide cluster in the community</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a typeface="Calibri" panose="020F0502020204030204" pitchFamily="34" charset="0"/>
                <a:cs typeface="Iskoola Pota" panose="020B0502040204020203" pitchFamily="34" charset="0"/>
              </a:rPr>
              <a:t>Violence culture</a:t>
            </a:r>
            <a:endParaRPr lang="en-US" sz="2400" dirty="0">
              <a:effectLst/>
              <a:ea typeface="Calibri" panose="020F0502020204030204" pitchFamily="34" charset="0"/>
              <a:cs typeface="Iskoola Pota" panose="020B0502040204020203" pitchFamily="34" charset="0"/>
            </a:endParaRPr>
          </a:p>
          <a:p>
            <a:pPr marL="0" marR="0" indent="0">
              <a:spcBef>
                <a:spcPts val="0"/>
              </a:spcBef>
              <a:spcAft>
                <a:spcPts val="800"/>
              </a:spcAft>
              <a:buNone/>
            </a:pPr>
            <a:r>
              <a:rPr lang="en-US" sz="2400" dirty="0">
                <a:effectLst/>
                <a:ea typeface="Calibri" panose="020F0502020204030204" pitchFamily="34" charset="0"/>
                <a:cs typeface="Iskoola Pota" panose="020B0502040204020203" pitchFamily="34" charset="0"/>
              </a:rPr>
              <a:t> </a:t>
            </a:r>
          </a:p>
          <a:p>
            <a:pPr marL="0" indent="0">
              <a:buNone/>
            </a:pPr>
            <a:endParaRPr lang="en-US" sz="2400" dirty="0"/>
          </a:p>
        </p:txBody>
      </p:sp>
      <p:pic>
        <p:nvPicPr>
          <p:cNvPr id="4098" name="Picture 2" descr="Office Hara-kiri Stock Photo, Picture And Royalty Free Image ...">
            <a:extLst>
              <a:ext uri="{FF2B5EF4-FFF2-40B4-BE49-F238E27FC236}">
                <a16:creationId xmlns:a16="http://schemas.microsoft.com/office/drawing/2014/main" id="{82306FF6-7580-76A9-037F-8FBEFAF86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9246"/>
          <a:stretch/>
        </p:blipFill>
        <p:spPr bwMode="auto">
          <a:xfrm>
            <a:off x="7133411" y="1816215"/>
            <a:ext cx="5057065" cy="504178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0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5A7D-C71A-F976-790A-12A3ED0759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C375EF-4E8E-A21D-BD46-C98FEECD657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7944BA0-880B-224B-61C6-4C4388369530}"/>
              </a:ext>
            </a:extLst>
          </p:cNvPr>
          <p:cNvPicPr>
            <a:picLocks noChangeAspect="1"/>
          </p:cNvPicPr>
          <p:nvPr/>
        </p:nvPicPr>
        <p:blipFill>
          <a:blip r:embed="rId2"/>
          <a:stretch>
            <a:fillRect/>
          </a:stretch>
        </p:blipFill>
        <p:spPr>
          <a:xfrm>
            <a:off x="-19666" y="157316"/>
            <a:ext cx="8044172" cy="6558115"/>
          </a:xfrm>
          <a:prstGeom prst="rect">
            <a:avLst/>
          </a:prstGeom>
        </p:spPr>
      </p:pic>
      <p:sp>
        <p:nvSpPr>
          <p:cNvPr id="4" name="Rectangle 3">
            <a:extLst>
              <a:ext uri="{FF2B5EF4-FFF2-40B4-BE49-F238E27FC236}">
                <a16:creationId xmlns:a16="http://schemas.microsoft.com/office/drawing/2014/main" id="{31C8B2B8-A1D7-CD43-C5B2-8B6D5FB0697F}"/>
              </a:ext>
            </a:extLst>
          </p:cNvPr>
          <p:cNvSpPr/>
          <p:nvPr/>
        </p:nvSpPr>
        <p:spPr>
          <a:xfrm>
            <a:off x="8219769" y="2214716"/>
            <a:ext cx="3805084" cy="2428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Activity</a:t>
            </a:r>
          </a:p>
          <a:p>
            <a:pPr algn="ctr"/>
            <a:r>
              <a:rPr lang="en-US" dirty="0"/>
              <a:t>Identify individual, relationship-level and community-level risk factors</a:t>
            </a:r>
          </a:p>
        </p:txBody>
      </p:sp>
    </p:spTree>
    <p:extLst>
      <p:ext uri="{BB962C8B-B14F-4D97-AF65-F5344CB8AC3E}">
        <p14:creationId xmlns:p14="http://schemas.microsoft.com/office/powerpoint/2010/main" val="203326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B171-F8A7-E271-AB21-B2BC628FB5E4}"/>
              </a:ext>
            </a:extLst>
          </p:cNvPr>
          <p:cNvSpPr>
            <a:spLocks noGrp="1"/>
          </p:cNvSpPr>
          <p:nvPr>
            <p:ph type="title"/>
          </p:nvPr>
        </p:nvSpPr>
        <p:spPr>
          <a:xfrm>
            <a:off x="4965430" y="629268"/>
            <a:ext cx="6586491" cy="1286160"/>
          </a:xfrm>
        </p:spPr>
        <p:txBody>
          <a:bodyPr anchor="b">
            <a:normAutofit/>
          </a:bodyPr>
          <a:lstStyle/>
          <a:p>
            <a:r>
              <a:rPr lang="en-US" sz="4100" b="1">
                <a:latin typeface="Segoe UI" panose="020B0502040204020203" pitchFamily="34" charset="0"/>
                <a:ea typeface="Times New Roman" panose="02020603050405020304" pitchFamily="18" charset="0"/>
                <a:cs typeface="Iskoola Pota" panose="020B0502040204020203" pitchFamily="34" charset="0"/>
              </a:rPr>
              <a:t>Protective Factors</a:t>
            </a:r>
            <a:br>
              <a:rPr lang="en-US" sz="4100">
                <a:latin typeface="Calibri" panose="020F0502020204030204" pitchFamily="34" charset="0"/>
                <a:ea typeface="Calibri" panose="020F0502020204030204" pitchFamily="34" charset="0"/>
                <a:cs typeface="Iskoola Pota" panose="020B0502040204020203" pitchFamily="34" charset="0"/>
              </a:rPr>
            </a:br>
            <a:endParaRPr lang="en-US" sz="4100"/>
          </a:p>
        </p:txBody>
      </p:sp>
      <p:sp>
        <p:nvSpPr>
          <p:cNvPr id="3" name="Content Placeholder 2">
            <a:extLst>
              <a:ext uri="{FF2B5EF4-FFF2-40B4-BE49-F238E27FC236}">
                <a16:creationId xmlns:a16="http://schemas.microsoft.com/office/drawing/2014/main" id="{844BF41D-47CB-99AD-26FB-6CEADBAC1D3E}"/>
              </a:ext>
            </a:extLst>
          </p:cNvPr>
          <p:cNvSpPr>
            <a:spLocks noGrp="1"/>
          </p:cNvSpPr>
          <p:nvPr>
            <p:ph idx="1"/>
          </p:nvPr>
        </p:nvSpPr>
        <p:spPr>
          <a:xfrm>
            <a:off x="4965431" y="2133607"/>
            <a:ext cx="6586489" cy="4395010"/>
          </a:xfrm>
        </p:spPr>
        <p:txBody>
          <a:bodyPr>
            <a:no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Coping and problem-solving skills</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Promotion of cultural and religious beliefs that discourage suicide</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‘Befriending’-Connections to friends, family, and community support</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Supportive relationships with care providers (help-seeking)</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Availability of physical and mental health care</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Iskoola Pota" panose="020B0502040204020203" pitchFamily="34" charset="0"/>
              </a:rPr>
              <a:t>Limit access to lethal means among people at risk</a:t>
            </a:r>
          </a:p>
          <a:p>
            <a:pPr marL="342900" marR="0" lvl="0" indent="-342900">
              <a:spcBef>
                <a:spcPts val="0"/>
              </a:spcBef>
              <a:spcAft>
                <a:spcPts val="0"/>
              </a:spcAft>
              <a:buSzPts val="1000"/>
              <a:buFont typeface="Symbol" panose="05050102010706020507" pitchFamily="18" charset="2"/>
              <a:buChar char=""/>
              <a:tabLst>
                <a:tab pos="457200" algn="l"/>
              </a:tabLst>
            </a:pPr>
            <a:r>
              <a:rPr lang="en-US" sz="2400" dirty="0">
                <a:latin typeface="Times New Roman" panose="02020603050405020304" pitchFamily="18" charset="0"/>
                <a:ea typeface="Calibri" panose="020F0502020204030204" pitchFamily="34" charset="0"/>
                <a:cs typeface="Iskoola Pota" panose="020B0502040204020203" pitchFamily="34" charset="0"/>
              </a:rPr>
              <a:t>Identification of early warning signs</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p>
            <a:pPr marL="0" indent="0">
              <a:buNone/>
            </a:pPr>
            <a:endParaRPr lang="en-US" sz="2400" dirty="0"/>
          </a:p>
        </p:txBody>
      </p:sp>
      <p:pic>
        <p:nvPicPr>
          <p:cNvPr id="1028" name="Picture 4">
            <a:extLst>
              <a:ext uri="{FF2B5EF4-FFF2-40B4-BE49-F238E27FC236}">
                <a16:creationId xmlns:a16="http://schemas.microsoft.com/office/drawing/2014/main" id="{6FC80671-66C5-8051-7767-B4063D879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5" r="45053"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40" name="Straight Connector 103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BB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F942-7986-8689-2E13-C4A34E5D27C7}"/>
              </a:ext>
            </a:extLst>
          </p:cNvPr>
          <p:cNvSpPr>
            <a:spLocks noGrp="1"/>
          </p:cNvSpPr>
          <p:nvPr>
            <p:ph type="title"/>
          </p:nvPr>
        </p:nvSpPr>
        <p:spPr>
          <a:xfrm>
            <a:off x="838200" y="365125"/>
            <a:ext cx="10515600" cy="932733"/>
          </a:xfrm>
        </p:spPr>
        <p:txBody>
          <a:bodyPr>
            <a:normAutofit fontScale="90000"/>
          </a:bodyPr>
          <a:lstStyle/>
          <a:p>
            <a:r>
              <a:rPr lang="en-US" sz="2800" b="1" dirty="0"/>
              <a:t>Activity:</a:t>
            </a:r>
            <a:br>
              <a:rPr lang="en-US" sz="2800" b="1" dirty="0"/>
            </a:br>
            <a:r>
              <a:rPr lang="en-US" sz="2800" b="1" dirty="0"/>
              <a:t>1. Read the following two suicide narratives and identify early warnings</a:t>
            </a:r>
            <a:br>
              <a:rPr lang="en-US" sz="2800" b="1" dirty="0"/>
            </a:br>
            <a:r>
              <a:rPr lang="en-US" sz="2800" b="1" dirty="0"/>
              <a:t>2. What are the clues that indicate low supportive response of family members</a:t>
            </a:r>
          </a:p>
        </p:txBody>
      </p:sp>
      <p:sp>
        <p:nvSpPr>
          <p:cNvPr id="3" name="Content Placeholder 2">
            <a:extLst>
              <a:ext uri="{FF2B5EF4-FFF2-40B4-BE49-F238E27FC236}">
                <a16:creationId xmlns:a16="http://schemas.microsoft.com/office/drawing/2014/main" id="{D518A7F1-9257-D2CC-E55F-01996967E21D}"/>
              </a:ext>
            </a:extLst>
          </p:cNvPr>
          <p:cNvSpPr>
            <a:spLocks noGrp="1"/>
          </p:cNvSpPr>
          <p:nvPr>
            <p:ph idx="1"/>
          </p:nvPr>
        </p:nvSpPr>
        <p:spPr>
          <a:xfrm>
            <a:off x="838200" y="1653421"/>
            <a:ext cx="10515600" cy="5019792"/>
          </a:xfrm>
        </p:spPr>
        <p:txBody>
          <a:bodyPr>
            <a:noAutofit/>
          </a:bodyPr>
          <a:lstStyle/>
          <a:p>
            <a:r>
              <a:rPr lang="en-US" sz="2400" b="0" i="1" u="none" strike="noStrike" baseline="0" dirty="0">
                <a:solidFill>
                  <a:srgbClr val="000000"/>
                </a:solidFill>
                <a:latin typeface="Book Antiqua" panose="02040602050305030304" pitchFamily="18" charset="0"/>
              </a:rPr>
              <a:t>We did not expect that he would make this type of decision. Usually, he is a very aggressive person. </a:t>
            </a:r>
            <a:r>
              <a:rPr lang="en-US" sz="2400" i="1" u="none" strike="noStrike" baseline="0" dirty="0">
                <a:solidFill>
                  <a:srgbClr val="000000"/>
                </a:solidFill>
                <a:latin typeface="Book Antiqua" panose="02040602050305030304" pitchFamily="18" charset="0"/>
              </a:rPr>
              <a:t>Since aggressiveness is natural in old age</a:t>
            </a:r>
            <a:r>
              <a:rPr lang="en-US" sz="2400" b="0" i="1" u="none" strike="noStrike" baseline="0" dirty="0">
                <a:solidFill>
                  <a:srgbClr val="000000"/>
                </a:solidFill>
                <a:latin typeface="Book Antiqua" panose="02040602050305030304" pitchFamily="18" charset="0"/>
              </a:rPr>
              <a:t>, we did not worry about such behaviors. A few days before his death, he quarreled with my elder son and me. At that time, he aggressively told us that </a:t>
            </a:r>
            <a:r>
              <a:rPr lang="en-US" sz="2400" i="1" u="none" strike="noStrike" baseline="0" dirty="0">
                <a:solidFill>
                  <a:srgbClr val="000000"/>
                </a:solidFill>
                <a:latin typeface="Book Antiqua" panose="02040602050305030304" pitchFamily="18" charset="0"/>
              </a:rPr>
              <a:t>he no longer wanted to live. </a:t>
            </a:r>
            <a:r>
              <a:rPr lang="en-US" sz="2400" b="0" i="1" u="none" strike="noStrike" baseline="0" dirty="0">
                <a:solidFill>
                  <a:srgbClr val="000000"/>
                </a:solidFill>
                <a:latin typeface="Book Antiqua" panose="02040602050305030304" pitchFamily="18" charset="0"/>
              </a:rPr>
              <a:t>But now we understand that perhaps we could have saved his life if we had referred him to a doctor </a:t>
            </a:r>
            <a:r>
              <a:rPr lang="en-US" sz="2400" b="0" i="0" u="none" strike="noStrike" baseline="0" dirty="0">
                <a:solidFill>
                  <a:srgbClr val="000000"/>
                </a:solidFill>
                <a:latin typeface="Book Antiqua" panose="02040602050305030304" pitchFamily="18" charset="0"/>
              </a:rPr>
              <a:t>(interview data) </a:t>
            </a:r>
          </a:p>
          <a:p>
            <a:endParaRPr lang="en-US" sz="2400" dirty="0">
              <a:solidFill>
                <a:srgbClr val="000000"/>
              </a:solidFill>
              <a:latin typeface="Book Antiqua" panose="02040602050305030304" pitchFamily="18" charset="0"/>
            </a:endParaRPr>
          </a:p>
          <a:p>
            <a:r>
              <a:rPr lang="en-US" sz="2400" b="0" i="1" u="none" strike="noStrike" baseline="0" dirty="0">
                <a:solidFill>
                  <a:srgbClr val="000000"/>
                </a:solidFill>
                <a:latin typeface="Book Antiqua" panose="02040602050305030304" pitchFamily="18" charset="0"/>
              </a:rPr>
              <a:t>We noticed that my mother’s behavior had changed from earlier. But we never thought that she would commit suicide. Religiously, she was a devotee. Usually, she likes to stay alone and speaks very little. Two to three months before the incident, she often worried about her physical difficulties and dependence on someone else. She thought she had become a burden to everyone and said that </a:t>
            </a:r>
            <a:r>
              <a:rPr lang="en-US" sz="2400" i="1" u="none" strike="noStrike" baseline="0" dirty="0">
                <a:solidFill>
                  <a:srgbClr val="000000"/>
                </a:solidFill>
                <a:latin typeface="Book Antiqua" panose="02040602050305030304" pitchFamily="18" charset="0"/>
              </a:rPr>
              <a:t>further living was meaningless. But we thought she was just saying these types of things </a:t>
            </a:r>
            <a:r>
              <a:rPr lang="en-US" sz="2400" b="0" i="0" u="none" strike="noStrike" baseline="0" dirty="0">
                <a:solidFill>
                  <a:srgbClr val="000000"/>
                </a:solidFill>
                <a:latin typeface="Book Antiqua" panose="02040602050305030304" pitchFamily="18" charset="0"/>
              </a:rPr>
              <a:t>(interview data). </a:t>
            </a:r>
            <a:endParaRPr lang="en-US" sz="2400" dirty="0"/>
          </a:p>
        </p:txBody>
      </p:sp>
    </p:spTree>
    <p:extLst>
      <p:ext uri="{BB962C8B-B14F-4D97-AF65-F5344CB8AC3E}">
        <p14:creationId xmlns:p14="http://schemas.microsoft.com/office/powerpoint/2010/main" val="122313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BB0AA92-3E72-BB71-5D53-88BF4336A729}"/>
              </a:ext>
            </a:extLst>
          </p:cNvPr>
          <p:cNvSpPr>
            <a:spLocks noGrp="1"/>
          </p:cNvSpPr>
          <p:nvPr>
            <p:ph type="title"/>
          </p:nvPr>
        </p:nvSpPr>
        <p:spPr>
          <a:xfrm>
            <a:off x="838200" y="365125"/>
            <a:ext cx="5393361" cy="1325563"/>
          </a:xfrm>
        </p:spPr>
        <p:txBody>
          <a:bodyPr>
            <a:normAutofit/>
          </a:bodyPr>
          <a:lstStyle/>
          <a:p>
            <a:r>
              <a:rPr lang="en-US" sz="2800" b="1" dirty="0"/>
              <a:t>Brainstorming questions</a:t>
            </a:r>
          </a:p>
        </p:txBody>
      </p:sp>
      <p:sp>
        <p:nvSpPr>
          <p:cNvPr id="3" name="Content Placeholder 2">
            <a:extLst>
              <a:ext uri="{FF2B5EF4-FFF2-40B4-BE49-F238E27FC236}">
                <a16:creationId xmlns:a16="http://schemas.microsoft.com/office/drawing/2014/main" id="{8EEF2704-67B6-813C-5F81-B0016762D9A6}"/>
              </a:ext>
            </a:extLst>
          </p:cNvPr>
          <p:cNvSpPr>
            <a:spLocks noGrp="1"/>
          </p:cNvSpPr>
          <p:nvPr>
            <p:ph idx="1"/>
          </p:nvPr>
        </p:nvSpPr>
        <p:spPr>
          <a:xfrm>
            <a:off x="334297" y="1307690"/>
            <a:ext cx="6084367" cy="5270091"/>
          </a:xfrm>
        </p:spPr>
        <p:txBody>
          <a:bodyPr>
            <a:noAutofit/>
          </a:bodyPr>
          <a:lstStyle/>
          <a:p>
            <a:pPr marL="0" indent="0">
              <a:buNone/>
            </a:pPr>
            <a:endParaRPr lang="en-US" sz="2400" dirty="0">
              <a:effectLst/>
              <a:ea typeface="Calibri" panose="020F0502020204030204" pitchFamily="34" charset="0"/>
            </a:endParaRPr>
          </a:p>
          <a:p>
            <a:r>
              <a:rPr lang="en-US" sz="2400" dirty="0"/>
              <a:t>Have you ever felt that life is not worth living?</a:t>
            </a:r>
          </a:p>
          <a:p>
            <a:r>
              <a:rPr lang="en-US" sz="2400" dirty="0"/>
              <a:t>Have you ever met a person with a suicidal mind?</a:t>
            </a:r>
          </a:p>
          <a:p>
            <a:r>
              <a:rPr lang="en-US" sz="2400" dirty="0"/>
              <a:t>If yes, what was your response?</a:t>
            </a:r>
          </a:p>
          <a:p>
            <a:r>
              <a:rPr lang="en-US" sz="2400" dirty="0">
                <a:effectLst/>
                <a:ea typeface="Calibri" panose="020F0502020204030204" pitchFamily="34" charset="0"/>
              </a:rPr>
              <a:t>‘‘All healthy men have thought of their suicide’’(Camus, 1955, p.5) </a:t>
            </a:r>
          </a:p>
          <a:p>
            <a:r>
              <a:rPr lang="en-US" sz="2400" dirty="0">
                <a:effectLst/>
                <a:ea typeface="Calibri" panose="020F0502020204030204" pitchFamily="34" charset="0"/>
              </a:rPr>
              <a:t>Approximately 70% of people with suicidal ideation do not convert thoughts into suicide attempts. </a:t>
            </a:r>
          </a:p>
          <a:p>
            <a:r>
              <a:rPr lang="en-US" sz="2400" dirty="0">
                <a:effectLst/>
                <a:ea typeface="Calibri" panose="020F0502020204030204" pitchFamily="34" charset="0"/>
              </a:rPr>
              <a:t>At the same time, some people suffer from suicidal ideation throughout their life</a:t>
            </a:r>
          </a:p>
          <a:p>
            <a:endParaRPr lang="en-US" sz="2400" dirty="0"/>
          </a:p>
        </p:txBody>
      </p:sp>
      <p:pic>
        <p:nvPicPr>
          <p:cNvPr id="2050" name="Picture 2" descr="Depressed mature woman lying in bed with bottle of pills top view, covering head with pillow, unhappy older female suffering from insomnia or depression, psychological problem, overdose concept">
            <a:extLst>
              <a:ext uri="{FF2B5EF4-FFF2-40B4-BE49-F238E27FC236}">
                <a16:creationId xmlns:a16="http://schemas.microsoft.com/office/drawing/2014/main" id="{05E2FF34-BE01-BCDD-34FA-AA9F2F4825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84" r="19417"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6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5BC94-0ADB-FBDE-1D82-830C227E3633}"/>
              </a:ext>
            </a:extLst>
          </p:cNvPr>
          <p:cNvSpPr>
            <a:spLocks noGrp="1"/>
          </p:cNvSpPr>
          <p:nvPr>
            <p:ph idx="1"/>
          </p:nvPr>
        </p:nvSpPr>
        <p:spPr/>
        <p:txBody>
          <a:bodyPr>
            <a:normAutofit/>
          </a:bodyPr>
          <a:lstStyle/>
          <a:p>
            <a:pPr marL="0" indent="0">
              <a:buNone/>
            </a:pPr>
            <a:r>
              <a:rPr lang="en-US" b="0" i="0" u="none" strike="noStrike" baseline="0" dirty="0">
                <a:solidFill>
                  <a:srgbClr val="000000"/>
                </a:solidFill>
                <a:latin typeface="Book Antiqua" panose="02040602050305030304" pitchFamily="18" charset="0"/>
              </a:rPr>
              <a:t>“People who commit suicide don’t want to die but to end their pain,” says Rainey (2020). </a:t>
            </a:r>
          </a:p>
          <a:p>
            <a:pPr marL="0" indent="0">
              <a:buNone/>
            </a:pPr>
            <a:endParaRPr lang="en-US" dirty="0">
              <a:solidFill>
                <a:srgbClr val="000000"/>
              </a:solidFill>
              <a:latin typeface="Book Antiqua" panose="02040602050305030304" pitchFamily="18" charset="0"/>
            </a:endParaRPr>
          </a:p>
          <a:p>
            <a:pPr marL="0" indent="0">
              <a:buNone/>
            </a:pPr>
            <a:endParaRPr lang="en-US" dirty="0">
              <a:solidFill>
                <a:srgbClr val="000000"/>
              </a:solidFill>
              <a:latin typeface="Book Antiqua" panose="02040602050305030304" pitchFamily="18" charset="0"/>
            </a:endParaRPr>
          </a:p>
          <a:p>
            <a:pPr marL="0" indent="0">
              <a:buNone/>
            </a:pPr>
            <a:r>
              <a:rPr lang="en-US" dirty="0">
                <a:solidFill>
                  <a:srgbClr val="000000"/>
                </a:solidFill>
                <a:latin typeface="Book Antiqua" panose="02040602050305030304" pitchFamily="18" charset="0"/>
              </a:rPr>
              <a:t>	THANK YOU</a:t>
            </a:r>
            <a:endParaRPr lang="en-US" dirty="0"/>
          </a:p>
        </p:txBody>
      </p:sp>
    </p:spTree>
    <p:extLst>
      <p:ext uri="{BB962C8B-B14F-4D97-AF65-F5344CB8AC3E}">
        <p14:creationId xmlns:p14="http://schemas.microsoft.com/office/powerpoint/2010/main" val="341062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ilueta hlavy problémové osoby. - Bez autorských poplatků Úzkost - Ustaranost Stock fotka">
            <a:extLst>
              <a:ext uri="{FF2B5EF4-FFF2-40B4-BE49-F238E27FC236}">
                <a16:creationId xmlns:a16="http://schemas.microsoft.com/office/drawing/2014/main" id="{F611B81E-F6A5-6FB5-F132-35B6866A8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4" r="15655" b="-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Shape 103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103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77A3C8-5E07-9E93-D105-511207829645}"/>
              </a:ext>
            </a:extLst>
          </p:cNvPr>
          <p:cNvSpPr>
            <a:spLocks noGrp="1"/>
          </p:cNvSpPr>
          <p:nvPr>
            <p:ph type="title"/>
          </p:nvPr>
        </p:nvSpPr>
        <p:spPr>
          <a:xfrm>
            <a:off x="804672" y="335628"/>
            <a:ext cx="5266155" cy="1325563"/>
          </a:xfrm>
        </p:spPr>
        <p:txBody>
          <a:bodyPr>
            <a:normAutofit/>
          </a:bodyPr>
          <a:lstStyle/>
          <a:p>
            <a:r>
              <a:rPr lang="en-US" dirty="0"/>
              <a:t>Related terms</a:t>
            </a:r>
          </a:p>
        </p:txBody>
      </p:sp>
      <p:sp>
        <p:nvSpPr>
          <p:cNvPr id="3" name="Content Placeholder 2">
            <a:extLst>
              <a:ext uri="{FF2B5EF4-FFF2-40B4-BE49-F238E27FC236}">
                <a16:creationId xmlns:a16="http://schemas.microsoft.com/office/drawing/2014/main" id="{85BF7466-1629-62C4-3581-90FF335246E3}"/>
              </a:ext>
            </a:extLst>
          </p:cNvPr>
          <p:cNvSpPr>
            <a:spLocks noGrp="1"/>
          </p:cNvSpPr>
          <p:nvPr>
            <p:ph idx="1"/>
          </p:nvPr>
        </p:nvSpPr>
        <p:spPr>
          <a:xfrm>
            <a:off x="804672" y="2022601"/>
            <a:ext cx="3941499" cy="4154361"/>
          </a:xfrm>
        </p:spPr>
        <p:txBody>
          <a:bodyPr>
            <a:normAutofit/>
          </a:bodyPr>
          <a:lstStyle/>
          <a:p>
            <a:r>
              <a:rPr lang="en-US" sz="2400" dirty="0">
                <a:effectLst/>
                <a:ea typeface="Calibri" panose="020F0502020204030204" pitchFamily="34" charset="0"/>
              </a:rPr>
              <a:t>Suicide</a:t>
            </a:r>
          </a:p>
          <a:p>
            <a:r>
              <a:rPr lang="en-US" sz="2400" dirty="0">
                <a:ea typeface="Calibri" panose="020F0502020204030204" pitchFamily="34" charset="0"/>
              </a:rPr>
              <a:t>S</a:t>
            </a:r>
            <a:r>
              <a:rPr lang="en-US" sz="2400" dirty="0">
                <a:effectLst/>
                <a:ea typeface="Calibri" panose="020F0502020204030204" pitchFamily="34" charset="0"/>
              </a:rPr>
              <a:t>uicidality</a:t>
            </a:r>
          </a:p>
          <a:p>
            <a:r>
              <a:rPr lang="en-US" sz="2400" dirty="0">
                <a:ea typeface="Calibri" panose="020F0502020204030204" pitchFamily="34" charset="0"/>
              </a:rPr>
              <a:t>S</a:t>
            </a:r>
            <a:r>
              <a:rPr lang="en-US" sz="2400" dirty="0">
                <a:effectLst/>
                <a:ea typeface="Calibri" panose="020F0502020204030204" pitchFamily="34" charset="0"/>
              </a:rPr>
              <a:t>uicidal ideation</a:t>
            </a:r>
          </a:p>
          <a:p>
            <a:r>
              <a:rPr lang="en-US" sz="2400" dirty="0">
                <a:ea typeface="Calibri" panose="020F0502020204030204" pitchFamily="34" charset="0"/>
              </a:rPr>
              <a:t>S</a:t>
            </a:r>
            <a:r>
              <a:rPr lang="en-US" sz="2400" dirty="0">
                <a:effectLst/>
                <a:ea typeface="Calibri" panose="020F0502020204030204" pitchFamily="34" charset="0"/>
              </a:rPr>
              <a:t>uicidal </a:t>
            </a:r>
            <a:r>
              <a:rPr lang="en-US" sz="2400" dirty="0" err="1">
                <a:effectLst/>
                <a:ea typeface="Calibri" panose="020F0502020204030204" pitchFamily="34" charset="0"/>
              </a:rPr>
              <a:t>behaviour</a:t>
            </a:r>
            <a:endParaRPr lang="en-US" sz="2400" dirty="0">
              <a:ea typeface="Calibri" panose="020F0502020204030204" pitchFamily="34" charset="0"/>
            </a:endParaRPr>
          </a:p>
          <a:p>
            <a:r>
              <a:rPr lang="en-US" sz="2400" dirty="0">
                <a:effectLst/>
                <a:ea typeface="Calibri" panose="020F0502020204030204" pitchFamily="34" charset="0"/>
              </a:rPr>
              <a:t>Suicide attempt</a:t>
            </a:r>
          </a:p>
          <a:p>
            <a:r>
              <a:rPr lang="en-US" sz="2400" dirty="0">
                <a:ea typeface="Calibri" panose="020F0502020204030204" pitchFamily="34" charset="0"/>
              </a:rPr>
              <a:t>D</a:t>
            </a:r>
            <a:r>
              <a:rPr lang="en-US" sz="2400" dirty="0">
                <a:effectLst/>
                <a:ea typeface="Calibri" panose="020F0502020204030204" pitchFamily="34" charset="0"/>
              </a:rPr>
              <a:t>eliberate self-harm</a:t>
            </a:r>
          </a:p>
          <a:p>
            <a:r>
              <a:rPr lang="en-US" sz="2400" dirty="0">
                <a:ea typeface="Calibri" panose="020F0502020204030204" pitchFamily="34" charset="0"/>
              </a:rPr>
              <a:t>S</a:t>
            </a:r>
            <a:r>
              <a:rPr lang="en-US" sz="2400" dirty="0">
                <a:effectLst/>
                <a:ea typeface="Calibri" panose="020F0502020204030204" pitchFamily="34" charset="0"/>
              </a:rPr>
              <a:t>uicidal threats</a:t>
            </a:r>
          </a:p>
          <a:p>
            <a:r>
              <a:rPr lang="en-US" sz="2400" dirty="0">
                <a:ea typeface="Calibri" panose="020F0502020204030204" pitchFamily="34" charset="0"/>
              </a:rPr>
              <a:t>S</a:t>
            </a:r>
            <a:r>
              <a:rPr lang="en-US" sz="2400" dirty="0">
                <a:effectLst/>
                <a:ea typeface="Calibri" panose="020F0502020204030204" pitchFamily="34" charset="0"/>
              </a:rPr>
              <a:t>uicidal gestures</a:t>
            </a:r>
            <a:endParaRPr lang="en-US" sz="2400" dirty="0"/>
          </a:p>
        </p:txBody>
      </p:sp>
    </p:spTree>
    <p:extLst>
      <p:ext uri="{BB962C8B-B14F-4D97-AF65-F5344CB8AC3E}">
        <p14:creationId xmlns:p14="http://schemas.microsoft.com/office/powerpoint/2010/main" val="33556846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E2DFAC-EFF8-737B-2F15-911526EF5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0" r="22292"/>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Shape 103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103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721318-B1EF-7189-275B-973D8EB7D99C}"/>
              </a:ext>
            </a:extLst>
          </p:cNvPr>
          <p:cNvSpPr>
            <a:spLocks noGrp="1"/>
          </p:cNvSpPr>
          <p:nvPr>
            <p:ph type="title"/>
          </p:nvPr>
        </p:nvSpPr>
        <p:spPr>
          <a:xfrm>
            <a:off x="804672" y="365125"/>
            <a:ext cx="5266155" cy="1325563"/>
          </a:xfrm>
        </p:spPr>
        <p:txBody>
          <a:bodyPr>
            <a:normAutofit/>
          </a:bodyPr>
          <a:lstStyle/>
          <a:p>
            <a:r>
              <a:rPr lang="en-US" dirty="0"/>
              <a:t>Historical accounts</a:t>
            </a:r>
          </a:p>
        </p:txBody>
      </p:sp>
      <p:sp>
        <p:nvSpPr>
          <p:cNvPr id="3" name="Content Placeholder 2">
            <a:extLst>
              <a:ext uri="{FF2B5EF4-FFF2-40B4-BE49-F238E27FC236}">
                <a16:creationId xmlns:a16="http://schemas.microsoft.com/office/drawing/2014/main" id="{AA179994-02DF-2406-28B7-887B7FCF74AF}"/>
              </a:ext>
            </a:extLst>
          </p:cNvPr>
          <p:cNvSpPr>
            <a:spLocks noGrp="1"/>
          </p:cNvSpPr>
          <p:nvPr>
            <p:ph idx="1"/>
          </p:nvPr>
        </p:nvSpPr>
        <p:spPr>
          <a:xfrm>
            <a:off x="376046" y="1439695"/>
            <a:ext cx="5090899" cy="4737268"/>
          </a:xfrm>
        </p:spPr>
        <p:txBody>
          <a:bodyPr>
            <a:noAutofit/>
          </a:bodyPr>
          <a:lstStyle/>
          <a:p>
            <a:r>
              <a:rPr lang="en-US" sz="2400" dirty="0">
                <a:effectLst/>
                <a:ea typeface="Calibri" panose="020F0502020204030204" pitchFamily="34" charset="0"/>
                <a:cs typeface="Iskoola Pota" panose="020B0502040204020203" pitchFamily="34" charset="0"/>
              </a:rPr>
              <a:t>Historically suicide has been condemned by various human societies except for a few occasions. </a:t>
            </a:r>
          </a:p>
          <a:p>
            <a:r>
              <a:rPr lang="en-US" sz="2400" dirty="0">
                <a:effectLst/>
                <a:ea typeface="Calibri" panose="020F0502020204030204" pitchFamily="34" charset="0"/>
                <a:cs typeface="Iskoola Pota" panose="020B0502040204020203" pitchFamily="34" charset="0"/>
              </a:rPr>
              <a:t>For instance, </a:t>
            </a:r>
            <a:r>
              <a:rPr lang="en-US" sz="2400" i="1" dirty="0">
                <a:effectLst/>
                <a:ea typeface="Calibri" panose="020F0502020204030204" pitchFamily="34" charset="0"/>
                <a:cs typeface="Iskoola Pota" panose="020B0502040204020203" pitchFamily="34" charset="0"/>
              </a:rPr>
              <a:t>Sati puja</a:t>
            </a:r>
            <a:r>
              <a:rPr lang="en-US" sz="2400" i="1" dirty="0">
                <a:ea typeface="Calibri" panose="020F0502020204030204" pitchFamily="34" charset="0"/>
                <a:cs typeface="Iskoola Pota" panose="020B0502040204020203" pitchFamily="34" charset="0"/>
              </a:rPr>
              <a:t> </a:t>
            </a:r>
            <a:r>
              <a:rPr lang="en-US" sz="2400" dirty="0">
                <a:ea typeface="Calibri" panose="020F0502020204030204" pitchFamily="34" charset="0"/>
                <a:cs typeface="Iskoola Pota" panose="020B0502040204020203" pitchFamily="34" charset="0"/>
              </a:rPr>
              <a:t>(India), </a:t>
            </a:r>
            <a:r>
              <a:rPr lang="en-US" sz="2400" i="1" dirty="0">
                <a:ea typeface="Calibri" panose="020F0502020204030204" pitchFamily="34" charset="0"/>
                <a:cs typeface="Iskoola Pota" panose="020B0502040204020203" pitchFamily="34" charset="0"/>
              </a:rPr>
              <a:t>Hara-kiri </a:t>
            </a:r>
            <a:r>
              <a:rPr lang="en-US" sz="2400" dirty="0">
                <a:ea typeface="Calibri" panose="020F0502020204030204" pitchFamily="34" charset="0"/>
                <a:cs typeface="Iskoola Pota" panose="020B0502040204020203" pitchFamily="34" charset="0"/>
              </a:rPr>
              <a:t>(Japan),</a:t>
            </a:r>
            <a:r>
              <a:rPr lang="en-US" sz="2400" dirty="0">
                <a:effectLst/>
                <a:ea typeface="Calibri" panose="020F0502020204030204" pitchFamily="34" charset="0"/>
                <a:cs typeface="Iskoola Pota" panose="020B0502040204020203" pitchFamily="34" charset="0"/>
              </a:rPr>
              <a:t> as a way of saving one’s </a:t>
            </a:r>
            <a:r>
              <a:rPr lang="en-US" sz="2400" dirty="0" err="1">
                <a:effectLst/>
                <a:ea typeface="Calibri" panose="020F0502020204030204" pitchFamily="34" charset="0"/>
                <a:cs typeface="Iskoola Pota" panose="020B0502040204020203" pitchFamily="34" charset="0"/>
              </a:rPr>
              <a:t>honour</a:t>
            </a:r>
            <a:endParaRPr lang="en-US" sz="2400" dirty="0">
              <a:effectLst/>
              <a:ea typeface="Calibri" panose="020F0502020204030204" pitchFamily="34" charset="0"/>
              <a:cs typeface="Iskoola Pota" panose="020B0502040204020203" pitchFamily="34" charset="0"/>
            </a:endParaRPr>
          </a:p>
          <a:p>
            <a:r>
              <a:rPr lang="en-US" sz="2400" dirty="0">
                <a:effectLst/>
                <a:ea typeface="Calibri" panose="020F0502020204030204" pitchFamily="34" charset="0"/>
                <a:cs typeface="Iskoola Pota" panose="020B0502040204020203" pitchFamily="34" charset="0"/>
              </a:rPr>
              <a:t>Ancient Greece allowed convicted criminals to take their own lives</a:t>
            </a:r>
          </a:p>
          <a:p>
            <a:r>
              <a:rPr lang="en-US" sz="2400" dirty="0">
                <a:effectLst/>
                <a:ea typeface="Calibri" panose="020F0502020204030204" pitchFamily="34" charset="0"/>
                <a:cs typeface="Iskoola Pota" panose="020B0502040204020203" pitchFamily="34" charset="0"/>
              </a:rPr>
              <a:t>Many religions including Islam, Judaism, Christianity, and Buddhism condemned suicide </a:t>
            </a:r>
          </a:p>
          <a:p>
            <a:r>
              <a:rPr lang="en-US" sz="2400" dirty="0">
                <a:ea typeface="Calibri" panose="020F0502020204030204" pitchFamily="34" charset="0"/>
                <a:cs typeface="Iskoola Pota" panose="020B0502040204020203" pitchFamily="34" charset="0"/>
              </a:rPr>
              <a:t>M</a:t>
            </a:r>
            <a:r>
              <a:rPr lang="en-US" sz="2400" dirty="0">
                <a:effectLst/>
                <a:ea typeface="Calibri" panose="020F0502020204030204" pitchFamily="34" charset="0"/>
                <a:cs typeface="Iskoola Pota" panose="020B0502040204020203" pitchFamily="34" charset="0"/>
              </a:rPr>
              <a:t>any societies interpreted suicide as a punishable offence</a:t>
            </a:r>
            <a:endParaRPr lang="en-US" sz="2400" dirty="0"/>
          </a:p>
          <a:p>
            <a:endParaRPr lang="en-US" sz="2400" dirty="0"/>
          </a:p>
          <a:p>
            <a:endParaRPr lang="en-US" sz="2400" dirty="0"/>
          </a:p>
        </p:txBody>
      </p:sp>
    </p:spTree>
    <p:extLst>
      <p:ext uri="{BB962C8B-B14F-4D97-AF65-F5344CB8AC3E}">
        <p14:creationId xmlns:p14="http://schemas.microsoft.com/office/powerpoint/2010/main" val="18722821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0C8D9-0C9A-F51D-114A-E1A20DCE1D5D}"/>
              </a:ext>
            </a:extLst>
          </p:cNvPr>
          <p:cNvSpPr>
            <a:spLocks noGrp="1"/>
          </p:cNvSpPr>
          <p:nvPr>
            <p:ph type="title"/>
          </p:nvPr>
        </p:nvSpPr>
        <p:spPr>
          <a:xfrm>
            <a:off x="686834" y="1153572"/>
            <a:ext cx="3200400" cy="4461163"/>
          </a:xfrm>
        </p:spPr>
        <p:txBody>
          <a:bodyPr>
            <a:normAutofit/>
          </a:bodyPr>
          <a:lstStyle/>
          <a:p>
            <a:r>
              <a:rPr lang="en-US">
                <a:solidFill>
                  <a:srgbClr val="FFFFFF"/>
                </a:solidFill>
              </a:rPr>
              <a:t>Today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02F43C-2D86-419C-B1C1-BF5DBF7DFA70}"/>
              </a:ext>
            </a:extLst>
          </p:cNvPr>
          <p:cNvSpPr>
            <a:spLocks noGrp="1"/>
          </p:cNvSpPr>
          <p:nvPr>
            <p:ph idx="1"/>
          </p:nvPr>
        </p:nvSpPr>
        <p:spPr>
          <a:xfrm>
            <a:off x="4447308" y="591344"/>
            <a:ext cx="6906491" cy="5585619"/>
          </a:xfrm>
        </p:spPr>
        <p:txBody>
          <a:bodyPr anchor="ctr">
            <a:normAutofit/>
          </a:bodyPr>
          <a:lstStyle/>
          <a:p>
            <a:r>
              <a:rPr lang="en-US" sz="2600">
                <a:effectLst/>
                <a:latin typeface="Times New Roman" panose="02020603050405020304" pitchFamily="18" charset="0"/>
                <a:ea typeface="Calibri" panose="020F0502020204030204" pitchFamily="34" charset="0"/>
              </a:rPr>
              <a:t>Committing suicide is not socially and morally approved in human society </a:t>
            </a:r>
          </a:p>
          <a:p>
            <a:r>
              <a:rPr lang="en-US" sz="2600">
                <a:latin typeface="Times New Roman" panose="02020603050405020304" pitchFamily="18" charset="0"/>
                <a:ea typeface="Calibri" panose="020F0502020204030204" pitchFamily="34" charset="0"/>
              </a:rPr>
              <a:t>E</a:t>
            </a:r>
            <a:r>
              <a:rPr lang="en-US" sz="2600">
                <a:effectLst/>
                <a:latin typeface="Times New Roman" panose="02020603050405020304" pitchFamily="18" charset="0"/>
                <a:ea typeface="Calibri" panose="020F0502020204030204" pitchFamily="34" charset="0"/>
              </a:rPr>
              <a:t>xcept for euthanasia for the terminally ill in some societies.</a:t>
            </a:r>
          </a:p>
          <a:p>
            <a:r>
              <a:rPr lang="en-US" sz="2600">
                <a:effectLst/>
                <a:latin typeface="Times New Roman" panose="02020603050405020304" pitchFamily="18" charset="0"/>
                <a:ea typeface="Calibri" panose="020F0502020204030204" pitchFamily="34" charset="0"/>
              </a:rPr>
              <a:t>However, suicide is a major global public health issue</a:t>
            </a:r>
          </a:p>
          <a:p>
            <a:r>
              <a:rPr lang="en-US" sz="2600">
                <a:latin typeface="Times New Roman" panose="02020603050405020304" pitchFamily="18" charset="0"/>
                <a:ea typeface="Calibri" panose="020F0502020204030204" pitchFamily="34" charset="0"/>
              </a:rPr>
              <a:t>O</a:t>
            </a:r>
            <a:r>
              <a:rPr lang="en-US" sz="2600">
                <a:effectLst/>
                <a:latin typeface="Times New Roman" panose="02020603050405020304" pitchFamily="18" charset="0"/>
                <a:ea typeface="Calibri" panose="020F0502020204030204" pitchFamily="34" charset="0"/>
              </a:rPr>
              <a:t>ver one million </a:t>
            </a:r>
            <a:r>
              <a:rPr lang="en-US" sz="2600">
                <a:latin typeface="Times New Roman" panose="02020603050405020304" pitchFamily="18" charset="0"/>
                <a:ea typeface="Calibri" panose="020F0502020204030204" pitchFamily="34" charset="0"/>
              </a:rPr>
              <a:t>commit suicide</a:t>
            </a:r>
            <a:r>
              <a:rPr lang="en-US" sz="2600">
                <a:effectLst/>
                <a:latin typeface="Times New Roman" panose="02020603050405020304" pitchFamily="18" charset="0"/>
                <a:ea typeface="Calibri" panose="020F0502020204030204" pitchFamily="34" charset="0"/>
              </a:rPr>
              <a:t> annually. </a:t>
            </a:r>
          </a:p>
          <a:p>
            <a:r>
              <a:rPr lang="en-US" sz="2600">
                <a:effectLst/>
                <a:latin typeface="Times New Roman" panose="02020603050405020304" pitchFamily="18" charset="0"/>
                <a:ea typeface="Calibri" panose="020F0502020204030204" pitchFamily="34" charset="0"/>
              </a:rPr>
              <a:t>According to WHO (2019) records, over the last 45 years, suicide rates have surprisingly increased by 60% across the world. </a:t>
            </a:r>
          </a:p>
          <a:p>
            <a:r>
              <a:rPr lang="en-US" sz="2600">
                <a:effectLst/>
                <a:latin typeface="Times New Roman" panose="02020603050405020304" pitchFamily="18" charset="0"/>
                <a:ea typeface="Calibri" panose="020F0502020204030204" pitchFamily="34" charset="0"/>
              </a:rPr>
              <a:t>Suicide is more central in Asia, reporting 60% of death by suicide (</a:t>
            </a:r>
            <a:r>
              <a:rPr lang="en-US" sz="2600" err="1">
                <a:effectLst/>
                <a:latin typeface="Times New Roman" panose="02020603050405020304" pitchFamily="18" charset="0"/>
                <a:ea typeface="Calibri" panose="020F0502020204030204" pitchFamily="34" charset="0"/>
              </a:rPr>
              <a:t>Beautrais</a:t>
            </a:r>
            <a:r>
              <a:rPr lang="en-US" sz="2600">
                <a:effectLst/>
                <a:latin typeface="Times New Roman" panose="02020603050405020304" pitchFamily="18" charset="0"/>
                <a:ea typeface="Calibri" panose="020F0502020204030204" pitchFamily="34" charset="0"/>
              </a:rPr>
              <a:t> et al., 2006) </a:t>
            </a:r>
            <a:endParaRPr lang="en-US" sz="2600"/>
          </a:p>
        </p:txBody>
      </p:sp>
    </p:spTree>
    <p:extLst>
      <p:ext uri="{BB962C8B-B14F-4D97-AF65-F5344CB8AC3E}">
        <p14:creationId xmlns:p14="http://schemas.microsoft.com/office/powerpoint/2010/main" val="169335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B94D730-E09E-5FF3-ED29-FF179BDEB7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696"/>
          <a:stretch/>
        </p:blipFill>
        <p:spPr bwMode="auto">
          <a:xfrm>
            <a:off x="5610856" y="1268360"/>
            <a:ext cx="6581144" cy="5589639"/>
          </a:xfrm>
          <a:prstGeom prst="rect">
            <a:avLst/>
          </a:prstGeom>
          <a:noFill/>
          <a:extLst>
            <a:ext uri="{909E8E84-426E-40DD-AFC4-6F175D3DCCD1}">
              <a14:hiddenFill xmlns:a14="http://schemas.microsoft.com/office/drawing/2010/main">
                <a:solidFill>
                  <a:srgbClr val="FFFFFF"/>
                </a:solidFill>
              </a14:hiddenFill>
            </a:ext>
          </a:extLst>
        </p:spPr>
      </p:pic>
      <p:sp>
        <p:nvSpPr>
          <p:cNvPr id="2055" name="Freeform: Shape 205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7" name="Freeform: Shape 205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FDB845-3515-97AB-CF34-329929C42B6C}"/>
              </a:ext>
            </a:extLst>
          </p:cNvPr>
          <p:cNvSpPr>
            <a:spLocks noGrp="1"/>
          </p:cNvSpPr>
          <p:nvPr>
            <p:ph type="title"/>
          </p:nvPr>
        </p:nvSpPr>
        <p:spPr>
          <a:xfrm>
            <a:off x="804672" y="365126"/>
            <a:ext cx="5266155" cy="497502"/>
          </a:xfrm>
        </p:spPr>
        <p:txBody>
          <a:bodyPr>
            <a:normAutofit fontScale="90000"/>
          </a:bodyPr>
          <a:lstStyle/>
          <a:p>
            <a:r>
              <a:rPr lang="en-US" dirty="0"/>
              <a:t>Definitions</a:t>
            </a:r>
          </a:p>
        </p:txBody>
      </p:sp>
      <p:sp>
        <p:nvSpPr>
          <p:cNvPr id="3" name="Content Placeholder 2">
            <a:extLst>
              <a:ext uri="{FF2B5EF4-FFF2-40B4-BE49-F238E27FC236}">
                <a16:creationId xmlns:a16="http://schemas.microsoft.com/office/drawing/2014/main" id="{6BF438C1-577A-7BF1-CC44-B9D9D567D18D}"/>
              </a:ext>
            </a:extLst>
          </p:cNvPr>
          <p:cNvSpPr>
            <a:spLocks noGrp="1"/>
          </p:cNvSpPr>
          <p:nvPr>
            <p:ph idx="1"/>
          </p:nvPr>
        </p:nvSpPr>
        <p:spPr>
          <a:xfrm>
            <a:off x="804672" y="862629"/>
            <a:ext cx="4806184" cy="5995370"/>
          </a:xfrm>
        </p:spPr>
        <p:txBody>
          <a:bodyPr>
            <a:noAutofit/>
          </a:bodyPr>
          <a:lstStyle/>
          <a:p>
            <a:r>
              <a:rPr lang="en-US" sz="2400" dirty="0">
                <a:effectLst/>
                <a:ea typeface="Calibri" panose="020F0502020204030204" pitchFamily="34" charset="0"/>
              </a:rPr>
              <a:t>“the act of intentionally taking own life” or “killing oneself”.</a:t>
            </a:r>
          </a:p>
          <a:p>
            <a:r>
              <a:rPr lang="en-US" sz="2400" dirty="0">
                <a:effectLst/>
                <a:ea typeface="Calibri" panose="020F0502020204030204" pitchFamily="34" charset="0"/>
              </a:rPr>
              <a:t>Emil Durkheim’s definition, provided in his remarkable work on suicide (1857, 1951) </a:t>
            </a:r>
          </a:p>
          <a:p>
            <a:r>
              <a:rPr lang="en-US" sz="2400" i="0" dirty="0">
                <a:effectLst/>
                <a:latin typeface="arial" panose="020B0604020202020204" pitchFamily="34" charset="0"/>
              </a:rPr>
              <a:t>Durkheim’s classification of suicide</a:t>
            </a:r>
          </a:p>
          <a:p>
            <a:pPr lvl="1"/>
            <a:r>
              <a:rPr lang="en-US" i="0" dirty="0">
                <a:effectLst/>
                <a:latin typeface="arial" panose="020B0604020202020204" pitchFamily="34" charset="0"/>
              </a:rPr>
              <a:t>Egoistic</a:t>
            </a:r>
            <a:endParaRPr lang="en-US" dirty="0">
              <a:latin typeface="arial" panose="020B0604020202020204" pitchFamily="34" charset="0"/>
            </a:endParaRPr>
          </a:p>
          <a:p>
            <a:pPr lvl="1"/>
            <a:r>
              <a:rPr lang="en-US" i="0" dirty="0">
                <a:effectLst/>
                <a:latin typeface="arial" panose="020B0604020202020204" pitchFamily="34" charset="0"/>
              </a:rPr>
              <a:t>Altruistic</a:t>
            </a:r>
            <a:endParaRPr lang="en-US" dirty="0">
              <a:latin typeface="arial" panose="020B0604020202020204" pitchFamily="34" charset="0"/>
            </a:endParaRPr>
          </a:p>
          <a:p>
            <a:pPr lvl="1"/>
            <a:r>
              <a:rPr lang="en-US" i="0" dirty="0">
                <a:effectLst/>
                <a:latin typeface="arial" panose="020B0604020202020204" pitchFamily="34" charset="0"/>
              </a:rPr>
              <a:t>Anomic</a:t>
            </a:r>
            <a:endParaRPr lang="en-US" dirty="0">
              <a:latin typeface="arial" panose="020B0604020202020204" pitchFamily="34" charset="0"/>
            </a:endParaRPr>
          </a:p>
          <a:p>
            <a:pPr lvl="1"/>
            <a:r>
              <a:rPr lang="en-US" dirty="0">
                <a:latin typeface="arial" panose="020B0604020202020204" pitchFamily="34" charset="0"/>
              </a:rPr>
              <a:t>F</a:t>
            </a:r>
            <a:r>
              <a:rPr lang="en-US" i="0" dirty="0">
                <a:effectLst/>
                <a:latin typeface="arial" panose="020B0604020202020204" pitchFamily="34" charset="0"/>
              </a:rPr>
              <a:t>atalistic</a:t>
            </a:r>
            <a:endParaRPr lang="en-US" dirty="0"/>
          </a:p>
        </p:txBody>
      </p:sp>
    </p:spTree>
    <p:extLst>
      <p:ext uri="{BB962C8B-B14F-4D97-AF65-F5344CB8AC3E}">
        <p14:creationId xmlns:p14="http://schemas.microsoft.com/office/powerpoint/2010/main" val="8544058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83AA5DD-ECBF-1F52-BECD-493605DC61E1}"/>
              </a:ext>
            </a:extLst>
          </p:cNvPr>
          <p:cNvSpPr>
            <a:spLocks noGrp="1"/>
          </p:cNvSpPr>
          <p:nvPr>
            <p:ph type="title"/>
          </p:nvPr>
        </p:nvSpPr>
        <p:spPr>
          <a:xfrm>
            <a:off x="1014141" y="1450655"/>
            <a:ext cx="3188517" cy="3956690"/>
          </a:xfrm>
        </p:spPr>
        <p:txBody>
          <a:bodyPr anchor="ctr">
            <a:normAutofit/>
          </a:bodyPr>
          <a:lstStyle/>
          <a:p>
            <a:r>
              <a:rPr lang="en-US" sz="3200" dirty="0">
                <a:solidFill>
                  <a:schemeClr val="bg1"/>
                </a:solidFill>
              </a:rPr>
              <a:t>Most risk groups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0C26FB-5C7E-AB10-9D33-892D83B32D54}"/>
              </a:ext>
            </a:extLst>
          </p:cNvPr>
          <p:cNvSpPr>
            <a:spLocks noGrp="1"/>
          </p:cNvSpPr>
          <p:nvPr>
            <p:ph idx="1"/>
          </p:nvPr>
        </p:nvSpPr>
        <p:spPr>
          <a:xfrm>
            <a:off x="5216799" y="344133"/>
            <a:ext cx="5888103" cy="6124466"/>
          </a:xfrm>
        </p:spPr>
        <p:txBody>
          <a:bodyPr anchor="ctr">
            <a:noAutofit/>
          </a:bodyPr>
          <a:lstStyle/>
          <a:p>
            <a:r>
              <a:rPr lang="en-US" sz="2400" dirty="0">
                <a:solidFill>
                  <a:schemeClr val="bg1"/>
                </a:solidFill>
                <a:effectLst/>
                <a:ea typeface="Calibri" panose="020F0502020204030204" pitchFamily="34" charset="0"/>
              </a:rPr>
              <a:t>More frequent in older age</a:t>
            </a:r>
          </a:p>
          <a:p>
            <a:r>
              <a:rPr lang="en-US" sz="2400" dirty="0">
                <a:solidFill>
                  <a:schemeClr val="bg1"/>
                </a:solidFill>
                <a:ea typeface="Calibri" panose="020F0502020204030204" pitchFamily="34" charset="0"/>
              </a:rPr>
              <a:t>B</a:t>
            </a:r>
            <a:r>
              <a:rPr lang="en-US" sz="2400" dirty="0">
                <a:solidFill>
                  <a:schemeClr val="bg1"/>
                </a:solidFill>
                <a:effectLst/>
                <a:ea typeface="Calibri" panose="020F0502020204030204" pitchFamily="34" charset="0"/>
              </a:rPr>
              <a:t>ut it is the second </a:t>
            </a:r>
            <a:r>
              <a:rPr lang="en-US" sz="2400" dirty="0">
                <a:solidFill>
                  <a:schemeClr val="bg1"/>
                </a:solidFill>
                <a:ea typeface="Calibri" panose="020F0502020204030204" pitchFamily="34" charset="0"/>
              </a:rPr>
              <a:t>cause of death in </a:t>
            </a:r>
            <a:r>
              <a:rPr lang="en-US" sz="2400" dirty="0">
                <a:solidFill>
                  <a:schemeClr val="bg1"/>
                </a:solidFill>
                <a:effectLst/>
                <a:ea typeface="Calibri" panose="020F0502020204030204" pitchFamily="34" charset="0"/>
              </a:rPr>
              <a:t>late childhood and </a:t>
            </a:r>
            <a:r>
              <a:rPr lang="en-US" sz="2400" dirty="0">
                <a:solidFill>
                  <a:schemeClr val="bg1"/>
                </a:solidFill>
                <a:ea typeface="Calibri" panose="020F0502020204030204" pitchFamily="34" charset="0"/>
              </a:rPr>
              <a:t>adolescence (15–29) </a:t>
            </a:r>
            <a:r>
              <a:rPr lang="en-US" sz="2400" dirty="0">
                <a:solidFill>
                  <a:schemeClr val="bg1"/>
                </a:solidFill>
                <a:effectLst/>
                <a:ea typeface="Calibri" panose="020F0502020204030204" pitchFamily="34" charset="0"/>
              </a:rPr>
              <a:t>along with road injury and interpersonal violence, </a:t>
            </a:r>
          </a:p>
          <a:p>
            <a:r>
              <a:rPr lang="en-US" sz="2400" dirty="0">
                <a:solidFill>
                  <a:schemeClr val="bg1"/>
                </a:solidFill>
                <a:effectLst/>
                <a:ea typeface="Calibri" panose="020F0502020204030204" pitchFamily="34" charset="0"/>
              </a:rPr>
              <a:t>Statistical evidence indicates an elderly person commits suicide every 1 hour 37 minutes, and a young person commits suicide every 2 hours and 7 minutes (Barker, 2011, p.613). </a:t>
            </a:r>
          </a:p>
          <a:p>
            <a:r>
              <a:rPr lang="en-US" sz="2400" dirty="0">
                <a:solidFill>
                  <a:schemeClr val="bg1"/>
                </a:solidFill>
                <a:effectLst/>
                <a:latin typeface="Calibri" panose="020F0502020204030204" pitchFamily="34" charset="0"/>
                <a:ea typeface="Calibri" panose="020F0502020204030204" pitchFamily="34" charset="0"/>
                <a:cs typeface="Iskoola Pota" panose="020B0502040204020203" pitchFamily="34" charset="0"/>
              </a:rPr>
              <a:t>Deaths by suicide contribute to 8.5% of all deaths worldwide among adolescents and young adults (15–29 years) (WHO, 2017). </a:t>
            </a:r>
            <a:endParaRPr lang="en-US" sz="2400" dirty="0">
              <a:solidFill>
                <a:schemeClr val="bg1"/>
              </a:solidFill>
              <a:effectLst/>
              <a:ea typeface="Calibri" panose="020F0502020204030204" pitchFamily="34" charset="0"/>
            </a:endParaRPr>
          </a:p>
          <a:p>
            <a:r>
              <a:rPr lang="en-US" sz="2400" dirty="0">
                <a:solidFill>
                  <a:schemeClr val="bg1"/>
                </a:solidFill>
                <a:ea typeface="Calibri" panose="020F0502020204030204" pitchFamily="34" charset="0"/>
              </a:rPr>
              <a:t>Why do youth become risk</a:t>
            </a:r>
          </a:p>
          <a:p>
            <a:r>
              <a:rPr lang="en-US" sz="2400" dirty="0">
                <a:solidFill>
                  <a:schemeClr val="bg1"/>
                </a:solidFill>
                <a:effectLst/>
                <a:ea typeface="Calibri" panose="020F0502020204030204" pitchFamily="34" charset="0"/>
              </a:rPr>
              <a:t>biological, psychological, and social changes</a:t>
            </a:r>
            <a:r>
              <a:rPr lang="si-LK" sz="2400" dirty="0">
                <a:solidFill>
                  <a:schemeClr val="bg1"/>
                </a:solidFill>
                <a:effectLst/>
                <a:ea typeface="Calibri" panose="020F0502020204030204" pitchFamily="34" charset="0"/>
                <a:cs typeface="Times New Roman" panose="02020603050405020304" pitchFamily="18" charset="0"/>
              </a:rPr>
              <a:t> </a:t>
            </a:r>
            <a:r>
              <a:rPr lang="en-US" sz="2400" dirty="0">
                <a:solidFill>
                  <a:schemeClr val="bg1"/>
                </a:solidFill>
                <a:effectLst/>
                <a:ea typeface="Calibri" panose="020F0502020204030204" pitchFamily="34" charset="0"/>
              </a:rPr>
              <a:t>that take place during this period </a:t>
            </a:r>
          </a:p>
          <a:p>
            <a:endParaRPr lang="en-US" sz="2400" dirty="0">
              <a:solidFill>
                <a:schemeClr val="bg1"/>
              </a:solidFill>
            </a:endParaRPr>
          </a:p>
        </p:txBody>
      </p:sp>
    </p:spTree>
    <p:extLst>
      <p:ext uri="{BB962C8B-B14F-4D97-AF65-F5344CB8AC3E}">
        <p14:creationId xmlns:p14="http://schemas.microsoft.com/office/powerpoint/2010/main" val="47348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6D18-74A2-AABB-9C3F-F2CFC089FF14}"/>
              </a:ext>
            </a:extLst>
          </p:cNvPr>
          <p:cNvSpPr>
            <a:spLocks noGrp="1"/>
          </p:cNvSpPr>
          <p:nvPr>
            <p:ph type="title"/>
          </p:nvPr>
        </p:nvSpPr>
        <p:spPr/>
        <p:txBody>
          <a:bodyPr>
            <a:normAutofit/>
          </a:bodyPr>
          <a:lstStyle/>
          <a:p>
            <a:r>
              <a:rPr lang="en-US" sz="2800" b="1" dirty="0"/>
              <a:t>Where is the risk mostly available?</a:t>
            </a:r>
          </a:p>
        </p:txBody>
      </p:sp>
      <p:sp>
        <p:nvSpPr>
          <p:cNvPr id="3" name="Content Placeholder 2">
            <a:extLst>
              <a:ext uri="{FF2B5EF4-FFF2-40B4-BE49-F238E27FC236}">
                <a16:creationId xmlns:a16="http://schemas.microsoft.com/office/drawing/2014/main" id="{F021D98A-F21E-D412-7CF5-63F68ED348A2}"/>
              </a:ext>
            </a:extLst>
          </p:cNvPr>
          <p:cNvSpPr>
            <a:spLocks noGrp="1"/>
          </p:cNvSpPr>
          <p:nvPr>
            <p:ph idx="1"/>
          </p:nvPr>
        </p:nvSpPr>
        <p:spPr>
          <a:xfrm>
            <a:off x="838200" y="1366684"/>
            <a:ext cx="10515600" cy="4810279"/>
          </a:xfrm>
        </p:spPr>
        <p:txBody>
          <a:bodyPr>
            <a:normAutofit/>
          </a:bodyPr>
          <a:lstStyle/>
          <a:p>
            <a:r>
              <a:rPr lang="en-US" sz="2400" dirty="0">
                <a:solidFill>
                  <a:srgbClr val="000000"/>
                </a:solidFill>
                <a:effectLst/>
                <a:ea typeface="Calibri" panose="020F0502020204030204" pitchFamily="34" charset="0"/>
              </a:rPr>
              <a:t>Out of the total, 73% is reported from developing countries</a:t>
            </a:r>
          </a:p>
          <a:p>
            <a:r>
              <a:rPr lang="en-US" sz="2400" dirty="0">
                <a:solidFill>
                  <a:srgbClr val="000000"/>
                </a:solidFill>
                <a:effectLst/>
                <a:ea typeface="Calibri" panose="020F0502020204030204" pitchFamily="34" charset="0"/>
              </a:rPr>
              <a:t>WHO (2015), out of 800,000 global deaths by suicide, 78% of all completed suicides occurred in low and middle-income countries</a:t>
            </a:r>
            <a:endParaRPr lang="en-US" sz="2400" dirty="0">
              <a:solidFill>
                <a:srgbClr val="000000"/>
              </a:solidFill>
              <a:ea typeface="Calibri" panose="020F0502020204030204" pitchFamily="34" charset="0"/>
            </a:endParaRPr>
          </a:p>
          <a:p>
            <a:pPr marL="0" marR="68580" algn="just">
              <a:lnSpc>
                <a:spcPct val="100000"/>
              </a:lnSpc>
              <a:spcBef>
                <a:spcPts val="600"/>
              </a:spcBef>
              <a:spcAft>
                <a:spcPts val="0"/>
              </a:spcAft>
            </a:pPr>
            <a:r>
              <a:rPr lang="en-US" sz="2400" dirty="0">
                <a:solidFill>
                  <a:srgbClr val="000000"/>
                </a:solidFill>
                <a:effectLst/>
                <a:ea typeface="Times New Roman" panose="02020603050405020304" pitchFamily="18" charset="0"/>
              </a:rPr>
              <a:t>But in the recent past, youth suicide rates have increased unexpectedly in developed countries For example, in the United States, between 2007 and 2017, the suicide rate aged 10-24 group increased by 56%. </a:t>
            </a:r>
          </a:p>
          <a:p>
            <a:pPr marL="0" marR="68580" algn="just">
              <a:lnSpc>
                <a:spcPct val="100000"/>
              </a:lnSpc>
              <a:spcBef>
                <a:spcPts val="600"/>
              </a:spcBef>
              <a:spcAft>
                <a:spcPts val="0"/>
              </a:spcAft>
            </a:pPr>
            <a:r>
              <a:rPr lang="en-US" sz="2400" dirty="0">
                <a:solidFill>
                  <a:srgbClr val="000000"/>
                </a:solidFill>
                <a:effectLst/>
                <a:ea typeface="Times New Roman" panose="02020603050405020304" pitchFamily="18" charset="0"/>
              </a:rPr>
              <a:t>Finland, New Zealand, Lithuania, Japan, and Latvia are the other countries that report the highest youth suicide rate (</a:t>
            </a:r>
            <a:r>
              <a:rPr lang="en-US" sz="2400" dirty="0" err="1">
                <a:solidFill>
                  <a:srgbClr val="000000"/>
                </a:solidFill>
                <a:effectLst/>
                <a:ea typeface="Times New Roman" panose="02020603050405020304" pitchFamily="18" charset="0"/>
              </a:rPr>
              <a:t>Standley</a:t>
            </a:r>
            <a:r>
              <a:rPr lang="en-US" sz="2400" dirty="0">
                <a:solidFill>
                  <a:srgbClr val="000000"/>
                </a:solidFill>
                <a:effectLst/>
                <a:ea typeface="Times New Roman" panose="02020603050405020304" pitchFamily="18" charset="0"/>
              </a:rPr>
              <a:t>, 2020). </a:t>
            </a:r>
            <a:endParaRPr lang="en-US" sz="2400" dirty="0">
              <a:effectLst/>
              <a:ea typeface="Times New Roman" panose="02020603050405020304" pitchFamily="18" charset="0"/>
            </a:endParaRPr>
          </a:p>
          <a:p>
            <a:r>
              <a:rPr lang="en-US" sz="2400" dirty="0">
                <a:solidFill>
                  <a:srgbClr val="000000"/>
                </a:solidFill>
                <a:effectLst/>
                <a:ea typeface="Calibri" panose="020F0502020204030204" pitchFamily="34" charset="0"/>
                <a:cs typeface="Iskoola Pota" panose="020B0502040204020203" pitchFamily="34" charset="0"/>
              </a:rPr>
              <a:t>Therefore, some research recognizes youth suicide epidemiology as a problem in economically more advanced societies (Cha et al., 2018;</a:t>
            </a:r>
            <a:r>
              <a:rPr lang="en-US" sz="2400" dirty="0">
                <a:effectLst/>
                <a:ea typeface="Calibri" panose="020F0502020204030204" pitchFamily="34" charset="0"/>
                <a:cs typeface="Iskoola Pota" panose="020B0502040204020203" pitchFamily="34" charset="0"/>
              </a:rPr>
              <a:t> Doran &amp; </a:t>
            </a:r>
            <a:r>
              <a:rPr lang="en-US" sz="2400" dirty="0" err="1">
                <a:effectLst/>
                <a:ea typeface="Calibri" panose="020F0502020204030204" pitchFamily="34" charset="0"/>
                <a:cs typeface="Iskoola Pota" panose="020B0502040204020203" pitchFamily="34" charset="0"/>
              </a:rPr>
              <a:t>Kinchin</a:t>
            </a:r>
            <a:r>
              <a:rPr lang="en-US" sz="2400" dirty="0">
                <a:effectLst/>
                <a:ea typeface="Calibri" panose="020F0502020204030204" pitchFamily="34" charset="0"/>
                <a:cs typeface="Iskoola Pota" panose="020B0502040204020203" pitchFamily="34" charset="0"/>
              </a:rPr>
              <a:t>; 2020</a:t>
            </a:r>
            <a:r>
              <a:rPr lang="en-US" sz="2400" dirty="0">
                <a:solidFill>
                  <a:srgbClr val="000000"/>
                </a:solidFill>
                <a:effectLst/>
                <a:ea typeface="Calibri" panose="020F0502020204030204" pitchFamily="34" charset="0"/>
                <a:cs typeface="Iskoola Pota" panose="020B0502040204020203" pitchFamily="34" charset="0"/>
              </a:rPr>
              <a:t>). </a:t>
            </a:r>
            <a:endParaRPr lang="en-US" sz="2400" dirty="0"/>
          </a:p>
        </p:txBody>
      </p:sp>
    </p:spTree>
    <p:extLst>
      <p:ext uri="{BB962C8B-B14F-4D97-AF65-F5344CB8AC3E}">
        <p14:creationId xmlns:p14="http://schemas.microsoft.com/office/powerpoint/2010/main" val="15617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7FC1-0FD9-F3E1-9E1C-94E3DC0020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E19871-A396-A806-AEDF-A84A31DAF666}"/>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B578CEA1-CA6B-BD99-D5CB-B8CFD3DE7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069" y="126460"/>
            <a:ext cx="10022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21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1403</Words>
  <Application>Microsoft Office PowerPoint</Application>
  <PresentationFormat>Widescreen</PresentationFormat>
  <Paragraphs>311</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vt:lpstr>
      <vt:lpstr>Book Antiqua</vt:lpstr>
      <vt:lpstr>Calibri</vt:lpstr>
      <vt:lpstr>Calibri Light</vt:lpstr>
      <vt:lpstr>Segoe UI</vt:lpstr>
      <vt:lpstr>Symbol</vt:lpstr>
      <vt:lpstr>Times New Roman</vt:lpstr>
      <vt:lpstr>Office Theme</vt:lpstr>
      <vt:lpstr>Self-directed violence: Suicide and Self-harm</vt:lpstr>
      <vt:lpstr>Brainstorming questions</vt:lpstr>
      <vt:lpstr>Related terms</vt:lpstr>
      <vt:lpstr>Historical accounts</vt:lpstr>
      <vt:lpstr>Today</vt:lpstr>
      <vt:lpstr>Definitions</vt:lpstr>
      <vt:lpstr>Most risk groups</vt:lpstr>
      <vt:lpstr>Where is the risk mostly available?</vt:lpstr>
      <vt:lpstr>PowerPoint Presentation</vt:lpstr>
      <vt:lpstr>Youth Suicide rate per 100,000 persons in selected countries by age</vt:lpstr>
      <vt:lpstr>Gender Paradox of Youth Suicidality</vt:lpstr>
      <vt:lpstr>Why gender paradox???</vt:lpstr>
      <vt:lpstr>Risk factors of Suicide</vt:lpstr>
      <vt:lpstr>PowerPoint Presentation</vt:lpstr>
      <vt:lpstr>Relationship Level</vt:lpstr>
      <vt:lpstr>Community level</vt:lpstr>
      <vt:lpstr>PowerPoint Presentation</vt:lpstr>
      <vt:lpstr>Protective Factors </vt:lpstr>
      <vt:lpstr>Activity: 1. Read the following two suicide narratives and identify early warnings 2. What are the clues that indicate low supportive response of family members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Self-directed violence: Suicide and Self-harm</dc:title>
  <dc:creator>Susantha Kumara Rasnayaka Mudiyanselage</dc:creator>
  <cp:lastModifiedBy>Susantha Kumara Rasnayaka Mudiyanselage</cp:lastModifiedBy>
  <cp:revision>19</cp:revision>
  <dcterms:created xsi:type="dcterms:W3CDTF">2022-10-24T18:38:56Z</dcterms:created>
  <dcterms:modified xsi:type="dcterms:W3CDTF">2022-10-26T10:40:51Z</dcterms:modified>
</cp:coreProperties>
</file>