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notesMasterIdLst>
    <p:notesMasterId r:id="rId27"/>
  </p:notesMasterIdLst>
  <p:handoutMasterIdLst>
    <p:handoutMasterId r:id="rId28"/>
  </p:handoutMasterIdLst>
  <p:sldIdLst>
    <p:sldId id="370" r:id="rId2"/>
    <p:sldId id="318" r:id="rId3"/>
    <p:sldId id="466" r:id="rId4"/>
    <p:sldId id="394" r:id="rId5"/>
    <p:sldId id="401" r:id="rId6"/>
    <p:sldId id="496" r:id="rId7"/>
    <p:sldId id="482" r:id="rId8"/>
    <p:sldId id="483" r:id="rId9"/>
    <p:sldId id="492" r:id="rId10"/>
    <p:sldId id="494" r:id="rId11"/>
    <p:sldId id="484" r:id="rId12"/>
    <p:sldId id="485" r:id="rId13"/>
    <p:sldId id="495" r:id="rId14"/>
    <p:sldId id="486" r:id="rId15"/>
    <p:sldId id="493" r:id="rId16"/>
    <p:sldId id="490" r:id="rId17"/>
    <p:sldId id="491" r:id="rId18"/>
    <p:sldId id="463" r:id="rId19"/>
    <p:sldId id="420" r:id="rId20"/>
    <p:sldId id="434" r:id="rId21"/>
    <p:sldId id="473" r:id="rId22"/>
    <p:sldId id="476" r:id="rId23"/>
    <p:sldId id="477" r:id="rId24"/>
    <p:sldId id="489" r:id="rId25"/>
    <p:sldId id="487" r:id="rId26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CA000"/>
    <a:srgbClr val="FF9900"/>
    <a:srgbClr val="9C9D9F"/>
    <a:srgbClr val="006600"/>
    <a:srgbClr val="FFC00F"/>
    <a:srgbClr val="FFC010"/>
    <a:srgbClr val="FFB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4" autoAdjust="0"/>
    <p:restoredTop sz="78261" autoAdjust="0"/>
  </p:normalViewPr>
  <p:slideViewPr>
    <p:cSldViewPr>
      <p:cViewPr varScale="1">
        <p:scale>
          <a:sx n="89" d="100"/>
          <a:sy n="89" d="100"/>
        </p:scale>
        <p:origin x="20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2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231A5-DE7F-4FB1-9C29-1E1CE1996CAA}" type="doc">
      <dgm:prSet loTypeId="urn:microsoft.com/office/officeart/2005/8/layout/hProcess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CED80DBF-27D8-4031-99B5-ED307A0B42A2}">
      <dgm:prSet phldrT="[Text]"/>
      <dgm:spPr>
        <a:solidFill>
          <a:srgbClr val="ECA000"/>
        </a:solidFill>
      </dgm:spPr>
      <dgm:t>
        <a:bodyPr/>
        <a:lstStyle/>
        <a:p>
          <a:r>
            <a:rPr lang="cs-CZ" dirty="0"/>
            <a:t>1999</a:t>
          </a:r>
        </a:p>
      </dgm:t>
    </dgm:pt>
    <dgm:pt modelId="{05717B30-6C1B-49A4-91DD-F97A497D248F}" type="parTrans" cxnId="{0F68AB80-C1B3-4B3A-A9C8-7269917CBCBB}">
      <dgm:prSet/>
      <dgm:spPr/>
      <dgm:t>
        <a:bodyPr/>
        <a:lstStyle/>
        <a:p>
          <a:endParaRPr lang="cs-CZ"/>
        </a:p>
      </dgm:t>
    </dgm:pt>
    <dgm:pt modelId="{AF82BDBA-B618-4758-8CB0-2A6E454CD4B0}" type="sibTrans" cxnId="{0F68AB80-C1B3-4B3A-A9C8-7269917CBCBB}">
      <dgm:prSet/>
      <dgm:spPr/>
      <dgm:t>
        <a:bodyPr/>
        <a:lstStyle/>
        <a:p>
          <a:endParaRPr lang="cs-CZ"/>
        </a:p>
      </dgm:t>
    </dgm:pt>
    <dgm:pt modelId="{EB03CF09-BCCB-45E0-A3D6-4312A133E766}">
      <dgm:prSet phldrT="[Text]" custT="1"/>
      <dgm:spPr/>
      <dgm:t>
        <a:bodyPr/>
        <a:lstStyle/>
        <a:p>
          <a:r>
            <a:rPr lang="cs-CZ" sz="2000" dirty="0"/>
            <a:t>Ekologicko-právní servis</a:t>
          </a:r>
          <a:endParaRPr lang="cs-CZ" sz="1400" dirty="0"/>
        </a:p>
      </dgm:t>
    </dgm:pt>
    <dgm:pt modelId="{480A9F56-01A4-46E0-9CAC-8D020E876D28}" type="parTrans" cxnId="{88940869-834C-4FAE-BF7D-8019CCCE80CC}">
      <dgm:prSet/>
      <dgm:spPr/>
      <dgm:t>
        <a:bodyPr/>
        <a:lstStyle/>
        <a:p>
          <a:endParaRPr lang="cs-CZ"/>
        </a:p>
      </dgm:t>
    </dgm:pt>
    <dgm:pt modelId="{AD310AE3-1A35-4FE0-A524-931855B6BFCC}" type="sibTrans" cxnId="{88940869-834C-4FAE-BF7D-8019CCCE80CC}">
      <dgm:prSet/>
      <dgm:spPr/>
      <dgm:t>
        <a:bodyPr/>
        <a:lstStyle/>
        <a:p>
          <a:endParaRPr lang="cs-CZ"/>
        </a:p>
      </dgm:t>
    </dgm:pt>
    <dgm:pt modelId="{B01469B4-F31F-4ADB-8939-8E98B45FDDEF}">
      <dgm:prSet phldrT="[Text]"/>
      <dgm:spPr>
        <a:solidFill>
          <a:srgbClr val="ECA000"/>
        </a:solidFill>
      </dgm:spPr>
      <dgm:t>
        <a:bodyPr/>
        <a:lstStyle/>
        <a:p>
          <a:r>
            <a:rPr lang="cs-CZ" dirty="0"/>
            <a:t>2002</a:t>
          </a:r>
        </a:p>
      </dgm:t>
    </dgm:pt>
    <dgm:pt modelId="{19A5E1D5-46FA-4044-80FC-45B1991E40B7}" type="parTrans" cxnId="{5B342F5B-8FAC-4DAB-AA4F-DC2409E9DCE5}">
      <dgm:prSet/>
      <dgm:spPr/>
      <dgm:t>
        <a:bodyPr/>
        <a:lstStyle/>
        <a:p>
          <a:endParaRPr lang="cs-CZ"/>
        </a:p>
      </dgm:t>
    </dgm:pt>
    <dgm:pt modelId="{35D94A79-549B-4D60-9FA9-38790163F391}" type="sibTrans" cxnId="{5B342F5B-8FAC-4DAB-AA4F-DC2409E9DCE5}">
      <dgm:prSet/>
      <dgm:spPr/>
      <dgm:t>
        <a:bodyPr/>
        <a:lstStyle/>
        <a:p>
          <a:endParaRPr lang="cs-CZ"/>
        </a:p>
      </dgm:t>
    </dgm:pt>
    <dgm:pt modelId="{8F97258F-00A8-4D22-AFF6-32FF62C9FDF7}">
      <dgm:prSet phldrT="[Text]" custT="1"/>
      <dgm:spPr/>
      <dgm:t>
        <a:bodyPr/>
        <a:lstStyle/>
        <a:p>
          <a:r>
            <a:rPr lang="cs-CZ" sz="2000" dirty="0"/>
            <a:t>Liga lidských práv</a:t>
          </a:r>
          <a:endParaRPr lang="cs-CZ" sz="1400" dirty="0"/>
        </a:p>
      </dgm:t>
    </dgm:pt>
    <dgm:pt modelId="{6C57EB4A-8C1A-4C4F-B7CE-E7A9B280584C}" type="parTrans" cxnId="{1243F6F4-AAF3-4E3C-8E30-65863E962638}">
      <dgm:prSet/>
      <dgm:spPr/>
      <dgm:t>
        <a:bodyPr/>
        <a:lstStyle/>
        <a:p>
          <a:endParaRPr lang="cs-CZ"/>
        </a:p>
      </dgm:t>
    </dgm:pt>
    <dgm:pt modelId="{B194439E-6002-4BF5-9A77-95B05D6F2072}" type="sibTrans" cxnId="{1243F6F4-AAF3-4E3C-8E30-65863E962638}">
      <dgm:prSet/>
      <dgm:spPr/>
      <dgm:t>
        <a:bodyPr/>
        <a:lstStyle/>
        <a:p>
          <a:endParaRPr lang="cs-CZ"/>
        </a:p>
      </dgm:t>
    </dgm:pt>
    <dgm:pt modelId="{12BA3182-7B19-4D2F-B44C-300FFFC8F31E}">
      <dgm:prSet phldrT="[Text]"/>
      <dgm:spPr>
        <a:solidFill>
          <a:srgbClr val="ECA000"/>
        </a:solidFill>
      </dgm:spPr>
      <dgm:t>
        <a:bodyPr/>
        <a:lstStyle/>
        <a:p>
          <a:r>
            <a:rPr lang="cs-CZ" dirty="0"/>
            <a:t>2007</a:t>
          </a:r>
        </a:p>
      </dgm:t>
    </dgm:pt>
    <dgm:pt modelId="{B756AEF3-A799-418F-AEF6-5764DF757900}" type="parTrans" cxnId="{A49E1091-9EB4-4CA6-A0F3-801A1B3D401A}">
      <dgm:prSet/>
      <dgm:spPr/>
      <dgm:t>
        <a:bodyPr/>
        <a:lstStyle/>
        <a:p>
          <a:endParaRPr lang="cs-CZ"/>
        </a:p>
      </dgm:t>
    </dgm:pt>
    <dgm:pt modelId="{0F81BD55-C3FB-4453-876C-EFB80162B9C2}" type="sibTrans" cxnId="{A49E1091-9EB4-4CA6-A0F3-801A1B3D401A}">
      <dgm:prSet/>
      <dgm:spPr/>
      <dgm:t>
        <a:bodyPr/>
        <a:lstStyle/>
        <a:p>
          <a:endParaRPr lang="cs-CZ"/>
        </a:p>
      </dgm:t>
    </dgm:pt>
    <dgm:pt modelId="{9CB88065-8DDD-401B-873E-BA4CC60564BF}">
      <dgm:prSet phldrT="[Text]" custT="1"/>
      <dgm:spPr/>
      <dgm:t>
        <a:bodyPr/>
        <a:lstStyle/>
        <a:p>
          <a:pPr marL="0" indent="0"/>
          <a:r>
            <a:rPr lang="cs-CZ" sz="2000" b="0" dirty="0"/>
            <a:t>Persefona, z. s.</a:t>
          </a:r>
        </a:p>
      </dgm:t>
    </dgm:pt>
    <dgm:pt modelId="{62A7D034-1FA9-4ADB-A093-2DE69FA2B824}" type="parTrans" cxnId="{C5A0578E-D17B-4D47-85C5-7CEE92B9DB04}">
      <dgm:prSet/>
      <dgm:spPr/>
      <dgm:t>
        <a:bodyPr/>
        <a:lstStyle/>
        <a:p>
          <a:endParaRPr lang="cs-CZ"/>
        </a:p>
      </dgm:t>
    </dgm:pt>
    <dgm:pt modelId="{5D52A2B2-96C5-4D29-BDFD-BB134A474DB6}" type="sibTrans" cxnId="{C5A0578E-D17B-4D47-85C5-7CEE92B9DB04}">
      <dgm:prSet/>
      <dgm:spPr/>
      <dgm:t>
        <a:bodyPr/>
        <a:lstStyle/>
        <a:p>
          <a:endParaRPr lang="cs-CZ"/>
        </a:p>
      </dgm:t>
    </dgm:pt>
    <dgm:pt modelId="{FB8531D6-B1AD-4CA4-92E5-ACA675F07D32}" type="pres">
      <dgm:prSet presAssocID="{44F231A5-DE7F-4FB1-9C29-1E1CE1996CAA}" presName="theList" presStyleCnt="0">
        <dgm:presLayoutVars>
          <dgm:dir/>
          <dgm:animLvl val="lvl"/>
          <dgm:resizeHandles val="exact"/>
        </dgm:presLayoutVars>
      </dgm:prSet>
      <dgm:spPr/>
    </dgm:pt>
    <dgm:pt modelId="{9E477502-59CF-4DC9-BB88-5704A0B563FA}" type="pres">
      <dgm:prSet presAssocID="{CED80DBF-27D8-4031-99B5-ED307A0B42A2}" presName="compNode" presStyleCnt="0"/>
      <dgm:spPr/>
    </dgm:pt>
    <dgm:pt modelId="{867F6698-F24B-4D2C-8F17-A2C123E62044}" type="pres">
      <dgm:prSet presAssocID="{CED80DBF-27D8-4031-99B5-ED307A0B42A2}" presName="noGeometry" presStyleCnt="0"/>
      <dgm:spPr/>
    </dgm:pt>
    <dgm:pt modelId="{3458B838-718B-463B-871C-8A45F4D25FDC}" type="pres">
      <dgm:prSet presAssocID="{CED80DBF-27D8-4031-99B5-ED307A0B42A2}" presName="childTextVisible" presStyleLbl="bgAccFollowNode1" presStyleIdx="0" presStyleCnt="3" custScaleX="127971" custScaleY="97050" custLinFactNeighborX="5996" custLinFactNeighborY="-3631">
        <dgm:presLayoutVars>
          <dgm:bulletEnabled val="1"/>
        </dgm:presLayoutVars>
      </dgm:prSet>
      <dgm:spPr/>
    </dgm:pt>
    <dgm:pt modelId="{6C3FE1F3-00D7-43EF-82A5-1F398F122064}" type="pres">
      <dgm:prSet presAssocID="{CED80DBF-27D8-4031-99B5-ED307A0B42A2}" presName="childTextHidden" presStyleLbl="bgAccFollowNode1" presStyleIdx="0" presStyleCnt="3"/>
      <dgm:spPr/>
    </dgm:pt>
    <dgm:pt modelId="{6CC829B7-64BF-4E99-B263-282FBC24ADD0}" type="pres">
      <dgm:prSet presAssocID="{CED80DBF-27D8-4031-99B5-ED307A0B42A2}" presName="parentText" presStyleLbl="node1" presStyleIdx="0" presStyleCnt="3" custLinFactNeighborX="-553" custLinFactNeighborY="-4732">
        <dgm:presLayoutVars>
          <dgm:chMax val="1"/>
          <dgm:bulletEnabled val="1"/>
        </dgm:presLayoutVars>
      </dgm:prSet>
      <dgm:spPr/>
    </dgm:pt>
    <dgm:pt modelId="{7DEB29EF-E299-4522-869C-F1868BAB6D9D}" type="pres">
      <dgm:prSet presAssocID="{CED80DBF-27D8-4031-99B5-ED307A0B42A2}" presName="aSpace" presStyleCnt="0"/>
      <dgm:spPr/>
    </dgm:pt>
    <dgm:pt modelId="{427CD5AE-ECA1-47CE-B05D-1909AEA963C0}" type="pres">
      <dgm:prSet presAssocID="{B01469B4-F31F-4ADB-8939-8E98B45FDDEF}" presName="compNode" presStyleCnt="0"/>
      <dgm:spPr/>
    </dgm:pt>
    <dgm:pt modelId="{49D38870-168A-400D-93C1-4D5148EE0B87}" type="pres">
      <dgm:prSet presAssocID="{B01469B4-F31F-4ADB-8939-8E98B45FDDEF}" presName="noGeometry" presStyleCnt="0"/>
      <dgm:spPr/>
    </dgm:pt>
    <dgm:pt modelId="{BE47727F-24A3-410C-B12E-33330123ECD3}" type="pres">
      <dgm:prSet presAssocID="{B01469B4-F31F-4ADB-8939-8E98B45FDDEF}" presName="childTextVisible" presStyleLbl="bgAccFollowNode1" presStyleIdx="1" presStyleCnt="3" custScaleX="93538" custScaleY="97454" custLinFactNeighborX="484" custLinFactNeighborY="-1300">
        <dgm:presLayoutVars>
          <dgm:bulletEnabled val="1"/>
        </dgm:presLayoutVars>
      </dgm:prSet>
      <dgm:spPr/>
    </dgm:pt>
    <dgm:pt modelId="{370511D4-D682-4202-A2DE-86899772F56B}" type="pres">
      <dgm:prSet presAssocID="{B01469B4-F31F-4ADB-8939-8E98B45FDDEF}" presName="childTextHidden" presStyleLbl="bgAccFollowNode1" presStyleIdx="1" presStyleCnt="3"/>
      <dgm:spPr/>
    </dgm:pt>
    <dgm:pt modelId="{42F9F6B9-F9F4-4DD6-8357-68825C574F09}" type="pres">
      <dgm:prSet presAssocID="{B01469B4-F31F-4ADB-8939-8E98B45FDDEF}" presName="parentText" presStyleLbl="node1" presStyleIdx="1" presStyleCnt="3" custLinFactNeighborX="4214" custLinFactNeighborY="-3412">
        <dgm:presLayoutVars>
          <dgm:chMax val="1"/>
          <dgm:bulletEnabled val="1"/>
        </dgm:presLayoutVars>
      </dgm:prSet>
      <dgm:spPr/>
    </dgm:pt>
    <dgm:pt modelId="{D4B08A44-4B5C-4281-8E35-8FF9351FC96F}" type="pres">
      <dgm:prSet presAssocID="{B01469B4-F31F-4ADB-8939-8E98B45FDDEF}" presName="aSpace" presStyleCnt="0"/>
      <dgm:spPr/>
    </dgm:pt>
    <dgm:pt modelId="{E65C6892-7AAD-4E0B-9AEA-B0E2CE6B9017}" type="pres">
      <dgm:prSet presAssocID="{12BA3182-7B19-4D2F-B44C-300FFFC8F31E}" presName="compNode" presStyleCnt="0"/>
      <dgm:spPr/>
    </dgm:pt>
    <dgm:pt modelId="{CA211A68-5F45-47A5-9F6D-387B2E9EB9DB}" type="pres">
      <dgm:prSet presAssocID="{12BA3182-7B19-4D2F-B44C-300FFFC8F31E}" presName="noGeometry" presStyleCnt="0"/>
      <dgm:spPr/>
    </dgm:pt>
    <dgm:pt modelId="{5D4BD4C1-5E28-4512-AA9D-8C775CFDAAF5}" type="pres">
      <dgm:prSet presAssocID="{12BA3182-7B19-4D2F-B44C-300FFFC8F31E}" presName="childTextVisible" presStyleLbl="bgAccFollowNode1" presStyleIdx="2" presStyleCnt="3" custScaleX="124757" custScaleY="104373" custLinFactNeighborX="675" custLinFactNeighborY="-2156">
        <dgm:presLayoutVars>
          <dgm:bulletEnabled val="1"/>
        </dgm:presLayoutVars>
      </dgm:prSet>
      <dgm:spPr/>
    </dgm:pt>
    <dgm:pt modelId="{AAD49B28-A944-4BB5-A204-2033749D198D}" type="pres">
      <dgm:prSet presAssocID="{12BA3182-7B19-4D2F-B44C-300FFFC8F31E}" presName="childTextHidden" presStyleLbl="bgAccFollowNode1" presStyleIdx="2" presStyleCnt="3"/>
      <dgm:spPr/>
    </dgm:pt>
    <dgm:pt modelId="{FBEBF531-A9B0-4582-93A3-322FE2C0A9AD}" type="pres">
      <dgm:prSet presAssocID="{12BA3182-7B19-4D2F-B44C-300FFFC8F31E}" presName="parentText" presStyleLbl="node1" presStyleIdx="2" presStyleCnt="3" custLinFactNeighborX="-4128" custLinFactNeighborY="-2154">
        <dgm:presLayoutVars>
          <dgm:chMax val="1"/>
          <dgm:bulletEnabled val="1"/>
        </dgm:presLayoutVars>
      </dgm:prSet>
      <dgm:spPr/>
    </dgm:pt>
  </dgm:ptLst>
  <dgm:cxnLst>
    <dgm:cxn modelId="{C4091D08-6B1A-41C4-989D-2242BBA988E2}" type="presOf" srcId="{B01469B4-F31F-4ADB-8939-8E98B45FDDEF}" destId="{42F9F6B9-F9F4-4DD6-8357-68825C574F09}" srcOrd="0" destOrd="0" presId="urn:microsoft.com/office/officeart/2005/8/layout/hProcess6"/>
    <dgm:cxn modelId="{D9EC050D-B07E-47DD-BD89-F2548A5DA0B8}" type="presOf" srcId="{44F231A5-DE7F-4FB1-9C29-1E1CE1996CAA}" destId="{FB8531D6-B1AD-4CA4-92E5-ACA675F07D32}" srcOrd="0" destOrd="0" presId="urn:microsoft.com/office/officeart/2005/8/layout/hProcess6"/>
    <dgm:cxn modelId="{B240E01C-B3EC-4CB0-9600-E4AD1331ACD3}" type="presOf" srcId="{8F97258F-00A8-4D22-AFF6-32FF62C9FDF7}" destId="{BE47727F-24A3-410C-B12E-33330123ECD3}" srcOrd="0" destOrd="0" presId="urn:microsoft.com/office/officeart/2005/8/layout/hProcess6"/>
    <dgm:cxn modelId="{95C37B35-19CB-4024-815D-2F6D319F479B}" type="presOf" srcId="{CED80DBF-27D8-4031-99B5-ED307A0B42A2}" destId="{6CC829B7-64BF-4E99-B263-282FBC24ADD0}" srcOrd="0" destOrd="0" presId="urn:microsoft.com/office/officeart/2005/8/layout/hProcess6"/>
    <dgm:cxn modelId="{5B342F5B-8FAC-4DAB-AA4F-DC2409E9DCE5}" srcId="{44F231A5-DE7F-4FB1-9C29-1E1CE1996CAA}" destId="{B01469B4-F31F-4ADB-8939-8E98B45FDDEF}" srcOrd="1" destOrd="0" parTransId="{19A5E1D5-46FA-4044-80FC-45B1991E40B7}" sibTransId="{35D94A79-549B-4D60-9FA9-38790163F391}"/>
    <dgm:cxn modelId="{9FB6EE66-3BDA-4E75-8265-34F3474B31D0}" type="presOf" srcId="{9CB88065-8DDD-401B-873E-BA4CC60564BF}" destId="{AAD49B28-A944-4BB5-A204-2033749D198D}" srcOrd="1" destOrd="0" presId="urn:microsoft.com/office/officeart/2005/8/layout/hProcess6"/>
    <dgm:cxn modelId="{63760169-5B65-4BAE-9A96-780E9C83BA86}" type="presOf" srcId="{12BA3182-7B19-4D2F-B44C-300FFFC8F31E}" destId="{FBEBF531-A9B0-4582-93A3-322FE2C0A9AD}" srcOrd="0" destOrd="0" presId="urn:microsoft.com/office/officeart/2005/8/layout/hProcess6"/>
    <dgm:cxn modelId="{88940869-834C-4FAE-BF7D-8019CCCE80CC}" srcId="{CED80DBF-27D8-4031-99B5-ED307A0B42A2}" destId="{EB03CF09-BCCB-45E0-A3D6-4312A133E766}" srcOrd="0" destOrd="0" parTransId="{480A9F56-01A4-46E0-9CAC-8D020E876D28}" sibTransId="{AD310AE3-1A35-4FE0-A524-931855B6BFCC}"/>
    <dgm:cxn modelId="{09029249-FF1E-4D9D-AB02-9542E0D573E8}" type="presOf" srcId="{EB03CF09-BCCB-45E0-A3D6-4312A133E766}" destId="{3458B838-718B-463B-871C-8A45F4D25FDC}" srcOrd="0" destOrd="0" presId="urn:microsoft.com/office/officeart/2005/8/layout/hProcess6"/>
    <dgm:cxn modelId="{C1D76A59-3F67-4B2F-B3DF-F86FCB2471EC}" type="presOf" srcId="{EB03CF09-BCCB-45E0-A3D6-4312A133E766}" destId="{6C3FE1F3-00D7-43EF-82A5-1F398F122064}" srcOrd="1" destOrd="0" presId="urn:microsoft.com/office/officeart/2005/8/layout/hProcess6"/>
    <dgm:cxn modelId="{0F68AB80-C1B3-4B3A-A9C8-7269917CBCBB}" srcId="{44F231A5-DE7F-4FB1-9C29-1E1CE1996CAA}" destId="{CED80DBF-27D8-4031-99B5-ED307A0B42A2}" srcOrd="0" destOrd="0" parTransId="{05717B30-6C1B-49A4-91DD-F97A497D248F}" sibTransId="{AF82BDBA-B618-4758-8CB0-2A6E454CD4B0}"/>
    <dgm:cxn modelId="{CE722B85-A496-4FE3-AC19-81C2958640CB}" type="presOf" srcId="{9CB88065-8DDD-401B-873E-BA4CC60564BF}" destId="{5D4BD4C1-5E28-4512-AA9D-8C775CFDAAF5}" srcOrd="0" destOrd="0" presId="urn:microsoft.com/office/officeart/2005/8/layout/hProcess6"/>
    <dgm:cxn modelId="{C5A0578E-D17B-4D47-85C5-7CEE92B9DB04}" srcId="{12BA3182-7B19-4D2F-B44C-300FFFC8F31E}" destId="{9CB88065-8DDD-401B-873E-BA4CC60564BF}" srcOrd="0" destOrd="0" parTransId="{62A7D034-1FA9-4ADB-A093-2DE69FA2B824}" sibTransId="{5D52A2B2-96C5-4D29-BDFD-BB134A474DB6}"/>
    <dgm:cxn modelId="{A49E1091-9EB4-4CA6-A0F3-801A1B3D401A}" srcId="{44F231A5-DE7F-4FB1-9C29-1E1CE1996CAA}" destId="{12BA3182-7B19-4D2F-B44C-300FFFC8F31E}" srcOrd="2" destOrd="0" parTransId="{B756AEF3-A799-418F-AEF6-5764DF757900}" sibTransId="{0F81BD55-C3FB-4453-876C-EFB80162B9C2}"/>
    <dgm:cxn modelId="{5CB052CF-89DB-42FC-BBC7-6B178F036654}" type="presOf" srcId="{8F97258F-00A8-4D22-AFF6-32FF62C9FDF7}" destId="{370511D4-D682-4202-A2DE-86899772F56B}" srcOrd="1" destOrd="0" presId="urn:microsoft.com/office/officeart/2005/8/layout/hProcess6"/>
    <dgm:cxn modelId="{1243F6F4-AAF3-4E3C-8E30-65863E962638}" srcId="{B01469B4-F31F-4ADB-8939-8E98B45FDDEF}" destId="{8F97258F-00A8-4D22-AFF6-32FF62C9FDF7}" srcOrd="0" destOrd="0" parTransId="{6C57EB4A-8C1A-4C4F-B7CE-E7A9B280584C}" sibTransId="{B194439E-6002-4BF5-9A77-95B05D6F2072}"/>
    <dgm:cxn modelId="{409DE582-3955-4E88-8180-A52F83B8495D}" type="presParOf" srcId="{FB8531D6-B1AD-4CA4-92E5-ACA675F07D32}" destId="{9E477502-59CF-4DC9-BB88-5704A0B563FA}" srcOrd="0" destOrd="0" presId="urn:microsoft.com/office/officeart/2005/8/layout/hProcess6"/>
    <dgm:cxn modelId="{23A44C29-B22D-49C5-88B4-8F270616ECA0}" type="presParOf" srcId="{9E477502-59CF-4DC9-BB88-5704A0B563FA}" destId="{867F6698-F24B-4D2C-8F17-A2C123E62044}" srcOrd="0" destOrd="0" presId="urn:microsoft.com/office/officeart/2005/8/layout/hProcess6"/>
    <dgm:cxn modelId="{9B68A463-05FD-4812-96B1-9B16F38FD7EB}" type="presParOf" srcId="{9E477502-59CF-4DC9-BB88-5704A0B563FA}" destId="{3458B838-718B-463B-871C-8A45F4D25FDC}" srcOrd="1" destOrd="0" presId="urn:microsoft.com/office/officeart/2005/8/layout/hProcess6"/>
    <dgm:cxn modelId="{080446CA-964B-4B24-9206-2C294CADFC46}" type="presParOf" srcId="{9E477502-59CF-4DC9-BB88-5704A0B563FA}" destId="{6C3FE1F3-00D7-43EF-82A5-1F398F122064}" srcOrd="2" destOrd="0" presId="urn:microsoft.com/office/officeart/2005/8/layout/hProcess6"/>
    <dgm:cxn modelId="{F9EC446E-6543-488F-882B-23E466113DB3}" type="presParOf" srcId="{9E477502-59CF-4DC9-BB88-5704A0B563FA}" destId="{6CC829B7-64BF-4E99-B263-282FBC24ADD0}" srcOrd="3" destOrd="0" presId="urn:microsoft.com/office/officeart/2005/8/layout/hProcess6"/>
    <dgm:cxn modelId="{9FBBD101-A087-4753-9E93-A40ED31F6631}" type="presParOf" srcId="{FB8531D6-B1AD-4CA4-92E5-ACA675F07D32}" destId="{7DEB29EF-E299-4522-869C-F1868BAB6D9D}" srcOrd="1" destOrd="0" presId="urn:microsoft.com/office/officeart/2005/8/layout/hProcess6"/>
    <dgm:cxn modelId="{A64A3D38-5C42-4E5D-B3F5-86B1A6917B3F}" type="presParOf" srcId="{FB8531D6-B1AD-4CA4-92E5-ACA675F07D32}" destId="{427CD5AE-ECA1-47CE-B05D-1909AEA963C0}" srcOrd="2" destOrd="0" presId="urn:microsoft.com/office/officeart/2005/8/layout/hProcess6"/>
    <dgm:cxn modelId="{53F93390-5C6B-408F-8A07-977097CF7C15}" type="presParOf" srcId="{427CD5AE-ECA1-47CE-B05D-1909AEA963C0}" destId="{49D38870-168A-400D-93C1-4D5148EE0B87}" srcOrd="0" destOrd="0" presId="urn:microsoft.com/office/officeart/2005/8/layout/hProcess6"/>
    <dgm:cxn modelId="{FE03DFAB-8013-4FC4-8B9F-1B081C072F67}" type="presParOf" srcId="{427CD5AE-ECA1-47CE-B05D-1909AEA963C0}" destId="{BE47727F-24A3-410C-B12E-33330123ECD3}" srcOrd="1" destOrd="0" presId="urn:microsoft.com/office/officeart/2005/8/layout/hProcess6"/>
    <dgm:cxn modelId="{D5786B08-5B59-4CA1-A503-96D7916486AA}" type="presParOf" srcId="{427CD5AE-ECA1-47CE-B05D-1909AEA963C0}" destId="{370511D4-D682-4202-A2DE-86899772F56B}" srcOrd="2" destOrd="0" presId="urn:microsoft.com/office/officeart/2005/8/layout/hProcess6"/>
    <dgm:cxn modelId="{6DEDB3F4-CC67-4913-A774-EDA7D76D6269}" type="presParOf" srcId="{427CD5AE-ECA1-47CE-B05D-1909AEA963C0}" destId="{42F9F6B9-F9F4-4DD6-8357-68825C574F09}" srcOrd="3" destOrd="0" presId="urn:microsoft.com/office/officeart/2005/8/layout/hProcess6"/>
    <dgm:cxn modelId="{3120967A-DEBD-47E1-A8F4-D480DFDAEC16}" type="presParOf" srcId="{FB8531D6-B1AD-4CA4-92E5-ACA675F07D32}" destId="{D4B08A44-4B5C-4281-8E35-8FF9351FC96F}" srcOrd="3" destOrd="0" presId="urn:microsoft.com/office/officeart/2005/8/layout/hProcess6"/>
    <dgm:cxn modelId="{100C5E86-7FEB-4AE3-ABFA-B77EE76E5ECF}" type="presParOf" srcId="{FB8531D6-B1AD-4CA4-92E5-ACA675F07D32}" destId="{E65C6892-7AAD-4E0B-9AEA-B0E2CE6B9017}" srcOrd="4" destOrd="0" presId="urn:microsoft.com/office/officeart/2005/8/layout/hProcess6"/>
    <dgm:cxn modelId="{B8380371-9248-405E-BE32-009AE7630D07}" type="presParOf" srcId="{E65C6892-7AAD-4E0B-9AEA-B0E2CE6B9017}" destId="{CA211A68-5F45-47A5-9F6D-387B2E9EB9DB}" srcOrd="0" destOrd="0" presId="urn:microsoft.com/office/officeart/2005/8/layout/hProcess6"/>
    <dgm:cxn modelId="{ACA52D79-11ED-45B2-A7B9-C93FE412D1B2}" type="presParOf" srcId="{E65C6892-7AAD-4E0B-9AEA-B0E2CE6B9017}" destId="{5D4BD4C1-5E28-4512-AA9D-8C775CFDAAF5}" srcOrd="1" destOrd="0" presId="urn:microsoft.com/office/officeart/2005/8/layout/hProcess6"/>
    <dgm:cxn modelId="{09430C06-3271-470E-865D-189DAB3DF8BA}" type="presParOf" srcId="{E65C6892-7AAD-4E0B-9AEA-B0E2CE6B9017}" destId="{AAD49B28-A944-4BB5-A204-2033749D198D}" srcOrd="2" destOrd="0" presId="urn:microsoft.com/office/officeart/2005/8/layout/hProcess6"/>
    <dgm:cxn modelId="{250A7AC9-1A4E-464E-9175-F7C90E1C4CB8}" type="presParOf" srcId="{E65C6892-7AAD-4E0B-9AEA-B0E2CE6B9017}" destId="{FBEBF531-A9B0-4582-93A3-322FE2C0A9A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DD96A-3EB2-4343-9680-19686013D29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9EA42F-62EF-4579-BA5A-BE1CFC50792D}">
      <dgm:prSet phldrT="[Text]"/>
      <dgm:spPr>
        <a:solidFill>
          <a:srgbClr val="ECA000"/>
        </a:solidFill>
        <a:ln>
          <a:solidFill>
            <a:srgbClr val="FF9933"/>
          </a:solidFill>
        </a:ln>
      </dgm:spPr>
      <dgm:t>
        <a:bodyPr/>
        <a:lstStyle/>
        <a:p>
          <a:r>
            <a:rPr lang="cs-CZ" dirty="0">
              <a:latin typeface="Source Sans Pro" panose="020B0503030403020204" pitchFamily="34" charset="-18"/>
            </a:rPr>
            <a:t>Odborné sociální, psychologické a právní poradenství:</a:t>
          </a:r>
        </a:p>
      </dgm:t>
    </dgm:pt>
    <dgm:pt modelId="{AD01CE1A-F01B-4819-B9A7-8986EA0AEBCA}" type="parTrans" cxnId="{DF87FED7-410C-48E2-8D98-2A42ED658A2B}">
      <dgm:prSet/>
      <dgm:spPr/>
      <dgm:t>
        <a:bodyPr/>
        <a:lstStyle/>
        <a:p>
          <a:endParaRPr lang="cs-CZ"/>
        </a:p>
      </dgm:t>
    </dgm:pt>
    <dgm:pt modelId="{520310E4-3EA8-4B77-833A-3AEBB29B39E3}" type="sibTrans" cxnId="{DF87FED7-410C-48E2-8D98-2A42ED658A2B}">
      <dgm:prSet/>
      <dgm:spPr/>
      <dgm:t>
        <a:bodyPr/>
        <a:lstStyle/>
        <a:p>
          <a:endParaRPr lang="cs-CZ"/>
        </a:p>
      </dgm:t>
    </dgm:pt>
    <dgm:pt modelId="{84D27FF9-765B-4B3F-83DF-01BEB70CE5F1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r>
            <a:rPr lang="cs-CZ" sz="1600" dirty="0">
              <a:latin typeface="Source Sans Pro" panose="020B0503030403020204" pitchFamily="34" charset="-18"/>
            </a:rPr>
            <a:t>Oběti domácího násilí</a:t>
          </a:r>
        </a:p>
      </dgm:t>
    </dgm:pt>
    <dgm:pt modelId="{7387D035-7A9B-498F-982F-975ED85D92C3}" type="parTrans" cxnId="{488AF40F-466D-43CC-A768-21F33F6C05D7}">
      <dgm:prSet/>
      <dgm:spPr/>
      <dgm:t>
        <a:bodyPr/>
        <a:lstStyle/>
        <a:p>
          <a:endParaRPr lang="cs-CZ"/>
        </a:p>
      </dgm:t>
    </dgm:pt>
    <dgm:pt modelId="{AC5E3D43-7F04-42ED-9DCB-3C0B6C3F159B}" type="sibTrans" cxnId="{488AF40F-466D-43CC-A768-21F33F6C05D7}">
      <dgm:prSet/>
      <dgm:spPr/>
      <dgm:t>
        <a:bodyPr/>
        <a:lstStyle/>
        <a:p>
          <a:endParaRPr lang="cs-CZ"/>
        </a:p>
      </dgm:t>
    </dgm:pt>
    <dgm:pt modelId="{19BF0BA2-8EB3-4FD3-A3E0-E4D57B6AD487}">
      <dgm:prSet phldrT="[Text]"/>
      <dgm:spPr>
        <a:solidFill>
          <a:srgbClr val="ECA000"/>
        </a:solidFill>
        <a:ln>
          <a:solidFill>
            <a:srgbClr val="FF9900"/>
          </a:solidFill>
        </a:ln>
      </dgm:spPr>
      <dgm:t>
        <a:bodyPr/>
        <a:lstStyle/>
        <a:p>
          <a:r>
            <a:rPr lang="cs-CZ" dirty="0">
              <a:latin typeface="Source Sans Pro" panose="020B0503030403020204" pitchFamily="34" charset="-18"/>
            </a:rPr>
            <a:t>Vzdělávání a informační činnost</a:t>
          </a:r>
        </a:p>
      </dgm:t>
    </dgm:pt>
    <dgm:pt modelId="{12CCF2C0-5098-48EC-A843-686C83A37C68}" type="parTrans" cxnId="{17854F2E-46A3-4A9F-B3AE-040E3630285A}">
      <dgm:prSet/>
      <dgm:spPr/>
      <dgm:t>
        <a:bodyPr/>
        <a:lstStyle/>
        <a:p>
          <a:endParaRPr lang="cs-CZ"/>
        </a:p>
      </dgm:t>
    </dgm:pt>
    <dgm:pt modelId="{C01D7C1D-B8F6-4F21-A10A-E4C78F94E535}" type="sibTrans" cxnId="{17854F2E-46A3-4A9F-B3AE-040E3630285A}">
      <dgm:prSet/>
      <dgm:spPr/>
      <dgm:t>
        <a:bodyPr/>
        <a:lstStyle/>
        <a:p>
          <a:endParaRPr lang="cs-CZ"/>
        </a:p>
      </dgm:t>
    </dgm:pt>
    <dgm:pt modelId="{61A7C2EF-8623-4856-8B49-5A37B2F383AA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r>
            <a:rPr lang="cs-CZ" altLang="cs-CZ" sz="1600" dirty="0">
              <a:latin typeface="Source Sans Pro" panose="020B0503030403020204" pitchFamily="34" charset="-18"/>
              <a:ea typeface="Calibri" pitchFamily="34" charset="0"/>
              <a:cs typeface="Calibri" pitchFamily="34" charset="0"/>
              <a:sym typeface="Symbol" pitchFamily="18" charset="2"/>
            </a:rPr>
            <a:t>Konference, besedy, přednášky, </a:t>
          </a:r>
          <a:r>
            <a:rPr lang="cs-CZ" sz="1600" dirty="0">
              <a:latin typeface="Source Sans Pro" panose="020B0503030403020204" pitchFamily="34" charset="-18"/>
            </a:rPr>
            <a:t>výuka na VŠ</a:t>
          </a:r>
        </a:p>
      </dgm:t>
    </dgm:pt>
    <dgm:pt modelId="{8312E888-6F85-41B9-AA64-A1FE5E217E01}" type="parTrans" cxnId="{9E0DC83D-BA67-4548-898B-4136132EC72F}">
      <dgm:prSet/>
      <dgm:spPr/>
      <dgm:t>
        <a:bodyPr/>
        <a:lstStyle/>
        <a:p>
          <a:endParaRPr lang="cs-CZ"/>
        </a:p>
      </dgm:t>
    </dgm:pt>
    <dgm:pt modelId="{52964BC3-F029-4127-8649-0F1950485F13}" type="sibTrans" cxnId="{9E0DC83D-BA67-4548-898B-4136132EC72F}">
      <dgm:prSet/>
      <dgm:spPr/>
      <dgm:t>
        <a:bodyPr/>
        <a:lstStyle/>
        <a:p>
          <a:endParaRPr lang="cs-CZ"/>
        </a:p>
      </dgm:t>
    </dgm:pt>
    <dgm:pt modelId="{ABAE1A7F-B9FA-4386-98F0-8E281482C019}">
      <dgm:prSet phldrT="[Text]"/>
      <dgm:spPr>
        <a:solidFill>
          <a:srgbClr val="ECA000"/>
        </a:solidFill>
        <a:ln>
          <a:solidFill>
            <a:srgbClr val="FF9900"/>
          </a:solidFill>
        </a:ln>
      </dgm:spPr>
      <dgm:t>
        <a:bodyPr/>
        <a:lstStyle/>
        <a:p>
          <a:r>
            <a:rPr lang="cs-CZ" dirty="0">
              <a:latin typeface="Source Sans Pro" panose="020B0503030403020204" pitchFamily="34" charset="-18"/>
            </a:rPr>
            <a:t>Expertní aktivity a interdisciplinární spolupráce</a:t>
          </a:r>
        </a:p>
      </dgm:t>
    </dgm:pt>
    <dgm:pt modelId="{88E33958-7D7D-445A-B672-11064BC94907}" type="parTrans" cxnId="{A1B33C70-67CF-4048-A011-ECADBEFE6C51}">
      <dgm:prSet/>
      <dgm:spPr/>
      <dgm:t>
        <a:bodyPr/>
        <a:lstStyle/>
        <a:p>
          <a:endParaRPr lang="cs-CZ"/>
        </a:p>
      </dgm:t>
    </dgm:pt>
    <dgm:pt modelId="{6A7B9696-DC58-4D29-A8DE-B45A7D162972}" type="sibTrans" cxnId="{A1B33C70-67CF-4048-A011-ECADBEFE6C51}">
      <dgm:prSet/>
      <dgm:spPr/>
      <dgm:t>
        <a:bodyPr/>
        <a:lstStyle/>
        <a:p>
          <a:endParaRPr lang="cs-CZ"/>
        </a:p>
      </dgm:t>
    </dgm:pt>
    <dgm:pt modelId="{49310E2D-2339-4BB6-A348-11A746B7B91A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r>
            <a:rPr lang="cs-CZ" sz="1600" dirty="0">
              <a:latin typeface="Source Sans Pro" panose="020B0503030403020204" pitchFamily="34" charset="-18"/>
            </a:rPr>
            <a:t>Připomínkování zákonů</a:t>
          </a:r>
        </a:p>
      </dgm:t>
    </dgm:pt>
    <dgm:pt modelId="{3477FFBE-0C76-4670-B76C-378321FA2A24}" type="parTrans" cxnId="{340CB1EB-F6B7-49DC-9FC0-B745A1FE62C5}">
      <dgm:prSet/>
      <dgm:spPr/>
      <dgm:t>
        <a:bodyPr/>
        <a:lstStyle/>
        <a:p>
          <a:endParaRPr lang="cs-CZ"/>
        </a:p>
      </dgm:t>
    </dgm:pt>
    <dgm:pt modelId="{EC065019-EB21-49B4-9587-8307E2371D13}" type="sibTrans" cxnId="{340CB1EB-F6B7-49DC-9FC0-B745A1FE62C5}">
      <dgm:prSet/>
      <dgm:spPr/>
      <dgm:t>
        <a:bodyPr/>
        <a:lstStyle/>
        <a:p>
          <a:endParaRPr lang="cs-CZ"/>
        </a:p>
      </dgm:t>
    </dgm:pt>
    <dgm:pt modelId="{99FB537C-8F2A-4947-B880-2E0E5A715156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r>
            <a:rPr lang="cs-CZ" sz="1600" dirty="0">
              <a:latin typeface="Source Sans Pro" panose="020B0503030403020204" pitchFamily="34" charset="-18"/>
            </a:rPr>
            <a:t>WWW a tiskové materiály</a:t>
          </a:r>
        </a:p>
      </dgm:t>
    </dgm:pt>
    <dgm:pt modelId="{EADFB8DC-04C2-45ED-B509-85CE9CCFA172}" type="parTrans" cxnId="{5609A9AE-23AD-4008-A51D-0F1B16C3C498}">
      <dgm:prSet/>
      <dgm:spPr/>
      <dgm:t>
        <a:bodyPr/>
        <a:lstStyle/>
        <a:p>
          <a:endParaRPr lang="cs-CZ"/>
        </a:p>
      </dgm:t>
    </dgm:pt>
    <dgm:pt modelId="{0E7D0B56-91F4-4126-AD5C-2A1B435148AC}" type="sibTrans" cxnId="{5609A9AE-23AD-4008-A51D-0F1B16C3C498}">
      <dgm:prSet/>
      <dgm:spPr/>
      <dgm:t>
        <a:bodyPr/>
        <a:lstStyle/>
        <a:p>
          <a:endParaRPr lang="cs-CZ"/>
        </a:p>
      </dgm:t>
    </dgm:pt>
    <dgm:pt modelId="{9F79C33F-9B3C-46F6-AE82-DBC77C5D15B0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r>
            <a:rPr lang="cs-CZ" sz="1600" dirty="0">
              <a:latin typeface="Source Sans Pro" panose="020B0503030403020204" pitchFamily="34" charset="-18"/>
            </a:rPr>
            <a:t>Akreditované kurzy</a:t>
          </a:r>
        </a:p>
      </dgm:t>
    </dgm:pt>
    <dgm:pt modelId="{C796D8E0-2B89-4D37-8A12-55C8CD183BD4}" type="parTrans" cxnId="{D4BD5FE2-9DBE-4B3B-BD3B-8FC84AAAFA72}">
      <dgm:prSet/>
      <dgm:spPr/>
      <dgm:t>
        <a:bodyPr/>
        <a:lstStyle/>
        <a:p>
          <a:endParaRPr lang="cs-CZ"/>
        </a:p>
      </dgm:t>
    </dgm:pt>
    <dgm:pt modelId="{8A76CF29-5356-4E80-8185-1AAD2B8417E1}" type="sibTrans" cxnId="{D4BD5FE2-9DBE-4B3B-BD3B-8FC84AAAFA72}">
      <dgm:prSet/>
      <dgm:spPr/>
      <dgm:t>
        <a:bodyPr/>
        <a:lstStyle/>
        <a:p>
          <a:endParaRPr lang="cs-CZ"/>
        </a:p>
      </dgm:t>
    </dgm:pt>
    <dgm:pt modelId="{0547C7AB-5ED6-40BC-8D49-E1164C0A3EAD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r>
            <a:rPr lang="cs-CZ" sz="1600" dirty="0">
              <a:latin typeface="Source Sans Pro" panose="020B0503030403020204" pitchFamily="34" charset="-18"/>
            </a:rPr>
            <a:t>Spolupráce s jinými organizacemi</a:t>
          </a:r>
        </a:p>
      </dgm:t>
    </dgm:pt>
    <dgm:pt modelId="{86249E2F-E015-4A75-BA47-5CBF3C122658}" type="parTrans" cxnId="{B3953FE9-CA47-488F-8D7F-007C0F03CB3F}">
      <dgm:prSet/>
      <dgm:spPr/>
      <dgm:t>
        <a:bodyPr/>
        <a:lstStyle/>
        <a:p>
          <a:endParaRPr lang="cs-CZ"/>
        </a:p>
      </dgm:t>
    </dgm:pt>
    <dgm:pt modelId="{0923DBDF-9008-4DA5-8471-548AE32401C4}" type="sibTrans" cxnId="{B3953FE9-CA47-488F-8D7F-007C0F03CB3F}">
      <dgm:prSet/>
      <dgm:spPr/>
      <dgm:t>
        <a:bodyPr/>
        <a:lstStyle/>
        <a:p>
          <a:endParaRPr lang="cs-CZ"/>
        </a:p>
      </dgm:t>
    </dgm:pt>
    <dgm:pt modelId="{F66B363C-D18F-4ABB-ADEE-1C2B2676BD65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r>
            <a:rPr lang="cs-CZ" sz="1600" dirty="0">
              <a:latin typeface="Source Sans Pro" panose="020B0503030403020204" pitchFamily="34" charset="-18"/>
            </a:rPr>
            <a:t>Členství ve výborech a organizacích</a:t>
          </a:r>
        </a:p>
      </dgm:t>
    </dgm:pt>
    <dgm:pt modelId="{6D825508-5DAE-46C4-AECF-A5C91E1D3598}" type="parTrans" cxnId="{27F894CD-D9CE-44CF-9CAD-77936336E55F}">
      <dgm:prSet/>
      <dgm:spPr/>
      <dgm:t>
        <a:bodyPr/>
        <a:lstStyle/>
        <a:p>
          <a:endParaRPr lang="cs-CZ"/>
        </a:p>
      </dgm:t>
    </dgm:pt>
    <dgm:pt modelId="{B3C3007D-82BE-48B7-B85B-513C8CB4529F}" type="sibTrans" cxnId="{27F894CD-D9CE-44CF-9CAD-77936336E55F}">
      <dgm:prSet/>
      <dgm:spPr/>
      <dgm:t>
        <a:bodyPr/>
        <a:lstStyle/>
        <a:p>
          <a:endParaRPr lang="cs-CZ"/>
        </a:p>
      </dgm:t>
    </dgm:pt>
    <dgm:pt modelId="{66103069-3152-4B24-A1D5-9003A4C02E58}">
      <dgm:prSet custT="1"/>
      <dgm:spPr/>
      <dgm:t>
        <a:bodyPr/>
        <a:lstStyle/>
        <a:p>
          <a:pPr algn="l"/>
          <a:r>
            <a:rPr lang="cs-CZ" sz="1600" b="1" dirty="0">
              <a:latin typeface="Source Sans Pro" panose="020B0503030403020204" pitchFamily="34" charset="-18"/>
            </a:rPr>
            <a:t>Působnost</a:t>
          </a:r>
          <a:r>
            <a:rPr lang="cs-CZ" sz="1600" dirty="0">
              <a:latin typeface="Source Sans Pro" panose="020B0503030403020204" pitchFamily="34" charset="-18"/>
            </a:rPr>
            <a:t> JMK</a:t>
          </a:r>
        </a:p>
      </dgm:t>
    </dgm:pt>
    <dgm:pt modelId="{F8D86FBA-ABC7-4082-8C94-5A8CFDB9FBEE}" type="parTrans" cxnId="{DA2882F7-47DE-48FA-8038-2BD877ED0955}">
      <dgm:prSet/>
      <dgm:spPr/>
      <dgm:t>
        <a:bodyPr/>
        <a:lstStyle/>
        <a:p>
          <a:endParaRPr lang="cs-CZ"/>
        </a:p>
      </dgm:t>
    </dgm:pt>
    <dgm:pt modelId="{BC3BB301-58CF-4BA1-BB07-9CE7FC7032E0}" type="sibTrans" cxnId="{DA2882F7-47DE-48FA-8038-2BD877ED0955}">
      <dgm:prSet/>
      <dgm:spPr/>
      <dgm:t>
        <a:bodyPr/>
        <a:lstStyle/>
        <a:p>
          <a:endParaRPr lang="cs-CZ"/>
        </a:p>
      </dgm:t>
    </dgm:pt>
    <dgm:pt modelId="{D1482E8E-FAFB-4C4D-BCB1-422CA1827AE8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r>
            <a:rPr lang="cs-CZ" sz="1600" dirty="0">
              <a:latin typeface="Source Sans Pro" panose="020B0503030403020204" pitchFamily="34" charset="-18"/>
            </a:rPr>
            <a:t>Oběti sexuálního násilí</a:t>
          </a:r>
        </a:p>
      </dgm:t>
    </dgm:pt>
    <dgm:pt modelId="{6792C912-35E1-4B19-ABE4-6EA60507941C}" type="parTrans" cxnId="{9FCEB284-17F2-4213-9ED1-16FDB4C0EEEC}">
      <dgm:prSet/>
      <dgm:spPr/>
      <dgm:t>
        <a:bodyPr/>
        <a:lstStyle/>
        <a:p>
          <a:endParaRPr lang="cs-CZ"/>
        </a:p>
      </dgm:t>
    </dgm:pt>
    <dgm:pt modelId="{47E5BFF1-44C4-4625-B3A5-6804B067A685}" type="sibTrans" cxnId="{9FCEB284-17F2-4213-9ED1-16FDB4C0EEEC}">
      <dgm:prSet/>
      <dgm:spPr/>
      <dgm:t>
        <a:bodyPr/>
        <a:lstStyle/>
        <a:p>
          <a:endParaRPr lang="cs-CZ"/>
        </a:p>
      </dgm:t>
    </dgm:pt>
    <dgm:pt modelId="{7F1C6218-AA6D-4D6A-9780-B194CE25AECC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r>
            <a:rPr lang="cs-CZ" sz="1600" dirty="0">
              <a:latin typeface="Source Sans Pro" panose="020B0503030403020204" pitchFamily="34" charset="-18"/>
            </a:rPr>
            <a:t>Osoby blízké obětem</a:t>
          </a:r>
        </a:p>
      </dgm:t>
    </dgm:pt>
    <dgm:pt modelId="{E4A46221-A0C5-4A31-A57E-004AC60AA3E4}" type="parTrans" cxnId="{21C29F70-4B36-44BB-A694-8FF40F5D6E85}">
      <dgm:prSet/>
      <dgm:spPr/>
      <dgm:t>
        <a:bodyPr/>
        <a:lstStyle/>
        <a:p>
          <a:endParaRPr lang="cs-CZ"/>
        </a:p>
      </dgm:t>
    </dgm:pt>
    <dgm:pt modelId="{24819682-A975-4343-8061-8B6726EB63D7}" type="sibTrans" cxnId="{21C29F70-4B36-44BB-A694-8FF40F5D6E85}">
      <dgm:prSet/>
      <dgm:spPr/>
      <dgm:t>
        <a:bodyPr/>
        <a:lstStyle/>
        <a:p>
          <a:endParaRPr lang="cs-CZ"/>
        </a:p>
      </dgm:t>
    </dgm:pt>
    <dgm:pt modelId="{43084E07-DB1C-4973-9905-AAA4D8018BCA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r>
            <a:rPr lang="cs-CZ" sz="1600" dirty="0">
              <a:latin typeface="Source Sans Pro" panose="020B0503030403020204" pitchFamily="34" charset="-18"/>
            </a:rPr>
            <a:t>Původci násilí v blízkých vztazích (pouze terapeutické služby)</a:t>
          </a:r>
        </a:p>
      </dgm:t>
    </dgm:pt>
    <dgm:pt modelId="{A0D34CBF-6945-47F5-B111-EEB16050A2C1}" type="parTrans" cxnId="{0A510787-F0C1-43D9-8671-1AC1993D83CB}">
      <dgm:prSet/>
      <dgm:spPr/>
      <dgm:t>
        <a:bodyPr/>
        <a:lstStyle/>
        <a:p>
          <a:endParaRPr lang="cs-CZ"/>
        </a:p>
      </dgm:t>
    </dgm:pt>
    <dgm:pt modelId="{4AFFA557-FC25-48AF-B17F-6B53694A5A28}" type="sibTrans" cxnId="{0A510787-F0C1-43D9-8671-1AC1993D83CB}">
      <dgm:prSet/>
      <dgm:spPr/>
      <dgm:t>
        <a:bodyPr/>
        <a:lstStyle/>
        <a:p>
          <a:endParaRPr lang="cs-CZ"/>
        </a:p>
      </dgm:t>
    </dgm:pt>
    <dgm:pt modelId="{F1704C27-4136-47D1-940E-CD0D353DD82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r>
            <a:rPr lang="cs-CZ" sz="1600" b="1" dirty="0">
              <a:latin typeface="Source Sans Pro" panose="020B0503030403020204" pitchFamily="34" charset="-18"/>
            </a:rPr>
            <a:t>Působnost</a:t>
          </a:r>
          <a:r>
            <a:rPr lang="cs-CZ" sz="1600" dirty="0">
              <a:latin typeface="Source Sans Pro" panose="020B0503030403020204" pitchFamily="34" charset="-18"/>
            </a:rPr>
            <a:t> celá ČR</a:t>
          </a:r>
        </a:p>
      </dgm:t>
    </dgm:pt>
    <dgm:pt modelId="{EE5C0F4F-4A89-48C6-89CF-D653282A19BF}" type="parTrans" cxnId="{460EC3FA-90CD-49EF-908D-FC7DCD1C3269}">
      <dgm:prSet/>
      <dgm:spPr/>
      <dgm:t>
        <a:bodyPr/>
        <a:lstStyle/>
        <a:p>
          <a:endParaRPr lang="cs-CZ"/>
        </a:p>
      </dgm:t>
    </dgm:pt>
    <dgm:pt modelId="{2D82EE66-8B24-4ED6-B324-97EB06F587F9}" type="sibTrans" cxnId="{460EC3FA-90CD-49EF-908D-FC7DCD1C3269}">
      <dgm:prSet/>
      <dgm:spPr/>
      <dgm:t>
        <a:bodyPr/>
        <a:lstStyle/>
        <a:p>
          <a:endParaRPr lang="cs-CZ"/>
        </a:p>
      </dgm:t>
    </dgm:pt>
    <dgm:pt modelId="{588A1E9F-BE1F-4A10-9168-439FDCEF60F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52E4E3C8-E29A-4C5D-AE8B-ADB179EFF994}" type="parTrans" cxnId="{F14123C6-67A0-4D57-B746-3357B2F941EA}">
      <dgm:prSet/>
      <dgm:spPr/>
      <dgm:t>
        <a:bodyPr/>
        <a:lstStyle/>
        <a:p>
          <a:endParaRPr lang="cs-CZ"/>
        </a:p>
      </dgm:t>
    </dgm:pt>
    <dgm:pt modelId="{BC46F875-E003-407A-BB68-28ADA8B8EB18}" type="sibTrans" cxnId="{F14123C6-67A0-4D57-B746-3357B2F941EA}">
      <dgm:prSet/>
      <dgm:spPr/>
      <dgm:t>
        <a:bodyPr/>
        <a:lstStyle/>
        <a:p>
          <a:endParaRPr lang="cs-CZ"/>
        </a:p>
      </dgm:t>
    </dgm:pt>
    <dgm:pt modelId="{4725E58F-D7C9-4609-BAFE-9D8890B3BC59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r>
            <a:rPr lang="cs-CZ" sz="1600" b="1" dirty="0">
              <a:latin typeface="Source Sans Pro" panose="020B0503030403020204" pitchFamily="34" charset="-18"/>
            </a:rPr>
            <a:t>Působnost</a:t>
          </a:r>
          <a:r>
            <a:rPr lang="cs-CZ" sz="1600" dirty="0">
              <a:latin typeface="Source Sans Pro" panose="020B0503030403020204" pitchFamily="34" charset="-18"/>
            </a:rPr>
            <a:t> celá ČR</a:t>
          </a:r>
        </a:p>
      </dgm:t>
    </dgm:pt>
    <dgm:pt modelId="{0F41D424-50FC-4E35-A4FD-AB5976B7A546}" type="parTrans" cxnId="{B16DCD35-736F-4E6B-B2AB-A9F0B59F053A}">
      <dgm:prSet/>
      <dgm:spPr/>
      <dgm:t>
        <a:bodyPr/>
        <a:lstStyle/>
        <a:p>
          <a:endParaRPr lang="cs-CZ"/>
        </a:p>
      </dgm:t>
    </dgm:pt>
    <dgm:pt modelId="{75B7E541-23F5-4C67-A81D-CC3C806F2F6E}" type="sibTrans" cxnId="{B16DCD35-736F-4E6B-B2AB-A9F0B59F053A}">
      <dgm:prSet/>
      <dgm:spPr/>
      <dgm:t>
        <a:bodyPr/>
        <a:lstStyle/>
        <a:p>
          <a:endParaRPr lang="cs-CZ"/>
        </a:p>
      </dgm:t>
    </dgm:pt>
    <dgm:pt modelId="{4948FD2A-E8F1-4493-A010-D74FD96A0A0F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4DB6FEDC-1E3E-43D3-A1C1-03BF02869C2A}" type="parTrans" cxnId="{BE32D1BA-F950-41FD-A303-2099CE720021}">
      <dgm:prSet/>
      <dgm:spPr/>
      <dgm:t>
        <a:bodyPr/>
        <a:lstStyle/>
        <a:p>
          <a:endParaRPr lang="cs-CZ"/>
        </a:p>
      </dgm:t>
    </dgm:pt>
    <dgm:pt modelId="{6131A527-CA1C-4126-9822-780F903AC551}" type="sibTrans" cxnId="{BE32D1BA-F950-41FD-A303-2099CE720021}">
      <dgm:prSet/>
      <dgm:spPr/>
      <dgm:t>
        <a:bodyPr/>
        <a:lstStyle/>
        <a:p>
          <a:endParaRPr lang="cs-CZ"/>
        </a:p>
      </dgm:t>
    </dgm:pt>
    <dgm:pt modelId="{8424DF64-0A17-475D-BAC3-5213562642CF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0F7DCB91-2A1D-4E36-A4C9-2A4357DB1839}" type="parTrans" cxnId="{6BDD0842-D980-4ED5-89FF-7A3FA3C92E02}">
      <dgm:prSet/>
      <dgm:spPr/>
      <dgm:t>
        <a:bodyPr/>
        <a:lstStyle/>
        <a:p>
          <a:endParaRPr lang="cs-CZ"/>
        </a:p>
      </dgm:t>
    </dgm:pt>
    <dgm:pt modelId="{95131CB7-58FF-4404-A014-5F7E74454A48}" type="sibTrans" cxnId="{6BDD0842-D980-4ED5-89FF-7A3FA3C92E02}">
      <dgm:prSet/>
      <dgm:spPr/>
      <dgm:t>
        <a:bodyPr/>
        <a:lstStyle/>
        <a:p>
          <a:endParaRPr lang="cs-CZ"/>
        </a:p>
      </dgm:t>
    </dgm:pt>
    <dgm:pt modelId="{BB4533D1-B219-41CE-953D-613185B8194B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1BED8B75-2E5A-47A2-BF14-516E5E388D04}" type="parTrans" cxnId="{20DF49A5-525A-456D-8AC5-FE8DBB69B727}">
      <dgm:prSet/>
      <dgm:spPr/>
      <dgm:t>
        <a:bodyPr/>
        <a:lstStyle/>
        <a:p>
          <a:endParaRPr lang="cs-CZ"/>
        </a:p>
      </dgm:t>
    </dgm:pt>
    <dgm:pt modelId="{5934B0FB-EB63-4642-B9B0-D7C1A49981A8}" type="sibTrans" cxnId="{20DF49A5-525A-456D-8AC5-FE8DBB69B727}">
      <dgm:prSet/>
      <dgm:spPr/>
      <dgm:t>
        <a:bodyPr/>
        <a:lstStyle/>
        <a:p>
          <a:endParaRPr lang="cs-CZ"/>
        </a:p>
      </dgm:t>
    </dgm:pt>
    <dgm:pt modelId="{B3175007-E90D-4FB3-B495-B6BBB7AC69B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endParaRPr lang="cs-CZ" sz="1600" dirty="0">
            <a:latin typeface="Source Sans Pro" panose="020B0503030403020204" pitchFamily="34" charset="-18"/>
          </a:endParaRPr>
        </a:p>
      </dgm:t>
    </dgm:pt>
    <dgm:pt modelId="{E9BF11A4-833F-4741-8836-FE77E521F841}" type="parTrans" cxnId="{F4569F22-57B0-4223-8855-F6726CC309E6}">
      <dgm:prSet/>
      <dgm:spPr/>
      <dgm:t>
        <a:bodyPr/>
        <a:lstStyle/>
        <a:p>
          <a:endParaRPr lang="cs-CZ"/>
        </a:p>
      </dgm:t>
    </dgm:pt>
    <dgm:pt modelId="{AC48A7BB-76E9-4CF8-8E33-36EF38B28C41}" type="sibTrans" cxnId="{F4569F22-57B0-4223-8855-F6726CC309E6}">
      <dgm:prSet/>
      <dgm:spPr/>
      <dgm:t>
        <a:bodyPr/>
        <a:lstStyle/>
        <a:p>
          <a:endParaRPr lang="cs-CZ"/>
        </a:p>
      </dgm:t>
    </dgm:pt>
    <dgm:pt modelId="{BBE02195-2DCE-4E41-BC3A-C5D2215FFB7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98A40C7F-BE20-47C2-8B9F-5A8AE6970E6E}" type="parTrans" cxnId="{9A3AFA61-F16A-4BA7-986F-314355B8A5F3}">
      <dgm:prSet/>
      <dgm:spPr/>
      <dgm:t>
        <a:bodyPr/>
        <a:lstStyle/>
        <a:p>
          <a:endParaRPr lang="cs-CZ"/>
        </a:p>
      </dgm:t>
    </dgm:pt>
    <dgm:pt modelId="{7A68790E-0019-41D5-97D9-A5061D7D3810}" type="sibTrans" cxnId="{9A3AFA61-F16A-4BA7-986F-314355B8A5F3}">
      <dgm:prSet/>
      <dgm:spPr/>
      <dgm:t>
        <a:bodyPr/>
        <a:lstStyle/>
        <a:p>
          <a:endParaRPr lang="cs-CZ"/>
        </a:p>
      </dgm:t>
    </dgm:pt>
    <dgm:pt modelId="{F494119B-37B9-4185-9931-8AAE55E70712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106C0EEF-EF8C-4766-8304-2F87D8A8E22F}" type="parTrans" cxnId="{876F2588-A20A-44B0-9AD7-D953C32029D5}">
      <dgm:prSet/>
      <dgm:spPr/>
      <dgm:t>
        <a:bodyPr/>
        <a:lstStyle/>
        <a:p>
          <a:endParaRPr lang="cs-CZ"/>
        </a:p>
      </dgm:t>
    </dgm:pt>
    <dgm:pt modelId="{DAB4D54F-8D4A-4DE8-B663-DBD90019FD46}" type="sibTrans" cxnId="{876F2588-A20A-44B0-9AD7-D953C32029D5}">
      <dgm:prSet/>
      <dgm:spPr/>
      <dgm:t>
        <a:bodyPr/>
        <a:lstStyle/>
        <a:p>
          <a:endParaRPr lang="cs-CZ"/>
        </a:p>
      </dgm:t>
    </dgm:pt>
    <dgm:pt modelId="{3F4D2B54-E5F5-4D4F-958C-5F772D0E7A7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858B07DB-B60E-425A-9ECE-4A5F08D38065}" type="parTrans" cxnId="{DFFC9529-0CF3-49A5-9D6D-93D0FE58F26C}">
      <dgm:prSet/>
      <dgm:spPr/>
      <dgm:t>
        <a:bodyPr/>
        <a:lstStyle/>
        <a:p>
          <a:endParaRPr lang="cs-CZ"/>
        </a:p>
      </dgm:t>
    </dgm:pt>
    <dgm:pt modelId="{2B339CF7-965D-468D-8737-9C3D67525463}" type="sibTrans" cxnId="{DFFC9529-0CF3-49A5-9D6D-93D0FE58F26C}">
      <dgm:prSet/>
      <dgm:spPr/>
      <dgm:t>
        <a:bodyPr/>
        <a:lstStyle/>
        <a:p>
          <a:endParaRPr lang="cs-CZ"/>
        </a:p>
      </dgm:t>
    </dgm:pt>
    <dgm:pt modelId="{13111E19-8FEB-4AEE-863E-DDD7DCB0623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FD999C92-D962-4260-98C5-2BE05FF89D20}" type="parTrans" cxnId="{6FEA301D-8337-4D80-ACA6-9B594676D076}">
      <dgm:prSet/>
      <dgm:spPr/>
      <dgm:t>
        <a:bodyPr/>
        <a:lstStyle/>
        <a:p>
          <a:endParaRPr lang="cs-CZ"/>
        </a:p>
      </dgm:t>
    </dgm:pt>
    <dgm:pt modelId="{C1B43F0A-DCFC-4172-9B01-9969E506B6BC}" type="sibTrans" cxnId="{6FEA301D-8337-4D80-ACA6-9B594676D076}">
      <dgm:prSet/>
      <dgm:spPr/>
      <dgm:t>
        <a:bodyPr/>
        <a:lstStyle/>
        <a:p>
          <a:endParaRPr lang="cs-CZ"/>
        </a:p>
      </dgm:t>
    </dgm:pt>
    <dgm:pt modelId="{311474E2-C0D4-42C0-A08E-35AE6871D2A6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BA55BCE3-3D0D-4B1E-AC05-7968AD8C3E07}" type="parTrans" cxnId="{59B03C6D-AD93-4789-B3A1-0D93668CCA94}">
      <dgm:prSet/>
      <dgm:spPr/>
      <dgm:t>
        <a:bodyPr/>
        <a:lstStyle/>
        <a:p>
          <a:endParaRPr lang="cs-CZ"/>
        </a:p>
      </dgm:t>
    </dgm:pt>
    <dgm:pt modelId="{2F2A731B-8C2F-4940-9C1B-A901EA752E87}" type="sibTrans" cxnId="{59B03C6D-AD93-4789-B3A1-0D93668CCA94}">
      <dgm:prSet/>
      <dgm:spPr/>
      <dgm:t>
        <a:bodyPr/>
        <a:lstStyle/>
        <a:p>
          <a:endParaRPr lang="cs-CZ"/>
        </a:p>
      </dgm:t>
    </dgm:pt>
    <dgm:pt modelId="{011912BB-8E26-4542-901F-6FC8DF570BF9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endParaRPr lang="cs-CZ" sz="1600" dirty="0">
            <a:latin typeface="Source Sans Pro" panose="020B0503030403020204" pitchFamily="34" charset="-18"/>
          </a:endParaRPr>
        </a:p>
      </dgm:t>
    </dgm:pt>
    <dgm:pt modelId="{7058AD83-6EA3-400B-96F9-ADF56A7989A3}" type="parTrans" cxnId="{14683C43-79D1-4583-A781-6D17658EA5F2}">
      <dgm:prSet/>
      <dgm:spPr/>
      <dgm:t>
        <a:bodyPr/>
        <a:lstStyle/>
        <a:p>
          <a:endParaRPr lang="cs-CZ"/>
        </a:p>
      </dgm:t>
    </dgm:pt>
    <dgm:pt modelId="{60A26D7F-48A8-41CA-B30C-C1777DE0A22A}" type="sibTrans" cxnId="{14683C43-79D1-4583-A781-6D17658EA5F2}">
      <dgm:prSet/>
      <dgm:spPr/>
      <dgm:t>
        <a:bodyPr/>
        <a:lstStyle/>
        <a:p>
          <a:endParaRPr lang="cs-CZ"/>
        </a:p>
      </dgm:t>
    </dgm:pt>
    <dgm:pt modelId="{A014D25E-F7E0-4852-86E2-018737CBF89A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F5AD7D87-D41E-4F6B-9075-0D31FCFA9721}" type="parTrans" cxnId="{57EC1FC3-1AE4-4279-BDCD-967D9BBD12A1}">
      <dgm:prSet/>
      <dgm:spPr/>
      <dgm:t>
        <a:bodyPr/>
        <a:lstStyle/>
        <a:p>
          <a:endParaRPr lang="cs-CZ"/>
        </a:p>
      </dgm:t>
    </dgm:pt>
    <dgm:pt modelId="{712D3015-FBF9-4147-B40A-0C83AA746550}" type="sibTrans" cxnId="{57EC1FC3-1AE4-4279-BDCD-967D9BBD12A1}">
      <dgm:prSet/>
      <dgm:spPr/>
      <dgm:t>
        <a:bodyPr/>
        <a:lstStyle/>
        <a:p>
          <a:endParaRPr lang="cs-CZ"/>
        </a:p>
      </dgm:t>
    </dgm:pt>
    <dgm:pt modelId="{2DB78AB5-D407-460C-83C7-FB41CF09B24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r>
            <a:rPr lang="cs-CZ" sz="1600" b="0" dirty="0">
              <a:latin typeface="Source Sans Pro" panose="020B0503030403020204" pitchFamily="34" charset="-18"/>
            </a:rPr>
            <a:t>(v</a:t>
          </a:r>
          <a:r>
            <a:rPr lang="cs-CZ" sz="1600" dirty="0">
              <a:latin typeface="Source Sans Pro" panose="020B0503030403020204" pitchFamily="34" charset="-18"/>
            </a:rPr>
            <a:t>ěk -16+, muži i ženy)</a:t>
          </a:r>
        </a:p>
      </dgm:t>
    </dgm:pt>
    <dgm:pt modelId="{4BA8E54A-82B3-48EB-AAA3-48DE6E31AC82}" type="parTrans" cxnId="{34A402A4-12CF-4A40-B9F8-15953387A39F}">
      <dgm:prSet/>
      <dgm:spPr/>
      <dgm:t>
        <a:bodyPr/>
        <a:lstStyle/>
        <a:p>
          <a:endParaRPr lang="cs-CZ"/>
        </a:p>
      </dgm:t>
    </dgm:pt>
    <dgm:pt modelId="{3EA001CF-CB59-4329-BFC7-2CB428047B31}" type="sibTrans" cxnId="{34A402A4-12CF-4A40-B9F8-15953387A39F}">
      <dgm:prSet/>
      <dgm:spPr/>
      <dgm:t>
        <a:bodyPr/>
        <a:lstStyle/>
        <a:p>
          <a:endParaRPr lang="cs-CZ"/>
        </a:p>
      </dgm:t>
    </dgm:pt>
    <dgm:pt modelId="{E05BDF41-974A-409E-9272-D9171816E12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/>
          <a:endParaRPr lang="cs-CZ" sz="1600" dirty="0">
            <a:latin typeface="Source Sans Pro" panose="020B0503030403020204" pitchFamily="34" charset="-18"/>
          </a:endParaRPr>
        </a:p>
      </dgm:t>
    </dgm:pt>
    <dgm:pt modelId="{F6E271EE-21D4-4416-9C14-79D3E96935D3}" type="parTrans" cxnId="{50F95136-5008-4D49-AC47-63C78B663B3E}">
      <dgm:prSet/>
      <dgm:spPr/>
      <dgm:t>
        <a:bodyPr/>
        <a:lstStyle/>
        <a:p>
          <a:endParaRPr lang="cs-CZ"/>
        </a:p>
      </dgm:t>
    </dgm:pt>
    <dgm:pt modelId="{21233BE6-F06A-496B-97DB-7FDD2DBB5591}" type="sibTrans" cxnId="{50F95136-5008-4D49-AC47-63C78B663B3E}">
      <dgm:prSet/>
      <dgm:spPr/>
      <dgm:t>
        <a:bodyPr/>
        <a:lstStyle/>
        <a:p>
          <a:endParaRPr lang="cs-CZ"/>
        </a:p>
      </dgm:t>
    </dgm:pt>
    <dgm:pt modelId="{2B8B26FE-6555-4217-9026-D2483F6B8533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endParaRPr lang="cs-CZ" sz="1600" dirty="0">
            <a:latin typeface="Source Sans Pro" panose="020B0503030403020204" pitchFamily="34" charset="-18"/>
          </a:endParaRPr>
        </a:p>
      </dgm:t>
    </dgm:pt>
    <dgm:pt modelId="{5FB8ACD3-6795-48C3-8CCA-3030C7EAE055}" type="parTrans" cxnId="{27690592-9188-4C56-92B0-5DCB1E6F4614}">
      <dgm:prSet/>
      <dgm:spPr/>
      <dgm:t>
        <a:bodyPr/>
        <a:lstStyle/>
        <a:p>
          <a:endParaRPr lang="cs-CZ"/>
        </a:p>
      </dgm:t>
    </dgm:pt>
    <dgm:pt modelId="{9CEAD8F2-69E2-4E2D-955E-1452436DBE77}" type="sibTrans" cxnId="{27690592-9188-4C56-92B0-5DCB1E6F4614}">
      <dgm:prSet/>
      <dgm:spPr/>
      <dgm:t>
        <a:bodyPr/>
        <a:lstStyle/>
        <a:p>
          <a:endParaRPr lang="cs-CZ"/>
        </a:p>
      </dgm:t>
    </dgm:pt>
    <dgm:pt modelId="{CCF30D2E-5738-4D5B-BB8E-36904E8CC7C8}" type="pres">
      <dgm:prSet presAssocID="{579DD96A-3EB2-4343-9680-19686013D295}" presName="Name0" presStyleCnt="0">
        <dgm:presLayoutVars>
          <dgm:dir/>
          <dgm:animLvl val="lvl"/>
          <dgm:resizeHandles val="exact"/>
        </dgm:presLayoutVars>
      </dgm:prSet>
      <dgm:spPr/>
    </dgm:pt>
    <dgm:pt modelId="{E4607D2C-EB10-45A0-8904-85BC7CAC354D}" type="pres">
      <dgm:prSet presAssocID="{079EA42F-62EF-4579-BA5A-BE1CFC50792D}" presName="composite" presStyleCnt="0"/>
      <dgm:spPr/>
    </dgm:pt>
    <dgm:pt modelId="{1B419E26-B9A8-46E0-B512-3056A797CBAC}" type="pres">
      <dgm:prSet presAssocID="{079EA42F-62EF-4579-BA5A-BE1CFC50792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F4B10FC-140E-4F5C-B34A-30A4E651CDA3}" type="pres">
      <dgm:prSet presAssocID="{079EA42F-62EF-4579-BA5A-BE1CFC50792D}" presName="desTx" presStyleLbl="alignAccFollowNode1" presStyleIdx="0" presStyleCnt="3" custScaleY="101785" custLinFactNeighborX="-103" custLinFactNeighborY="-786">
        <dgm:presLayoutVars>
          <dgm:bulletEnabled val="1"/>
        </dgm:presLayoutVars>
      </dgm:prSet>
      <dgm:spPr/>
    </dgm:pt>
    <dgm:pt modelId="{2C5F056D-FCA0-49A8-8568-55FE743F85AB}" type="pres">
      <dgm:prSet presAssocID="{520310E4-3EA8-4B77-833A-3AEBB29B39E3}" presName="space" presStyleCnt="0"/>
      <dgm:spPr/>
    </dgm:pt>
    <dgm:pt modelId="{D4A8D477-B6E8-46B0-A2A5-0061635A1A25}" type="pres">
      <dgm:prSet presAssocID="{19BF0BA2-8EB3-4FD3-A3E0-E4D57B6AD487}" presName="composite" presStyleCnt="0"/>
      <dgm:spPr/>
    </dgm:pt>
    <dgm:pt modelId="{7BD9DED9-182E-43AE-AF20-C1ACF7CC5DFB}" type="pres">
      <dgm:prSet presAssocID="{19BF0BA2-8EB3-4FD3-A3E0-E4D57B6AD4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E55051-26DC-4B96-82BF-85396C1637E4}" type="pres">
      <dgm:prSet presAssocID="{19BF0BA2-8EB3-4FD3-A3E0-E4D57B6AD487}" presName="desTx" presStyleLbl="alignAccFollowNode1" presStyleIdx="1" presStyleCnt="3">
        <dgm:presLayoutVars>
          <dgm:bulletEnabled val="1"/>
        </dgm:presLayoutVars>
      </dgm:prSet>
      <dgm:spPr/>
    </dgm:pt>
    <dgm:pt modelId="{410DC0F7-F789-4A51-A411-E8109C1300E2}" type="pres">
      <dgm:prSet presAssocID="{C01D7C1D-B8F6-4F21-A10A-E4C78F94E535}" presName="space" presStyleCnt="0"/>
      <dgm:spPr/>
    </dgm:pt>
    <dgm:pt modelId="{6F5C87BC-4BF7-41B0-BFD8-13F00F198BBE}" type="pres">
      <dgm:prSet presAssocID="{ABAE1A7F-B9FA-4386-98F0-8E281482C019}" presName="composite" presStyleCnt="0"/>
      <dgm:spPr/>
    </dgm:pt>
    <dgm:pt modelId="{68F37E86-7F3D-4A25-B3D7-48AB6AE92B99}" type="pres">
      <dgm:prSet presAssocID="{ABAE1A7F-B9FA-4386-98F0-8E281482C01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5C8692F-8867-4D24-B3E6-6A893DD62C81}" type="pres">
      <dgm:prSet presAssocID="{ABAE1A7F-B9FA-4386-98F0-8E281482C01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FB29C0B-4C2B-4D87-AD11-AEDDE0EBF0B2}" type="presOf" srcId="{49310E2D-2339-4BB6-A348-11A746B7B91A}" destId="{A5C8692F-8867-4D24-B3E6-6A893DD62C81}" srcOrd="0" destOrd="0" presId="urn:microsoft.com/office/officeart/2005/8/layout/hList1"/>
    <dgm:cxn modelId="{488AF40F-466D-43CC-A768-21F33F6C05D7}" srcId="{079EA42F-62EF-4579-BA5A-BE1CFC50792D}" destId="{84D27FF9-765B-4B3F-83DF-01BEB70CE5F1}" srcOrd="0" destOrd="0" parTransId="{7387D035-7A9B-498F-982F-975ED85D92C3}" sibTransId="{AC5E3D43-7F04-42ED-9DCB-3C0B6C3F159B}"/>
    <dgm:cxn modelId="{C44E9715-BC1C-4CC8-98AE-832CE04CB84A}" type="presOf" srcId="{99FB537C-8F2A-4947-B880-2E0E5A715156}" destId="{09E55051-26DC-4B96-82BF-85396C1637E4}" srcOrd="0" destOrd="1" presId="urn:microsoft.com/office/officeart/2005/8/layout/hList1"/>
    <dgm:cxn modelId="{CCE8B81C-5E99-4E13-955B-6D1CC3968A8F}" type="presOf" srcId="{8424DF64-0A17-475D-BAC3-5213562642CF}" destId="{09E55051-26DC-4B96-82BF-85396C1637E4}" srcOrd="0" destOrd="4" presId="urn:microsoft.com/office/officeart/2005/8/layout/hList1"/>
    <dgm:cxn modelId="{6FEA301D-8337-4D80-ACA6-9B594676D076}" srcId="{ABAE1A7F-B9FA-4386-98F0-8E281482C019}" destId="{13111E19-8FEB-4AEE-863E-DDD7DCB06234}" srcOrd="5" destOrd="0" parTransId="{FD999C92-D962-4260-98C5-2BE05FF89D20}" sibTransId="{C1B43F0A-DCFC-4172-9B01-9969E506B6BC}"/>
    <dgm:cxn modelId="{E5970D22-8870-4440-933F-6408F376B7BC}" type="presOf" srcId="{19BF0BA2-8EB3-4FD3-A3E0-E4D57B6AD487}" destId="{7BD9DED9-182E-43AE-AF20-C1ACF7CC5DFB}" srcOrd="0" destOrd="0" presId="urn:microsoft.com/office/officeart/2005/8/layout/hList1"/>
    <dgm:cxn modelId="{F4569F22-57B0-4223-8855-F6726CC309E6}" srcId="{079EA42F-62EF-4579-BA5A-BE1CFC50792D}" destId="{B3175007-E90D-4FB3-B495-B6BBB7AC69BB}" srcOrd="7" destOrd="0" parTransId="{E9BF11A4-833F-4741-8836-FE77E521F841}" sibTransId="{AC48A7BB-76E9-4CF8-8E33-36EF38B28C41}"/>
    <dgm:cxn modelId="{DFFC9529-0CF3-49A5-9D6D-93D0FE58F26C}" srcId="{ABAE1A7F-B9FA-4386-98F0-8E281482C019}" destId="{3F4D2B54-E5F5-4D4F-958C-5F772D0E7A74}" srcOrd="4" destOrd="0" parTransId="{858B07DB-B60E-425A-9ECE-4A5F08D38065}" sibTransId="{2B339CF7-965D-468D-8737-9C3D67525463}"/>
    <dgm:cxn modelId="{7539C829-8ED3-4BA3-B6E1-10840153FD56}" type="presOf" srcId="{9F79C33F-9B3C-46F6-AE82-DBC77C5D15B0}" destId="{09E55051-26DC-4B96-82BF-85396C1637E4}" srcOrd="0" destOrd="2" presId="urn:microsoft.com/office/officeart/2005/8/layout/hList1"/>
    <dgm:cxn modelId="{225D9D2B-19F0-4B8F-B61F-2B5BC8CF3FC1}" type="presOf" srcId="{311474E2-C0D4-42C0-A08E-35AE6871D2A6}" destId="{A5C8692F-8867-4D24-B3E6-6A893DD62C81}" srcOrd="0" destOrd="6" presId="urn:microsoft.com/office/officeart/2005/8/layout/hList1"/>
    <dgm:cxn modelId="{17854F2E-46A3-4A9F-B3AE-040E3630285A}" srcId="{579DD96A-3EB2-4343-9680-19686013D295}" destId="{19BF0BA2-8EB3-4FD3-A3E0-E4D57B6AD487}" srcOrd="1" destOrd="0" parTransId="{12CCF2C0-5098-48EC-A843-686C83A37C68}" sibTransId="{C01D7C1D-B8F6-4F21-A10A-E4C78F94E535}"/>
    <dgm:cxn modelId="{FD04CF31-55DD-46E1-BF1F-087613D630CB}" type="presOf" srcId="{588A1E9F-BE1F-4A10-9168-439FDCEF60F4}" destId="{09E55051-26DC-4B96-82BF-85396C1637E4}" srcOrd="0" destOrd="3" presId="urn:microsoft.com/office/officeart/2005/8/layout/hList1"/>
    <dgm:cxn modelId="{B16DCD35-736F-4E6B-B2AB-A9F0B59F053A}" srcId="{ABAE1A7F-B9FA-4386-98F0-8E281482C019}" destId="{4725E58F-D7C9-4609-BAFE-9D8890B3BC59}" srcOrd="8" destOrd="0" parTransId="{0F41D424-50FC-4E35-A4FD-AB5976B7A546}" sibTransId="{75B7E541-23F5-4C67-A81D-CC3C806F2F6E}"/>
    <dgm:cxn modelId="{50F95136-5008-4D49-AC47-63C78B663B3E}" srcId="{079EA42F-62EF-4579-BA5A-BE1CFC50792D}" destId="{E05BDF41-974A-409E-9272-D9171816E12E}" srcOrd="4" destOrd="0" parTransId="{F6E271EE-21D4-4416-9C14-79D3E96935D3}" sibTransId="{21233BE6-F06A-496B-97DB-7FDD2DBB5591}"/>
    <dgm:cxn modelId="{9E0DC83D-BA67-4548-898B-4136132EC72F}" srcId="{19BF0BA2-8EB3-4FD3-A3E0-E4D57B6AD487}" destId="{61A7C2EF-8623-4856-8B49-5A37B2F383AA}" srcOrd="0" destOrd="0" parTransId="{8312E888-6F85-41B9-AA64-A1FE5E217E01}" sibTransId="{52964BC3-F029-4127-8649-0F1950485F13}"/>
    <dgm:cxn modelId="{D0F3043E-35B8-43D4-9BAA-6283BA9A7D79}" type="presOf" srcId="{13111E19-8FEB-4AEE-863E-DDD7DCB06234}" destId="{A5C8692F-8867-4D24-B3E6-6A893DD62C81}" srcOrd="0" destOrd="5" presId="urn:microsoft.com/office/officeart/2005/8/layout/hList1"/>
    <dgm:cxn modelId="{53D46B41-33BB-4096-AA24-7A69E6C75623}" type="presOf" srcId="{079EA42F-62EF-4579-BA5A-BE1CFC50792D}" destId="{1B419E26-B9A8-46E0-B512-3056A797CBAC}" srcOrd="0" destOrd="0" presId="urn:microsoft.com/office/officeart/2005/8/layout/hList1"/>
    <dgm:cxn modelId="{9A3AFA61-F16A-4BA7-986F-314355B8A5F3}" srcId="{19BF0BA2-8EB3-4FD3-A3E0-E4D57B6AD487}" destId="{BBE02195-2DCE-4E41-BC3A-C5D2215FFB74}" srcOrd="5" destOrd="0" parTransId="{98A40C7F-BE20-47C2-8B9F-5A8AE6970E6E}" sibTransId="{7A68790E-0019-41D5-97D9-A5061D7D3810}"/>
    <dgm:cxn modelId="{6BDD0842-D980-4ED5-89FF-7A3FA3C92E02}" srcId="{19BF0BA2-8EB3-4FD3-A3E0-E4D57B6AD487}" destId="{8424DF64-0A17-475D-BAC3-5213562642CF}" srcOrd="4" destOrd="0" parTransId="{0F7DCB91-2A1D-4E36-A4C9-2A4357DB1839}" sibTransId="{95131CB7-58FF-4404-A014-5F7E74454A48}"/>
    <dgm:cxn modelId="{14683C43-79D1-4583-A781-6D17658EA5F2}" srcId="{079EA42F-62EF-4579-BA5A-BE1CFC50792D}" destId="{011912BB-8E26-4542-901F-6FC8DF570BF9}" srcOrd="6" destOrd="0" parTransId="{7058AD83-6EA3-400B-96F9-ADF56A7989A3}" sibTransId="{60A26D7F-48A8-41CA-B30C-C1777DE0A22A}"/>
    <dgm:cxn modelId="{D6CC9844-231D-4277-9F07-AA7AE66A6D50}" type="presOf" srcId="{4725E58F-D7C9-4609-BAFE-9D8890B3BC59}" destId="{A5C8692F-8867-4D24-B3E6-6A893DD62C81}" srcOrd="0" destOrd="8" presId="urn:microsoft.com/office/officeart/2005/8/layout/hList1"/>
    <dgm:cxn modelId="{9F7B9648-DE54-4AC8-B84D-B652EB646B98}" type="presOf" srcId="{BBE02195-2DCE-4E41-BC3A-C5D2215FFB74}" destId="{09E55051-26DC-4B96-82BF-85396C1637E4}" srcOrd="0" destOrd="5" presId="urn:microsoft.com/office/officeart/2005/8/layout/hList1"/>
    <dgm:cxn modelId="{59B03C6D-AD93-4789-B3A1-0D93668CCA94}" srcId="{ABAE1A7F-B9FA-4386-98F0-8E281482C019}" destId="{311474E2-C0D4-42C0-A08E-35AE6871D2A6}" srcOrd="6" destOrd="0" parTransId="{BA55BCE3-3D0D-4B1E-AC05-7968AD8C3E07}" sibTransId="{2F2A731B-8C2F-4940-9C1B-A901EA752E87}"/>
    <dgm:cxn modelId="{A1B33C70-67CF-4048-A011-ECADBEFE6C51}" srcId="{579DD96A-3EB2-4343-9680-19686013D295}" destId="{ABAE1A7F-B9FA-4386-98F0-8E281482C019}" srcOrd="2" destOrd="0" parTransId="{88E33958-7D7D-445A-B672-11064BC94907}" sibTransId="{6A7B9696-DC58-4D29-A8DE-B45A7D162972}"/>
    <dgm:cxn modelId="{21C29F70-4B36-44BB-A694-8FF40F5D6E85}" srcId="{079EA42F-62EF-4579-BA5A-BE1CFC50792D}" destId="{7F1C6218-AA6D-4D6A-9780-B194CE25AECC}" srcOrd="2" destOrd="0" parTransId="{E4A46221-A0C5-4A31-A57E-004AC60AA3E4}" sibTransId="{24819682-A975-4343-8061-8B6726EB63D7}"/>
    <dgm:cxn modelId="{15C89452-3AE5-4E3D-98E9-8D4B4E73C5EB}" type="presOf" srcId="{7F1C6218-AA6D-4D6A-9780-B194CE25AECC}" destId="{CF4B10FC-140E-4F5C-B34A-30A4E651CDA3}" srcOrd="0" destOrd="2" presId="urn:microsoft.com/office/officeart/2005/8/layout/hList1"/>
    <dgm:cxn modelId="{1F91B772-7F70-436D-AD49-91034D4106A0}" type="presOf" srcId="{D1482E8E-FAFB-4C4D-BCB1-422CA1827AE8}" destId="{CF4B10FC-140E-4F5C-B34A-30A4E651CDA3}" srcOrd="0" destOrd="1" presId="urn:microsoft.com/office/officeart/2005/8/layout/hList1"/>
    <dgm:cxn modelId="{9D9CCD74-80F6-48BB-AB62-F358765A97F3}" type="presOf" srcId="{4948FD2A-E8F1-4493-A010-D74FD96A0A0F}" destId="{A5C8692F-8867-4D24-B3E6-6A893DD62C81}" srcOrd="0" destOrd="7" presId="urn:microsoft.com/office/officeart/2005/8/layout/hList1"/>
    <dgm:cxn modelId="{D5390055-F4FB-450B-A497-32AD9346CB09}" type="presOf" srcId="{E05BDF41-974A-409E-9272-D9171816E12E}" destId="{CF4B10FC-140E-4F5C-B34A-30A4E651CDA3}" srcOrd="0" destOrd="4" presId="urn:microsoft.com/office/officeart/2005/8/layout/hList1"/>
    <dgm:cxn modelId="{7AFFFB5A-A175-4116-ADB4-1191271A4ED2}" type="presOf" srcId="{F66B363C-D18F-4ABB-ADEE-1C2B2676BD65}" destId="{A5C8692F-8867-4D24-B3E6-6A893DD62C81}" srcOrd="0" destOrd="2" presId="urn:microsoft.com/office/officeart/2005/8/layout/hList1"/>
    <dgm:cxn modelId="{D9554C7B-A15C-49B4-B781-097A06417ADC}" type="presOf" srcId="{F494119B-37B9-4185-9931-8AAE55E70712}" destId="{09E55051-26DC-4B96-82BF-85396C1637E4}" srcOrd="0" destOrd="6" presId="urn:microsoft.com/office/officeart/2005/8/layout/hList1"/>
    <dgm:cxn modelId="{A89DE581-340B-4DE6-8CC5-BF77B1834AD4}" type="presOf" srcId="{BB4533D1-B219-41CE-953D-613185B8194B}" destId="{A5C8692F-8867-4D24-B3E6-6A893DD62C81}" srcOrd="0" destOrd="3" presId="urn:microsoft.com/office/officeart/2005/8/layout/hList1"/>
    <dgm:cxn modelId="{9FCEB284-17F2-4213-9ED1-16FDB4C0EEEC}" srcId="{079EA42F-62EF-4579-BA5A-BE1CFC50792D}" destId="{D1482E8E-FAFB-4C4D-BCB1-422CA1827AE8}" srcOrd="1" destOrd="0" parTransId="{6792C912-35E1-4B19-ABE4-6EA60507941C}" sibTransId="{47E5BFF1-44C4-4625-B3A5-6804B067A685}"/>
    <dgm:cxn modelId="{0A510787-F0C1-43D9-8671-1AC1993D83CB}" srcId="{079EA42F-62EF-4579-BA5A-BE1CFC50792D}" destId="{43084E07-DB1C-4973-9905-AAA4D8018BCA}" srcOrd="3" destOrd="0" parTransId="{A0D34CBF-6945-47F5-B111-EEB16050A2C1}" sibTransId="{4AFFA557-FC25-48AF-B17F-6B53694A5A28}"/>
    <dgm:cxn modelId="{EBF19187-7615-47B8-B2F6-B97B751C1F50}" type="presOf" srcId="{3F4D2B54-E5F5-4D4F-958C-5F772D0E7A74}" destId="{A5C8692F-8867-4D24-B3E6-6A893DD62C81}" srcOrd="0" destOrd="4" presId="urn:microsoft.com/office/officeart/2005/8/layout/hList1"/>
    <dgm:cxn modelId="{876F2588-A20A-44B0-9AD7-D953C32029D5}" srcId="{19BF0BA2-8EB3-4FD3-A3E0-E4D57B6AD487}" destId="{F494119B-37B9-4185-9931-8AAE55E70712}" srcOrd="6" destOrd="0" parTransId="{106C0EEF-EF8C-4766-8304-2F87D8A8E22F}" sibTransId="{DAB4D54F-8D4A-4DE8-B663-DBD90019FD46}"/>
    <dgm:cxn modelId="{39649F91-5B58-4081-8530-9E9254E06935}" type="presOf" srcId="{A014D25E-F7E0-4852-86E2-018737CBF89A}" destId="{09E55051-26DC-4B96-82BF-85396C1637E4}" srcOrd="0" destOrd="7" presId="urn:microsoft.com/office/officeart/2005/8/layout/hList1"/>
    <dgm:cxn modelId="{27690592-9188-4C56-92B0-5DCB1E6F4614}" srcId="{19BF0BA2-8EB3-4FD3-A3E0-E4D57B6AD487}" destId="{2B8B26FE-6555-4217-9026-D2483F6B8533}" srcOrd="8" destOrd="0" parTransId="{5FB8ACD3-6795-48C3-8CCA-3030C7EAE055}" sibTransId="{9CEAD8F2-69E2-4E2D-955E-1452436DBE77}"/>
    <dgm:cxn modelId="{951E1892-32A0-4C4E-AF8C-DE260F92C08F}" type="presOf" srcId="{66103069-3152-4B24-A1D5-9003A4C02E58}" destId="{CF4B10FC-140E-4F5C-B34A-30A4E651CDA3}" srcOrd="0" destOrd="8" presId="urn:microsoft.com/office/officeart/2005/8/layout/hList1"/>
    <dgm:cxn modelId="{34A402A4-12CF-4A40-B9F8-15953387A39F}" srcId="{079EA42F-62EF-4579-BA5A-BE1CFC50792D}" destId="{2DB78AB5-D407-460C-83C7-FB41CF09B24E}" srcOrd="5" destOrd="0" parTransId="{4BA8E54A-82B3-48EB-AAA3-48DE6E31AC82}" sibTransId="{3EA001CF-CB59-4329-BFC7-2CB428047B31}"/>
    <dgm:cxn modelId="{20DF49A5-525A-456D-8AC5-FE8DBB69B727}" srcId="{ABAE1A7F-B9FA-4386-98F0-8E281482C019}" destId="{BB4533D1-B219-41CE-953D-613185B8194B}" srcOrd="3" destOrd="0" parTransId="{1BED8B75-2E5A-47A2-BF14-516E5E388D04}" sibTransId="{5934B0FB-EB63-4642-B9B0-D7C1A49981A8}"/>
    <dgm:cxn modelId="{BB95E4AA-8011-4A27-90E6-CDB1DC376205}" type="presOf" srcId="{F1704C27-4136-47D1-940E-CD0D353DD824}" destId="{09E55051-26DC-4B96-82BF-85396C1637E4}" srcOrd="0" destOrd="9" presId="urn:microsoft.com/office/officeart/2005/8/layout/hList1"/>
    <dgm:cxn modelId="{5609A9AE-23AD-4008-A51D-0F1B16C3C498}" srcId="{19BF0BA2-8EB3-4FD3-A3E0-E4D57B6AD487}" destId="{99FB537C-8F2A-4947-B880-2E0E5A715156}" srcOrd="1" destOrd="0" parTransId="{EADFB8DC-04C2-45ED-B509-85CE9CCFA172}" sibTransId="{0E7D0B56-91F4-4126-AD5C-2A1B435148AC}"/>
    <dgm:cxn modelId="{2E1B83B4-5D44-4622-8116-6EB110E95EA6}" type="presOf" srcId="{2DB78AB5-D407-460C-83C7-FB41CF09B24E}" destId="{CF4B10FC-140E-4F5C-B34A-30A4E651CDA3}" srcOrd="0" destOrd="5" presId="urn:microsoft.com/office/officeart/2005/8/layout/hList1"/>
    <dgm:cxn modelId="{BE32D1BA-F950-41FD-A303-2099CE720021}" srcId="{ABAE1A7F-B9FA-4386-98F0-8E281482C019}" destId="{4948FD2A-E8F1-4493-A010-D74FD96A0A0F}" srcOrd="7" destOrd="0" parTransId="{4DB6FEDC-1E3E-43D3-A1C1-03BF02869C2A}" sibTransId="{6131A527-CA1C-4126-9822-780F903AC551}"/>
    <dgm:cxn modelId="{A142BDBB-1377-4629-9E62-16CE5C714E79}" type="presOf" srcId="{579DD96A-3EB2-4343-9680-19686013D295}" destId="{CCF30D2E-5738-4D5B-BB8E-36904E8CC7C8}" srcOrd="0" destOrd="0" presId="urn:microsoft.com/office/officeart/2005/8/layout/hList1"/>
    <dgm:cxn modelId="{69D7E9BC-1295-4648-A55A-642569F9F6C1}" type="presOf" srcId="{011912BB-8E26-4542-901F-6FC8DF570BF9}" destId="{CF4B10FC-140E-4F5C-B34A-30A4E651CDA3}" srcOrd="0" destOrd="6" presId="urn:microsoft.com/office/officeart/2005/8/layout/hList1"/>
    <dgm:cxn modelId="{BD0A87BF-5E55-497A-A337-0DF27A1E0AC6}" type="presOf" srcId="{ABAE1A7F-B9FA-4386-98F0-8E281482C019}" destId="{68F37E86-7F3D-4A25-B3D7-48AB6AE92B99}" srcOrd="0" destOrd="0" presId="urn:microsoft.com/office/officeart/2005/8/layout/hList1"/>
    <dgm:cxn modelId="{57EC1FC3-1AE4-4279-BDCD-967D9BBD12A1}" srcId="{19BF0BA2-8EB3-4FD3-A3E0-E4D57B6AD487}" destId="{A014D25E-F7E0-4852-86E2-018737CBF89A}" srcOrd="7" destOrd="0" parTransId="{F5AD7D87-D41E-4F6B-9075-0D31FCFA9721}" sibTransId="{712D3015-FBF9-4147-B40A-0C83AA746550}"/>
    <dgm:cxn modelId="{F14123C6-67A0-4D57-B746-3357B2F941EA}" srcId="{19BF0BA2-8EB3-4FD3-A3E0-E4D57B6AD487}" destId="{588A1E9F-BE1F-4A10-9168-439FDCEF60F4}" srcOrd="3" destOrd="0" parTransId="{52E4E3C8-E29A-4C5D-AE8B-ADB179EFF994}" sibTransId="{BC46F875-E003-407A-BB68-28ADA8B8EB18}"/>
    <dgm:cxn modelId="{27F894CD-D9CE-44CF-9CAD-77936336E55F}" srcId="{ABAE1A7F-B9FA-4386-98F0-8E281482C019}" destId="{F66B363C-D18F-4ABB-ADEE-1C2B2676BD65}" srcOrd="2" destOrd="0" parTransId="{6D825508-5DAE-46C4-AECF-A5C91E1D3598}" sibTransId="{B3C3007D-82BE-48B7-B85B-513C8CB4529F}"/>
    <dgm:cxn modelId="{CB036ED0-8ABF-49B9-BCE9-2314A2E91940}" type="presOf" srcId="{84D27FF9-765B-4B3F-83DF-01BEB70CE5F1}" destId="{CF4B10FC-140E-4F5C-B34A-30A4E651CDA3}" srcOrd="0" destOrd="0" presId="urn:microsoft.com/office/officeart/2005/8/layout/hList1"/>
    <dgm:cxn modelId="{1DD2A2D2-26D7-4DAD-BFE6-DE2CB1FA3D83}" type="presOf" srcId="{61A7C2EF-8623-4856-8B49-5A37B2F383AA}" destId="{09E55051-26DC-4B96-82BF-85396C1637E4}" srcOrd="0" destOrd="0" presId="urn:microsoft.com/office/officeart/2005/8/layout/hList1"/>
    <dgm:cxn modelId="{DF87FED7-410C-48E2-8D98-2A42ED658A2B}" srcId="{579DD96A-3EB2-4343-9680-19686013D295}" destId="{079EA42F-62EF-4579-BA5A-BE1CFC50792D}" srcOrd="0" destOrd="0" parTransId="{AD01CE1A-F01B-4819-B9A7-8986EA0AEBCA}" sibTransId="{520310E4-3EA8-4B77-833A-3AEBB29B39E3}"/>
    <dgm:cxn modelId="{BFD126DC-D710-43B6-8D9C-07FD48CA0714}" type="presOf" srcId="{2B8B26FE-6555-4217-9026-D2483F6B8533}" destId="{09E55051-26DC-4B96-82BF-85396C1637E4}" srcOrd="0" destOrd="8" presId="urn:microsoft.com/office/officeart/2005/8/layout/hList1"/>
    <dgm:cxn modelId="{D4BD5FE2-9DBE-4B3B-BD3B-8FC84AAAFA72}" srcId="{19BF0BA2-8EB3-4FD3-A3E0-E4D57B6AD487}" destId="{9F79C33F-9B3C-46F6-AE82-DBC77C5D15B0}" srcOrd="2" destOrd="0" parTransId="{C796D8E0-2B89-4D37-8A12-55C8CD183BD4}" sibTransId="{8A76CF29-5356-4E80-8185-1AAD2B8417E1}"/>
    <dgm:cxn modelId="{B3953FE9-CA47-488F-8D7F-007C0F03CB3F}" srcId="{ABAE1A7F-B9FA-4386-98F0-8E281482C019}" destId="{0547C7AB-5ED6-40BC-8D49-E1164C0A3EAD}" srcOrd="1" destOrd="0" parTransId="{86249E2F-E015-4A75-BA47-5CBF3C122658}" sibTransId="{0923DBDF-9008-4DA5-8471-548AE32401C4}"/>
    <dgm:cxn modelId="{340CB1EB-F6B7-49DC-9FC0-B745A1FE62C5}" srcId="{ABAE1A7F-B9FA-4386-98F0-8E281482C019}" destId="{49310E2D-2339-4BB6-A348-11A746B7B91A}" srcOrd="0" destOrd="0" parTransId="{3477FFBE-0C76-4670-B76C-378321FA2A24}" sibTransId="{EC065019-EB21-49B4-9587-8307E2371D13}"/>
    <dgm:cxn modelId="{6A755EED-275D-45E5-8723-64F189CF237B}" type="presOf" srcId="{B3175007-E90D-4FB3-B495-B6BBB7AC69BB}" destId="{CF4B10FC-140E-4F5C-B34A-30A4E651CDA3}" srcOrd="0" destOrd="7" presId="urn:microsoft.com/office/officeart/2005/8/layout/hList1"/>
    <dgm:cxn modelId="{73340CF3-9797-4401-B911-5B18C8534081}" type="presOf" srcId="{0547C7AB-5ED6-40BC-8D49-E1164C0A3EAD}" destId="{A5C8692F-8867-4D24-B3E6-6A893DD62C81}" srcOrd="0" destOrd="1" presId="urn:microsoft.com/office/officeart/2005/8/layout/hList1"/>
    <dgm:cxn modelId="{60ACA0F5-AB3F-4AD1-A98E-ED13F604D424}" type="presOf" srcId="{43084E07-DB1C-4973-9905-AAA4D8018BCA}" destId="{CF4B10FC-140E-4F5C-B34A-30A4E651CDA3}" srcOrd="0" destOrd="3" presId="urn:microsoft.com/office/officeart/2005/8/layout/hList1"/>
    <dgm:cxn modelId="{DA2882F7-47DE-48FA-8038-2BD877ED0955}" srcId="{079EA42F-62EF-4579-BA5A-BE1CFC50792D}" destId="{66103069-3152-4B24-A1D5-9003A4C02E58}" srcOrd="8" destOrd="0" parTransId="{F8D86FBA-ABC7-4082-8C94-5A8CFDB9FBEE}" sibTransId="{BC3BB301-58CF-4BA1-BB07-9CE7FC7032E0}"/>
    <dgm:cxn modelId="{460EC3FA-90CD-49EF-908D-FC7DCD1C3269}" srcId="{19BF0BA2-8EB3-4FD3-A3E0-E4D57B6AD487}" destId="{F1704C27-4136-47D1-940E-CD0D353DD824}" srcOrd="9" destOrd="0" parTransId="{EE5C0F4F-4A89-48C6-89CF-D653282A19BF}" sibTransId="{2D82EE66-8B24-4ED6-B324-97EB06F587F9}"/>
    <dgm:cxn modelId="{0D23A911-DF8A-425C-B3F9-E57BC04879C4}" type="presParOf" srcId="{CCF30D2E-5738-4D5B-BB8E-36904E8CC7C8}" destId="{E4607D2C-EB10-45A0-8904-85BC7CAC354D}" srcOrd="0" destOrd="0" presId="urn:microsoft.com/office/officeart/2005/8/layout/hList1"/>
    <dgm:cxn modelId="{72F73074-8F30-4A5A-8FDC-7DE42433A987}" type="presParOf" srcId="{E4607D2C-EB10-45A0-8904-85BC7CAC354D}" destId="{1B419E26-B9A8-46E0-B512-3056A797CBAC}" srcOrd="0" destOrd="0" presId="urn:microsoft.com/office/officeart/2005/8/layout/hList1"/>
    <dgm:cxn modelId="{283FC7C4-61B9-40A2-995D-C441F19DB28D}" type="presParOf" srcId="{E4607D2C-EB10-45A0-8904-85BC7CAC354D}" destId="{CF4B10FC-140E-4F5C-B34A-30A4E651CDA3}" srcOrd="1" destOrd="0" presId="urn:microsoft.com/office/officeart/2005/8/layout/hList1"/>
    <dgm:cxn modelId="{996B8FC8-AF58-437A-9182-4D231EA21343}" type="presParOf" srcId="{CCF30D2E-5738-4D5B-BB8E-36904E8CC7C8}" destId="{2C5F056D-FCA0-49A8-8568-55FE743F85AB}" srcOrd="1" destOrd="0" presId="urn:microsoft.com/office/officeart/2005/8/layout/hList1"/>
    <dgm:cxn modelId="{67951E1E-99E7-4FB4-85D0-580909B90AFB}" type="presParOf" srcId="{CCF30D2E-5738-4D5B-BB8E-36904E8CC7C8}" destId="{D4A8D477-B6E8-46B0-A2A5-0061635A1A25}" srcOrd="2" destOrd="0" presId="urn:microsoft.com/office/officeart/2005/8/layout/hList1"/>
    <dgm:cxn modelId="{1C65F038-959E-4AF3-9F58-D332BD829339}" type="presParOf" srcId="{D4A8D477-B6E8-46B0-A2A5-0061635A1A25}" destId="{7BD9DED9-182E-43AE-AF20-C1ACF7CC5DFB}" srcOrd="0" destOrd="0" presId="urn:microsoft.com/office/officeart/2005/8/layout/hList1"/>
    <dgm:cxn modelId="{B47F358A-A31A-423D-8780-4326724B19BD}" type="presParOf" srcId="{D4A8D477-B6E8-46B0-A2A5-0061635A1A25}" destId="{09E55051-26DC-4B96-82BF-85396C1637E4}" srcOrd="1" destOrd="0" presId="urn:microsoft.com/office/officeart/2005/8/layout/hList1"/>
    <dgm:cxn modelId="{AB9C1686-B25F-45BD-BEA0-C50D4E50FCA7}" type="presParOf" srcId="{CCF30D2E-5738-4D5B-BB8E-36904E8CC7C8}" destId="{410DC0F7-F789-4A51-A411-E8109C1300E2}" srcOrd="3" destOrd="0" presId="urn:microsoft.com/office/officeart/2005/8/layout/hList1"/>
    <dgm:cxn modelId="{5D4E56A4-9F7F-45F0-98BB-B0F313A4BC49}" type="presParOf" srcId="{CCF30D2E-5738-4D5B-BB8E-36904E8CC7C8}" destId="{6F5C87BC-4BF7-41B0-BFD8-13F00F198BBE}" srcOrd="4" destOrd="0" presId="urn:microsoft.com/office/officeart/2005/8/layout/hList1"/>
    <dgm:cxn modelId="{7050B8EA-000D-426E-88D7-4C1F9B0F1C2C}" type="presParOf" srcId="{6F5C87BC-4BF7-41B0-BFD8-13F00F198BBE}" destId="{68F37E86-7F3D-4A25-B3D7-48AB6AE92B99}" srcOrd="0" destOrd="0" presId="urn:microsoft.com/office/officeart/2005/8/layout/hList1"/>
    <dgm:cxn modelId="{F223ADBD-C6AA-45BE-9DA1-7B1602DDA541}" type="presParOf" srcId="{6F5C87BC-4BF7-41B0-BFD8-13F00F198BBE}" destId="{A5C8692F-8867-4D24-B3E6-6A893DD62C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3F9CD-6556-4C8B-94C2-E0389A8DF941}" type="doc">
      <dgm:prSet loTypeId="urn:microsoft.com/office/officeart/2005/8/layout/cycle1" loCatId="cycle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CC66DAC8-3ADD-4553-8D2C-16930EC1F104}">
      <dgm:prSet phldrT="[Text]"/>
      <dgm:spPr/>
      <dgm:t>
        <a:bodyPr/>
        <a:lstStyle/>
        <a:p>
          <a:r>
            <a:rPr lang="cs-CZ" b="1" dirty="0">
              <a:latin typeface="Source Sans Pro"/>
            </a:rPr>
            <a:t>Narůstání tenze</a:t>
          </a:r>
        </a:p>
      </dgm:t>
    </dgm:pt>
    <dgm:pt modelId="{A82285E1-59D7-4BE1-ACF4-2542A0CA94BB}" type="parTrans" cxnId="{901F9AD3-73BA-430D-BA70-EB6864613F4A}">
      <dgm:prSet/>
      <dgm:spPr/>
      <dgm:t>
        <a:bodyPr/>
        <a:lstStyle/>
        <a:p>
          <a:endParaRPr lang="cs-CZ"/>
        </a:p>
      </dgm:t>
    </dgm:pt>
    <dgm:pt modelId="{332AFCC1-AA63-48D3-ADA5-582B891A1ECB}" type="sibTrans" cxnId="{901F9AD3-73BA-430D-BA70-EB6864613F4A}">
      <dgm:prSet/>
      <dgm:spPr>
        <a:solidFill>
          <a:srgbClr val="ECA000"/>
        </a:solidFill>
      </dgm:spPr>
      <dgm:t>
        <a:bodyPr/>
        <a:lstStyle/>
        <a:p>
          <a:endParaRPr lang="cs-CZ"/>
        </a:p>
      </dgm:t>
    </dgm:pt>
    <dgm:pt modelId="{F305681E-66B5-4210-92B8-648385163118}">
      <dgm:prSet phldrT="[Text]"/>
      <dgm:spPr/>
      <dgm:t>
        <a:bodyPr/>
        <a:lstStyle/>
        <a:p>
          <a:r>
            <a:rPr lang="cs-CZ" b="1" dirty="0">
              <a:latin typeface="Source Sans Pro"/>
            </a:rPr>
            <a:t>Násilný akt</a:t>
          </a:r>
        </a:p>
      </dgm:t>
    </dgm:pt>
    <dgm:pt modelId="{8D0D6EF2-9C37-4C92-B1A5-5D8F1A1FF02D}" type="parTrans" cxnId="{BDFA7C82-435F-4D65-B786-5C0D36FB1257}">
      <dgm:prSet/>
      <dgm:spPr/>
      <dgm:t>
        <a:bodyPr/>
        <a:lstStyle/>
        <a:p>
          <a:endParaRPr lang="cs-CZ"/>
        </a:p>
      </dgm:t>
    </dgm:pt>
    <dgm:pt modelId="{6EB38308-FA4A-4910-8D14-F617D619CC96}" type="sibTrans" cxnId="{BDFA7C82-435F-4D65-B786-5C0D36FB1257}">
      <dgm:prSet/>
      <dgm:spPr>
        <a:solidFill>
          <a:srgbClr val="ECA000"/>
        </a:solidFill>
      </dgm:spPr>
      <dgm:t>
        <a:bodyPr/>
        <a:lstStyle/>
        <a:p>
          <a:endParaRPr lang="cs-CZ"/>
        </a:p>
      </dgm:t>
    </dgm:pt>
    <dgm:pt modelId="{77E81D08-0DC6-4E5F-AE33-E35D113C5408}">
      <dgm:prSet phldrT="[Text]"/>
      <dgm:spPr/>
      <dgm:t>
        <a:bodyPr/>
        <a:lstStyle/>
        <a:p>
          <a:r>
            <a:rPr lang="cs-CZ" b="1" dirty="0">
              <a:latin typeface="Source Sans Pro"/>
            </a:rPr>
            <a:t>Období „klidu“</a:t>
          </a:r>
        </a:p>
      </dgm:t>
    </dgm:pt>
    <dgm:pt modelId="{EAF476E9-5240-4123-A9F1-72821419283E}" type="parTrans" cxnId="{2254DDA6-AE17-4F74-91BC-3E66D2A09366}">
      <dgm:prSet/>
      <dgm:spPr/>
      <dgm:t>
        <a:bodyPr/>
        <a:lstStyle/>
        <a:p>
          <a:endParaRPr lang="cs-CZ"/>
        </a:p>
      </dgm:t>
    </dgm:pt>
    <dgm:pt modelId="{6B0211C0-1132-48B5-BE25-FA6EDE81DE91}" type="sibTrans" cxnId="{2254DDA6-AE17-4F74-91BC-3E66D2A09366}">
      <dgm:prSet/>
      <dgm:spPr>
        <a:solidFill>
          <a:srgbClr val="ECA000"/>
        </a:solidFill>
      </dgm:spPr>
      <dgm:t>
        <a:bodyPr/>
        <a:lstStyle/>
        <a:p>
          <a:endParaRPr lang="cs-CZ"/>
        </a:p>
      </dgm:t>
    </dgm:pt>
    <dgm:pt modelId="{32AB0D86-1E04-4A79-BCD7-53416EC34A8E}" type="pres">
      <dgm:prSet presAssocID="{2843F9CD-6556-4C8B-94C2-E0389A8DF941}" presName="cycle" presStyleCnt="0">
        <dgm:presLayoutVars>
          <dgm:dir/>
          <dgm:resizeHandles val="exact"/>
        </dgm:presLayoutVars>
      </dgm:prSet>
      <dgm:spPr/>
    </dgm:pt>
    <dgm:pt modelId="{FB4EEC8F-7B08-4E6D-AA66-CCD804348DF3}" type="pres">
      <dgm:prSet presAssocID="{CC66DAC8-3ADD-4553-8D2C-16930EC1F104}" presName="dummy" presStyleCnt="0"/>
      <dgm:spPr/>
    </dgm:pt>
    <dgm:pt modelId="{1B81715A-900C-42DD-A57D-BCD056D2C2A0}" type="pres">
      <dgm:prSet presAssocID="{CC66DAC8-3ADD-4553-8D2C-16930EC1F104}" presName="node" presStyleLbl="revTx" presStyleIdx="0" presStyleCnt="3" custRadScaleRad="107176" custRadScaleInc="6360">
        <dgm:presLayoutVars>
          <dgm:bulletEnabled val="1"/>
        </dgm:presLayoutVars>
      </dgm:prSet>
      <dgm:spPr/>
    </dgm:pt>
    <dgm:pt modelId="{0E686D0A-429D-499D-BE3F-28AA9F6DB5A9}" type="pres">
      <dgm:prSet presAssocID="{332AFCC1-AA63-48D3-ADA5-582B891A1ECB}" presName="sibTrans" presStyleLbl="node1" presStyleIdx="0" presStyleCnt="3"/>
      <dgm:spPr/>
    </dgm:pt>
    <dgm:pt modelId="{D14FC4CA-D481-4EC1-8740-F5F521946183}" type="pres">
      <dgm:prSet presAssocID="{F305681E-66B5-4210-92B8-648385163118}" presName="dummy" presStyleCnt="0"/>
      <dgm:spPr/>
    </dgm:pt>
    <dgm:pt modelId="{E73ABC05-9FE7-456A-AB7A-0160FAAE9693}" type="pres">
      <dgm:prSet presAssocID="{F305681E-66B5-4210-92B8-648385163118}" presName="node" presStyleLbl="revTx" presStyleIdx="1" presStyleCnt="3">
        <dgm:presLayoutVars>
          <dgm:bulletEnabled val="1"/>
        </dgm:presLayoutVars>
      </dgm:prSet>
      <dgm:spPr/>
    </dgm:pt>
    <dgm:pt modelId="{66F2779A-F562-4259-B6A3-DA66036EC1A4}" type="pres">
      <dgm:prSet presAssocID="{6EB38308-FA4A-4910-8D14-F617D619CC96}" presName="sibTrans" presStyleLbl="node1" presStyleIdx="1" presStyleCnt="3"/>
      <dgm:spPr/>
    </dgm:pt>
    <dgm:pt modelId="{477C5C8B-B3C1-4BBA-BC29-A1CFFED9EF4A}" type="pres">
      <dgm:prSet presAssocID="{77E81D08-0DC6-4E5F-AE33-E35D113C5408}" presName="dummy" presStyleCnt="0"/>
      <dgm:spPr/>
    </dgm:pt>
    <dgm:pt modelId="{07B7ACCC-10D5-4509-96F5-DC471CA77025}" type="pres">
      <dgm:prSet presAssocID="{77E81D08-0DC6-4E5F-AE33-E35D113C5408}" presName="node" presStyleLbl="revTx" presStyleIdx="2" presStyleCnt="3" custRadScaleRad="114593" custRadScaleInc="-11136">
        <dgm:presLayoutVars>
          <dgm:bulletEnabled val="1"/>
        </dgm:presLayoutVars>
      </dgm:prSet>
      <dgm:spPr/>
    </dgm:pt>
    <dgm:pt modelId="{4155A551-DC78-4703-8732-98830A2FF7DE}" type="pres">
      <dgm:prSet presAssocID="{6B0211C0-1132-48B5-BE25-FA6EDE81DE91}" presName="sibTrans" presStyleLbl="node1" presStyleIdx="2" presStyleCnt="3" custLinFactNeighborY="-798"/>
      <dgm:spPr/>
    </dgm:pt>
  </dgm:ptLst>
  <dgm:cxnLst>
    <dgm:cxn modelId="{46D2330B-DFFB-4BFB-BCCD-C7308D5FEA23}" type="presOf" srcId="{77E81D08-0DC6-4E5F-AE33-E35D113C5408}" destId="{07B7ACCC-10D5-4509-96F5-DC471CA77025}" srcOrd="0" destOrd="0" presId="urn:microsoft.com/office/officeart/2005/8/layout/cycle1"/>
    <dgm:cxn modelId="{70969C61-10D3-444E-BC97-B4905D6E5824}" type="presOf" srcId="{2843F9CD-6556-4C8B-94C2-E0389A8DF941}" destId="{32AB0D86-1E04-4A79-BCD7-53416EC34A8E}" srcOrd="0" destOrd="0" presId="urn:microsoft.com/office/officeart/2005/8/layout/cycle1"/>
    <dgm:cxn modelId="{D7BC3B4C-E5A6-4170-977F-37B83E602787}" type="presOf" srcId="{332AFCC1-AA63-48D3-ADA5-582B891A1ECB}" destId="{0E686D0A-429D-499D-BE3F-28AA9F6DB5A9}" srcOrd="0" destOrd="0" presId="urn:microsoft.com/office/officeart/2005/8/layout/cycle1"/>
    <dgm:cxn modelId="{5360CE71-D90C-4660-82D6-80EEE3F852D8}" type="presOf" srcId="{F305681E-66B5-4210-92B8-648385163118}" destId="{E73ABC05-9FE7-456A-AB7A-0160FAAE9693}" srcOrd="0" destOrd="0" presId="urn:microsoft.com/office/officeart/2005/8/layout/cycle1"/>
    <dgm:cxn modelId="{BDFA7C82-435F-4D65-B786-5C0D36FB1257}" srcId="{2843F9CD-6556-4C8B-94C2-E0389A8DF941}" destId="{F305681E-66B5-4210-92B8-648385163118}" srcOrd="1" destOrd="0" parTransId="{8D0D6EF2-9C37-4C92-B1A5-5D8F1A1FF02D}" sibTransId="{6EB38308-FA4A-4910-8D14-F617D619CC96}"/>
    <dgm:cxn modelId="{2254DDA6-AE17-4F74-91BC-3E66D2A09366}" srcId="{2843F9CD-6556-4C8B-94C2-E0389A8DF941}" destId="{77E81D08-0DC6-4E5F-AE33-E35D113C5408}" srcOrd="2" destOrd="0" parTransId="{EAF476E9-5240-4123-A9F1-72821419283E}" sibTransId="{6B0211C0-1132-48B5-BE25-FA6EDE81DE91}"/>
    <dgm:cxn modelId="{2C5903AA-05B3-46AD-9561-0F0B0E285AFD}" type="presOf" srcId="{CC66DAC8-3ADD-4553-8D2C-16930EC1F104}" destId="{1B81715A-900C-42DD-A57D-BCD056D2C2A0}" srcOrd="0" destOrd="0" presId="urn:microsoft.com/office/officeart/2005/8/layout/cycle1"/>
    <dgm:cxn modelId="{691C03AD-DC76-446D-9050-B4003F7179A8}" type="presOf" srcId="{6B0211C0-1132-48B5-BE25-FA6EDE81DE91}" destId="{4155A551-DC78-4703-8732-98830A2FF7DE}" srcOrd="0" destOrd="0" presId="urn:microsoft.com/office/officeart/2005/8/layout/cycle1"/>
    <dgm:cxn modelId="{901F9AD3-73BA-430D-BA70-EB6864613F4A}" srcId="{2843F9CD-6556-4C8B-94C2-E0389A8DF941}" destId="{CC66DAC8-3ADD-4553-8D2C-16930EC1F104}" srcOrd="0" destOrd="0" parTransId="{A82285E1-59D7-4BE1-ACF4-2542A0CA94BB}" sibTransId="{332AFCC1-AA63-48D3-ADA5-582B891A1ECB}"/>
    <dgm:cxn modelId="{A3CA39F3-E42A-457E-83C8-B079EE5A0C76}" type="presOf" srcId="{6EB38308-FA4A-4910-8D14-F617D619CC96}" destId="{66F2779A-F562-4259-B6A3-DA66036EC1A4}" srcOrd="0" destOrd="0" presId="urn:microsoft.com/office/officeart/2005/8/layout/cycle1"/>
    <dgm:cxn modelId="{5E5CCA27-A2B4-4E8C-9BEB-11A922AF80B6}" type="presParOf" srcId="{32AB0D86-1E04-4A79-BCD7-53416EC34A8E}" destId="{FB4EEC8F-7B08-4E6D-AA66-CCD804348DF3}" srcOrd="0" destOrd="0" presId="urn:microsoft.com/office/officeart/2005/8/layout/cycle1"/>
    <dgm:cxn modelId="{F73D295F-F8A0-4072-96BA-E4733D4BA2F4}" type="presParOf" srcId="{32AB0D86-1E04-4A79-BCD7-53416EC34A8E}" destId="{1B81715A-900C-42DD-A57D-BCD056D2C2A0}" srcOrd="1" destOrd="0" presId="urn:microsoft.com/office/officeart/2005/8/layout/cycle1"/>
    <dgm:cxn modelId="{B4A7A74D-DED4-4DD5-8912-04829BA7C40D}" type="presParOf" srcId="{32AB0D86-1E04-4A79-BCD7-53416EC34A8E}" destId="{0E686D0A-429D-499D-BE3F-28AA9F6DB5A9}" srcOrd="2" destOrd="0" presId="urn:microsoft.com/office/officeart/2005/8/layout/cycle1"/>
    <dgm:cxn modelId="{1658CD04-ECAD-4B12-8327-3AAE2EF4FC69}" type="presParOf" srcId="{32AB0D86-1E04-4A79-BCD7-53416EC34A8E}" destId="{D14FC4CA-D481-4EC1-8740-F5F521946183}" srcOrd="3" destOrd="0" presId="urn:microsoft.com/office/officeart/2005/8/layout/cycle1"/>
    <dgm:cxn modelId="{98B4D432-CCF9-46C2-A14F-A8956A9F4A15}" type="presParOf" srcId="{32AB0D86-1E04-4A79-BCD7-53416EC34A8E}" destId="{E73ABC05-9FE7-456A-AB7A-0160FAAE9693}" srcOrd="4" destOrd="0" presId="urn:microsoft.com/office/officeart/2005/8/layout/cycle1"/>
    <dgm:cxn modelId="{3F11B2C7-4F4E-4947-9763-3BEC31170795}" type="presParOf" srcId="{32AB0D86-1E04-4A79-BCD7-53416EC34A8E}" destId="{66F2779A-F562-4259-B6A3-DA66036EC1A4}" srcOrd="5" destOrd="0" presId="urn:microsoft.com/office/officeart/2005/8/layout/cycle1"/>
    <dgm:cxn modelId="{18A206A4-6A91-423F-B8B9-9409FD22E423}" type="presParOf" srcId="{32AB0D86-1E04-4A79-BCD7-53416EC34A8E}" destId="{477C5C8B-B3C1-4BBA-BC29-A1CFFED9EF4A}" srcOrd="6" destOrd="0" presId="urn:microsoft.com/office/officeart/2005/8/layout/cycle1"/>
    <dgm:cxn modelId="{888BBC2B-A4A8-4EDA-B708-AA21295F9B9B}" type="presParOf" srcId="{32AB0D86-1E04-4A79-BCD7-53416EC34A8E}" destId="{07B7ACCC-10D5-4509-96F5-DC471CA77025}" srcOrd="7" destOrd="0" presId="urn:microsoft.com/office/officeart/2005/8/layout/cycle1"/>
    <dgm:cxn modelId="{2C4DA34F-D3C3-4F8A-B3C4-8FD5E382E150}" type="presParOf" srcId="{32AB0D86-1E04-4A79-BCD7-53416EC34A8E}" destId="{4155A551-DC78-4703-8732-98830A2FF7D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8B838-718B-463B-871C-8A45F4D25FDC}">
      <dsp:nvSpPr>
        <dsp:cNvPr id="0" name=""/>
        <dsp:cNvSpPr/>
      </dsp:nvSpPr>
      <dsp:spPr>
        <a:xfrm>
          <a:off x="358752" y="765162"/>
          <a:ext cx="2669451" cy="17696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Ekologicko-právní servis</a:t>
          </a:r>
          <a:endParaRPr lang="cs-CZ" sz="1400" kern="1200" dirty="0"/>
        </a:p>
      </dsp:txBody>
      <dsp:txXfrm>
        <a:off x="1026115" y="1030605"/>
        <a:ext cx="1382721" cy="1238734"/>
      </dsp:txXfrm>
    </dsp:sp>
    <dsp:sp modelId="{6CC829B7-64BF-4E99-B263-282FBC24ADD0}">
      <dsp:nvSpPr>
        <dsp:cNvPr id="0" name=""/>
        <dsp:cNvSpPr/>
      </dsp:nvSpPr>
      <dsp:spPr>
        <a:xfrm>
          <a:off x="0" y="1145331"/>
          <a:ext cx="1042990" cy="1042990"/>
        </a:xfrm>
        <a:prstGeom prst="ellipse">
          <a:avLst/>
        </a:prstGeom>
        <a:solidFill>
          <a:srgbClr val="ECA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1999</a:t>
          </a:r>
        </a:p>
      </dsp:txBody>
      <dsp:txXfrm>
        <a:off x="152742" y="1298073"/>
        <a:ext cx="737506" cy="737506"/>
      </dsp:txXfrm>
    </dsp:sp>
    <dsp:sp modelId="{BE47727F-24A3-410C-B12E-33330123ECD3}">
      <dsp:nvSpPr>
        <dsp:cNvPr id="0" name=""/>
        <dsp:cNvSpPr/>
      </dsp:nvSpPr>
      <dsp:spPr>
        <a:xfrm>
          <a:off x="3632491" y="803983"/>
          <a:ext cx="1951185" cy="17769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Liga lidských práv</a:t>
          </a:r>
          <a:endParaRPr lang="cs-CZ" sz="1400" kern="1200" dirty="0"/>
        </a:p>
      </dsp:txBody>
      <dsp:txXfrm>
        <a:off x="4120288" y="1070531"/>
        <a:ext cx="951203" cy="1243890"/>
      </dsp:txXfrm>
    </dsp:sp>
    <dsp:sp modelId="{42F9F6B9-F9F4-4DD6-8357-68825C574F09}">
      <dsp:nvSpPr>
        <dsp:cNvPr id="0" name=""/>
        <dsp:cNvSpPr/>
      </dsp:nvSpPr>
      <dsp:spPr>
        <a:xfrm>
          <a:off x="3077453" y="1159098"/>
          <a:ext cx="1042990" cy="1042990"/>
        </a:xfrm>
        <a:prstGeom prst="ellipse">
          <a:avLst/>
        </a:prstGeom>
        <a:solidFill>
          <a:srgbClr val="ECA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2002</a:t>
          </a:r>
        </a:p>
      </dsp:txBody>
      <dsp:txXfrm>
        <a:off x="3230195" y="1311840"/>
        <a:ext cx="737506" cy="737506"/>
      </dsp:txXfrm>
    </dsp:sp>
    <dsp:sp modelId="{5D4BD4C1-5E28-4512-AA9D-8C775CFDAAF5}">
      <dsp:nvSpPr>
        <dsp:cNvPr id="0" name=""/>
        <dsp:cNvSpPr/>
      </dsp:nvSpPr>
      <dsp:spPr>
        <a:xfrm>
          <a:off x="6038551" y="725294"/>
          <a:ext cx="2602408" cy="19031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Persefona, z. s.</a:t>
          </a:r>
        </a:p>
      </dsp:txBody>
      <dsp:txXfrm>
        <a:off x="6689153" y="1010766"/>
        <a:ext cx="1285704" cy="1332204"/>
      </dsp:txXfrm>
    </dsp:sp>
    <dsp:sp modelId="{FBEBF531-A9B0-4582-93A3-322FE2C0A9AD}">
      <dsp:nvSpPr>
        <dsp:cNvPr id="0" name=""/>
        <dsp:cNvSpPr/>
      </dsp:nvSpPr>
      <dsp:spPr>
        <a:xfrm>
          <a:off x="5728298" y="1172219"/>
          <a:ext cx="1042990" cy="1042990"/>
        </a:xfrm>
        <a:prstGeom prst="ellipse">
          <a:avLst/>
        </a:prstGeom>
        <a:solidFill>
          <a:srgbClr val="ECA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2007</a:t>
          </a:r>
        </a:p>
      </dsp:txBody>
      <dsp:txXfrm>
        <a:off x="5881040" y="1324961"/>
        <a:ext cx="737506" cy="737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19E26-B9A8-46E0-B512-3056A797CBAC}">
      <dsp:nvSpPr>
        <dsp:cNvPr id="0" name=""/>
        <dsp:cNvSpPr/>
      </dsp:nvSpPr>
      <dsp:spPr>
        <a:xfrm>
          <a:off x="2610" y="540992"/>
          <a:ext cx="2545032" cy="973874"/>
        </a:xfrm>
        <a:prstGeom prst="rect">
          <a:avLst/>
        </a:prstGeom>
        <a:solidFill>
          <a:srgbClr val="ECA000"/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Source Sans Pro" panose="020B0503030403020204" pitchFamily="34" charset="-18"/>
            </a:rPr>
            <a:t>Odborné sociální, psychologické a právní poradenství:</a:t>
          </a:r>
        </a:p>
      </dsp:txBody>
      <dsp:txXfrm>
        <a:off x="2610" y="540992"/>
        <a:ext cx="2545032" cy="973874"/>
      </dsp:txXfrm>
    </dsp:sp>
    <dsp:sp modelId="{CF4B10FC-140E-4F5C-B34A-30A4E651CDA3}">
      <dsp:nvSpPr>
        <dsp:cNvPr id="0" name=""/>
        <dsp:cNvSpPr/>
      </dsp:nvSpPr>
      <dsp:spPr>
        <a:xfrm>
          <a:off x="0" y="1462816"/>
          <a:ext cx="2545032" cy="3156392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rgbClr val="FF993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Oběti domácího násilí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Oběti sexuálního násilí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Osoby blízké obětem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Původci násilí v blízkých vztazích (pouze terapeutické služby)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latin typeface="Source Sans Pro" panose="020B0503030403020204" pitchFamily="34" charset="-18"/>
            </a:rPr>
            <a:t>(v</a:t>
          </a:r>
          <a:r>
            <a:rPr lang="cs-CZ" sz="1600" kern="1200" dirty="0">
              <a:latin typeface="Source Sans Pro" panose="020B0503030403020204" pitchFamily="34" charset="-18"/>
            </a:rPr>
            <a:t>ěk -16+, muži i ženy)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latin typeface="Source Sans Pro" panose="020B0503030403020204" pitchFamily="34" charset="-18"/>
            </a:rPr>
            <a:t>Působnost</a:t>
          </a:r>
          <a:r>
            <a:rPr lang="cs-CZ" sz="1600" kern="1200" dirty="0">
              <a:latin typeface="Source Sans Pro" panose="020B0503030403020204" pitchFamily="34" charset="-18"/>
            </a:rPr>
            <a:t> JMK</a:t>
          </a:r>
        </a:p>
      </dsp:txBody>
      <dsp:txXfrm>
        <a:off x="0" y="1462816"/>
        <a:ext cx="2545032" cy="3156392"/>
      </dsp:txXfrm>
    </dsp:sp>
    <dsp:sp modelId="{7BD9DED9-182E-43AE-AF20-C1ACF7CC5DFB}">
      <dsp:nvSpPr>
        <dsp:cNvPr id="0" name=""/>
        <dsp:cNvSpPr/>
      </dsp:nvSpPr>
      <dsp:spPr>
        <a:xfrm>
          <a:off x="2903947" y="554831"/>
          <a:ext cx="2545032" cy="973874"/>
        </a:xfrm>
        <a:prstGeom prst="rect">
          <a:avLst/>
        </a:prstGeom>
        <a:solidFill>
          <a:srgbClr val="ECA0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Source Sans Pro" panose="020B0503030403020204" pitchFamily="34" charset="-18"/>
            </a:rPr>
            <a:t>Vzdělávání a informační činnost</a:t>
          </a:r>
        </a:p>
      </dsp:txBody>
      <dsp:txXfrm>
        <a:off x="2903947" y="554831"/>
        <a:ext cx="2545032" cy="973874"/>
      </dsp:txXfrm>
    </dsp:sp>
    <dsp:sp modelId="{09E55051-26DC-4B96-82BF-85396C1637E4}">
      <dsp:nvSpPr>
        <dsp:cNvPr id="0" name=""/>
        <dsp:cNvSpPr/>
      </dsp:nvSpPr>
      <dsp:spPr>
        <a:xfrm>
          <a:off x="2903947" y="1528705"/>
          <a:ext cx="2545032" cy="3101039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rgbClr val="FF99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>
              <a:latin typeface="Source Sans Pro" panose="020B0503030403020204" pitchFamily="34" charset="-18"/>
              <a:ea typeface="Calibri" pitchFamily="34" charset="0"/>
              <a:cs typeface="Calibri" pitchFamily="34" charset="0"/>
              <a:sym typeface="Symbol" pitchFamily="18" charset="2"/>
            </a:rPr>
            <a:t>Konference, besedy, přednášky, </a:t>
          </a:r>
          <a:r>
            <a:rPr lang="cs-CZ" sz="1600" kern="1200" dirty="0">
              <a:latin typeface="Source Sans Pro" panose="020B0503030403020204" pitchFamily="34" charset="-18"/>
            </a:rPr>
            <a:t>výuka na VŠ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WWW a tiskové materiály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Akreditované kurzy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latin typeface="Source Sans Pro" panose="020B0503030403020204" pitchFamily="34" charset="-18"/>
            </a:rPr>
            <a:t>Působnost</a:t>
          </a:r>
          <a:r>
            <a:rPr lang="cs-CZ" sz="1600" kern="1200" dirty="0">
              <a:latin typeface="Source Sans Pro" panose="020B0503030403020204" pitchFamily="34" charset="-18"/>
            </a:rPr>
            <a:t> celá ČR</a:t>
          </a:r>
        </a:p>
      </dsp:txBody>
      <dsp:txXfrm>
        <a:off x="2903947" y="1528705"/>
        <a:ext cx="2545032" cy="3101039"/>
      </dsp:txXfrm>
    </dsp:sp>
    <dsp:sp modelId="{68F37E86-7F3D-4A25-B3D7-48AB6AE92B99}">
      <dsp:nvSpPr>
        <dsp:cNvPr id="0" name=""/>
        <dsp:cNvSpPr/>
      </dsp:nvSpPr>
      <dsp:spPr>
        <a:xfrm>
          <a:off x="5805284" y="554831"/>
          <a:ext cx="2545032" cy="973874"/>
        </a:xfrm>
        <a:prstGeom prst="rect">
          <a:avLst/>
        </a:prstGeom>
        <a:solidFill>
          <a:srgbClr val="ECA0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Source Sans Pro" panose="020B0503030403020204" pitchFamily="34" charset="-18"/>
            </a:rPr>
            <a:t>Expertní aktivity a interdisciplinární spolupráce</a:t>
          </a:r>
        </a:p>
      </dsp:txBody>
      <dsp:txXfrm>
        <a:off x="5805284" y="554831"/>
        <a:ext cx="2545032" cy="973874"/>
      </dsp:txXfrm>
    </dsp:sp>
    <dsp:sp modelId="{A5C8692F-8867-4D24-B3E6-6A893DD62C81}">
      <dsp:nvSpPr>
        <dsp:cNvPr id="0" name=""/>
        <dsp:cNvSpPr/>
      </dsp:nvSpPr>
      <dsp:spPr>
        <a:xfrm>
          <a:off x="5805284" y="1528705"/>
          <a:ext cx="2545032" cy="3101039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rgbClr val="FF993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Připomínkování zákonů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Spolupráce s jinými organizacemi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Source Sans Pro" panose="020B0503030403020204" pitchFamily="34" charset="-18"/>
            </a:rPr>
            <a:t>Členství ve výborech a organizacích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latin typeface="Source Sans Pro" panose="020B0503030403020204" pitchFamily="34" charset="-1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latin typeface="Source Sans Pro" panose="020B0503030403020204" pitchFamily="34" charset="-18"/>
            </a:rPr>
            <a:t>Působnost</a:t>
          </a:r>
          <a:r>
            <a:rPr lang="cs-CZ" sz="1600" kern="1200" dirty="0">
              <a:latin typeface="Source Sans Pro" panose="020B0503030403020204" pitchFamily="34" charset="-18"/>
            </a:rPr>
            <a:t> celá ČR</a:t>
          </a:r>
        </a:p>
      </dsp:txBody>
      <dsp:txXfrm>
        <a:off x="5805284" y="1528705"/>
        <a:ext cx="2545032" cy="3101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1715A-900C-42DD-A57D-BCD056D2C2A0}">
      <dsp:nvSpPr>
        <dsp:cNvPr id="0" name=""/>
        <dsp:cNvSpPr/>
      </dsp:nvSpPr>
      <dsp:spPr>
        <a:xfrm>
          <a:off x="3696074" y="308278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Source Sans Pro"/>
            </a:rPr>
            <a:t>Narůstání tenze</a:t>
          </a:r>
        </a:p>
      </dsp:txBody>
      <dsp:txXfrm>
        <a:off x="3696074" y="308278"/>
        <a:ext cx="1532929" cy="1532929"/>
      </dsp:txXfrm>
    </dsp:sp>
    <dsp:sp modelId="{0E686D0A-429D-499D-BE3F-28AA9F6DB5A9}">
      <dsp:nvSpPr>
        <dsp:cNvPr id="0" name=""/>
        <dsp:cNvSpPr/>
      </dsp:nvSpPr>
      <dsp:spPr>
        <a:xfrm>
          <a:off x="1346025" y="-61061"/>
          <a:ext cx="3622375" cy="3622375"/>
        </a:xfrm>
        <a:prstGeom prst="circularArrow">
          <a:avLst>
            <a:gd name="adj1" fmla="val 8252"/>
            <a:gd name="adj2" fmla="val 576426"/>
            <a:gd name="adj3" fmla="val 3250093"/>
            <a:gd name="adj4" fmla="val 210649"/>
            <a:gd name="adj5" fmla="val 9627"/>
          </a:avLst>
        </a:prstGeom>
        <a:solidFill>
          <a:srgbClr val="ECA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ABC05-9FE7-456A-AB7A-0160FAAE9693}">
      <dsp:nvSpPr>
        <dsp:cNvPr id="0" name=""/>
        <dsp:cNvSpPr/>
      </dsp:nvSpPr>
      <dsp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Source Sans Pro"/>
            </a:rPr>
            <a:t>Násilný akt</a:t>
          </a:r>
        </a:p>
      </dsp:txBody>
      <dsp:txXfrm>
        <a:off x="2281535" y="2530616"/>
        <a:ext cx="1532929" cy="1532929"/>
      </dsp:txXfrm>
    </dsp:sp>
    <dsp:sp modelId="{66F2779A-F562-4259-B6A3-DA66036EC1A4}">
      <dsp:nvSpPr>
        <dsp:cNvPr id="0" name=""/>
        <dsp:cNvSpPr/>
      </dsp:nvSpPr>
      <dsp:spPr>
        <a:xfrm>
          <a:off x="1013304" y="-111513"/>
          <a:ext cx="3622375" cy="3622375"/>
        </a:xfrm>
        <a:prstGeom prst="circularArrow">
          <a:avLst>
            <a:gd name="adj1" fmla="val 8252"/>
            <a:gd name="adj2" fmla="val 576426"/>
            <a:gd name="adj3" fmla="val 9895968"/>
            <a:gd name="adj4" fmla="val 6684634"/>
            <a:gd name="adj5" fmla="val 9627"/>
          </a:avLst>
        </a:prstGeom>
        <a:solidFill>
          <a:srgbClr val="ECA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B7ACCC-10D5-4509-96F5-DC471CA77025}">
      <dsp:nvSpPr>
        <dsp:cNvPr id="0" name=""/>
        <dsp:cNvSpPr/>
      </dsp:nvSpPr>
      <dsp:spPr>
        <a:xfrm>
          <a:off x="743747" y="308270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Source Sans Pro"/>
            </a:rPr>
            <a:t>Období „klidu“</a:t>
          </a:r>
        </a:p>
      </dsp:txBody>
      <dsp:txXfrm>
        <a:off x="743747" y="308270"/>
        <a:ext cx="1532929" cy="1532929"/>
      </dsp:txXfrm>
    </dsp:sp>
    <dsp:sp modelId="{4155A551-DC78-4703-8732-98830A2FF7DE}">
      <dsp:nvSpPr>
        <dsp:cNvPr id="0" name=""/>
        <dsp:cNvSpPr/>
      </dsp:nvSpPr>
      <dsp:spPr>
        <a:xfrm>
          <a:off x="1117388" y="-212736"/>
          <a:ext cx="3622375" cy="3622375"/>
        </a:xfrm>
        <a:prstGeom prst="circularArrow">
          <a:avLst>
            <a:gd name="adj1" fmla="val 8252"/>
            <a:gd name="adj2" fmla="val 576426"/>
            <a:gd name="adj3" fmla="val 17487493"/>
            <a:gd name="adj4" fmla="val 14548930"/>
            <a:gd name="adj5" fmla="val 9627"/>
          </a:avLst>
        </a:prstGeom>
        <a:solidFill>
          <a:srgbClr val="ECA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5C399C4-5A32-44D9-B328-9AF55779C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3244F2-7B4C-475A-9748-DE45DB8DDC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13.2.2015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BA7571-862D-461E-94CB-CF365AB2E7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04965F-5C60-4051-ACB3-6C3EB12BAD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FFEF58-BFA5-4924-A819-D827329718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616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41BD10D-E4F1-4A51-B110-421523A4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6D66B4-8503-4DE0-BBCC-CA8E138326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13.2.2015</a:t>
            </a:r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059E69DB-FFD1-4215-9CC5-5A48585D38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5CBCBDA-EE7A-4BD1-A68F-FE8FA00CF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4B4248-7CD3-4C8F-A21C-C983E7C15F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3E5FB6-4781-48D5-86F2-0B5788D20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EEBFC6-1987-4F92-BD08-36608959B9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5332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M0yAj04B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M0yAj04B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4AFE75-3E55-4237-9A1C-5FBA45F88F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227817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C48E4C-7ECA-46C3-9745-4DF29688C975}" type="slidenum">
              <a:rPr lang="cs-CZ" altLang="cs-CZ" smtClean="0">
                <a:latin typeface="Calibri" panose="020F0502020204030204" pitchFamily="34" charset="0"/>
              </a:rPr>
              <a:pPr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9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altLang="cs-CZ" sz="1000">
              <a:solidFill>
                <a:srgbClr val="FF0000"/>
              </a:solidFill>
              <a:latin typeface="Source Sans Pro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DD1967-50E1-415E-956B-7B132A7603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15. 11. 2016</a:t>
            </a:r>
          </a:p>
        </p:txBody>
      </p:sp>
    </p:spTree>
    <p:extLst>
      <p:ext uri="{BB962C8B-B14F-4D97-AF65-F5344CB8AC3E}">
        <p14:creationId xmlns:p14="http://schemas.microsoft.com/office/powerpoint/2010/main" val="384046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DA7611-08AD-4369-A610-159E73122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15. 11. 2016</a:t>
            </a:r>
          </a:p>
        </p:txBody>
      </p:sp>
    </p:spTree>
    <p:extLst>
      <p:ext uri="{BB962C8B-B14F-4D97-AF65-F5344CB8AC3E}">
        <p14:creationId xmlns:p14="http://schemas.microsoft.com/office/powerpoint/2010/main" val="192048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28413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  <a:hlinkClick r:id="rId3"/>
            </a:endParaRPr>
          </a:p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  <a:hlinkClick r:id="rId3"/>
            </a:endParaRPr>
          </a:p>
          <a:p>
            <a:r>
              <a:rPr lang="cs-CZ" altLang="cs-CZ">
                <a:cs typeface="Calibri" panose="020F0502020204030204" pitchFamily="34" charset="0"/>
                <a:sym typeface="Symbol" panose="05050102010706020507" pitchFamily="18" charset="2"/>
                <a:hlinkClick r:id="rId3"/>
              </a:rPr>
              <a:t>https://www.youtube.com/watch?v=dsM0yAj04Bc</a:t>
            </a:r>
            <a:r>
              <a:rPr lang="cs-CZ" altLang="cs-CZ">
                <a:cs typeface="Calibri" panose="020F0502020204030204" pitchFamily="34" charset="0"/>
                <a:sym typeface="Symbol" panose="05050102010706020507" pitchFamily="18" charset="2"/>
              </a:rPr>
              <a:t> – Video: „Jeden den oběti domácího násilí“</a:t>
            </a:r>
          </a:p>
          <a:p>
            <a:endParaRPr lang="cs-CZ" altLang="cs-CZ" b="1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A96C12-C59F-405F-AC73-EDA185915B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15. 11. 2016</a:t>
            </a:r>
          </a:p>
        </p:txBody>
      </p:sp>
    </p:spTree>
    <p:extLst>
      <p:ext uri="{BB962C8B-B14F-4D97-AF65-F5344CB8AC3E}">
        <p14:creationId xmlns:p14="http://schemas.microsoft.com/office/powerpoint/2010/main" val="2543334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  <a:hlinkClick r:id="rId3"/>
            </a:endParaRPr>
          </a:p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  <a:hlinkClick r:id="rId3"/>
            </a:endParaRPr>
          </a:p>
          <a:p>
            <a:r>
              <a:rPr lang="cs-CZ" altLang="cs-CZ">
                <a:cs typeface="Calibri" panose="020F0502020204030204" pitchFamily="34" charset="0"/>
                <a:sym typeface="Symbol" panose="05050102010706020507" pitchFamily="18" charset="2"/>
                <a:hlinkClick r:id="rId3"/>
              </a:rPr>
              <a:t>https://www.youtube.com/watch?v=dsM0yAj04Bc</a:t>
            </a:r>
            <a:r>
              <a:rPr lang="cs-CZ" altLang="cs-CZ">
                <a:cs typeface="Calibri" panose="020F0502020204030204" pitchFamily="34" charset="0"/>
                <a:sym typeface="Symbol" panose="05050102010706020507" pitchFamily="18" charset="2"/>
              </a:rPr>
              <a:t> – Video: „Jeden den oběti domácího násilí“</a:t>
            </a:r>
          </a:p>
          <a:p>
            <a:endParaRPr lang="cs-CZ" altLang="cs-CZ" b="1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77F0C3-791A-4A0E-A1E7-592B4450BB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15. 11. 2016</a:t>
            </a:r>
          </a:p>
        </p:txBody>
      </p:sp>
    </p:spTree>
    <p:extLst>
      <p:ext uri="{BB962C8B-B14F-4D97-AF65-F5344CB8AC3E}">
        <p14:creationId xmlns:p14="http://schemas.microsoft.com/office/powerpoint/2010/main" val="906399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cs-CZ" altLang="cs-CZ" b="1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854E8-E181-48A3-B503-186C7040C1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15. 11. 2016</a:t>
            </a:r>
          </a:p>
        </p:txBody>
      </p:sp>
    </p:spTree>
    <p:extLst>
      <p:ext uri="{BB962C8B-B14F-4D97-AF65-F5344CB8AC3E}">
        <p14:creationId xmlns:p14="http://schemas.microsoft.com/office/powerpoint/2010/main" val="46751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cs-CZ" altLang="cs-CZ"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cs-CZ" altLang="cs-CZ" b="1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8996E5-A647-4955-BACE-1F26836ED0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15. 11. 2016</a:t>
            </a:r>
          </a:p>
        </p:txBody>
      </p:sp>
    </p:spTree>
    <p:extLst>
      <p:ext uri="{BB962C8B-B14F-4D97-AF65-F5344CB8AC3E}">
        <p14:creationId xmlns:p14="http://schemas.microsoft.com/office/powerpoint/2010/main" val="272385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-4572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>
              <a:cs typeface="Calibri" panose="020F05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F4A88F-B71D-401D-8053-834984704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342818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-4572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>
              <a:cs typeface="Calibri" panose="020F05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E9E7A0-EA38-47A9-B262-66E17D4E28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0030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A07AE1-AE69-4592-AC13-CE3F84B550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938347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4CA7D7FE-AE40-412C-B797-A71B5D8943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dirty="0"/>
              <a:t>HOKR MIHOLOVÁ, Petra, Jitka ONDRUŠKOVÁ a David DOHNAL. </a:t>
            </a:r>
            <a:r>
              <a:rPr lang="cs-CZ" i="1" dirty="0"/>
              <a:t>Ekonomické dopady domácího násilí v oblasti zdraví</a:t>
            </a:r>
            <a:r>
              <a:rPr lang="cs-CZ" dirty="0"/>
              <a:t>. Praha: </a:t>
            </a:r>
            <a:r>
              <a:rPr lang="cs-CZ" dirty="0" err="1"/>
              <a:t>proFem</a:t>
            </a:r>
            <a:r>
              <a:rPr lang="cs-CZ" dirty="0"/>
              <a:t>, 2016. ISBN 978-80-904564-4-0.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en-US" dirty="0"/>
              <a:t>FRA - EUROPEAN UNION AGENCY FOR FUNDAMENTAL RIGHTS. </a:t>
            </a:r>
            <a:r>
              <a:rPr lang="en-US" i="1" dirty="0"/>
              <a:t>Violence against women an EU-wide survey; results at a glance</a:t>
            </a:r>
            <a:r>
              <a:rPr lang="en-US" dirty="0"/>
              <a:t>. Luxemburg: Publ. Off. of the </a:t>
            </a:r>
            <a:r>
              <a:rPr lang="en-US" dirty="0" err="1"/>
              <a:t>Europ</a:t>
            </a:r>
            <a:r>
              <a:rPr lang="en-US" dirty="0"/>
              <a:t>. Union, 2014. ISBN 9789292393793.</a:t>
            </a:r>
            <a:endParaRPr lang="cs-CZ" dirty="0"/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dirty="0" err="1"/>
              <a:t>Pikálková</a:t>
            </a:r>
            <a:r>
              <a:rPr lang="cs-CZ" dirty="0"/>
              <a:t>, Simona (</a:t>
            </a:r>
            <a:r>
              <a:rPr lang="cs-CZ" dirty="0" err="1"/>
              <a:t>ed</a:t>
            </a:r>
            <a:r>
              <a:rPr lang="cs-CZ" dirty="0"/>
              <a:t>.). 2004. </a:t>
            </a:r>
            <a:r>
              <a:rPr lang="cs-CZ" i="1" dirty="0"/>
              <a:t>Mezinárodní výzkum násilí na ženách - Česká republika / 2003: příspěvek k sociologickému zkoumání násilí v rodině.</a:t>
            </a:r>
            <a:r>
              <a:rPr lang="cs-CZ" dirty="0"/>
              <a:t> Sociologické studie / </a:t>
            </a:r>
            <a:r>
              <a:rPr lang="cs-CZ" dirty="0" err="1"/>
              <a:t>Sociological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04:02. Praha: Sociologický ústav AV ČR. 152 s. ISBN 80-7330-054-0.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dirty="0"/>
              <a:t>KUNC, Kamil. </a:t>
            </a:r>
            <a:r>
              <a:rPr lang="cs-CZ" i="1" dirty="0"/>
              <a:t>Ekonomické dopady domácího násilí v ČR</a:t>
            </a:r>
            <a:r>
              <a:rPr lang="cs-CZ" dirty="0"/>
              <a:t>. Praha: </a:t>
            </a:r>
            <a:r>
              <a:rPr lang="cs-CZ" dirty="0" err="1"/>
              <a:t>proFem</a:t>
            </a:r>
            <a:r>
              <a:rPr lang="cs-CZ" dirty="0"/>
              <a:t>, c2012. ISBN 978-80-904564-1-9.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dirty="0"/>
              <a:t>VANÍČKOVÁ, Eva. </a:t>
            </a:r>
            <a:r>
              <a:rPr lang="cs-CZ" i="1" dirty="0"/>
              <a:t>Násilí a zdraví</a:t>
            </a:r>
            <a:r>
              <a:rPr lang="cs-CZ" dirty="0"/>
              <a:t>. Konference: Ekonomické dopady domácího násilí ve zdravotnictví, </a:t>
            </a:r>
            <a:r>
              <a:rPr lang="cs-CZ" dirty="0" err="1"/>
              <a:t>ProFem</a:t>
            </a:r>
            <a:r>
              <a:rPr lang="cs-CZ" dirty="0"/>
              <a:t>, 2016. </a:t>
            </a:r>
            <a:r>
              <a:rPr lang="cs-CZ" dirty="0" err="1"/>
              <a:t>Dostupn</a:t>
            </a:r>
            <a:r>
              <a:rPr lang="cs-CZ" dirty="0"/>
              <a:t> z: &lt;http://www.profem.cz/</a:t>
            </a:r>
            <a:r>
              <a:rPr lang="cs-CZ" dirty="0" err="1"/>
              <a:t>clanek.aspx?a</a:t>
            </a:r>
            <a:r>
              <a:rPr lang="cs-CZ" dirty="0"/>
              <a:t>=407&gt;</a:t>
            </a:r>
            <a:endParaRPr lang="cs-CZ" sz="1600" dirty="0"/>
          </a:p>
          <a:p>
            <a:pPr marL="0" lvl="1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cs-CZ" altLang="cs-CZ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cs-CZ" altLang="cs-CZ" dirty="0">
              <a:cs typeface="Calibri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FF3EB-2B03-44AE-B58C-1CA734E930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049164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395AB6-18CE-41D4-ACDE-F9650C889F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014320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D53A3C-5B4F-4BEC-A2DF-C06718A5EF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570747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623F1-2D2E-4AEC-86D4-8C5AA0F596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91999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7E1FF-B59F-4F72-8C4C-C274B8BF40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934660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EEF421-8739-42FB-9DE5-F450FD3A0C0E}" type="slidenum">
              <a:rPr lang="cs-CZ" altLang="cs-CZ" smtClean="0">
                <a:latin typeface="Calibri" panose="020F0502020204030204" pitchFamily="34" charset="0"/>
              </a:rPr>
              <a:pPr/>
              <a:t>25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7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9EBF7-5CAC-4F52-885F-E9AD9B0A16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00212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-"/>
            </a:pPr>
            <a:endParaRPr lang="cs-CZ" alt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A3CC67-E9E9-4D73-9BFC-97FC6ADAE8E1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6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z="9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9E2A2-128E-4671-9A7A-F48C76392E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75121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65358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B29D5-CAEA-4CFB-9B85-06B6DA8C5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859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FAACE9-7348-4361-B476-091A8556EBA3}" type="slidenum">
              <a:rPr lang="cs-CZ" altLang="cs-CZ" smtClean="0">
                <a:latin typeface="Calibri" panose="020F0502020204030204" pitchFamily="34" charset="0"/>
              </a:rPr>
              <a:pPr/>
              <a:t>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1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1ED444-8A16-42FC-ABC5-57F6B6C9684C}" type="slidenum">
              <a:rPr lang="cs-CZ" altLang="cs-CZ" smtClean="0">
                <a:latin typeface="Calibri" panose="020F0502020204030204" pitchFamily="34" charset="0"/>
              </a:rPr>
              <a:pPr/>
              <a:t>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F120DD5-F187-4922-BEC7-80479ECF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DE05DB1-B3D3-49AB-ADF6-BCCBB783EA54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A1B52FB-47E7-423C-B129-8D9759F3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EA3F438-AAB9-4BB1-BEAB-58DF9CCF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2B9398-EF9B-46CA-81D0-91FCFEE7FD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16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8B7F0-B416-4925-9E68-F88DEB9F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5AEF691-EFD0-45DD-B711-D0A153ED1BB4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E339D-2DBD-4DC7-B182-85F57019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BE5E4-C20D-46B3-A845-6E4DA6E0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9A659A-EFBA-4B2C-9647-6AEE0BDC8B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923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1B51EE-325B-4036-B3DA-03744A7A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19D4A25-EDDA-411A-AC5D-17D6581A21A0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D8D36A-1199-4681-A581-5A078CE3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1B93E1-9D1D-42C5-AD75-323B91AC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B667CC-0E3A-4A59-B2B2-540AB9FAC5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048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+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08912" cy="10801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76F166-D086-49D2-81CC-013E27A1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B18718-3859-4CAB-8E32-AF3694BAB041}" type="datetime1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2AFFB7-6222-445B-B366-D5B091AE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38F2F4-4155-468E-9435-820CB331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F14D74-C9FB-4F1E-85D6-A21AD567A3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12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+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08912" cy="10801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1B8037-EDD2-4FC2-9028-9AB97691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6FEA9F-2BB3-414F-997D-928B97A49172}" type="datetime1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38CB27-2E98-48CF-80A8-BC0EF3DC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0D344-AA48-414F-B28B-46DD83F0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26133D-874F-4702-9809-6CCA05B353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774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ABEB8F-5409-4C07-A7BA-B60B43D5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AB6C96A-E042-4A8E-8E2E-80114BE6834D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E7CA7-547C-417F-920F-538BA510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43147F-788D-45B5-A617-E0DB9499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947DFB-1EBB-47B6-9D7E-44FE55D30A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04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A48DCE-16E4-4E7F-8A9F-70CDEA54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0793D8D-0E90-465F-965D-257B42ED650D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C5CD3-7368-48F1-8485-AB75BE7A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8BA596-9C44-4562-AEC1-4B0AE162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0A2577-D3D9-4E2C-9C4A-BDE23D6D35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5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E3A110-1869-4E7E-A21C-D81F8BBB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F6D8085-5FED-40E2-99BA-E1761D6BC06E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0DE72B-F78D-499D-A977-13E2F2DB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3FFF47-D19F-4DAD-BAB7-B21077AB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D0DA6E-587E-47D5-B81D-A0BD48B200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79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18B465-5C49-4777-A518-811DDF0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BFAB71-5FA0-4CEF-8EBA-05AF9CBA257B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B6FFE8-3CAD-4FD8-969F-1E72ADB9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43848A-46F1-409C-8BA1-8D94DF55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CF02FB-21CB-4D22-9A7C-29D4FC80FF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750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F928E5-EB46-4852-A998-1193008B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FF58721-B575-4B55-84FC-1D24C3E755F7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D9F16C-7B10-4BE5-A5E8-06DDF365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A421C2-42D6-4EBC-BFA8-7D548D12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E36EFA-1452-4F9E-AD21-84AE9C1A37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787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39BA45-2748-4388-A1C8-1989FF39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9BA15A0-D77B-44FA-809A-1A77FE983820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255C96-79DE-46BA-8708-FA4DE1C3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05BB10-479B-4EDE-8145-446CE8DC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289BB3-78E9-43CC-A2B7-2CAB49F49B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84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455051-AF8B-467B-901C-B2C69359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629317C-879B-46F4-A0D6-50DFC2A30094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EE84FD-A4C4-4500-808B-34925EFE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5CED39-066E-46D8-85BF-E20A6FD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25F43E-DBF4-4227-BC5F-3620DE8999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76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0D9B8C-3184-4059-9913-92F036AD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C980947-2171-46E3-B162-70C6F1812274}" type="datetimeFigureOut">
              <a:rPr lang="cs-CZ"/>
              <a:pPr>
                <a:defRPr/>
              </a:pPr>
              <a:t>25. 9. 2024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3A1D49-C990-445A-A533-3903F556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34BDF1-B1CC-43CC-95CD-582522EC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8C1F37-66EB-4439-A3C5-CE4BC08D8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78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  <p:sldLayoutId id="2147485585" r:id="rId12"/>
    <p:sldLayoutId id="21474855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m5KQM_xL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vzdelavani@persefona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oouzZM1D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nauNQNE0-g" TargetMode="External"/><Relationship Id="rId5" Type="http://schemas.openxmlformats.org/officeDocument/2006/relationships/hyperlink" Target="https://www.youtube.com/watch?v=V_-hNzo1100" TargetMode="External"/><Relationship Id="rId4" Type="http://schemas.openxmlformats.org/officeDocument/2006/relationships/hyperlink" Target="https://www.youtube.com/watch?v=yIAzpmCp9Q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06BF608-78A7-44E5-9774-95077DE1BD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Úvod do problematiky domácího násilí</a:t>
            </a:r>
            <a:endParaRPr lang="cs-CZ" altLang="cs-CZ" sz="3200" b="1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-18"/>
            </a:endParaRPr>
          </a:p>
        </p:txBody>
      </p:sp>
      <p:sp>
        <p:nvSpPr>
          <p:cNvPr id="16386" name="Zástupný symbol pro obsah 4">
            <a:extLst>
              <a:ext uri="{FF2B5EF4-FFF2-40B4-BE49-F238E27FC236}">
                <a16:creationId xmlns:a16="http://schemas.microsoft.com/office/drawing/2014/main" id="{8D735267-18C8-4C05-A903-433F8490131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endParaRPr lang="cs-CZ" altLang="cs-CZ" sz="2400" b="1" dirty="0"/>
          </a:p>
          <a:p>
            <a:pPr eaLnBrk="1" hangingPunct="1">
              <a:buFontTx/>
              <a:buNone/>
              <a:defRPr/>
            </a:pPr>
            <a:endParaRPr lang="cs-CZ" altLang="cs-CZ" sz="2400" b="1" dirty="0"/>
          </a:p>
          <a:p>
            <a:pPr eaLnBrk="1" hangingPunct="1">
              <a:buFontTx/>
              <a:buNone/>
              <a:defRPr/>
            </a:pPr>
            <a:endParaRPr lang="cs-CZ" altLang="cs-CZ" sz="2400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E09AEC2-023B-40B8-94B7-4E4C2C1F1984}"/>
              </a:ext>
            </a:extLst>
          </p:cNvPr>
          <p:cNvSpPr/>
          <p:nvPr/>
        </p:nvSpPr>
        <p:spPr>
          <a:xfrm>
            <a:off x="611188" y="5300663"/>
            <a:ext cx="8391525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500" b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FSS, 25. 9. 2024		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                    Mgr. Zuzana Žoudlíková</a:t>
            </a:r>
            <a:endParaRPr lang="cs-CZ" sz="1900" b="1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-18"/>
            </a:endParaRPr>
          </a:p>
        </p:txBody>
      </p:sp>
      <p:pic>
        <p:nvPicPr>
          <p:cNvPr id="17413" name="Picture 2" descr="\\serverData\serverNewData\PR\PREZENTACE Persefony (obsahová a formální)\grafika_persefona\LOGO_persefona\PRO TISK\persef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1663"/>
            <a:ext cx="41036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30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Intimní partnerské násilí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79388" y="1916113"/>
            <a:ext cx="8507412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cs-CZ" altLang="cs-CZ" sz="2400"/>
              <a:t>„Násilí mezi partnery je též někdy označováno jako intimní násilí (intimate violence) nebo partnerské zneužívání (partner abuse). “ (Voňková, Spoustová, 2008, s. 15) České definice domácího násilí - „fyzické, psychické anebo sexuální týrání mezi blízkými osobami, ke kterému dochází opakovaně v soukromí a tím skrytě mimo kontrolu veřejnosti. “ (Střílková, Fryšták, 2009, s. 9)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>
            <a:extLst>
              <a:ext uri="{FF2B5EF4-FFF2-40B4-BE49-F238E27FC236}">
                <a16:creationId xmlns:a16="http://schemas.microsoft.com/office/drawing/2014/main" id="{90313B23-B86B-4080-A859-FC727DBC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79200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cs-CZ" altLang="cs-CZ" b="1" dirty="0">
                <a:latin typeface="Source Sans Pro" pitchFamily="34" charset="-18"/>
                <a:cs typeface="Times New Roman" pitchFamily="18" charset="0"/>
              </a:rPr>
              <a:t>blízký vztah </a:t>
            </a:r>
            <a:r>
              <a:rPr lang="cs-CZ" altLang="cs-CZ" dirty="0">
                <a:latin typeface="Source Sans Pro" pitchFamily="34" charset="-18"/>
                <a:cs typeface="Times New Roman" pitchFamily="18" charset="0"/>
              </a:rPr>
              <a:t>pachatele a oběti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None/>
              <a:defRPr/>
            </a:pPr>
            <a:endParaRPr lang="cs-CZ" altLang="cs-CZ" dirty="0">
              <a:latin typeface="Source Sans Pro" pitchFamily="34" charset="-18"/>
              <a:cs typeface="Times New Roman" pitchFamily="18" charset="0"/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cs-CZ" altLang="cs-CZ" dirty="0">
                <a:latin typeface="Source Sans Pro" pitchFamily="34" charset="-18"/>
                <a:cs typeface="Times New Roman" pitchFamily="18" charset="0"/>
              </a:rPr>
              <a:t>odehrává zpravidla </a:t>
            </a:r>
            <a:r>
              <a:rPr lang="cs-CZ" altLang="cs-CZ" b="1" dirty="0">
                <a:latin typeface="Source Sans Pro" pitchFamily="34" charset="-18"/>
                <a:cs typeface="Times New Roman" pitchFamily="18" charset="0"/>
              </a:rPr>
              <a:t>v soukromí                      </a:t>
            </a:r>
          </a:p>
          <a:p>
            <a:pPr marL="0" indent="0" eaLnBrk="1" hangingPunct="1">
              <a:buClr>
                <a:srgbClr val="FF9933"/>
              </a:buClr>
              <a:defRPr/>
            </a:pPr>
            <a:r>
              <a:rPr lang="cs-CZ" altLang="cs-CZ" b="1" dirty="0">
                <a:latin typeface="Source Sans Pro" pitchFamily="34" charset="-18"/>
                <a:cs typeface="Times New Roman" pitchFamily="18" charset="0"/>
              </a:rPr>
              <a:t>        </a:t>
            </a:r>
            <a:r>
              <a:rPr lang="cs-CZ" altLang="cs-CZ" dirty="0">
                <a:latin typeface="Source Sans Pro" pitchFamily="34" charset="-18"/>
                <a:cs typeface="Times New Roman" pitchFamily="18" charset="0"/>
              </a:rPr>
              <a:t>(„dvojí tvář“ pachatele)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None/>
              <a:defRPr/>
            </a:pPr>
            <a:endParaRPr lang="cs-CZ" altLang="cs-CZ" dirty="0">
              <a:latin typeface="Source Sans Pro" pitchFamily="34" charset="-18"/>
              <a:cs typeface="Times New Roman" pitchFamily="18" charset="0"/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cs-CZ" altLang="cs-CZ" b="1" dirty="0">
                <a:latin typeface="Source Sans Pro" pitchFamily="34" charset="-18"/>
                <a:cs typeface="Times New Roman" pitchFamily="18" charset="0"/>
              </a:rPr>
              <a:t>opakované v podobě cyklu DN    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None/>
              <a:defRPr/>
            </a:pPr>
            <a:endParaRPr lang="cs-CZ" altLang="cs-CZ" dirty="0">
              <a:latin typeface="Source Sans Pro" pitchFamily="34" charset="-18"/>
              <a:cs typeface="Times New Roman" pitchFamily="18" charset="0"/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cs-CZ" altLang="cs-CZ" dirty="0">
                <a:latin typeface="Source Sans Pro" pitchFamily="34" charset="-18"/>
                <a:cs typeface="Times New Roman" pitchFamily="18" charset="0"/>
              </a:rPr>
              <a:t>stupňující se </a:t>
            </a:r>
            <a:r>
              <a:rPr lang="cs-CZ" altLang="cs-CZ" b="1" dirty="0">
                <a:latin typeface="Source Sans Pro" pitchFamily="34" charset="-18"/>
                <a:cs typeface="Times New Roman" pitchFamily="18" charset="0"/>
              </a:rPr>
              <a:t>intenzita</a:t>
            </a:r>
            <a:r>
              <a:rPr lang="cs-CZ" altLang="cs-CZ" dirty="0">
                <a:latin typeface="Source Sans Pro" pitchFamily="34" charset="-18"/>
                <a:cs typeface="Times New Roman" pitchFamily="18" charset="0"/>
              </a:rPr>
              <a:t> násilí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None/>
              <a:defRPr/>
            </a:pPr>
            <a:endParaRPr lang="cs-CZ" altLang="cs-CZ" dirty="0">
              <a:latin typeface="Source Sans Pro" pitchFamily="34" charset="-18"/>
              <a:cs typeface="Times New Roman" pitchFamily="18" charset="0"/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cs-CZ" altLang="cs-CZ" b="1" dirty="0">
                <a:latin typeface="Source Sans Pro" pitchFamily="34" charset="-18"/>
                <a:cs typeface="Times New Roman" pitchFamily="18" charset="0"/>
              </a:rPr>
              <a:t>dlouhodobost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None/>
              <a:defRPr/>
            </a:pPr>
            <a:endParaRPr lang="cs-CZ" altLang="cs-CZ" dirty="0">
              <a:latin typeface="Source Sans Pro" pitchFamily="34" charset="-18"/>
              <a:cs typeface="Times New Roman" pitchFamily="18" charset="0"/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cs-CZ" altLang="cs-CZ" b="1" dirty="0">
                <a:latin typeface="Source Sans Pro" pitchFamily="34" charset="-18"/>
              </a:rPr>
              <a:t>nerovnováha moci a kontroly 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endParaRPr lang="cs-CZ" altLang="cs-CZ" dirty="0">
              <a:latin typeface="Source Sans Pro" pitchFamily="34" charset="-18"/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cs-CZ" altLang="cs-CZ" b="1" dirty="0">
                <a:latin typeface="Source Sans Pro" pitchFamily="34" charset="-18"/>
              </a:rPr>
              <a:t>role</a:t>
            </a:r>
            <a:r>
              <a:rPr lang="cs-CZ" altLang="cs-CZ" dirty="0">
                <a:latin typeface="Source Sans Pro" pitchFamily="34" charset="-18"/>
              </a:rPr>
              <a:t> pachatele a oběti se zpravidla</a:t>
            </a:r>
            <a:r>
              <a:rPr lang="cs-CZ" altLang="cs-CZ" b="1" dirty="0">
                <a:latin typeface="Source Sans Pro" pitchFamily="34" charset="-18"/>
              </a:rPr>
              <a:t> nemění</a:t>
            </a:r>
            <a:endParaRPr lang="cs-CZ" altLang="cs-CZ" b="1" dirty="0">
              <a:latin typeface="Source Sans Pro" pitchFamily="34" charset="-18"/>
              <a:cs typeface="Times New Roman" pitchFamily="18" charset="0"/>
            </a:endParaRPr>
          </a:p>
        </p:txBody>
      </p:sp>
      <p:pic>
        <p:nvPicPr>
          <p:cNvPr id="36867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284163"/>
            <a:ext cx="820737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500" b="1">
                <a:solidFill>
                  <a:schemeClr val="bg1"/>
                </a:solidFill>
                <a:latin typeface="Source Sans Pro" pitchFamily="34" charset="0"/>
              </a:rPr>
              <a:t>Znaky domácího násilí</a:t>
            </a:r>
          </a:p>
        </p:txBody>
      </p:sp>
      <p:pic>
        <p:nvPicPr>
          <p:cNvPr id="36869" name="Picture 3" descr="C:\Users\iveta.urbankova\Desktop\Příprava_Podané ruce\Fotky_DN\stock-vector-woman-with-lowered-head-covering-her-face-with-masks-expressing-various-emotions-concept-of-1028356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781300"/>
            <a:ext cx="30305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500" b="1">
                <a:solidFill>
                  <a:schemeClr val="bg1"/>
                </a:solidFill>
                <a:latin typeface="Source Sans Pro" pitchFamily="34" charset="0"/>
              </a:rPr>
              <a:t>Formy násilí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250825" y="1628775"/>
            <a:ext cx="8435975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buClr>
                <a:srgbClr val="FF9933"/>
              </a:buClr>
            </a:pPr>
            <a:r>
              <a:rPr lang="cs-CZ" altLang="cs-CZ" sz="2400" dirty="0">
                <a:latin typeface="Source Sans Pro" pitchFamily="34" charset="0"/>
                <a:cs typeface="Times New Roman" panose="02020603050405020304" pitchFamily="18" charset="0"/>
              </a:rPr>
              <a:t>fyzické………………………………………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>
                <a:srgbClr val="FF9933"/>
              </a:buClr>
            </a:pPr>
            <a:r>
              <a:rPr lang="cs-CZ" altLang="cs-CZ" sz="2400" dirty="0">
                <a:latin typeface="Source Sans Pro" pitchFamily="34" charset="0"/>
                <a:cs typeface="Times New Roman" panose="02020603050405020304" pitchFamily="18" charset="0"/>
              </a:rPr>
              <a:t>psychické …………………………………..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r>
              <a:rPr lang="cs-CZ" altLang="cs-CZ" sz="2400" dirty="0">
                <a:latin typeface="Source Sans Pro" pitchFamily="34" charset="0"/>
                <a:cs typeface="Times New Roman" panose="02020603050405020304" pitchFamily="18" charset="0"/>
              </a:rPr>
              <a:t>sociální……………………………………...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r>
              <a:rPr lang="cs-CZ" altLang="cs-CZ" sz="2400" dirty="0">
                <a:latin typeface="Source Sans Pro" pitchFamily="34" charset="0"/>
                <a:cs typeface="Times New Roman" panose="02020603050405020304" pitchFamily="18" charset="0"/>
              </a:rPr>
              <a:t>ekonomické…………………………………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r>
              <a:rPr lang="cs-CZ" altLang="cs-CZ" sz="2400" dirty="0">
                <a:latin typeface="Source Sans Pro" pitchFamily="34" charset="0"/>
                <a:cs typeface="Times New Roman" panose="02020603050405020304" pitchFamily="18" charset="0"/>
              </a:rPr>
              <a:t>sexuální………………………………...........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F9933"/>
              </a:buClr>
            </a:pPr>
            <a:endParaRPr lang="cs-CZ" altLang="cs-CZ" sz="2400" dirty="0">
              <a:latin typeface="Source Sans Pro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196975"/>
            <a:ext cx="23764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627688"/>
            <a:ext cx="23764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C:\Users\iveta.urbankova\Desktop\Příprava_Podané ruce\Fotky_DN\woman-2609115_960_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652963"/>
            <a:ext cx="23764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420938"/>
            <a:ext cx="23701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475038"/>
            <a:ext cx="23764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8CB0C-072A-4295-8AAB-A139A91B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Souhlas se šálkem čaje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B90E-D75A-4316-B2AB-2957FEB2E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3"/>
              </a:rPr>
              <a:t>https://www.youtube.com/watch?v=2Im5KQM_xLM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51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84325" y="220663"/>
            <a:ext cx="75596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cs-CZ" altLang="cs-CZ" sz="4000" b="1">
                <a:solidFill>
                  <a:schemeClr val="bg1"/>
                </a:solidFill>
              </a:rPr>
              <a:t>      </a:t>
            </a:r>
            <a:r>
              <a:rPr lang="cs-CZ" altLang="cs-CZ" sz="3500" b="1">
                <a:solidFill>
                  <a:schemeClr val="bg1"/>
                </a:solidFill>
                <a:latin typeface="Source Sans Pro" pitchFamily="34" charset="0"/>
              </a:rPr>
              <a:t>Spirála domácího násilí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611188" y="1989138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2400" b="1">
                <a:latin typeface="Calibri" panose="020F0502020204030204" pitchFamily="34" charset="0"/>
              </a:rPr>
              <a:t> 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A52CD2-64A0-45F7-89D4-9DEBDF766829}"/>
              </a:ext>
            </a:extLst>
          </p:cNvPr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84325" y="220663"/>
            <a:ext cx="75596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cs-CZ" altLang="cs-CZ" sz="4000" b="1">
                <a:solidFill>
                  <a:schemeClr val="bg1"/>
                </a:solidFill>
              </a:rPr>
              <a:t>      </a:t>
            </a:r>
            <a:r>
              <a:rPr lang="cs-CZ" altLang="cs-CZ" sz="3500" b="1">
                <a:solidFill>
                  <a:schemeClr val="bg1"/>
                </a:solidFill>
                <a:latin typeface="Source Sans Pro" pitchFamily="34" charset="0"/>
              </a:rPr>
              <a:t>Spirála domácího násilí</a:t>
            </a: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611188" y="1989138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2400" b="1">
                <a:latin typeface="Calibri" panose="020F0502020204030204" pitchFamily="34" charset="0"/>
              </a:rPr>
              <a:t> 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3012" name="TextovéPole 1"/>
          <p:cNvSpPr txBox="1">
            <a:spLocks noChangeArrowheads="1"/>
          </p:cNvSpPr>
          <p:nvPr/>
        </p:nvSpPr>
        <p:spPr bwMode="auto">
          <a:xfrm>
            <a:off x="755650" y="2708275"/>
            <a:ext cx="82089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Source Sans Pro" pitchFamily="34" charset="0"/>
              </a:rPr>
              <a:t>U fenoménu domácího násilí hovoříme také o tzv. spirále domácího násilí. To znamená, že fáze násilí jsou doprovázeny fázemi klidu a usmiřování, s postupným rozvojem agrese se nicméně období klidu zkracují na úkor fází eskalujícího násilí (Střílková, Fryšták, 2009).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84325" y="220663"/>
            <a:ext cx="75596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4000" b="1">
                <a:solidFill>
                  <a:schemeClr val="bg1"/>
                </a:solidFill>
              </a:rPr>
              <a:t>      </a:t>
            </a:r>
            <a:r>
              <a:rPr lang="cs-CZ" altLang="cs-CZ" b="1">
                <a:solidFill>
                  <a:schemeClr val="bg1"/>
                </a:solidFill>
                <a:latin typeface="Source Sans Pro" pitchFamily="34" charset="0"/>
              </a:rPr>
              <a:t>Muži X Ženy</a:t>
            </a: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611188" y="1989138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2400" b="1">
                <a:latin typeface="Calibri" panose="020F0502020204030204" pitchFamily="34" charset="0"/>
              </a:rPr>
              <a:t> 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4BB929-B393-42AA-9D48-EAA2F6C8ED9F}"/>
              </a:ext>
            </a:extLst>
          </p:cNvPr>
          <p:cNvSpPr txBox="1"/>
          <p:nvPr/>
        </p:nvSpPr>
        <p:spPr>
          <a:xfrm>
            <a:off x="539750" y="1989138"/>
            <a:ext cx="8208963" cy="481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latin typeface="Source Sans Pro" panose="020B0503030403020204" pitchFamily="34" charset="-18"/>
                <a:cs typeface="+mn-cs"/>
              </a:rPr>
              <a:t>násilí se výrazně častěji dopouštějí muži, a to jak ve sféře soukromé, tak na veřejnosti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latin typeface="Source Sans Pro" panose="020B0503030403020204" pitchFamily="34" charset="-18"/>
                <a:cs typeface="+mn-cs"/>
              </a:rPr>
              <a:t>nejčastější formou násilí je násilí páchané mužem či muži vůči jinému muži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latin typeface="Source Sans Pro" panose="020B0503030403020204" pitchFamily="34" charset="-18"/>
                <a:cs typeface="+mn-cs"/>
              </a:rPr>
              <a:t>statisticky původci těžkého fyzického násilí častěji muži než ženy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cs-CZ" sz="2200" dirty="0">
              <a:latin typeface="+mn-lt"/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cs-CZ" sz="2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84325" y="220663"/>
            <a:ext cx="75596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4000" b="1">
                <a:solidFill>
                  <a:schemeClr val="bg1"/>
                </a:solidFill>
              </a:rPr>
              <a:t>      </a:t>
            </a:r>
            <a:r>
              <a:rPr lang="cs-CZ" altLang="cs-CZ" b="1">
                <a:solidFill>
                  <a:schemeClr val="bg1"/>
                </a:solidFill>
                <a:latin typeface="Source Sans Pro" pitchFamily="34" charset="0"/>
              </a:rPr>
              <a:t>Muži X Ženy</a:t>
            </a: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611188" y="1989138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2400" b="1">
                <a:latin typeface="Calibri" panose="020F0502020204030204" pitchFamily="34" charset="0"/>
              </a:rPr>
              <a:t> 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E078F0-7923-42AB-B08D-8DB4EF5F06E1}"/>
              </a:ext>
            </a:extLst>
          </p:cNvPr>
          <p:cNvSpPr txBox="1"/>
          <p:nvPr/>
        </p:nvSpPr>
        <p:spPr>
          <a:xfrm>
            <a:off x="539750" y="1989138"/>
            <a:ext cx="8208963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latin typeface="Source Sans Pro" panose="020B0503030403020204" pitchFamily="34" charset="-18"/>
              </a:rPr>
              <a:t>vliv mužské socializace - často s násilím spojená - ale také kulturní vzorce - násilné jednání mužů za některých okolností spíše vyžadují a schvalují, než potírají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latin typeface="Source Sans Pro" panose="020B0503030403020204" pitchFamily="34" charset="-18"/>
              </a:rPr>
              <a:t>Ženy jsou pak podle statistických údajů i podle zkušeností pomáhajících organizací ve většině oběťmi zejména fyzického a sexuálního násilí ze strany mužů (ČSÚ, 2015). Ženy jsou tak oběťmi spíše ve sféře soukromé. Muži se častěji stávají obětí ve sféře veřejné.</a:t>
            </a:r>
            <a:endParaRPr lang="cs-CZ" sz="2000" dirty="0">
              <a:latin typeface="Source Sans Pro" panose="020B0503030403020204" pitchFamily="34" charset="-18"/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cs-CZ" sz="2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1079500" y="115888"/>
            <a:ext cx="8064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>
                <a:solidFill>
                  <a:schemeClr val="bg1"/>
                </a:solidFill>
                <a:latin typeface="Source Sans Pro" pitchFamily="34" charset="0"/>
              </a:rPr>
              <a:t>Výzkumy a statistiky</a:t>
            </a:r>
          </a:p>
        </p:txBody>
      </p:sp>
      <p:sp>
        <p:nvSpPr>
          <p:cNvPr id="51204" name="Zástupný symbol pro text 7">
            <a:extLst>
              <a:ext uri="{FF2B5EF4-FFF2-40B4-BE49-F238E27FC236}">
                <a16:creationId xmlns:a16="http://schemas.microsoft.com/office/drawing/2014/main" id="{EF67A8EB-CF28-43A6-A4EC-DDA58B27C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179388" y="2205038"/>
            <a:ext cx="8785225" cy="3600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2200" dirty="0">
                <a:latin typeface="Source Sans Pro" panose="020B0503030403020204" pitchFamily="34" charset="-18"/>
              </a:rPr>
              <a:t>Reprezentativní statistiky dlouhodobě uvádí, že v ČR se více než </a:t>
            </a:r>
            <a:r>
              <a:rPr lang="cs-CZ" altLang="cs-CZ" sz="2200" b="1" dirty="0">
                <a:latin typeface="Source Sans Pro" panose="020B0503030403020204" pitchFamily="34" charset="-18"/>
              </a:rPr>
              <a:t>16% populace nad 15 let</a:t>
            </a:r>
            <a:r>
              <a:rPr lang="cs-CZ" altLang="cs-CZ" sz="2200" dirty="0">
                <a:latin typeface="Source Sans Pro" panose="020B0503030403020204" pitchFamily="34" charset="-18"/>
              </a:rPr>
              <a:t> setkalo s nějakou formou domácího násilí.</a:t>
            </a:r>
          </a:p>
          <a:p>
            <a:pPr eaLnBrk="1" hangingPunct="1">
              <a:defRPr/>
            </a:pPr>
            <a:endParaRPr lang="cs-CZ" altLang="cs-CZ" sz="2400" dirty="0">
              <a:latin typeface="Source Sans Pro" panose="020B0503030403020204" pitchFamily="34" charset="-18"/>
            </a:endParaRPr>
          </a:p>
          <a:p>
            <a:pPr eaLnBrk="1" hangingPunct="1">
              <a:defRPr/>
            </a:pPr>
            <a:r>
              <a:rPr lang="cs-CZ" altLang="cs-CZ" sz="2400" dirty="0">
                <a:latin typeface="Source Sans Pro" panose="020B0503030403020204" pitchFamily="34" charset="-18"/>
              </a:rPr>
              <a:t>Pravděpodobnost být napaden/-a, poraněn/-a, usmrcen/-a </a:t>
            </a:r>
          </a:p>
          <a:p>
            <a:pPr eaLnBrk="1" hangingPunct="1">
              <a:defRPr/>
            </a:pPr>
            <a:r>
              <a:rPr lang="cs-CZ" altLang="cs-CZ" sz="2400" dirty="0">
                <a:latin typeface="Source Sans Pro" panose="020B0503030403020204" pitchFamily="34" charset="-18"/>
              </a:rPr>
              <a:t>v </a:t>
            </a:r>
            <a:r>
              <a:rPr lang="cs-CZ" altLang="cs-CZ" sz="2400" b="1" dirty="0">
                <a:latin typeface="Source Sans Pro" panose="020B0503030403020204" pitchFamily="34" charset="-18"/>
              </a:rPr>
              <a:t>kruhu rodiny</a:t>
            </a:r>
            <a:r>
              <a:rPr lang="cs-CZ" altLang="cs-CZ" sz="2400" dirty="0">
                <a:latin typeface="Source Sans Pro" panose="020B0503030403020204" pitchFamily="34" charset="-18"/>
              </a:rPr>
              <a:t> je v ČR  </a:t>
            </a:r>
            <a:r>
              <a:rPr lang="cs-CZ" altLang="cs-CZ" sz="2400" b="1" dirty="0">
                <a:latin typeface="Source Sans Pro" panose="020B0503030403020204" pitchFamily="34" charset="-18"/>
              </a:rPr>
              <a:t>3x</a:t>
            </a:r>
            <a:r>
              <a:rPr lang="cs-CZ" altLang="cs-CZ" sz="2400" dirty="0">
                <a:latin typeface="Source Sans Pro" panose="020B0503030403020204" pitchFamily="34" charset="-18"/>
              </a:rPr>
              <a:t>  větší než pravděpodobnost napadení neznámým člověkem.</a:t>
            </a:r>
          </a:p>
          <a:p>
            <a:pPr eaLnBrk="1" hangingPunct="1">
              <a:defRPr/>
            </a:pPr>
            <a:r>
              <a:rPr lang="cs-CZ" altLang="cs-CZ" sz="1500" b="1" i="1" dirty="0">
                <a:latin typeface="Source Sans Pro" panose="020B0503030403020204" pitchFamily="34" charset="-18"/>
              </a:rPr>
              <a:t>(Novotný, Zapletal: Kriminologie, Praha, 2001)</a:t>
            </a:r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marL="285750" indent="-285750" algn="ctr" eaLnBrk="1" hangingPunct="1"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285750" indent="-285750" algn="ctr" eaLnBrk="1" hangingPunct="1"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285750" indent="-285750"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079500" y="115888"/>
            <a:ext cx="8064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>
                <a:solidFill>
                  <a:schemeClr val="bg1"/>
                </a:solidFill>
                <a:latin typeface="Source Sans Pro" pitchFamily="34" charset="0"/>
              </a:rPr>
              <a:t>Výzkumy a statistiky</a:t>
            </a:r>
          </a:p>
        </p:txBody>
      </p:sp>
      <p:pic>
        <p:nvPicPr>
          <p:cNvPr id="51203" name="Zástupný symbol pro obrázek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4859338" y="1844675"/>
            <a:ext cx="4097337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Zástupný symbol pro text 7">
            <a:extLst>
              <a:ext uri="{FF2B5EF4-FFF2-40B4-BE49-F238E27FC236}">
                <a16:creationId xmlns:a16="http://schemas.microsoft.com/office/drawing/2014/main" id="{42E63CD5-1560-4721-A973-0C0556489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15875" y="2060575"/>
            <a:ext cx="4572000" cy="5157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altLang="cs-CZ" sz="1800" b="1" dirty="0">
                <a:latin typeface="Source Sans Pro" panose="020B0503030403020204" pitchFamily="34" charset="-18"/>
              </a:rPr>
              <a:t>Každá třetí žena v ČR</a:t>
            </a:r>
            <a:r>
              <a:rPr lang="cs-CZ" altLang="cs-CZ" sz="1800" dirty="0">
                <a:latin typeface="Source Sans Pro" panose="020B0503030403020204" pitchFamily="34" charset="-18"/>
              </a:rPr>
              <a:t> se setkala s psychickým nebo sexuálním násilím </a:t>
            </a:r>
            <a:r>
              <a:rPr lang="cs-CZ" altLang="cs-CZ" sz="1800" dirty="0">
                <a:latin typeface="Source Sans Pro" panose="020B0503030403020204" pitchFamily="34" charset="-18"/>
                <a:cs typeface="Calibri" pitchFamily="34" charset="0"/>
              </a:rPr>
              <a:t>(</a:t>
            </a:r>
            <a:r>
              <a:rPr lang="cs-CZ" altLang="cs-CZ" sz="1800" b="1" dirty="0">
                <a:latin typeface="Source Sans Pro" panose="020B0503030403020204" pitchFamily="34" charset="-18"/>
                <a:cs typeface="Calibri" pitchFamily="34" charset="0"/>
              </a:rPr>
              <a:t>1,232 milionu žen</a:t>
            </a:r>
            <a:r>
              <a:rPr lang="cs-CZ" altLang="cs-CZ" sz="1800" dirty="0">
                <a:latin typeface="Source Sans Pro" panose="020B0503030403020204" pitchFamily="34" charset="-18"/>
                <a:cs typeface="Calibri" pitchFamily="34" charset="0"/>
              </a:rPr>
              <a:t>) (1,2)</a:t>
            </a:r>
            <a:endParaRPr lang="cs-CZ" altLang="cs-CZ" sz="1800" dirty="0">
              <a:latin typeface="Source Sans Pro" panose="020B0503030403020204" pitchFamily="34" charset="-18"/>
            </a:endParaRPr>
          </a:p>
          <a:p>
            <a:pPr marL="285750" indent="-285750" eaLnBrk="1" hangingPunct="1"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altLang="cs-CZ" sz="1800" b="1" dirty="0">
                <a:latin typeface="Source Sans Pro" panose="020B0503030403020204" pitchFamily="34" charset="-18"/>
              </a:rPr>
              <a:t>V EU jedna ze tří žen </a:t>
            </a:r>
            <a:r>
              <a:rPr lang="cs-CZ" altLang="cs-CZ" sz="1800" dirty="0">
                <a:latin typeface="Source Sans Pro" panose="020B0503030403020204" pitchFamily="34" charset="-18"/>
              </a:rPr>
              <a:t>zažila fyzické anebo sexuální násilí nejméně jednou od svých patnácti let, což </a:t>
            </a:r>
            <a:r>
              <a:rPr lang="cs-CZ" altLang="cs-CZ" sz="1800" b="1" dirty="0">
                <a:latin typeface="Source Sans Pro" panose="020B0503030403020204" pitchFamily="34" charset="-18"/>
              </a:rPr>
              <a:t>činí 59,4 mil. obětí</a:t>
            </a:r>
            <a:r>
              <a:rPr lang="cs-CZ" altLang="cs-CZ" sz="1800" dirty="0">
                <a:latin typeface="Source Sans Pro" panose="020B0503030403020204" pitchFamily="34" charset="-18"/>
              </a:rPr>
              <a:t> (2)</a:t>
            </a:r>
          </a:p>
          <a:p>
            <a:pPr marL="285750" indent="-285750" eaLnBrk="1" hangingPunct="1"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altLang="cs-CZ" sz="1800" b="1" dirty="0">
                <a:latin typeface="Source Sans Pro" panose="020B0503030403020204" pitchFamily="34" charset="-18"/>
              </a:rPr>
              <a:t>Jedna z pěti žen </a:t>
            </a:r>
            <a:r>
              <a:rPr lang="cs-CZ" altLang="cs-CZ" sz="1800" dirty="0">
                <a:latin typeface="Source Sans Pro" panose="020B0503030403020204" pitchFamily="34" charset="-18"/>
              </a:rPr>
              <a:t>v EU </a:t>
            </a:r>
            <a:r>
              <a:rPr lang="cs-CZ" altLang="cs-CZ" sz="1800" b="1" dirty="0">
                <a:latin typeface="Source Sans Pro" panose="020B0503030403020204" pitchFamily="34" charset="-18"/>
              </a:rPr>
              <a:t>zažila </a:t>
            </a:r>
            <a:r>
              <a:rPr lang="cs-CZ" altLang="cs-CZ" sz="1800" dirty="0">
                <a:latin typeface="Source Sans Pro" panose="020B0503030403020204" pitchFamily="34" charset="-18"/>
              </a:rPr>
              <a:t>fyzické anebo sexuální </a:t>
            </a:r>
            <a:r>
              <a:rPr lang="cs-CZ" altLang="cs-CZ" sz="1800" b="1" dirty="0">
                <a:latin typeface="Source Sans Pro" panose="020B0503030403020204" pitchFamily="34" charset="-18"/>
              </a:rPr>
              <a:t>násilí ze strany bývalého nebo současného partnera</a:t>
            </a:r>
            <a:r>
              <a:rPr lang="cs-CZ" altLang="cs-CZ" sz="1800" dirty="0">
                <a:latin typeface="Source Sans Pro" panose="020B0503030403020204" pitchFamily="34" charset="-18"/>
              </a:rPr>
              <a:t> (2)</a:t>
            </a:r>
          </a:p>
          <a:p>
            <a:pPr eaLnBrk="1" hangingPunct="1">
              <a:buClr>
                <a:srgbClr val="FF9933"/>
              </a:buClr>
              <a:buFont typeface="Arial" charset="0"/>
              <a:buNone/>
              <a:defRPr/>
            </a:pPr>
            <a:r>
              <a:rPr lang="cs-CZ" altLang="cs-CZ" sz="1200" u="sng" dirty="0">
                <a:latin typeface="Source Sans Pro" panose="020B0503030403020204" pitchFamily="34" charset="-18"/>
              </a:rPr>
              <a:t>Zdroje: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dirty="0">
                <a:latin typeface="Source Sans Pro" panose="020B0503030403020204" pitchFamily="34" charset="-18"/>
              </a:rPr>
              <a:t>HOKR MIHOLOVÁ, Petra, Jitka ONDRUŠKOVÁ a David DOHNAL. </a:t>
            </a:r>
            <a:r>
              <a:rPr lang="cs-CZ" i="1" dirty="0">
                <a:latin typeface="Source Sans Pro" panose="020B0503030403020204" pitchFamily="34" charset="-18"/>
              </a:rPr>
              <a:t>Ekonomické dopady domácího násilí v oblasti zdraví</a:t>
            </a:r>
            <a:r>
              <a:rPr lang="cs-CZ" dirty="0">
                <a:latin typeface="Source Sans Pro" panose="020B0503030403020204" pitchFamily="34" charset="-18"/>
              </a:rPr>
              <a:t>. Praha: </a:t>
            </a:r>
            <a:r>
              <a:rPr lang="cs-CZ" dirty="0" err="1">
                <a:latin typeface="Source Sans Pro" panose="020B0503030403020204" pitchFamily="34" charset="-18"/>
              </a:rPr>
              <a:t>proFem</a:t>
            </a:r>
            <a:r>
              <a:rPr lang="cs-CZ" dirty="0">
                <a:latin typeface="Source Sans Pro" panose="020B0503030403020204" pitchFamily="34" charset="-18"/>
              </a:rPr>
              <a:t>, 2016. ISBN 978-80-904564-4-0.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en-US" dirty="0">
                <a:latin typeface="Source Sans Pro" panose="020B0503030403020204" pitchFamily="34" charset="-18"/>
              </a:rPr>
              <a:t>FRA - EUROPEAN UNION AGENCY FOR FUNDAMENTAL RIGHTS. </a:t>
            </a:r>
            <a:r>
              <a:rPr lang="en-US" i="1" dirty="0">
                <a:latin typeface="Source Sans Pro" panose="020B0503030403020204" pitchFamily="34" charset="-18"/>
              </a:rPr>
              <a:t>Violence against women an EU-wide survey; results at a glance</a:t>
            </a:r>
            <a:r>
              <a:rPr lang="en-US" dirty="0">
                <a:latin typeface="Source Sans Pro" panose="020B0503030403020204" pitchFamily="34" charset="-18"/>
              </a:rPr>
              <a:t>. Luxemburg: Publ. Off. of the </a:t>
            </a:r>
            <a:r>
              <a:rPr lang="en-US" dirty="0" err="1">
                <a:latin typeface="Source Sans Pro" panose="020B0503030403020204" pitchFamily="34" charset="-18"/>
              </a:rPr>
              <a:t>Europ</a:t>
            </a:r>
            <a:r>
              <a:rPr lang="en-US" dirty="0">
                <a:latin typeface="Source Sans Pro" panose="020B0503030403020204" pitchFamily="34" charset="-18"/>
              </a:rPr>
              <a:t>. Union, 2014. ISBN 9789292393793.</a:t>
            </a:r>
            <a:endParaRPr lang="cs-CZ" dirty="0">
              <a:latin typeface="Source Sans Pro" panose="020B0503030403020204" pitchFamily="34" charset="-18"/>
            </a:endParaRPr>
          </a:p>
          <a:p>
            <a:pPr marL="285750" indent="-285750" algn="ctr" eaLnBrk="1" hangingPunct="1">
              <a:buClr>
                <a:srgbClr val="FF9933"/>
              </a:buClr>
              <a:buFont typeface="Arial" charset="0"/>
              <a:buChar char="•"/>
              <a:defRPr/>
            </a:pPr>
            <a:endParaRPr lang="cs-CZ" altLang="cs-CZ" sz="2400" dirty="0"/>
          </a:p>
          <a:p>
            <a:pPr marL="285750" indent="-285750" algn="ctr" eaLnBrk="1" hangingPunct="1">
              <a:buClr>
                <a:srgbClr val="FF9933"/>
              </a:buClr>
              <a:buFont typeface="Arial" charset="0"/>
              <a:buChar char="•"/>
              <a:defRPr/>
            </a:pPr>
            <a:endParaRPr lang="cs-CZ" altLang="cs-CZ" sz="2400" dirty="0"/>
          </a:p>
          <a:p>
            <a:pPr marL="285750" indent="-285750" algn="ctr" eaLnBrk="1" hangingPunct="1">
              <a:buClr>
                <a:srgbClr val="FF9933"/>
              </a:buClr>
              <a:buFont typeface="Arial" charset="0"/>
              <a:buChar char="•"/>
              <a:defRPr/>
            </a:pPr>
            <a:endParaRPr lang="cs-CZ" altLang="cs-CZ" sz="2400" dirty="0"/>
          </a:p>
          <a:p>
            <a:pPr marL="285750" indent="-285750"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Podnadpis 5">
            <a:extLst>
              <a:ext uri="{FF2B5EF4-FFF2-40B4-BE49-F238E27FC236}">
                <a16:creationId xmlns:a16="http://schemas.microsoft.com/office/drawing/2014/main" id="{CCB5E00B-1B54-4BE2-B1B8-9126340A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773238"/>
            <a:ext cx="8218488" cy="4968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9900"/>
              </a:buClr>
              <a:defRPr/>
            </a:pP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Semestrální výuka kurzu „</a:t>
            </a:r>
            <a:r>
              <a:rPr lang="cs-CZ" altLang="cs-CZ" sz="1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Sociální práce s oběťmi domácího násilí“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endParaRPr lang="cs-CZ" altLang="cs-CZ" sz="1700" i="1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každou středu od 14:00 do 15:40, U 53</a:t>
            </a:r>
          </a:p>
          <a:p>
            <a:pPr lvl="1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  <a:hlinkClick r:id="rId4"/>
              </a:rPr>
              <a:t>vzdelavani@persefona.cz</a:t>
            </a: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 – kontaktní email</a:t>
            </a:r>
          </a:p>
          <a:p>
            <a:pPr lvl="1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altLang="cs-CZ" sz="1700" b="1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altLang="cs-CZ" sz="1700" b="1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rgbClr val="FF9900"/>
              </a:buClr>
              <a:buFont typeface="Arial" panose="020B0604020202020204" pitchFamily="34" charset="0"/>
              <a:buNone/>
              <a:defRPr/>
            </a:pPr>
            <a:endParaRPr lang="cs-CZ" altLang="cs-CZ" sz="1700" b="1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9900"/>
              </a:buClr>
              <a:defRPr/>
            </a:pP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Podmínky ukončení</a:t>
            </a:r>
            <a:r>
              <a:rPr lang="cs-CZ" alt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endParaRPr lang="cs-CZ" altLang="cs-CZ" sz="1700" u="sng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685800" lvl="2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účast na přednáškách  </a:t>
            </a:r>
            <a:r>
              <a:rPr lang="cs-CZ" alt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(maximálně 2 absence)</a:t>
            </a:r>
          </a:p>
          <a:p>
            <a:pPr marL="457200" lvl="2" indent="0" eaLnBrk="1" fontAlgn="auto" hangingPunct="1">
              <a:spcAft>
                <a:spcPts val="0"/>
              </a:spcAft>
              <a:buClr>
                <a:srgbClr val="FF9900"/>
              </a:buClr>
              <a:buFont typeface="Arial" panose="020B0604020202020204" pitchFamily="34" charset="0"/>
              <a:buNone/>
              <a:defRPr/>
            </a:pPr>
            <a:endParaRPr lang="cs-CZ" altLang="cs-CZ" sz="17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685800" lvl="2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seminární práce </a:t>
            </a:r>
            <a:r>
              <a:rPr lang="cs-CZ" alt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– 5-6 stran vlastního textu na zadané téma</a:t>
            </a:r>
          </a:p>
          <a:p>
            <a:pPr marL="457200" lvl="2" indent="0" eaLnBrk="1" fontAlgn="auto" hangingPunct="1">
              <a:spcAft>
                <a:spcPts val="0"/>
              </a:spcAft>
              <a:buClr>
                <a:srgbClr val="FF9900"/>
              </a:buClr>
              <a:buFont typeface="Arial" panose="020B0604020202020204" pitchFamily="34" charset="0"/>
              <a:buNone/>
              <a:defRPr/>
            </a:pPr>
            <a:endParaRPr lang="cs-CZ" altLang="cs-CZ" sz="17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685800" lvl="2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písemný test  - </a:t>
            </a:r>
            <a:r>
              <a:rPr lang="cs-CZ" altLang="cs-CZ" sz="1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předtermín</a:t>
            </a:r>
            <a:r>
              <a:rPr lang="cs-CZ" alt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 pravděpodobně 18.12.2024</a:t>
            </a:r>
            <a:endParaRPr lang="cs-CZ" altLang="cs-CZ" sz="17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</p:txBody>
      </p:sp>
      <p:sp>
        <p:nvSpPr>
          <p:cNvPr id="19460" name="Nadpis 1"/>
          <p:cNvSpPr>
            <a:spLocks noGrp="1"/>
          </p:cNvSpPr>
          <p:nvPr>
            <p:ph type="ctrTitle"/>
          </p:nvPr>
        </p:nvSpPr>
        <p:spPr bwMode="auto">
          <a:xfrm>
            <a:off x="827088" y="284163"/>
            <a:ext cx="820737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40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                  Co nás čeká?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>
            <a:spLocks noGrp="1"/>
          </p:cNvSpPr>
          <p:nvPr>
            <p:ph idx="4294967295"/>
          </p:nvPr>
        </p:nvSpPr>
        <p:spPr bwMode="auto">
          <a:xfrm>
            <a:off x="107950" y="1773238"/>
            <a:ext cx="87122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lvl="2" indent="-355600" algn="just" eaLnBrk="1" hangingPunct="1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altLang="cs-CZ" sz="2500">
                <a:latin typeface="Source Sans Pro" pitchFamily="34" charset="0"/>
              </a:rPr>
              <a:t>Pouze </a:t>
            </a:r>
            <a:r>
              <a:rPr lang="cs-CZ" altLang="cs-CZ" sz="2500" b="1">
                <a:latin typeface="Source Sans Pro" pitchFamily="34" charset="0"/>
              </a:rPr>
              <a:t>14 % žen nahlásilo</a:t>
            </a:r>
            <a:r>
              <a:rPr lang="cs-CZ" altLang="cs-CZ" sz="2500">
                <a:latin typeface="Source Sans Pro" pitchFamily="34" charset="0"/>
              </a:rPr>
              <a:t> </a:t>
            </a:r>
            <a:r>
              <a:rPr lang="cs-CZ" altLang="cs-CZ" sz="2500" b="1">
                <a:latin typeface="Source Sans Pro" pitchFamily="34" charset="0"/>
              </a:rPr>
              <a:t>intimní partnerské násilí na policii</a:t>
            </a:r>
            <a:r>
              <a:rPr lang="cs-CZ" altLang="cs-CZ" sz="2500">
                <a:latin typeface="Source Sans Pro" pitchFamily="34" charset="0"/>
              </a:rPr>
              <a:t>. (4)</a:t>
            </a:r>
            <a:endParaRPr lang="cs-CZ" altLang="cs-CZ" sz="2500" b="1">
              <a:latin typeface="Source Sans Pro" pitchFamily="34" charset="0"/>
              <a:cs typeface="Calibri" panose="020F0502020204030204" pitchFamily="34" charset="0"/>
            </a:endParaRPr>
          </a:p>
          <a:p>
            <a:pPr marL="533400" lvl="2" indent="-355600" algn="just" eaLnBrk="1" hangingPunct="1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Náklady na ošetření a léčbu obětí DN 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v ČR v roce 2014 činily přibližně </a:t>
            </a: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1,850 miliardy korun 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(dalších přibližně 215 milionů pak zaplatily samy oběti DN) (1)</a:t>
            </a:r>
          </a:p>
          <a:p>
            <a:pPr marL="533400" lvl="2" indent="-355600" algn="just" eaLnBrk="1" hangingPunct="1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U </a:t>
            </a: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6 % 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žen znamenal poslední případ DN </a:t>
            </a: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pracovní neschopnost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. Ve </a:t>
            </a: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4 % 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případů v důsledku posledního napadení dokonce </a:t>
            </a: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ztratily zaměstnání. 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(2)</a:t>
            </a:r>
          </a:p>
          <a:p>
            <a:pPr marL="533400" lvl="2" indent="-355600" algn="just" eaLnBrk="1" hangingPunct="1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22 % 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žen, které zažily násilí ze strany partnera a v současné době s ním již nežijí, zažily fyzickou agresi z jeho strany i </a:t>
            </a:r>
            <a:r>
              <a:rPr lang="cs-CZ" altLang="cs-CZ" sz="2500" b="1">
                <a:latin typeface="Source Sans Pro" pitchFamily="34" charset="0"/>
                <a:cs typeface="Calibri" panose="020F0502020204030204" pitchFamily="34" charset="0"/>
              </a:rPr>
              <a:t>poté, co se rozešli</a:t>
            </a:r>
            <a:r>
              <a:rPr lang="cs-CZ" altLang="cs-CZ" sz="2500">
                <a:latin typeface="Source Sans Pro" pitchFamily="34" charset="0"/>
                <a:cs typeface="Calibri" panose="020F0502020204030204" pitchFamily="34" charset="0"/>
              </a:rPr>
              <a:t> (3)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6EAA37-C97F-4395-9B0F-EE61FBD8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8064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+mn-lt"/>
                <a:cs typeface="+mn-cs"/>
              </a:rPr>
              <a:t>         </a:t>
            </a:r>
            <a:r>
              <a:rPr lang="cs-CZ" altLang="cs-CZ" sz="4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Výzkumy a statistiky</a:t>
            </a:r>
          </a:p>
          <a:p>
            <a:pPr eaLnBrk="1" hangingPunct="1">
              <a:defRPr/>
            </a:pPr>
            <a:endParaRPr lang="cs-CZ" sz="4000" b="1" dirty="0">
              <a:solidFill>
                <a:schemeClr val="bg1"/>
              </a:solidFill>
              <a:latin typeface="Source Sans Pro" panose="020B0503030403020204" pitchFamily="34" charset="-18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468982-07C4-4830-BE6D-139187F3E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823792"/>
            <a:ext cx="8568952" cy="118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8775">
              <a:buClr>
                <a:srgbClr val="FF9900"/>
              </a:buClr>
              <a:defRPr/>
            </a:pPr>
            <a:endParaRPr lang="cs-CZ" altLang="cs-CZ" sz="1800" dirty="0"/>
          </a:p>
          <a:p>
            <a:pPr marL="358775">
              <a:buClr>
                <a:srgbClr val="FF9900"/>
              </a:buClr>
              <a:defRPr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cs-CZ" altLang="cs-CZ" sz="3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b="1">
                <a:solidFill>
                  <a:schemeClr val="bg1"/>
                </a:solidFill>
                <a:latin typeface="Source Sans Pro" pitchFamily="34" charset="0"/>
              </a:rPr>
              <a:t>Výzkumy a statistiky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2DA9A-DDB8-40B5-A65F-0815AC97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charset="0"/>
              <a:buNone/>
              <a:defRPr/>
            </a:pPr>
            <a:r>
              <a:rPr lang="cs-CZ" altLang="cs-CZ" sz="2100" dirty="0">
                <a:latin typeface="Source Sans Pro" panose="020B0503030403020204" pitchFamily="34" charset="-18"/>
                <a:cs typeface="Calibri" pitchFamily="34" charset="0"/>
              </a:rPr>
              <a:t>Podle WHO mohou být </a:t>
            </a:r>
            <a:r>
              <a:rPr lang="cs-CZ" altLang="cs-CZ" sz="2100" b="1" dirty="0">
                <a:latin typeface="Source Sans Pro" panose="020B0503030403020204" pitchFamily="34" charset="-18"/>
                <a:cs typeface="Calibri" pitchFamily="34" charset="0"/>
              </a:rPr>
              <a:t>zdravotní následky </a:t>
            </a:r>
            <a:r>
              <a:rPr lang="cs-CZ" altLang="cs-CZ" sz="2100" dirty="0">
                <a:latin typeface="Source Sans Pro" panose="020B0503030403020204" pitchFamily="34" charset="-18"/>
                <a:cs typeface="Calibri" pitchFamily="34" charset="0"/>
              </a:rPr>
              <a:t>násilí páchaného na ženách </a:t>
            </a:r>
            <a:r>
              <a:rPr lang="cs-CZ" altLang="cs-CZ" sz="2100" b="1" dirty="0">
                <a:latin typeface="Source Sans Pro" panose="020B0503030403020204" pitchFamily="34" charset="-18"/>
                <a:cs typeface="Calibri" pitchFamily="34" charset="0"/>
              </a:rPr>
              <a:t>akutní, dlouhodobé, chronické a/nebo smrtelné </a:t>
            </a:r>
            <a:r>
              <a:rPr lang="cs-CZ" altLang="cs-CZ" sz="2100" dirty="0">
                <a:latin typeface="Source Sans Pro" panose="020B0503030403020204" pitchFamily="34" charset="-18"/>
                <a:cs typeface="Calibri" pitchFamily="34" charset="0"/>
              </a:rPr>
              <a:t>(1).</a:t>
            </a:r>
          </a:p>
          <a:p>
            <a:pPr marL="358775">
              <a:buClr>
                <a:srgbClr val="FF9900"/>
              </a:buClr>
              <a:buFont typeface="Arial" charset="0"/>
              <a:buChar char="•"/>
              <a:defRPr/>
            </a:pPr>
            <a:r>
              <a:rPr lang="cs-CZ" alt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5 – 7x vyšší riziko suicidálního chování</a:t>
            </a:r>
          </a:p>
          <a:p>
            <a:pPr marL="358775">
              <a:buClr>
                <a:srgbClr val="FF9900"/>
              </a:buClr>
              <a:buFont typeface="Arial" charset="0"/>
              <a:buChar char="•"/>
              <a:defRPr/>
            </a:pPr>
            <a:r>
              <a:rPr lang="cs-CZ" alt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deprese u 23 % obětí</a:t>
            </a:r>
          </a:p>
          <a:p>
            <a:pPr marL="358775">
              <a:buClr>
                <a:srgbClr val="FF9900"/>
              </a:buClr>
              <a:buFont typeface="Arial" charset="0"/>
              <a:buChar char="•"/>
              <a:defRPr/>
            </a:pPr>
            <a:r>
              <a:rPr lang="cs-CZ" alt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PTSP u 61% obětí</a:t>
            </a:r>
          </a:p>
          <a:p>
            <a:pPr marL="358775">
              <a:buClr>
                <a:srgbClr val="FF9900"/>
              </a:buClr>
              <a:buFont typeface="Arial" charset="0"/>
              <a:buChar char="•"/>
              <a:defRPr/>
            </a:pPr>
            <a:r>
              <a:rPr lang="cs-CZ" alt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úzkostné poruchy u 27 % obětí</a:t>
            </a:r>
          </a:p>
          <a:p>
            <a:pPr marL="358775">
              <a:buClr>
                <a:srgbClr val="FF9900"/>
              </a:buClr>
              <a:buFont typeface="Arial" charset="0"/>
              <a:buChar char="•"/>
              <a:defRPr/>
            </a:pPr>
            <a:r>
              <a:rPr lang="cs-CZ" alt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12 % případů postnatální deprese u obětí DN v těhotenství (5)</a:t>
            </a:r>
          </a:p>
          <a:p>
            <a:pPr marL="358775">
              <a:buClr>
                <a:srgbClr val="FF9900"/>
              </a:buClr>
              <a:buFont typeface="Arial" charset="0"/>
              <a:buChar char="•"/>
              <a:defRPr/>
            </a:pPr>
            <a:endParaRPr lang="cs-CZ" altLang="cs-CZ" sz="1800" dirty="0">
              <a:latin typeface="Source Sans Pro" panose="020B0503030403020204" pitchFamily="34" charset="-18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1300" u="sng" dirty="0">
                <a:latin typeface="Source Sans Pro" panose="020B0503030403020204" pitchFamily="34" charset="-18"/>
              </a:rPr>
              <a:t>Zdroje</a:t>
            </a:r>
            <a:r>
              <a:rPr lang="cs-CZ" sz="1300" dirty="0">
                <a:latin typeface="Source Sans Pro" panose="020B0503030403020204" pitchFamily="34" charset="-18"/>
              </a:rPr>
              <a:t>: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sz="1300" dirty="0">
                <a:latin typeface="Source Sans Pro" panose="020B0503030403020204" pitchFamily="34" charset="-18"/>
              </a:rPr>
              <a:t>HOKR MIHOLOVÁ, Petra, Jitka ONDRUŠKOVÁ a David DOHNAL. </a:t>
            </a:r>
            <a:r>
              <a:rPr lang="cs-CZ" sz="1300" i="1" dirty="0">
                <a:latin typeface="Source Sans Pro" panose="020B0503030403020204" pitchFamily="34" charset="-18"/>
              </a:rPr>
              <a:t>Ekonomické dopady domácího násilí v oblasti zdraví</a:t>
            </a:r>
            <a:r>
              <a:rPr lang="cs-CZ" sz="1300" dirty="0">
                <a:latin typeface="Source Sans Pro" panose="020B0503030403020204" pitchFamily="34" charset="-18"/>
              </a:rPr>
              <a:t>. Praha: </a:t>
            </a:r>
            <a:r>
              <a:rPr lang="cs-CZ" sz="1300" dirty="0" err="1">
                <a:latin typeface="Source Sans Pro" panose="020B0503030403020204" pitchFamily="34" charset="-18"/>
              </a:rPr>
              <a:t>proFem</a:t>
            </a:r>
            <a:r>
              <a:rPr lang="cs-CZ" sz="1300" dirty="0">
                <a:latin typeface="Source Sans Pro" panose="020B0503030403020204" pitchFamily="34" charset="-18"/>
              </a:rPr>
              <a:t>, 2016. ISBN 978-80-904564-4-0.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en-US" sz="1300" dirty="0">
                <a:latin typeface="Source Sans Pro" panose="020B0503030403020204" pitchFamily="34" charset="-18"/>
              </a:rPr>
              <a:t>FRA - EUROPEAN UNION AGENCY FOR FUNDAMENTAL RIGHTS. </a:t>
            </a:r>
            <a:r>
              <a:rPr lang="en-US" sz="1300" i="1" dirty="0">
                <a:latin typeface="Source Sans Pro" panose="020B0503030403020204" pitchFamily="34" charset="-18"/>
              </a:rPr>
              <a:t>Violence against women an EU-wide survey; results at a glance</a:t>
            </a:r>
            <a:r>
              <a:rPr lang="en-US" sz="1300" dirty="0">
                <a:latin typeface="Source Sans Pro" panose="020B0503030403020204" pitchFamily="34" charset="-18"/>
              </a:rPr>
              <a:t>. Luxemburg: Publ. Off. of the </a:t>
            </a:r>
            <a:r>
              <a:rPr lang="en-US" sz="1300" dirty="0" err="1">
                <a:latin typeface="Source Sans Pro" panose="020B0503030403020204" pitchFamily="34" charset="-18"/>
              </a:rPr>
              <a:t>Europ</a:t>
            </a:r>
            <a:r>
              <a:rPr lang="en-US" sz="1300" dirty="0">
                <a:latin typeface="Source Sans Pro" panose="020B0503030403020204" pitchFamily="34" charset="-18"/>
              </a:rPr>
              <a:t>. Union, 2014. ISBN 9789292393793.</a:t>
            </a:r>
            <a:endParaRPr lang="cs-CZ" sz="1300" dirty="0">
              <a:latin typeface="Source Sans Pro" panose="020B0503030403020204" pitchFamily="34" charset="-18"/>
            </a:endParaRP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sz="1300" dirty="0" err="1">
                <a:latin typeface="Source Sans Pro" panose="020B0503030403020204" pitchFamily="34" charset="-18"/>
              </a:rPr>
              <a:t>Pikálková</a:t>
            </a:r>
            <a:r>
              <a:rPr lang="cs-CZ" sz="1300" dirty="0">
                <a:latin typeface="Source Sans Pro" panose="020B0503030403020204" pitchFamily="34" charset="-18"/>
              </a:rPr>
              <a:t>, Simona (</a:t>
            </a:r>
            <a:r>
              <a:rPr lang="cs-CZ" sz="1300" dirty="0" err="1">
                <a:latin typeface="Source Sans Pro" panose="020B0503030403020204" pitchFamily="34" charset="-18"/>
              </a:rPr>
              <a:t>ed</a:t>
            </a:r>
            <a:r>
              <a:rPr lang="cs-CZ" sz="1300" dirty="0">
                <a:latin typeface="Source Sans Pro" panose="020B0503030403020204" pitchFamily="34" charset="-18"/>
              </a:rPr>
              <a:t>.). 2004. </a:t>
            </a:r>
            <a:r>
              <a:rPr lang="cs-CZ" sz="1300" i="1" dirty="0">
                <a:latin typeface="Source Sans Pro" panose="020B0503030403020204" pitchFamily="34" charset="-18"/>
              </a:rPr>
              <a:t>Mezinárodní výzkum násilí na ženách - Česká republika / 2003: příspěvek k sociologickému zkoumání násilí v rodině.</a:t>
            </a:r>
            <a:r>
              <a:rPr lang="cs-CZ" sz="1300" dirty="0">
                <a:latin typeface="Source Sans Pro" panose="020B0503030403020204" pitchFamily="34" charset="-18"/>
              </a:rPr>
              <a:t> Sociologické studie / </a:t>
            </a:r>
            <a:r>
              <a:rPr lang="cs-CZ" sz="1300" dirty="0" err="1">
                <a:latin typeface="Source Sans Pro" panose="020B0503030403020204" pitchFamily="34" charset="-18"/>
              </a:rPr>
              <a:t>Sociological</a:t>
            </a:r>
            <a:r>
              <a:rPr lang="cs-CZ" sz="1300" dirty="0">
                <a:latin typeface="Source Sans Pro" panose="020B0503030403020204" pitchFamily="34" charset="-18"/>
              </a:rPr>
              <a:t> </a:t>
            </a:r>
            <a:r>
              <a:rPr lang="cs-CZ" sz="1300" dirty="0" err="1">
                <a:latin typeface="Source Sans Pro" panose="020B0503030403020204" pitchFamily="34" charset="-18"/>
              </a:rPr>
              <a:t>Studies</a:t>
            </a:r>
            <a:r>
              <a:rPr lang="cs-CZ" sz="1300" dirty="0">
                <a:latin typeface="Source Sans Pro" panose="020B0503030403020204" pitchFamily="34" charset="-18"/>
              </a:rPr>
              <a:t> 04:02. Praha: Sociologický ústav AV ČR. 152 s. ISBN 80-7330-054-0.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sz="1300" dirty="0">
                <a:latin typeface="Source Sans Pro" panose="020B0503030403020204" pitchFamily="34" charset="-18"/>
              </a:rPr>
              <a:t>KUNC, Kamil. </a:t>
            </a:r>
            <a:r>
              <a:rPr lang="cs-CZ" sz="1300" i="1" dirty="0">
                <a:latin typeface="Source Sans Pro" panose="020B0503030403020204" pitchFamily="34" charset="-18"/>
              </a:rPr>
              <a:t>Ekonomické dopady domácího násilí v ČR</a:t>
            </a:r>
            <a:r>
              <a:rPr lang="cs-CZ" sz="1300" dirty="0">
                <a:latin typeface="Source Sans Pro" panose="020B0503030403020204" pitchFamily="34" charset="-18"/>
              </a:rPr>
              <a:t>. Praha: </a:t>
            </a:r>
            <a:r>
              <a:rPr lang="cs-CZ" sz="1300" dirty="0" err="1">
                <a:latin typeface="Source Sans Pro" panose="020B0503030403020204" pitchFamily="34" charset="-18"/>
              </a:rPr>
              <a:t>proFem</a:t>
            </a:r>
            <a:r>
              <a:rPr lang="cs-CZ" sz="1300" dirty="0">
                <a:latin typeface="Source Sans Pro" panose="020B0503030403020204" pitchFamily="34" charset="-18"/>
              </a:rPr>
              <a:t>, c2012. ISBN 978-80-904564-1-9.</a:t>
            </a:r>
          </a:p>
          <a:p>
            <a:pPr marL="228600" lvl="1" indent="-228600" algn="just" eaLnBrk="1" hangingPunct="1">
              <a:lnSpc>
                <a:spcPct val="80000"/>
              </a:lnSpc>
              <a:spcAft>
                <a:spcPts val="300"/>
              </a:spcAft>
              <a:buClr>
                <a:srgbClr val="FF9900"/>
              </a:buClr>
              <a:buSzPct val="120000"/>
              <a:buFont typeface="+mj-lt"/>
              <a:buAutoNum type="arabicPeriod"/>
              <a:defRPr/>
            </a:pPr>
            <a:r>
              <a:rPr lang="cs-CZ" sz="1300" dirty="0">
                <a:latin typeface="Source Sans Pro" panose="020B0503030403020204" pitchFamily="34" charset="-18"/>
              </a:rPr>
              <a:t>VANÍČKOVÁ, Eva. </a:t>
            </a:r>
            <a:r>
              <a:rPr lang="cs-CZ" sz="1300" i="1" dirty="0">
                <a:latin typeface="Source Sans Pro" panose="020B0503030403020204" pitchFamily="34" charset="-18"/>
              </a:rPr>
              <a:t>Násilí a zdraví</a:t>
            </a:r>
            <a:r>
              <a:rPr lang="cs-CZ" sz="1300" dirty="0">
                <a:latin typeface="Source Sans Pro" panose="020B0503030403020204" pitchFamily="34" charset="-18"/>
              </a:rPr>
              <a:t>. Konference: Ekonomické dopady domácího násilí ve zdravotnictví, </a:t>
            </a:r>
            <a:r>
              <a:rPr lang="cs-CZ" sz="1300" dirty="0" err="1">
                <a:latin typeface="Source Sans Pro" panose="020B0503030403020204" pitchFamily="34" charset="-18"/>
              </a:rPr>
              <a:t>ProFem</a:t>
            </a:r>
            <a:r>
              <a:rPr lang="cs-CZ" sz="1300" dirty="0">
                <a:latin typeface="Source Sans Pro" panose="020B0503030403020204" pitchFamily="34" charset="-18"/>
              </a:rPr>
              <a:t>, 2016. </a:t>
            </a:r>
            <a:r>
              <a:rPr lang="cs-CZ" sz="1300" dirty="0" err="1">
                <a:latin typeface="Source Sans Pro" panose="020B0503030403020204" pitchFamily="34" charset="-18"/>
              </a:rPr>
              <a:t>Dostupn</a:t>
            </a:r>
            <a:r>
              <a:rPr lang="cs-CZ" sz="1300" dirty="0">
                <a:latin typeface="Source Sans Pro" panose="020B0503030403020204" pitchFamily="34" charset="-18"/>
              </a:rPr>
              <a:t> z: &lt;http://www.profem.cz/</a:t>
            </a:r>
            <a:r>
              <a:rPr lang="cs-CZ" sz="1300" dirty="0" err="1">
                <a:latin typeface="Source Sans Pro" panose="020B0503030403020204" pitchFamily="34" charset="-18"/>
              </a:rPr>
              <a:t>clanek.aspx?a</a:t>
            </a:r>
            <a:r>
              <a:rPr lang="cs-CZ" sz="1300" dirty="0">
                <a:latin typeface="Source Sans Pro" panose="020B0503030403020204" pitchFamily="34" charset="-18"/>
              </a:rPr>
              <a:t>=407&gt;</a:t>
            </a:r>
          </a:p>
          <a:p>
            <a:pPr>
              <a:buFont typeface="Arial" charset="0"/>
              <a:buChar char="•"/>
              <a:defRPr/>
            </a:pPr>
            <a:endParaRPr lang="cs-CZ" sz="1300" dirty="0">
              <a:latin typeface="Source Sans Pro" panose="020B0503030403020204" pitchFamily="34" charset="-1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3000" b="1">
                <a:solidFill>
                  <a:schemeClr val="bg1"/>
                </a:solidFill>
                <a:latin typeface="Source Sans Pro" pitchFamily="34" charset="0"/>
              </a:rPr>
              <a:t>Tvrzení o domácím násilí </a:t>
            </a:r>
            <a:endParaRPr lang="cs-CZ" altLang="cs-CZ" sz="300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1773238"/>
            <a:ext cx="8867775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1500">
                <a:latin typeface="Source Sans Pro" pitchFamily="34" charset="0"/>
                <a:cs typeface="Calibri" panose="020F0502020204030204" pitchFamily="34" charset="0"/>
              </a:rPr>
              <a:t>    </a:t>
            </a:r>
            <a:r>
              <a:rPr lang="cs-CZ" altLang="cs-CZ" sz="2000">
                <a:latin typeface="Source Sans Pro" pitchFamily="34" charset="0"/>
                <a:cs typeface="Calibri" panose="020F0502020204030204" pitchFamily="34" charset="0"/>
              </a:rPr>
              <a:t>Domácí násilí je částečně i chyba oběti, vinu nelze svalovat pouze 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</a:pPr>
            <a:r>
              <a:rPr lang="cs-CZ" altLang="cs-CZ" sz="2000">
                <a:latin typeface="Source Sans Pro" pitchFamily="34" charset="0"/>
                <a:cs typeface="Calibri" panose="020F0502020204030204" pitchFamily="34" charset="0"/>
              </a:rPr>
              <a:t>      na stranu agresora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</a:pPr>
            <a:endParaRPr lang="cs-CZ" altLang="cs-CZ" sz="2000">
              <a:latin typeface="Source Sans Pro" pitchFamily="34" charset="0"/>
              <a:cs typeface="Calibri" panose="020F0502020204030204" pitchFamily="34" charset="0"/>
            </a:endParaRP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000">
                <a:latin typeface="Source Sans Pro" pitchFamily="34" charset="0"/>
                <a:cs typeface="Calibri" panose="020F0502020204030204" pitchFamily="34" charset="0"/>
              </a:rPr>
              <a:t>   DN je kriminální, nikoli privátní záležitost, a proto by mělo být posuzováno a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</a:pPr>
            <a:r>
              <a:rPr lang="cs-CZ" altLang="cs-CZ" sz="2000">
                <a:latin typeface="Source Sans Pro" pitchFamily="34" charset="0"/>
                <a:cs typeface="Calibri" panose="020F0502020204030204" pitchFamily="34" charset="0"/>
              </a:rPr>
              <a:t>      stíháno stejným způsobem jako násilí vůči cizím osobám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</a:pPr>
            <a:endParaRPr lang="cs-CZ" altLang="cs-CZ" sz="2000">
              <a:latin typeface="Source Sans Pro" pitchFamily="34" charset="0"/>
              <a:cs typeface="Calibri" panose="020F0502020204030204" pitchFamily="34" charset="0"/>
            </a:endParaRP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000">
                <a:latin typeface="Source Sans Pro" pitchFamily="34" charset="0"/>
                <a:cs typeface="Calibri" panose="020F0502020204030204" pitchFamily="34" charset="0"/>
              </a:rPr>
              <a:t>    DN je okrajová záležitost, která se v naší společnosti vyskytuje jen zřídka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endParaRPr lang="cs-CZ" altLang="cs-CZ" sz="2000">
              <a:latin typeface="Source Sans Pro" pitchFamily="34" charset="0"/>
              <a:cs typeface="Calibri" panose="020F0502020204030204" pitchFamily="34" charset="0"/>
            </a:endParaRP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000">
                <a:latin typeface="Source Sans Pro" pitchFamily="34" charset="0"/>
                <a:cs typeface="Calibri" panose="020F0502020204030204" pitchFamily="34" charset="0"/>
              </a:rPr>
              <a:t>    DN jsou spíše hádky, tzv. „ITALSKÉ MANŽELSTVÍ“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endParaRPr lang="cs-CZ" altLang="cs-CZ" sz="2000">
              <a:latin typeface="Source Sans Pro" pitchFamily="34" charset="0"/>
              <a:cs typeface="Calibri" panose="020F0502020204030204" pitchFamily="34" charset="0"/>
            </a:endParaRP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000">
                <a:latin typeface="Source Sans Pro" pitchFamily="34" charset="0"/>
                <a:cs typeface="Calibri" panose="020F0502020204030204" pitchFamily="34" charset="0"/>
              </a:rPr>
              <a:t>    Nikdy to nemůže být vážné, pokud s násilnou osobou oběť zůstává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</a:pPr>
            <a:endParaRPr lang="cs-CZ" altLang="cs-CZ" sz="2000">
              <a:latin typeface="Source Sans Pro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3000" b="1">
                <a:solidFill>
                  <a:schemeClr val="bg1"/>
                </a:solidFill>
                <a:latin typeface="Source Sans Pro" pitchFamily="34" charset="0"/>
              </a:rPr>
              <a:t>Tvrzení o domácím násilí </a:t>
            </a:r>
            <a:endParaRPr lang="cs-CZ" altLang="cs-CZ" sz="30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E4444C-7CA4-4E64-B0BE-8B5FADEF0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697913" cy="5834063"/>
          </a:xfrm>
        </p:spPr>
        <p:txBody>
          <a:bodyPr/>
          <a:lstStyle/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Source Sans Pro" pitchFamily="34" charset="-18"/>
              <a:cs typeface="Calibri" pitchFamily="34" charset="0"/>
            </a:endParaRP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charset="0"/>
              <a:buNone/>
              <a:defRPr/>
            </a:pPr>
            <a:endParaRPr lang="cs-CZ" altLang="cs-CZ" sz="2000" dirty="0">
              <a:latin typeface="Source Sans Pro" pitchFamily="34" charset="-18"/>
              <a:cs typeface="Calibri" pitchFamily="34" charset="0"/>
            </a:endParaRP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itchFamily="2" charset="2"/>
              <a:buChar char="Ø"/>
              <a:defRPr/>
            </a:pPr>
            <a:r>
              <a:rPr lang="cs-CZ" altLang="cs-CZ" sz="1500" dirty="0">
                <a:latin typeface="Source Sans Pro" pitchFamily="34" charset="-18"/>
                <a:cs typeface="Calibri" pitchFamily="34" charset="0"/>
              </a:rPr>
              <a:t>   Domácí násilí se vyskytuje pouze v určitých sociálních vrstvách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charset="0"/>
              <a:buNone/>
              <a:defRPr/>
            </a:pPr>
            <a:endParaRPr lang="cs-CZ" sz="1500" dirty="0">
              <a:latin typeface="Source Sans Pro" pitchFamily="34" charset="-18"/>
              <a:cs typeface="Calibri" pitchFamily="34" charset="0"/>
            </a:endParaRPr>
          </a:p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latin typeface="Source Sans Pro" pitchFamily="34" charset="-18"/>
                <a:cs typeface="Calibri" pitchFamily="34" charset="0"/>
              </a:rPr>
              <a:t>Oběť i původce násilí lze na první pohled rozeznat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  <a:defRPr/>
            </a:pPr>
            <a:endParaRPr lang="cs-CZ" sz="1500" dirty="0">
              <a:latin typeface="Source Sans Pro" pitchFamily="34" charset="-18"/>
              <a:cs typeface="Calibri" pitchFamily="34" charset="0"/>
            </a:endParaRPr>
          </a:p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latin typeface="Source Sans Pro" pitchFamily="34" charset="-18"/>
                <a:cs typeface="Calibri" pitchFamily="34" charset="0"/>
              </a:rPr>
              <a:t>Alkohol a drogy nepředstavují příčinu, ale ani omluvu domácího násilí - alkohol může být pouze katalyzátorem násilí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  <a:defRPr/>
            </a:pPr>
            <a:endParaRPr lang="cs-CZ" sz="1500" dirty="0">
              <a:latin typeface="Source Sans Pro" pitchFamily="34" charset="-18"/>
              <a:cs typeface="Calibri" pitchFamily="34" charset="0"/>
            </a:endParaRPr>
          </a:p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latin typeface="Source Sans Pro" pitchFamily="34" charset="-18"/>
                <a:cs typeface="Calibri" pitchFamily="34" charset="0"/>
              </a:rPr>
              <a:t>Násilí je velmi dobře ukryto za zdmi domovů. Násilník se jeví svému okolí většinou jako sympatická osoba.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charset="0"/>
              <a:buNone/>
              <a:defRPr/>
            </a:pPr>
            <a:endParaRPr lang="cs-CZ" sz="1500" dirty="0">
              <a:latin typeface="Source Sans Pro" pitchFamily="34" charset="-18"/>
              <a:cs typeface="Calibri" pitchFamily="34" charset="0"/>
            </a:endParaRPr>
          </a:p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latin typeface="Source Sans Pro" pitchFamily="34" charset="-18"/>
                <a:cs typeface="Calibri" pitchFamily="34" charset="0"/>
              </a:rPr>
              <a:t>Rodinná terapie může problémy vyřešit</a:t>
            </a:r>
          </a:p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endParaRPr lang="cs-CZ" sz="1500" dirty="0">
              <a:latin typeface="Source Sans Pro" pitchFamily="34" charset="-18"/>
              <a:cs typeface="Calibri" pitchFamily="34" charset="0"/>
            </a:endParaRPr>
          </a:p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latin typeface="Source Sans Pro" pitchFamily="34" charset="-18"/>
                <a:cs typeface="Calibri" pitchFamily="34" charset="0"/>
              </a:rPr>
              <a:t>Agresoři uvádějí často jako důvod pro své ataky, že byli partnerkou/partnerem k tomuto jednání vyprovokováni.</a:t>
            </a:r>
          </a:p>
          <a:p>
            <a:pPr marL="177800" lvl="2" indent="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Arial" charset="0"/>
              <a:buNone/>
              <a:defRPr/>
            </a:pPr>
            <a:endParaRPr lang="cs-CZ" sz="1500" dirty="0">
              <a:latin typeface="Source Sans Pro" pitchFamily="34" charset="-18"/>
              <a:cs typeface="Calibri" pitchFamily="34" charset="0"/>
            </a:endParaRPr>
          </a:p>
          <a:p>
            <a:pPr marL="463550" lvl="2" indent="-285750" algn="just" eaLnBrk="1" hangingPunct="1">
              <a:spcAft>
                <a:spcPts val="3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latin typeface="Source Sans Pro" pitchFamily="34" charset="-18"/>
                <a:cs typeface="Calibri" pitchFamily="34" charset="0"/>
              </a:rPr>
              <a:t>Některé oběti mají násilí ve vztahu rády</a:t>
            </a:r>
          </a:p>
          <a:p>
            <a:pPr>
              <a:buFont typeface="Arial" charset="0"/>
              <a:buChar char="•"/>
              <a:defRPr/>
            </a:pPr>
            <a:endParaRPr lang="cs-CZ" sz="2000" dirty="0">
              <a:latin typeface="Source Sans Pro" panose="020B0503030403020204" pitchFamily="34" charset="-1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5A6FD1-882F-4DEF-B006-F0E308C9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6632"/>
            <a:ext cx="8229600" cy="6109543"/>
          </a:xfrm>
        </p:spPr>
        <p:txBody>
          <a:bodyPr/>
          <a:lstStyle/>
          <a:p>
            <a:pPr marL="0" indent="0">
              <a:buNone/>
              <a:defRPr/>
            </a:pPr>
            <a:endParaRPr lang="cs-CZ" dirty="0">
              <a:latin typeface="Source Sans Pro" panose="020B0503030403020204" pitchFamily="34" charset="-18"/>
            </a:endParaRPr>
          </a:p>
          <a:p>
            <a:pPr marL="0" indent="0">
              <a:buNone/>
              <a:defRPr/>
            </a:pPr>
            <a:r>
              <a:rPr lang="cs-CZ" dirty="0">
                <a:latin typeface="Source Sans Pro" panose="020B0503030403020204" pitchFamily="34" charset="-18"/>
              </a:rPr>
              <a:t>Vaše postřehy a pocity z videí – debata</a:t>
            </a:r>
          </a:p>
          <a:p>
            <a:pPr marL="0" indent="0">
              <a:buNone/>
              <a:defRPr/>
            </a:pPr>
            <a:endParaRPr lang="cs-CZ" dirty="0">
              <a:latin typeface="Source Sans Pro" panose="020B0503030403020204" pitchFamily="34" charset="-18"/>
            </a:endParaRPr>
          </a:p>
          <a:p>
            <a:pPr>
              <a:defRPr/>
            </a:pPr>
            <a:endParaRPr lang="cs-CZ" sz="900" dirty="0">
              <a:latin typeface="Source Sans Pro" panose="020B0503030403020204" pitchFamily="34" charset="-18"/>
            </a:endParaRPr>
          </a:p>
          <a:p>
            <a:pPr>
              <a:defRPr/>
            </a:pPr>
            <a:r>
              <a:rPr lang="cs-CZ" sz="1800" dirty="0">
                <a:latin typeface="Source Sans Pro" panose="020B0503030403020204" pitchFamily="34" charset="-18"/>
              </a:rPr>
              <a:t>Každý domov by měl být bezpečným místem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1800" dirty="0">
                <a:latin typeface="Source Sans Pro" panose="020B0503030403020204" pitchFamily="34" charset="-18"/>
                <a:hlinkClick r:id="rId3"/>
              </a:rPr>
              <a:t>https://www.youtube.com/watch?v=WPoouzZM1DI</a:t>
            </a:r>
            <a:endParaRPr lang="cs-CZ" sz="1800" dirty="0">
              <a:latin typeface="Source Sans Pro" panose="020B0503030403020204" pitchFamily="34" charset="-18"/>
            </a:endParaRPr>
          </a:p>
          <a:p>
            <a:pPr>
              <a:defRPr/>
            </a:pPr>
            <a:endParaRPr lang="cs-CZ" sz="1800" dirty="0">
              <a:latin typeface="Source Sans Pro" panose="020B0503030403020204" pitchFamily="34" charset="-18"/>
            </a:endParaRPr>
          </a:p>
          <a:p>
            <a:pPr>
              <a:defRPr/>
            </a:pPr>
            <a:r>
              <a:rPr lang="cs-CZ" sz="1800" dirty="0">
                <a:latin typeface="Source Sans Pro" panose="020B0503030403020204" pitchFamily="34" charset="-18"/>
              </a:rPr>
              <a:t>Společně za bezpečný domov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1800" dirty="0">
                <a:latin typeface="Source Sans Pro" panose="020B0503030403020204" pitchFamily="34" charset="-18"/>
                <a:hlinkClick r:id="rId4"/>
              </a:rPr>
              <a:t>https://www.youtube.com/watch?v=yIAzpmCp9QM</a:t>
            </a:r>
            <a:endParaRPr lang="cs-CZ" sz="1800" dirty="0">
              <a:latin typeface="Source Sans Pro" panose="020B0503030403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1800" dirty="0">
              <a:latin typeface="Source Sans Pro" panose="020B0503030403020204" pitchFamily="34" charset="-18"/>
            </a:endParaRPr>
          </a:p>
          <a:p>
            <a:pPr>
              <a:defRPr/>
            </a:pPr>
            <a:r>
              <a:rPr lang="cs-CZ" sz="1800" dirty="0">
                <a:latin typeface="Source Sans Pro" panose="020B0503030403020204" pitchFamily="34" charset="-18"/>
              </a:rPr>
              <a:t>Děti se učí od nás</a:t>
            </a:r>
          </a:p>
          <a:p>
            <a:pPr marL="0" indent="0">
              <a:buNone/>
              <a:defRPr/>
            </a:pPr>
            <a:r>
              <a:rPr lang="cs-CZ" sz="1800" dirty="0">
                <a:latin typeface="Source Sans Pro" panose="020B0503030403020204" pitchFamily="34" charset="-18"/>
                <a:hlinkClick r:id="rId5"/>
              </a:rPr>
              <a:t>https://www.youtube.com/watch?v=V_-hNzo1100</a:t>
            </a:r>
            <a:endParaRPr lang="cs-CZ" sz="1800" dirty="0">
              <a:latin typeface="Source Sans Pro" panose="020B0503030403020204" pitchFamily="34" charset="-18"/>
            </a:endParaRPr>
          </a:p>
          <a:p>
            <a:pPr>
              <a:defRPr/>
            </a:pPr>
            <a:endParaRPr lang="cs-CZ" sz="1800" dirty="0">
              <a:latin typeface="Source Sans Pro" panose="020B0503030403020204" pitchFamily="34" charset="-18"/>
            </a:endParaRPr>
          </a:p>
          <a:p>
            <a:pPr>
              <a:defRPr/>
            </a:pPr>
            <a:r>
              <a:rPr lang="cs-CZ" sz="1800" dirty="0">
                <a:latin typeface="Source Sans Pro" panose="020B0503030403020204" pitchFamily="34" charset="-18"/>
              </a:rPr>
              <a:t>Je tohle láska?</a:t>
            </a:r>
          </a:p>
          <a:p>
            <a:pPr marL="0" indent="0">
              <a:buNone/>
              <a:defRPr/>
            </a:pPr>
            <a:r>
              <a:rPr lang="cs-CZ" sz="1800" dirty="0">
                <a:latin typeface="Source Sans Pro" panose="020B0503030403020204" pitchFamily="34" charset="-18"/>
                <a:hlinkClick r:id="rId6"/>
              </a:rPr>
              <a:t>https://www.youtube.com/watch?v=AnauNQNE0-g</a:t>
            </a:r>
            <a:endParaRPr lang="cs-CZ" sz="1800" dirty="0">
              <a:latin typeface="Source Sans Pro" panose="020B0503030403020204" pitchFamily="34" charset="-18"/>
            </a:endParaRPr>
          </a:p>
          <a:p>
            <a:pPr marL="0" indent="0">
              <a:buNone/>
              <a:defRPr/>
            </a:pPr>
            <a:endParaRPr lang="cs-CZ" sz="1800" dirty="0">
              <a:latin typeface="Source Sans Pro" panose="020B0503030403020204" pitchFamily="34" charset="-18"/>
            </a:endParaRPr>
          </a:p>
          <a:p>
            <a:pPr marL="0" indent="0">
              <a:buNone/>
              <a:defRPr/>
            </a:pPr>
            <a:endParaRPr lang="cs-CZ" sz="1800" dirty="0">
              <a:latin typeface="Source Sans Pro" panose="020B0503030403020204" pitchFamily="34" charset="-18"/>
            </a:endParaRPr>
          </a:p>
          <a:p>
            <a:pPr marL="0" indent="0">
              <a:buNone/>
              <a:defRPr/>
            </a:pPr>
            <a:endParaRPr lang="cs-CZ" sz="1800" dirty="0">
              <a:latin typeface="Source Sans Pro" panose="020B0503030403020204" pitchFamily="34" charset="-18"/>
            </a:endParaRPr>
          </a:p>
          <a:p>
            <a:pPr marL="0" indent="0">
              <a:buNone/>
              <a:defRPr/>
            </a:pPr>
            <a:endParaRPr lang="cs-CZ" sz="1800" dirty="0">
              <a:latin typeface="Source Sans Pro" panose="020B0503030403020204" pitchFamily="34" charset="-18"/>
            </a:endParaRPr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83629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4000" b="1">
                <a:solidFill>
                  <a:schemeClr val="bg1"/>
                </a:solidFill>
                <a:latin typeface="Source Sans Pro" pitchFamily="34" charset="0"/>
              </a:rPr>
              <a:t>Kontakty na Persefonu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D10433-842F-4F8F-9D73-8DC5C6E7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cs-CZ" sz="2000" b="1" dirty="0">
              <a:latin typeface="Source Sans Pro" panose="020B0503030403020204" pitchFamily="34" charset="-18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000" b="1" dirty="0">
              <a:latin typeface="Source Sans Pro" panose="020B0503030403020204" pitchFamily="34" charset="-18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2000" b="1" dirty="0">
                <a:latin typeface="Source Sans Pro" panose="020B0503030403020204" pitchFamily="34" charset="-18"/>
                <a:cs typeface="Arial" panose="020B0604020202020204" pitchFamily="34" charset="0"/>
              </a:rPr>
              <a:t>             Persefona, z. s.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b="1" dirty="0">
                <a:latin typeface="Source Sans Pro" panose="020B0503030403020204" pitchFamily="34" charset="-18"/>
                <a:cs typeface="Arial" panose="020B0604020202020204" pitchFamily="34" charset="0"/>
              </a:rPr>
              <a:t>             Gorkého 17, Brno</a:t>
            </a:r>
          </a:p>
          <a:p>
            <a:pPr marL="0" indent="0">
              <a:buFont typeface="Arial" charset="0"/>
              <a:buNone/>
              <a:defRPr/>
            </a:pPr>
            <a:endParaRPr lang="cs-CZ" sz="2500" b="1" dirty="0">
              <a:latin typeface="Source Sans Pro" panose="020B0503030403020204" pitchFamily="34" charset="-18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500" b="1" dirty="0">
              <a:latin typeface="Source Sans Pro" panose="020B0503030403020204" pitchFamily="34" charset="-18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1800" b="1" dirty="0">
                <a:latin typeface="Source Sans Pro" panose="020B0503030403020204" pitchFamily="34" charset="-18"/>
                <a:cs typeface="Arial" panose="020B0604020202020204" pitchFamily="34" charset="0"/>
              </a:rPr>
              <a:t>Tel.: 737 834 345 </a:t>
            </a:r>
            <a:r>
              <a:rPr 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(pro oběti a osoby blízké)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800" b="1" dirty="0">
                <a:latin typeface="Source Sans Pro" panose="020B0503030403020204" pitchFamily="34" charset="-18"/>
                <a:cs typeface="Arial" panose="020B0604020202020204" pitchFamily="34" charset="0"/>
              </a:rPr>
              <a:t>          731 442 731 </a:t>
            </a:r>
            <a:r>
              <a:rPr 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(pro původce násilí v blízkých vztazích)</a:t>
            </a:r>
          </a:p>
          <a:p>
            <a:pPr marL="0" indent="0">
              <a:buFont typeface="Arial" charset="0"/>
              <a:buNone/>
              <a:defRPr/>
            </a:pPr>
            <a:endParaRPr lang="cs-CZ" sz="2500" b="1" dirty="0">
              <a:latin typeface="Source Sans Pro" panose="020B0503030403020204" pitchFamily="34" charset="-18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1800" b="1" dirty="0">
                <a:latin typeface="Source Sans Pro" panose="020B0503030403020204" pitchFamily="34" charset="-18"/>
                <a:cs typeface="Arial" panose="020B0604020202020204" pitchFamily="34" charset="0"/>
              </a:rPr>
              <a:t>Email: poradna@persefona.cz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-18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(oběti, osoby blízké)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800" b="1" dirty="0">
                <a:latin typeface="Source Sans Pro" panose="020B0503030403020204" pitchFamily="34" charset="-18"/>
                <a:cs typeface="Arial" panose="020B0604020202020204" pitchFamily="34" charset="0"/>
              </a:rPr>
              <a:t>             </a:t>
            </a:r>
            <a:r>
              <a:rPr 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 </a:t>
            </a:r>
            <a:r>
              <a:rPr lang="cs-CZ" sz="1800" b="1" dirty="0">
                <a:latin typeface="Source Sans Pro" panose="020B0503030403020204" pitchFamily="34" charset="-18"/>
                <a:cs typeface="Arial" panose="020B0604020202020204" pitchFamily="34" charset="0"/>
              </a:rPr>
              <a:t>bezpecnesouziti@persefona.cz</a:t>
            </a:r>
            <a:r>
              <a:rPr lang="cs-CZ" sz="1800" dirty="0">
                <a:latin typeface="Source Sans Pro" panose="020B0503030403020204" pitchFamily="34" charset="-18"/>
                <a:cs typeface="Arial" panose="020B0604020202020204" pitchFamily="34" charset="0"/>
              </a:rPr>
              <a:t> (program zvládání agrese)</a:t>
            </a:r>
            <a:endParaRPr lang="cs-CZ" sz="1800" b="1" dirty="0">
              <a:latin typeface="Source Sans Pro" panose="020B0503030403020204" pitchFamily="34" charset="-18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1800" b="1" dirty="0">
                <a:latin typeface="Source Sans Pro" panose="020B0503030403020204" pitchFamily="34" charset="-18"/>
                <a:cs typeface="Arial" panose="020B0604020202020204" pitchFamily="34" charset="0"/>
              </a:rPr>
              <a:t>WEB:   www.persefona.cz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800" b="1" dirty="0">
                <a:latin typeface="Source Sans Pro" panose="020B0503030403020204" pitchFamily="34" charset="-18"/>
                <a:cs typeface="Arial" panose="020B0604020202020204" pitchFamily="34" charset="0"/>
              </a:rPr>
              <a:t>FB:       Persefona, z. s.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-18"/>
                <a:cs typeface="Arial" panose="020B0604020202020204" pitchFamily="34" charset="0"/>
              </a:rPr>
              <a:t>	 	         		</a:t>
            </a:r>
            <a:endParaRPr lang="cs-CZ" sz="2500" b="1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-18"/>
            </a:endParaRPr>
          </a:p>
          <a:p>
            <a:pPr>
              <a:buFont typeface="Arial" charset="0"/>
              <a:buChar char="•"/>
              <a:defRPr/>
            </a:pPr>
            <a:endParaRPr lang="cs-CZ" sz="2500" dirty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773238"/>
            <a:ext cx="4032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0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   Zadání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89A52E-31DD-4844-9D43-E6511BE2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52513"/>
            <a:ext cx="8445500" cy="56165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Zpracování seminární práce k některému z prezentovaných témat:</a:t>
            </a:r>
          </a:p>
          <a:p>
            <a:pPr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v rozsahu 5-6 normostran (1 NS = 1800 zn.) vlastního textu: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        (tzn. řádkování 1 ½, velikost písma: 12, okr.: 2,5 cm, bez úvodní strany a literatury).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         </a:t>
            </a:r>
            <a:r>
              <a:rPr lang="cs-CZ" sz="1700" dirty="0">
                <a:solidFill>
                  <a:srgbClr val="FF0000"/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ODEVZDÁNÍ: DO 9.1. 2025 vč.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Možná témata: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kazuistika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 (popsání reálného případu z vaší praxe – nikoli z osobního života, příp. z jiných informačních  zdrojů – se zaměřením na prožívání oběti DN, přístup pracovníka ke klientovi a návrh postupu řešení situace).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endParaRPr lang="cs-CZ" sz="1700" b="1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domácí násilí v ČR 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(analýza určitého typu služeb pro oběti DN – př. přístup psychiatrické nemocnice k oběti DN, dále např. analýza kampaně proti DN, dostupných výzkumů aj).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domácí násilí v zahraničí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 (domácí násilí z pohledu WHO/EU/či některé konkrétní země – např. na téma systém pomoci obětem DN).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9900"/>
              </a:buClr>
              <a:buFont typeface="Arial" charset="0"/>
              <a:buNone/>
              <a:defRPr/>
            </a:pPr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jiné zaměření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-18"/>
                <a:cs typeface="Times New Roman" panose="02020603050405020304" pitchFamily="18" charset="0"/>
              </a:rPr>
              <a:t> seminární práce (po konzultaci  s vyučujícími)</a:t>
            </a:r>
          </a:p>
          <a:p>
            <a:pPr>
              <a:buFont typeface="Arial" charset="0"/>
              <a:buChar char="•"/>
              <a:defRPr/>
            </a:pPr>
            <a:endParaRPr lang="cs-CZ" sz="2000" dirty="0">
              <a:latin typeface="Source Sans Pro" panose="020B0503030403020204" pitchFamily="34" charset="-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>
            <a:extLst>
              <a:ext uri="{FF2B5EF4-FFF2-40B4-BE49-F238E27FC236}">
                <a16:creationId xmlns:a16="http://schemas.microsoft.com/office/drawing/2014/main" id="{CADF91B8-FE98-4077-A6C8-69BAAEDC5EB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11188" y="1649413"/>
            <a:ext cx="7416800" cy="2716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altLang="cs-CZ" sz="1400" b="1" dirty="0">
                <a:latin typeface="Source Sans Pro" panose="020B0503030403020204" pitchFamily="34" charset="-18"/>
              </a:rPr>
              <a:t>Posláním Persefony je zvyšovat porozumění všem aspektům problematiky domácího a sexuálního násilí a hledat optimální způsoby jeho řešení.</a:t>
            </a:r>
          </a:p>
          <a:p>
            <a:pPr algn="just" eaLnBrk="1" hangingPunct="1">
              <a:buClr>
                <a:srgbClr val="FF9933"/>
              </a:buClr>
              <a:buFont typeface="Arial" charset="0"/>
              <a:buChar char="•"/>
              <a:defRPr/>
            </a:pPr>
            <a:endParaRPr lang="cs-CZ" altLang="cs-CZ" sz="1400" dirty="0">
              <a:latin typeface="Source Sans Pro" pitchFamily="34" charset="-18"/>
            </a:endParaRPr>
          </a:p>
          <a:p>
            <a:pPr algn="just" eaLnBrk="1" hangingPunct="1"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altLang="cs-CZ" sz="1400" b="1" dirty="0">
                <a:latin typeface="Source Sans Pro" pitchFamily="34" charset="-18"/>
              </a:rPr>
              <a:t>NNO</a:t>
            </a:r>
            <a:r>
              <a:rPr lang="cs-CZ" altLang="cs-CZ" sz="1400" dirty="0">
                <a:latin typeface="Source Sans Pro" pitchFamily="34" charset="-18"/>
              </a:rPr>
              <a:t> - poskytuje základní a odborné sociální poradenství </a:t>
            </a:r>
            <a:r>
              <a:rPr lang="cs-CZ" altLang="cs-CZ" sz="1400" b="1" dirty="0">
                <a:latin typeface="Source Sans Pro" pitchFamily="34" charset="-18"/>
              </a:rPr>
              <a:t>dle zákona č. 108/2006 Sb., o sociálních službách. </a:t>
            </a:r>
          </a:p>
          <a:p>
            <a:pPr marL="0" indent="0" algn="just" eaLnBrk="1" hangingPunct="1">
              <a:buClr>
                <a:srgbClr val="FF9933"/>
              </a:buClr>
              <a:buFont typeface="Arial" charset="0"/>
              <a:buNone/>
              <a:defRPr/>
            </a:pPr>
            <a:endParaRPr lang="cs-CZ" altLang="cs-CZ" sz="1400" dirty="0">
              <a:latin typeface="Source Sans Pro" pitchFamily="34" charset="-18"/>
            </a:endParaRPr>
          </a:p>
          <a:p>
            <a:pPr algn="just" eaLnBrk="1" hangingPunct="1"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altLang="cs-CZ" sz="1400" dirty="0">
                <a:latin typeface="Source Sans Pro" pitchFamily="34" charset="-18"/>
              </a:rPr>
              <a:t>Zároveň je registrovaným poskytovatelem pomoci obětem TČ </a:t>
            </a:r>
            <a:r>
              <a:rPr lang="cs-CZ" altLang="cs-CZ" sz="1400" b="1" dirty="0">
                <a:latin typeface="Source Sans Pro" pitchFamily="34" charset="-18"/>
              </a:rPr>
              <a:t>dle zákona č. 45/2013 Sb., o obětech trestných činů.</a:t>
            </a:r>
          </a:p>
          <a:p>
            <a:pPr marL="0" indent="0" algn="just" eaLnBrk="1" hangingPunct="1">
              <a:buClr>
                <a:srgbClr val="FF9933"/>
              </a:buClr>
              <a:buFont typeface="Arial" charset="0"/>
              <a:buNone/>
              <a:defRPr/>
            </a:pPr>
            <a:endParaRPr lang="cs-CZ" altLang="cs-CZ" sz="1400" dirty="0">
              <a:latin typeface="Source Sans Pro" pitchFamily="34" charset="-18"/>
            </a:endParaRPr>
          </a:p>
          <a:p>
            <a:pPr algn="just" eaLnBrk="1" hangingPunct="1"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altLang="cs-CZ" sz="1400" dirty="0">
                <a:latin typeface="Source Sans Pro" pitchFamily="34" charset="-18"/>
              </a:rPr>
              <a:t>Sídlo v Brně + kontaktní místa v rámci JMK (Židlochovice, Slavkov, Ivančice)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1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8B1B79-C50F-4951-9E87-9E770B17A4CB}"/>
              </a:ext>
            </a:extLst>
          </p:cNvPr>
          <p:cNvGraphicFramePr/>
          <p:nvPr/>
        </p:nvGraphicFramePr>
        <p:xfrm>
          <a:off x="251520" y="3425638"/>
          <a:ext cx="8640960" cy="343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6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Nadpis 1"/>
          <p:cNvSpPr>
            <a:spLocks noGrp="1"/>
          </p:cNvSpPr>
          <p:nvPr>
            <p:ph type="ctrTitle"/>
          </p:nvPr>
        </p:nvSpPr>
        <p:spPr bwMode="auto">
          <a:xfrm>
            <a:off x="2700338" y="260350"/>
            <a:ext cx="3389312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0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  Kdo je Persefona?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30A9CA6-8154-4E60-883F-B911FE7349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604" name="Nadpis 1"/>
          <p:cNvSpPr>
            <a:spLocks noGrp="1"/>
          </p:cNvSpPr>
          <p:nvPr>
            <p:ph type="ctrTitle"/>
          </p:nvPr>
        </p:nvSpPr>
        <p:spPr bwMode="auto">
          <a:xfrm>
            <a:off x="2411413" y="317500"/>
            <a:ext cx="4176712" cy="950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0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   Činnost organizace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8E095B-2EB8-463C-BC39-2DC6B3B6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Statistika Persefony 2023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BCFA62-D5C8-4D6B-AD09-BFBCE385A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defRPr/>
            </a:pPr>
            <a:r>
              <a:rPr lang="cs-CZ" sz="2000" b="1" u="sng" dirty="0">
                <a:latin typeface="Source Sans Pro" panose="020B0503030403020204" pitchFamily="34" charset="-18"/>
                <a:ea typeface="Calibri"/>
                <a:cs typeface="Times New Roman"/>
              </a:rPr>
              <a:t>Služby poskytnuty 625 osobám:</a:t>
            </a:r>
            <a:endParaRPr lang="cs-CZ" sz="2000" dirty="0">
              <a:latin typeface="Source Sans Pro" panose="020B0503030403020204" pitchFamily="34" charset="-18"/>
              <a:ea typeface="Calibri"/>
              <a:cs typeface="Times New Roman"/>
            </a:endParaRP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328 obětí násilí (z toho 21 mužů; 118 příp. sexuálního násilí)</a:t>
            </a: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82 osob blízkých </a:t>
            </a: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104 původců násilí (z toho 32 žen a 72 mužů)</a:t>
            </a: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81 odborníků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defRPr/>
            </a:pPr>
            <a:r>
              <a:rPr lang="cs-CZ" sz="2000" b="1" u="sng" dirty="0">
                <a:latin typeface="Source Sans Pro" panose="020B0503030403020204" pitchFamily="34" charset="-18"/>
                <a:ea typeface="Calibri"/>
                <a:cs typeface="Times New Roman"/>
              </a:rPr>
              <a:t>Počet konzultací:</a:t>
            </a:r>
            <a:endParaRPr lang="cs-CZ" sz="2000" dirty="0">
              <a:latin typeface="Source Sans Pro" panose="020B0503030403020204" pitchFamily="34" charset="-18"/>
              <a:ea typeface="Calibri"/>
              <a:cs typeface="Times New Roman"/>
            </a:endParaRP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1 519 osobních konzultací</a:t>
            </a: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1 285 telefonických </a:t>
            </a: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2853 emailových</a:t>
            </a:r>
          </a:p>
          <a:p>
            <a:pPr lvl="5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2743200" algn="l"/>
              </a:tabLst>
              <a:defRPr/>
            </a:pPr>
            <a:r>
              <a:rPr lang="cs-CZ" sz="1700" dirty="0">
                <a:latin typeface="Source Sans Pro" panose="020B0503030403020204" pitchFamily="34" charset="-18"/>
                <a:ea typeface="Calibri"/>
                <a:cs typeface="Times New Roman"/>
              </a:rPr>
              <a:t>107 chatových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38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30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7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Principy a formy </a:t>
            </a:r>
            <a:br>
              <a:rPr lang="cs-CZ" altLang="cs-CZ" sz="27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</a:br>
            <a:r>
              <a:rPr lang="cs-CZ" altLang="cs-CZ" sz="27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poskytovaných služeb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537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Source Sans Pro" pitchFamily="34" charset="0"/>
            </a:endParaRP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None/>
            </a:pPr>
            <a:r>
              <a:rPr lang="cs-CZ" altLang="cs-CZ" sz="1400" b="1" dirty="0">
                <a:latin typeface="Source Sans Pro" pitchFamily="34" charset="0"/>
              </a:rPr>
              <a:t>Principy poskytovaných sociálních služeb: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None/>
            </a:pPr>
            <a:endParaRPr lang="cs-CZ" altLang="cs-CZ" sz="1400" b="1" dirty="0">
              <a:latin typeface="Source Sans Pro" pitchFamily="34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anonymita 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bezplatnost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bezpečné a důvěrné prostředí (mlčenlivost a její limity)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odbornost a profesionalita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dobrovolnost  (motivovanost samotného klienta k využívání služby)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podpora kompetencí k řešení situace vlastními silami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služba je poskytovaná v souladu s etickým kodexem a standardy kvality sociálních služeb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1300" dirty="0">
              <a:latin typeface="Source Sans Pro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</a:pPr>
            <a:r>
              <a:rPr lang="cs-CZ" altLang="cs-CZ" sz="1300" b="1" dirty="0">
                <a:latin typeface="Source Sans Pro" pitchFamily="34" charset="0"/>
                <a:cs typeface="Calibri" panose="020F0502020204030204" pitchFamily="34" charset="0"/>
              </a:rPr>
              <a:t>Poradenství je poskytováno ve formě konzultací: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u="sng" dirty="0">
                <a:latin typeface="Source Sans Pro" pitchFamily="34" charset="0"/>
                <a:cs typeface="Calibri" panose="020F0502020204030204" pitchFamily="34" charset="0"/>
              </a:rPr>
              <a:t>osobních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telefonických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emailových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chatových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</a:pPr>
            <a:r>
              <a:rPr lang="cs-CZ" altLang="cs-CZ" sz="1300" dirty="0">
                <a:latin typeface="Source Sans Pro" pitchFamily="34" charset="0"/>
                <a:cs typeface="Calibri" panose="020F0502020204030204" pitchFamily="34" charset="0"/>
              </a:rPr>
              <a:t>→      ve všední dny od 9:00-17:00 hodin (v hlavním sídle na Gorkého 17 v Brně)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20000"/>
              <a:buFont typeface="Arial" panose="020B0604020202020204" pitchFamily="34" charset="0"/>
              <a:buNone/>
            </a:pPr>
            <a:endParaRPr lang="cs-CZ" altLang="cs-CZ" sz="1300" dirty="0">
              <a:latin typeface="Source Sans Pro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30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Domácí násilí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3EC60-BFB3-4A82-B483-78A0A1B2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73238"/>
            <a:ext cx="8362950" cy="4352925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sz="2500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vzniká ve všech typech </a:t>
            </a:r>
            <a:r>
              <a:rPr lang="cs-CZ" sz="2500" b="1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rodinných a blízkých vztahů</a:t>
            </a:r>
          </a:p>
          <a:p>
            <a:pPr marL="457200" indent="-457200">
              <a:spcBef>
                <a:spcPct val="0"/>
              </a:spcBef>
              <a:buClr>
                <a:srgbClr val="FF9933"/>
              </a:buClr>
              <a:buFont typeface="Arial" charset="0"/>
              <a:buChar char="•"/>
              <a:defRPr/>
            </a:pPr>
            <a:endParaRPr lang="cs-CZ" sz="2500" dirty="0"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sz="2500" b="1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směřuje</a:t>
            </a:r>
            <a:r>
              <a:rPr lang="cs-CZ" sz="2500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 nejen k manželům či partnerům, ale i seniorům, dětem, zdravotně handicapovaným aj.</a:t>
            </a:r>
            <a:endParaRPr lang="cs-CZ" altLang="cs-CZ" sz="2500" dirty="0">
              <a:solidFill>
                <a:srgbClr val="FF0000"/>
              </a:solidFill>
              <a:latin typeface="Source Sans Pro" panose="020B0503030403020204" pitchFamily="34" charset="-18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>
                <a:srgbClr val="FF9933"/>
              </a:buClr>
              <a:buFont typeface="Arial" charset="0"/>
              <a:buNone/>
              <a:defRPr/>
            </a:pPr>
            <a:endParaRPr lang="cs-CZ" sz="2500" dirty="0"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sz="2500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vyskytuje se v rámci </a:t>
            </a:r>
            <a:r>
              <a:rPr lang="cs-CZ" sz="2500" b="1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celé společnosti</a:t>
            </a:r>
          </a:p>
          <a:p>
            <a:pPr marL="457200" indent="-457200">
              <a:spcBef>
                <a:spcPct val="0"/>
              </a:spcBef>
              <a:buClr>
                <a:srgbClr val="FF9933"/>
              </a:buClr>
              <a:buFont typeface="Arial" charset="0"/>
              <a:buChar char="•"/>
              <a:defRPr/>
            </a:pPr>
            <a:endParaRPr lang="cs-CZ" sz="2500" dirty="0">
              <a:latin typeface="Source Sans Pro" panose="020B0503030403020204" pitchFamily="34" charset="-18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>
                <a:srgbClr val="FF9933"/>
              </a:buClr>
              <a:buFont typeface="Arial" charset="0"/>
              <a:buChar char="•"/>
              <a:defRPr/>
            </a:pPr>
            <a:r>
              <a:rPr lang="cs-CZ" sz="2500" b="1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týká se všech </a:t>
            </a:r>
            <a:r>
              <a:rPr lang="cs-CZ" sz="2500" dirty="0">
                <a:latin typeface="Source Sans Pro" panose="020B0503030403020204" pitchFamily="34" charset="-18"/>
                <a:cs typeface="Times New Roman" panose="02020603050405020304" pitchFamily="18" charset="0"/>
              </a:rPr>
              <a:t>bez ohledu na pohlaví, věk, vzdělání, sociální postavení, životní styl, náboženskou orientaci, rasu, kulturu…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3000" b="1">
                <a:solidFill>
                  <a:schemeClr val="bg1"/>
                </a:solidFill>
                <a:latin typeface="Source Sans Pro" pitchFamily="34" charset="0"/>
                <a:cs typeface="Times New Roman" panose="02020603050405020304" pitchFamily="18" charset="0"/>
              </a:rPr>
              <a:t>Domácí násilí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323850" y="1773238"/>
            <a:ext cx="8362950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i="1" u="sng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Násilí</a:t>
            </a:r>
            <a:r>
              <a:rPr lang="cs-CZ" sz="1800" i="1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 je čin namířený proti druhému člověku, který mu má ublížit, způsobit bolest, zastrašit ho nebo ponížit, aby jednal proti své vůli, respektive aby nejednal podle své vůle. </a:t>
            </a:r>
            <a:r>
              <a:rPr lang="cs-CZ" sz="18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(</a:t>
            </a:r>
            <a:r>
              <a:rPr lang="cs-CZ" sz="1800" dirty="0" err="1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Isdal</a:t>
            </a:r>
            <a:r>
              <a:rPr lang="cs-CZ" sz="18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, 2000)</a:t>
            </a:r>
            <a:endParaRPr lang="cs-CZ" sz="1800" b="1" i="1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  <a:sym typeface="Calibri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i="1" u="sng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Domácí násilí</a:t>
            </a:r>
            <a:r>
              <a:rPr lang="cs-CZ" sz="1800" i="1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 jsou veškeré akty fyzického, sexuálního, psychického, ekonomického či dalších forem násilí, k němuž dochází </a:t>
            </a:r>
            <a:r>
              <a:rPr lang="cs-CZ" sz="1800" b="1" i="1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v rodině nebo v domácnosti anebo mezi bývalými či stávajícími manžely, partnery či osobami blízkými</a:t>
            </a:r>
            <a:r>
              <a:rPr lang="cs-CZ" sz="1800" i="1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, bez ohledu na to, zda násilná osoba sdílí nebo sdílela společnou domácnost s obou ohroženou tímto násilím. </a:t>
            </a:r>
            <a:r>
              <a:rPr lang="cs-CZ" sz="18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(Akční plán prevence domácího a </a:t>
            </a:r>
            <a:r>
              <a:rPr lang="cs-CZ" sz="1800" dirty="0" err="1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genderově</a:t>
            </a:r>
            <a:r>
              <a:rPr lang="cs-CZ" sz="18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sym typeface="Calibri"/>
              </a:rPr>
              <a:t> podmíněného násilí)</a:t>
            </a:r>
            <a:endParaRPr lang="cs-CZ" altLang="cs-CZ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cs-CZ" altLang="cs-CZ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Anglická literatura: - domácím násilím myšleno obvykle násilí mezi partnery – současnými nebo minulými, v sezdaném či nesezdaném soužití (Voňková, Spoustová, 2008).</a:t>
            </a:r>
          </a:p>
          <a:p>
            <a:r>
              <a:rPr lang="cs-CZ" altLang="cs-CZ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Marvánová-Vargová</a:t>
            </a:r>
            <a:r>
              <a:rPr lang="cs-CZ" altLang="cs-CZ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 další zase vnímají domácí násilí jako širší pojem, který je možné rozlišovat na partnerské a mezigenerační násilí. Mezigenerační násilí pak směřuje od rodičů k dětem a naopak, partnerské násilí pak znamená násilné chování v intimních vztazích (</a:t>
            </a:r>
            <a:r>
              <a:rPr lang="cs-CZ" altLang="cs-CZ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Marvánová-Vargová</a:t>
            </a:r>
            <a:r>
              <a:rPr lang="cs-CZ" altLang="cs-CZ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2008).</a:t>
            </a:r>
            <a:br>
              <a:rPr lang="cs-CZ" altLang="cs-CZ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cs-CZ" altLang="cs-CZ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10386</TotalTime>
  <Words>2304</Words>
  <Application>Microsoft Office PowerPoint</Application>
  <PresentationFormat>Předvádění na obrazovce (4:3)</PresentationFormat>
  <Paragraphs>295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Segoe UI</vt:lpstr>
      <vt:lpstr>Source Sans Pro</vt:lpstr>
      <vt:lpstr>Symbol</vt:lpstr>
      <vt:lpstr>Times New Roman</vt:lpstr>
      <vt:lpstr>Wingdings</vt:lpstr>
      <vt:lpstr>1_Motiv systému Office</vt:lpstr>
      <vt:lpstr>Úvod do problematiky domácího násilí</vt:lpstr>
      <vt:lpstr>                  Co nás čeká?</vt:lpstr>
      <vt:lpstr>   Zadání seminární práce</vt:lpstr>
      <vt:lpstr>  Kdo je Persefona?</vt:lpstr>
      <vt:lpstr>   Činnost organizace </vt:lpstr>
      <vt:lpstr>Statistika Persefony 2023</vt:lpstr>
      <vt:lpstr>Principy a formy  poskytovaných služeb</vt:lpstr>
      <vt:lpstr>Domácí násilí</vt:lpstr>
      <vt:lpstr>Domácí násilí</vt:lpstr>
      <vt:lpstr>Intimní partnerské násilí</vt:lpstr>
      <vt:lpstr>Znaky domácího násilí</vt:lpstr>
      <vt:lpstr>Formy násilí</vt:lpstr>
      <vt:lpstr>Souhlas se šálkem čaje</vt:lpstr>
      <vt:lpstr>      Spirála domácího násilí</vt:lpstr>
      <vt:lpstr>      Spirála domácího násilí</vt:lpstr>
      <vt:lpstr>      Muži X Ženy</vt:lpstr>
      <vt:lpstr>      Muži X Ženy</vt:lpstr>
      <vt:lpstr>Prezentace aplikace PowerPoint</vt:lpstr>
      <vt:lpstr>Prezentace aplikace PowerPoint</vt:lpstr>
      <vt:lpstr>Prezentace aplikace PowerPoint</vt:lpstr>
      <vt:lpstr>Výzkumy a statistiky</vt:lpstr>
      <vt:lpstr>Tvrzení o domácím násilí </vt:lpstr>
      <vt:lpstr>Tvrzení o domácím násilí </vt:lpstr>
      <vt:lpstr>Prezentace aplikace PowerPoint</vt:lpstr>
      <vt:lpstr>Kontakty na Persefonu</vt:lpstr>
    </vt:vector>
  </TitlesOfParts>
  <Company>Liga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Pomoc obětem domácího násilí</dc:title>
  <dc:creator>Jitka</dc:creator>
  <cp:lastModifiedBy>Zuzana Žoudlíková</cp:lastModifiedBy>
  <cp:revision>487</cp:revision>
  <cp:lastPrinted>2017-09-18T13:22:53Z</cp:lastPrinted>
  <dcterms:created xsi:type="dcterms:W3CDTF">2008-03-20T11:25:02Z</dcterms:created>
  <dcterms:modified xsi:type="dcterms:W3CDTF">2024-09-25T11:22:35Z</dcterms:modified>
</cp:coreProperties>
</file>