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8" r:id="rId3"/>
    <p:sldId id="260" r:id="rId4"/>
    <p:sldId id="267" r:id="rId5"/>
    <p:sldId id="268" r:id="rId6"/>
    <p:sldId id="269" r:id="rId7"/>
    <p:sldId id="294" r:id="rId8"/>
    <p:sldId id="270" r:id="rId9"/>
    <p:sldId id="271" r:id="rId10"/>
    <p:sldId id="273" r:id="rId11"/>
    <p:sldId id="272" r:id="rId12"/>
    <p:sldId id="290" r:id="rId13"/>
    <p:sldId id="275" r:id="rId14"/>
    <p:sldId id="289" r:id="rId15"/>
    <p:sldId id="276" r:id="rId16"/>
    <p:sldId id="277" r:id="rId17"/>
    <p:sldId id="293" r:id="rId18"/>
    <p:sldId id="283" r:id="rId19"/>
    <p:sldId id="279" r:id="rId20"/>
    <p:sldId id="280" r:id="rId21"/>
    <p:sldId id="281" r:id="rId22"/>
    <p:sldId id="282" r:id="rId23"/>
    <p:sldId id="291" r:id="rId24"/>
    <p:sldId id="292" r:id="rId25"/>
    <p:sldId id="284" r:id="rId26"/>
    <p:sldId id="285" r:id="rId27"/>
    <p:sldId id="286" r:id="rId28"/>
    <p:sldId id="288" r:id="rId29"/>
    <p:sldId id="287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1930" autoAdjust="0"/>
  </p:normalViewPr>
  <p:slideViewPr>
    <p:cSldViewPr>
      <p:cViewPr varScale="1">
        <p:scale>
          <a:sx n="104" d="100"/>
          <a:sy n="104" d="100"/>
        </p:scale>
        <p:origin x="18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D7404-53B0-4E46-8B7E-2335A15E03D3}" type="datetimeFigureOut">
              <a:rPr lang="cs-CZ" smtClean="0"/>
              <a:pPr/>
              <a:t>2. 10. 2024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FC4A1-F95D-40FC-A584-932B5A0B17D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63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170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040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26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334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26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6493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2699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8702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3546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2996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291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1955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1372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523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04956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923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00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alt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006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582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802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659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8936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482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72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13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1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27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52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2. 10. 2024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99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2. 10. 2024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55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2. 10. 2024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17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2. 10. 2024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746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2. 10. 2024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56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2. 10. 2024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66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6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tbrno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28516" y="2291648"/>
            <a:ext cx="5171876" cy="1586607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0096" y="3878255"/>
            <a:ext cx="8423808" cy="2736304"/>
          </a:xfrm>
        </p:spPr>
        <p:txBody>
          <a:bodyPr/>
          <a:lstStyle/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FF9933"/>
              </a:buClr>
              <a:buFont typeface="Arial" charset="0"/>
              <a:defRPr/>
            </a:pPr>
            <a:r>
              <a:rPr lang="cs-CZ" altLang="cs-CZ" sz="1800" b="1" dirty="0">
                <a:latin typeface="Source Sans Pro" panose="020B0503030403020204" pitchFamily="34" charset="-18"/>
              </a:rPr>
              <a:t>                                                                                                                 </a:t>
            </a:r>
            <a:endParaRPr lang="cs-CZ" altLang="cs-CZ" sz="1800" dirty="0">
              <a:solidFill>
                <a:schemeClr val="tx1"/>
              </a:solidFill>
              <a:latin typeface="Source Sans Pro" panose="020B0503030403020204" pitchFamily="34" charset="-18"/>
            </a:endParaRPr>
          </a:p>
          <a:p>
            <a:r>
              <a:rPr lang="cs-CZ" sz="2400" b="1" dirty="0">
                <a:latin typeface="+mj-lt"/>
              </a:rPr>
              <a:t>Teorie a metody v kontextu domácího násilí</a:t>
            </a:r>
            <a:br>
              <a:rPr lang="cs-CZ" sz="2400" b="1" dirty="0">
                <a:latin typeface="+mj-lt"/>
              </a:rPr>
            </a:br>
            <a:r>
              <a:rPr lang="cs-CZ" sz="2400" b="1" dirty="0">
                <a:latin typeface="+mj-lt"/>
              </a:rPr>
              <a:t>&amp;</a:t>
            </a:r>
            <a:br>
              <a:rPr lang="cs-CZ" altLang="cs-CZ" sz="2400" b="1" dirty="0">
                <a:latin typeface="+mj-lt"/>
              </a:rPr>
            </a:br>
            <a:r>
              <a:rPr lang="cs-CZ" altLang="cs-CZ" sz="2400" b="1" dirty="0">
                <a:latin typeface="+mj-lt"/>
              </a:rPr>
              <a:t>Institucionální síť pomoci</a:t>
            </a:r>
            <a:endParaRPr lang="cs-CZ" sz="2400" b="1" dirty="0">
              <a:latin typeface="+mj-lt"/>
            </a:endParaRPr>
          </a:p>
          <a:p>
            <a:pPr>
              <a:defRPr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-18"/>
              </a:rPr>
              <a:t>           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-18"/>
              </a:rPr>
              <a:t>	 	         		</a:t>
            </a:r>
          </a:p>
          <a:p>
            <a:pPr algn="r">
              <a:defRPr/>
            </a:pPr>
            <a:r>
              <a:rPr lang="cs-CZ" sz="1800" b="1" dirty="0"/>
              <a:t>Mgr. Zuzana Žoudlíková</a:t>
            </a:r>
            <a:endParaRPr lang="cs-CZ" sz="1800" b="1" dirty="0">
              <a:solidFill>
                <a:schemeClr val="bg1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cs-CZ" sz="1800" b="1" dirty="0"/>
              <a:t>FSS, 2. 10. 2024</a:t>
            </a:r>
          </a:p>
          <a:p>
            <a:pPr algn="r"/>
            <a:r>
              <a:rPr lang="cs-CZ" sz="1800" b="1" dirty="0"/>
              <a:t>vzdelavani@persefona.cz</a:t>
            </a:r>
          </a:p>
          <a:p>
            <a:br>
              <a:rPr lang="cs-CZ" sz="1100" dirty="0"/>
            </a:br>
            <a:endParaRPr lang="cs-CZ" sz="1800" b="1" dirty="0"/>
          </a:p>
        </p:txBody>
      </p:sp>
      <p:pic>
        <p:nvPicPr>
          <p:cNvPr id="6" name="Picture 2" descr="\\serverData\serverNewData\PR\PREZENTACE Persefony (obsahová a formální)\grafika_persefona\LOGO_persefona\PRO TISK\persefon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56" y="1484784"/>
            <a:ext cx="6759996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08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    </a:t>
            </a:r>
            <a:r>
              <a:rPr lang="cs-CZ" sz="2700" b="1" dirty="0">
                <a:solidFill>
                  <a:schemeClr val="bg1"/>
                </a:solidFill>
              </a:rPr>
              <a:t>Historie a vývoj práce s oběťmi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491064" cy="5257800"/>
          </a:xfrm>
        </p:spPr>
        <p:txBody>
          <a:bodyPr/>
          <a:lstStyle/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700" b="1" dirty="0"/>
              <a:t>Do 1989 tabu </a:t>
            </a:r>
            <a:r>
              <a:rPr lang="cs-CZ" sz="1700" dirty="0"/>
              <a:t>tématu domácího násilí ve společnosti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700" b="1" dirty="0"/>
              <a:t>Od poloviny 90. let </a:t>
            </a:r>
            <a:r>
              <a:rPr lang="cs-CZ" sz="1700" dirty="0"/>
              <a:t>– </a:t>
            </a:r>
            <a:r>
              <a:rPr lang="cs-CZ" sz="1700" b="1" dirty="0"/>
              <a:t>grass rootové iniciativy </a:t>
            </a:r>
            <a:r>
              <a:rPr lang="cs-CZ" sz="1700" dirty="0"/>
              <a:t>v oblasti sociální práce s oběťmi DN bez systematické podpory či regulace státu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700" b="1" dirty="0"/>
              <a:t>Vznik „vlajkových organizací “ </a:t>
            </a:r>
            <a:r>
              <a:rPr lang="cs-CZ" sz="1700" dirty="0"/>
              <a:t>– Rosa (1993), BKB (1996), ProFem (1996), Acorus (1997), Poradna pro ženy v tísni při Ekologickém právním servisu (Persefona-1999) aj.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700" b="1" dirty="0"/>
              <a:t>2002 – vznik Aliance proti domácímu násilí</a:t>
            </a:r>
            <a:r>
              <a:rPr lang="cs-CZ" sz="1700" dirty="0"/>
              <a:t> v Poslanecké sněmovně Parlamentu ČR (z iniciativy BKB s cílem zakomponovat domácí násilí do trestního zákona).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700" b="1" dirty="0"/>
              <a:t>2004 – 2006 - Pilotní projekty interdisciplinární spolupráce</a:t>
            </a:r>
            <a:r>
              <a:rPr lang="cs-CZ" sz="1700" dirty="0"/>
              <a:t> při řešení problematiky DN (Ostrava, Brno, Ústí nad Labem)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700" b="1" dirty="0"/>
              <a:t>2004 -  trestní zákoník </a:t>
            </a:r>
            <a:r>
              <a:rPr lang="cs-CZ" sz="1700" dirty="0"/>
              <a:t>(trestný čin </a:t>
            </a:r>
            <a:r>
              <a:rPr lang="cs-CZ" sz="1700" i="1" dirty="0"/>
              <a:t>týrání osoby žijící ve společném obydlí</a:t>
            </a:r>
            <a:r>
              <a:rPr lang="cs-CZ" sz="1700" dirty="0"/>
              <a:t>), vznik </a:t>
            </a:r>
            <a:r>
              <a:rPr lang="cs-CZ" sz="1700" b="1" dirty="0"/>
              <a:t>KOORDONY</a:t>
            </a:r>
            <a:r>
              <a:rPr lang="cs-CZ" sz="1700" dirty="0"/>
              <a:t> </a:t>
            </a:r>
            <a:r>
              <a:rPr lang="cs-CZ" sz="1650" dirty="0"/>
              <a:t>(koalice organizací proti DN)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700" b="1" dirty="0"/>
              <a:t>2007 - </a:t>
            </a:r>
            <a:r>
              <a:rPr lang="cs-CZ" sz="1700" dirty="0"/>
              <a:t>zlom díky </a:t>
            </a:r>
            <a:r>
              <a:rPr lang="cs-CZ" sz="1700" b="1" dirty="0"/>
              <a:t>účinnosti zákona č. 135/2006 Sb</a:t>
            </a:r>
            <a:r>
              <a:rPr lang="cs-CZ" sz="1700" dirty="0"/>
              <a:t>. na ochranu před DN a </a:t>
            </a:r>
            <a:r>
              <a:rPr lang="cs-CZ" sz="1700" b="1" dirty="0"/>
              <a:t>zákonem č. 108/2006 Sb. </a:t>
            </a:r>
            <a:r>
              <a:rPr lang="cs-CZ" sz="1700" dirty="0"/>
              <a:t>o sociálních službách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700" b="1" dirty="0"/>
              <a:t>2009 – novelizace TZ </a:t>
            </a:r>
            <a:r>
              <a:rPr lang="cs-CZ" sz="1700" dirty="0"/>
              <a:t>(nové TČ – nebezpečné vyhrožování a pronásledování)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700" b="1" dirty="0"/>
              <a:t>2013</a:t>
            </a:r>
            <a:r>
              <a:rPr lang="cs-CZ" sz="1700" dirty="0"/>
              <a:t> – </a:t>
            </a:r>
            <a:r>
              <a:rPr lang="cs-CZ" sz="1700" b="1" dirty="0"/>
              <a:t>Zákon o obětech trestných činů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endParaRPr lang="cs-CZ" sz="1800" dirty="0">
              <a:latin typeface="Source Sans Pro"/>
            </a:endParaRPr>
          </a:p>
          <a:p>
            <a:pPr marL="0" indent="0">
              <a:buNone/>
            </a:pPr>
            <a:endParaRPr lang="cs-CZ" sz="22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96431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chemeClr val="bg1"/>
                </a:solidFill>
                <a:sym typeface="Wingdings"/>
              </a:rPr>
              <a:t>   Národní rámec pomoci obětem DN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511256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b="1" dirty="0"/>
              <a:t>Aktéři vytvářející národní politiku v práci s oběťmi domácího násilí: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/>
              <a:t>MPSV</a:t>
            </a:r>
            <a:r>
              <a:rPr lang="cs-CZ" sz="2200" dirty="0"/>
              <a:t> - dotační politika na sociální služby, vzdělávací programy realizace a akreditace, strategie rodinné politiky a politiky sociálních služeb 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/>
              <a:t>MS</a:t>
            </a:r>
            <a:r>
              <a:rPr lang="cs-CZ" sz="2200" dirty="0"/>
              <a:t> - koncepce a akreditace programů pro oběti/pachatele trestných činů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/>
              <a:t>MV</a:t>
            </a:r>
            <a:r>
              <a:rPr lang="cs-CZ" sz="2200" dirty="0"/>
              <a:t> -  preventivní programy, dotační politika.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/>
              <a:t>MZ</a:t>
            </a:r>
            <a:r>
              <a:rPr lang="cs-CZ" sz="2200" dirty="0"/>
              <a:t> -  koncepce a akreditace programů pro zdravotníky směřující k oběti trestných činů.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/>
              <a:t>Úřad vlády </a:t>
            </a:r>
            <a:r>
              <a:rPr lang="cs-CZ" sz="2200" dirty="0"/>
              <a:t>-  Výbor Rady vlády pro lidská práva pro prevenci domácího násilí (tvorba národního akčního plánu, legislativní návrhy).</a:t>
            </a: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2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8753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</a:rPr>
              <a:t>Právní rámec pomoci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983162"/>
          </a:xfrm>
        </p:spPr>
        <p:txBody>
          <a:bodyPr/>
          <a:lstStyle/>
          <a:p>
            <a:pPr marL="0" lvl="0" indent="0" algn="just">
              <a:buNone/>
            </a:pPr>
            <a:r>
              <a:rPr lang="cs-CZ" sz="1800" b="1" u="sng" dirty="0">
                <a:solidFill>
                  <a:prstClr val="black"/>
                </a:solidFill>
              </a:rPr>
              <a:t>Zejména se jedná o zákony: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800" dirty="0">
                <a:solidFill>
                  <a:prstClr val="black"/>
                </a:solidFill>
              </a:rPr>
              <a:t>Zákon, kterým se mění některé zákony v oblasti ochrany před domácím násilím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800" dirty="0">
                <a:solidFill>
                  <a:prstClr val="black"/>
                </a:solidFill>
              </a:rPr>
              <a:t>Zákon o sociálních službách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800" dirty="0">
                <a:solidFill>
                  <a:prstClr val="black"/>
                </a:solidFill>
              </a:rPr>
              <a:t>Zákon o Policii ČR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800" dirty="0">
                <a:solidFill>
                  <a:prstClr val="black"/>
                </a:solidFill>
              </a:rPr>
              <a:t>Trestní zákoník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800" dirty="0">
                <a:solidFill>
                  <a:prstClr val="black"/>
                </a:solidFill>
              </a:rPr>
              <a:t>Zákon o obětech trestných činů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800" dirty="0">
                <a:solidFill>
                  <a:prstClr val="black"/>
                </a:solidFill>
              </a:rPr>
              <a:t>Zákon o sociálně právní ochraně dětí aj.</a:t>
            </a:r>
          </a:p>
          <a:p>
            <a:pPr marL="0" lv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800" dirty="0">
              <a:solidFill>
                <a:prstClr val="black"/>
              </a:solidFill>
            </a:endParaRPr>
          </a:p>
          <a:p>
            <a:pPr marL="0" lv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800" dirty="0">
              <a:solidFill>
                <a:prstClr val="black"/>
              </a:solidFill>
            </a:endParaRP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</a:rPr>
              <a:t>Současný právní rámec pomoci obětem domácího násilí je založen na myšlence </a:t>
            </a:r>
            <a:r>
              <a:rPr lang="cs-CZ" sz="1800" b="1" u="sng" dirty="0">
                <a:solidFill>
                  <a:prstClr val="black"/>
                </a:solidFill>
              </a:rPr>
              <a:t>interdisciplinární spolupráce:</a:t>
            </a:r>
          </a:p>
          <a:p>
            <a:pPr lvl="0" algn="ctr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800" b="1" u="sng" dirty="0">
              <a:solidFill>
                <a:prstClr val="black"/>
              </a:solidFill>
            </a:endParaRPr>
          </a:p>
          <a:p>
            <a:pPr marL="0" lvl="0" indent="0" algn="ctr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sz="1800" b="1" dirty="0">
              <a:solidFill>
                <a:prstClr val="black"/>
              </a:solidFill>
            </a:endParaRPr>
          </a:p>
          <a:p>
            <a:pPr marL="0" lvl="0" indent="0" algn="ctr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sz="1800" b="1" dirty="0">
                <a:solidFill>
                  <a:prstClr val="black"/>
                </a:solidFill>
              </a:rPr>
              <a:t>  POLICIE - INTERVENČNÍCH CENTER - OSPOD - SOUDNICTVÍ - SOCIÁLNÍCH SLUŽEB</a:t>
            </a:r>
          </a:p>
          <a:p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24285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    </a:t>
            </a:r>
            <a:r>
              <a:rPr lang="cs-CZ" sz="3000" b="1" dirty="0">
                <a:solidFill>
                  <a:schemeClr val="bg1"/>
                </a:solidFill>
              </a:rPr>
              <a:t>Regionální síť pomoci obětem DN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301208"/>
          </a:xfrm>
        </p:spPr>
        <p:txBody>
          <a:bodyPr/>
          <a:lstStyle/>
          <a:p>
            <a:pPr marL="0" lv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2200" b="1" dirty="0"/>
          </a:p>
          <a:p>
            <a:pPr marL="0" lv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2000" b="1" dirty="0"/>
              <a:t>Aktéři podílející se na implementaci a tvorbě regionálních politik v oblasti domácího násilí: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300" dirty="0"/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100" b="1" dirty="0"/>
              <a:t>Nadřízené orgány </a:t>
            </a:r>
            <a:r>
              <a:rPr lang="cs-CZ" sz="2100" dirty="0"/>
              <a:t>subjektů pohybujících se na místní úrovni 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100" dirty="0"/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100" b="1" dirty="0"/>
              <a:t>Krajská intervenční centra </a:t>
            </a:r>
            <a:r>
              <a:rPr lang="cs-CZ" sz="2100" dirty="0"/>
              <a:t>- poskytují služby osobám ohroženým DN a koordinují IDT týmy (minimálně jedno IC v každém kraji ČR).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100" dirty="0"/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100" b="1" dirty="0"/>
              <a:t>Krajské úřady </a:t>
            </a:r>
            <a:r>
              <a:rPr lang="cs-CZ" sz="2100" dirty="0"/>
              <a:t>- zřizovatelé intervenčních center, tvůrci dotační politiky, registrační a inspekční orgán poskytovatelů soc. služeb, tvůrci střednědobé strategie rozvoje sociálních služeb v rámci komunitního plánování</a:t>
            </a:r>
          </a:p>
          <a:p>
            <a:pPr algn="just"/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401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</a:rPr>
              <a:t>  Místní síť pomoci obětem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548" y="1579074"/>
            <a:ext cx="8136904" cy="4968552"/>
          </a:xfrm>
        </p:spPr>
        <p:txBody>
          <a:bodyPr/>
          <a:lstStyle/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1200" b="1" dirty="0"/>
              <a:t>Aktéři hrající důležitou roli při naplňování zákonů, preventivních a ochranných opatření a řešení DN na místní úrovni: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200" u="sng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200" dirty="0"/>
              <a:t>interdisciplinární týmy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12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200" dirty="0"/>
              <a:t>Policie ČR,  státní zastupitelství, městská policie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12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200" dirty="0"/>
              <a:t>orgán sociálně-právní ochrany dětí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12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200" dirty="0"/>
              <a:t>intervenční centra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12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200" dirty="0"/>
              <a:t>neziskové organizace, další zařízení sociálních služeb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12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200" dirty="0"/>
              <a:t>služby krizové pomoci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12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200" dirty="0"/>
              <a:t>zdravotnická zařízení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12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200" dirty="0"/>
              <a:t>civilní a trestní soudy (více informací v právních blocích)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12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200" dirty="0"/>
              <a:t>Probační a mediační služba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12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200" dirty="0"/>
              <a:t>obecní a pracovní úřady aj.</a:t>
            </a:r>
          </a:p>
        </p:txBody>
      </p:sp>
    </p:spTree>
    <p:extLst>
      <p:ext uri="{BB962C8B-B14F-4D97-AF65-F5344CB8AC3E}">
        <p14:creationId xmlns:p14="http://schemas.microsoft.com/office/powerpoint/2010/main" val="353376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 dirty="0">
                <a:latin typeface="Source Sans Pro"/>
              </a:rPr>
              <a:t>     </a:t>
            </a:r>
            <a:r>
              <a:rPr lang="cs-CZ" sz="3000" b="1" dirty="0">
                <a:solidFill>
                  <a:schemeClr val="bg1"/>
                </a:solidFill>
              </a:rPr>
              <a:t>Interdisciplinární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904656"/>
          </a:xfrm>
        </p:spPr>
        <p:txBody>
          <a:bodyPr/>
          <a:lstStyle/>
          <a:p>
            <a:pPr algn="just" fontAlgn="base">
              <a:lnSpc>
                <a:spcPct val="150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/>
              <a:t>neexistuje univerzální model, vždy závisí na specificích regionu, zaměření zapojených profesí, frekvenci setkávání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/>
              <a:t>od roku 2005 - IDT tým pro řešení problematiky domácího násilí v městě Brně 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/>
              <a:t>koordinátor  - Odbor zdraví MMB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/>
              <a:t>subjekty IDT jsou státní, nestátní a městské instituce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/>
              <a:t>širší IDT tým – setkání 4x ročně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/>
              <a:t>řešitelská skupina IDT – dle potřeby se schází užší skupina odborníků nad konkrétními případy DN (vznik 2011)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/>
              <a:t>podrobnější informace na: </a:t>
            </a:r>
            <a:r>
              <a:rPr lang="cs-CZ" altLang="cs-CZ" sz="2000" dirty="0">
                <a:hlinkClick r:id="rId3"/>
              </a:rPr>
              <a:t>www.idtbrno.cz</a:t>
            </a:r>
            <a:endParaRPr lang="cs-CZ" altLang="cs-CZ" sz="2000" dirty="0"/>
          </a:p>
          <a:p>
            <a:pPr algn="just" fontAlgn="base">
              <a:lnSpc>
                <a:spcPct val="150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/>
              <a:t>Persefona – iniciativy pro vznik IDT spolupráce pro oblast sexualizovaného násilí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altLang="cs-CZ" sz="2000" dirty="0">
              <a:latin typeface="Source Sans Pro" panose="020B0503030403020204" pitchFamily="34" charset="-18"/>
            </a:endParaRPr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altLang="cs-CZ" sz="2000" dirty="0">
              <a:latin typeface="Source Sans Pro" panose="020B0503030403020204" pitchFamily="34" charset="-18"/>
            </a:endParaRPr>
          </a:p>
          <a:p>
            <a:endParaRPr lang="cs-CZ" sz="2000" dirty="0">
              <a:latin typeface="Source Sans Pro" panose="020B05030304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2847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solidFill>
                  <a:schemeClr val="bg1"/>
                </a:solidFill>
              </a:rPr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712968" cy="5026570"/>
          </a:xfrm>
        </p:spPr>
        <p:txBody>
          <a:bodyPr/>
          <a:lstStyle/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1900" b="1" dirty="0"/>
              <a:t>Činnost PČR je upravena zejména zákonem o Policii České republiky č. 273/2008 Sb.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700" b="1" dirty="0"/>
              <a:t>Kompetence PČR ve vztahu k problematice DN: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/>
              <a:t>přijímat trestní oznámení a vyšetřovat podezření ze spáchání TČ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1800" dirty="0"/>
              <a:t>      (zajišťování důkazů, prošetřování na místě, výslechy svědků)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8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700" b="1" dirty="0"/>
              <a:t>Oprávnění a povinnosti policisty: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600" dirty="0"/>
              <a:t>chránit bezpečnost osob a majetku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600" dirty="0"/>
              <a:t>omezit pohyb agresivních osob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600" dirty="0"/>
              <a:t>zajistit osobu bezprostředně ohrožující max. na 24 hodin v CPZ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600" dirty="0"/>
              <a:t>odebrat zbraň pachateli; použít zbraň v rámci zák. podmínek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600" dirty="0"/>
              <a:t>vykázat NO na 10 dní ze společného obydlí a informovat o tom IC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1700" b="1" dirty="0"/>
              <a:t>V Brně </a:t>
            </a:r>
            <a:r>
              <a:rPr lang="cs-CZ" sz="1700" dirty="0"/>
              <a:t>funguje </a:t>
            </a:r>
            <a:r>
              <a:rPr lang="cs-CZ" sz="1700" b="1" dirty="0"/>
              <a:t>specializovaná skupina </a:t>
            </a:r>
            <a:r>
              <a:rPr lang="cs-CZ" sz="1700" dirty="0"/>
              <a:t>kriminální policie a vyšetřování, která se zaměřuje pouze na domácí násilí. </a:t>
            </a:r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700" dirty="0"/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1700" b="1" dirty="0"/>
              <a:t>V Ostravě </a:t>
            </a:r>
            <a:r>
              <a:rPr lang="cs-CZ" sz="1700" dirty="0"/>
              <a:t>– tým specialistů pořádkové policie se zaměřením na vykázání.</a:t>
            </a: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500" b="1" dirty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99441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</a:rPr>
              <a:t>Městská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/>
          <a:lstStyle/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50" b="1" dirty="0"/>
              <a:t>Městská policie </a:t>
            </a:r>
            <a:r>
              <a:rPr lang="cs-CZ" sz="2250" dirty="0"/>
              <a:t>(dále jen „MP“) je orgánem obce, který plní úkoly při zabezpečování místních záležitostí veřejného pořádku a dalších dle </a:t>
            </a:r>
            <a:r>
              <a:rPr lang="cs-CZ" sz="2250" b="1" dirty="0"/>
              <a:t>zákona č. 553/1991 Sb., o obecní policii</a:t>
            </a:r>
            <a:endParaRPr lang="cs-CZ" sz="225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25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50" dirty="0"/>
              <a:t>MP na rozdíl od PČR (nebo-</a:t>
            </a:r>
            <a:r>
              <a:rPr lang="cs-CZ" sz="2250" dirty="0" err="1"/>
              <a:t>li</a:t>
            </a:r>
            <a:r>
              <a:rPr lang="cs-CZ" sz="2250" dirty="0"/>
              <a:t> „státní policie“) </a:t>
            </a:r>
            <a:r>
              <a:rPr lang="cs-CZ" sz="2250" b="1" dirty="0"/>
              <a:t>nevyšetřuje trestné činy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25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50" dirty="0"/>
              <a:t>MP však může odhalovat a projednávat některé </a:t>
            </a:r>
            <a:r>
              <a:rPr lang="cs-CZ" sz="2250" b="1" dirty="0"/>
              <a:t>přestupky</a:t>
            </a:r>
            <a:r>
              <a:rPr lang="cs-CZ" sz="2250" dirty="0"/>
              <a:t> a jiné správní delikty a zasahovat tak </a:t>
            </a:r>
            <a:r>
              <a:rPr lang="cs-CZ" sz="2250" b="1" dirty="0"/>
              <a:t>v případech domácího násilí jako první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25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50" dirty="0"/>
              <a:t>MP lze kontaktovat na telefonní lince </a:t>
            </a:r>
            <a:r>
              <a:rPr lang="cs-CZ" sz="2250" b="1" dirty="0"/>
              <a:t>156</a:t>
            </a:r>
          </a:p>
        </p:txBody>
      </p:sp>
    </p:spTree>
    <p:extLst>
      <p:ext uri="{BB962C8B-B14F-4D97-AF65-F5344CB8AC3E}">
        <p14:creationId xmlns:p14="http://schemas.microsoft.com/office/powerpoint/2010/main" val="55936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  </a:t>
            </a:r>
            <a:r>
              <a:rPr lang="cs-CZ" sz="2700" b="1" dirty="0">
                <a:solidFill>
                  <a:schemeClr val="bg1"/>
                </a:solidFill>
              </a:rPr>
              <a:t>Zdravotnická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b="1" dirty="0">
                <a:latin typeface="+mj-lt"/>
              </a:rPr>
              <a:t>Činnost zdravotnických zařízení je upravena především v zákoně č.372/2011 Sb., o zdravotních službách a podmínkách jejich poskytování</a:t>
            </a:r>
          </a:p>
          <a:p>
            <a:pPr marL="0" indent="0" algn="just">
              <a:buNone/>
            </a:pPr>
            <a:endParaRPr lang="cs-CZ" sz="1600" b="1" dirty="0">
              <a:latin typeface="+mj-lt"/>
            </a:endParaRPr>
          </a:p>
          <a:p>
            <a:pPr marL="0" indent="0" algn="just">
              <a:buNone/>
            </a:pPr>
            <a:r>
              <a:rPr lang="cs-CZ" sz="1600" b="1" dirty="0">
                <a:latin typeface="+mj-lt"/>
              </a:rPr>
              <a:t>Dle zákona č. 45/2013 Sb. o obětech trestných činů </a:t>
            </a:r>
            <a:r>
              <a:rPr lang="cs-CZ" sz="1600" dirty="0">
                <a:latin typeface="+mj-lt"/>
              </a:rPr>
              <a:t>mají poskytovatelé zdravotních služeb </a:t>
            </a:r>
            <a:r>
              <a:rPr lang="cs-CZ" sz="1600" b="1" i="1" u="sng" dirty="0">
                <a:latin typeface="+mj-lt"/>
              </a:rPr>
              <a:t>povinnost</a:t>
            </a:r>
            <a:r>
              <a:rPr lang="cs-CZ" sz="1600" dirty="0">
                <a:latin typeface="+mj-lt"/>
              </a:rPr>
              <a:t> informovat o subjektech pomoci oběti trestných činů a předat jim příslušné kontakty. </a:t>
            </a:r>
          </a:p>
          <a:p>
            <a:pPr marL="0" indent="0" algn="just">
              <a:buNone/>
            </a:pPr>
            <a:endParaRPr lang="cs-CZ" sz="1600" dirty="0">
              <a:latin typeface="+mj-lt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600" b="1" dirty="0">
                <a:latin typeface="+mj-lt"/>
              </a:rPr>
              <a:t>Zdravotnická zařízení </a:t>
            </a:r>
            <a:r>
              <a:rPr lang="cs-CZ" sz="1600" dirty="0">
                <a:latin typeface="+mj-lt"/>
              </a:rPr>
              <a:t>(nemocnice, polikliniky, praktičtí či specializovaní lékaři) poskytují obětem násilí ošetření a léčbu, dokumentaci a kontakty na pomáhající instituce.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600" dirty="0">
              <a:latin typeface="+mj-lt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600" b="1" dirty="0">
                <a:latin typeface="+mj-lt"/>
              </a:rPr>
              <a:t>Lékařský záznam by měl obsahovat:</a:t>
            </a:r>
            <a:r>
              <a:rPr lang="cs-CZ" sz="1600" dirty="0">
                <a:latin typeface="+mj-lt"/>
              </a:rPr>
              <a:t> okolnosti vzniku poranění nebo obtíže uváděné zraněnou osobu včetně časových údajů, uvedení totožnosti NO, podrobný záznam o celkovém vyšetření vč. lokalizace a popisu poranění, provedených úkonech a příslušných opatřeních.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600" dirty="0">
              <a:latin typeface="+mj-lt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600" dirty="0">
                <a:latin typeface="+mj-lt"/>
              </a:rPr>
              <a:t>V některých zdravotnických zařízeních působí </a:t>
            </a:r>
            <a:r>
              <a:rPr lang="cs-CZ" sz="1600" b="1" dirty="0">
                <a:latin typeface="+mj-lt"/>
              </a:rPr>
              <a:t>sociální pracovníci a psychologové</a:t>
            </a:r>
            <a:r>
              <a:rPr lang="cs-CZ" sz="1600" dirty="0">
                <a:latin typeface="+mj-lt"/>
              </a:rPr>
              <a:t>, kteří pomáhají </a:t>
            </a:r>
            <a:r>
              <a:rPr lang="cs-CZ" sz="1600" b="1" dirty="0">
                <a:latin typeface="+mj-lt"/>
              </a:rPr>
              <a:t>hospitalizované oběti </a:t>
            </a:r>
            <a:r>
              <a:rPr lang="cs-CZ" sz="1600" dirty="0">
                <a:latin typeface="+mj-lt"/>
              </a:rPr>
              <a:t>s orientací v situaci, podporou jejího řešení a předání kontaktů či dalších informací pro návaznou pomoc.</a:t>
            </a:r>
          </a:p>
          <a:p>
            <a:pPr marL="0" indent="0">
              <a:buNone/>
            </a:pPr>
            <a:endParaRPr lang="cs-CZ" sz="1650" dirty="0">
              <a:latin typeface="Source Sans Pro" panose="020B0503030403020204" pitchFamily="34" charset="-18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700" dirty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59714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>
                <a:latin typeface="Source Sans Pro"/>
              </a:rPr>
              <a:t>                                 </a:t>
            </a:r>
            <a:r>
              <a:rPr lang="cs-CZ" sz="3000" b="1" dirty="0">
                <a:solidFill>
                  <a:schemeClr val="bg1"/>
                </a:solidFill>
              </a:rPr>
              <a:t>OSPOD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8688"/>
            <a:ext cx="8435280" cy="5299312"/>
          </a:xfrm>
        </p:spPr>
        <p:txBody>
          <a:bodyPr/>
          <a:lstStyle/>
          <a:p>
            <a:pPr marL="0" indent="0" algn="ctr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1600" b="1" dirty="0"/>
              <a:t>Činnost OSPOD je upravena především v zákoně č. 359/1999 Sb. o sociálně-právní ochraně dětí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800" b="1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450" dirty="0"/>
              <a:t>úkolem OSPOD je kontrolní, preventivní, poradenská a konzultační činnost směřující k ochraně zájmů nezletilých dětí.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55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700" b="1" dirty="0"/>
              <a:t>Kompetence OSPOD ve vztahu k problematice DN: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1800" b="1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400" dirty="0"/>
              <a:t>vyhledávat děti ohrožované násilím mezi rodiči, přijímat podněty k prošetření situace a konat šetření v rodině.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400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400" dirty="0"/>
              <a:t>v situaci vykázání – povinnost kontaktovat a jednat s rodiči.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400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400" dirty="0"/>
              <a:t>zprostředkovat nebo uložit povinnost využít odbornou pomoc či mediaci.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400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400" dirty="0"/>
              <a:t>podat návrh na vydání předběžného opatření na ochranu dítěte před domácím násilím.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400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400" dirty="0"/>
              <a:t>zastupovat dítě jako opatrovník u soudu (nejen v případech DN).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400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400" dirty="0"/>
              <a:t>vyjádřit své stanovisko a doporučení soudu v podobě výchovné zprávy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400" dirty="0">
              <a:latin typeface="Source Sans Pro" panose="020B0503030403020204" pitchFamily="34" charset="-18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400" dirty="0">
              <a:latin typeface="Source Sans Pro" panose="020B0503030403020204" pitchFamily="34" charset="-18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1400" dirty="0">
              <a:latin typeface="Source Sans Pro" panose="020B0503030403020204" pitchFamily="34" charset="-18"/>
            </a:endParaRPr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400" b="1" dirty="0">
              <a:latin typeface="Source Sans Pro" panose="020B05030304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6469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500" b="1" dirty="0">
                <a:solidFill>
                  <a:schemeClr val="bg1"/>
                </a:solidFill>
              </a:rPr>
              <a:t>Obsah</a:t>
            </a:r>
            <a:r>
              <a:rPr lang="cs-CZ" sz="3500" b="1" dirty="0"/>
              <a:t> </a:t>
            </a:r>
            <a:r>
              <a:rPr lang="cs-CZ" sz="3500" b="1" dirty="0">
                <a:solidFill>
                  <a:schemeClr val="bg1"/>
                </a:solidFill>
              </a:rPr>
              <a:t>dnešní hodiny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just">
              <a:buClr>
                <a:srgbClr val="FF9900"/>
              </a:buClr>
              <a:defRPr/>
            </a:pP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Teoretické přístupy k problematice DN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800" dirty="0">
                <a:sym typeface="Wingdings"/>
              </a:rPr>
              <a:t>    </a:t>
            </a:r>
            <a:r>
              <a:rPr lang="cs-CZ" sz="2000" dirty="0">
                <a:sym typeface="Wingdings"/>
              </a:rPr>
              <a:t>→ </a:t>
            </a:r>
            <a:r>
              <a:rPr lang="cs-CZ" sz="2000" dirty="0"/>
              <a:t>feministický versus kriminologický pohled</a:t>
            </a:r>
          </a:p>
          <a:p>
            <a:pPr algn="just">
              <a:buClr>
                <a:srgbClr val="FF9900"/>
              </a:buClr>
              <a:defRPr/>
            </a:pP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Teorie a metody sociální práce s oběťmi DN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  <a:sym typeface="Wingdings"/>
              </a:rPr>
              <a:t>     </a:t>
            </a:r>
            <a:r>
              <a:rPr lang="cs-CZ" sz="2000" dirty="0">
                <a:sym typeface="Wingdings"/>
              </a:rPr>
              <a:t>→ </a:t>
            </a:r>
            <a:r>
              <a:rPr lang="cs-CZ" sz="2000" dirty="0"/>
              <a:t>zasazení do paradigmat a dalších teorií sociální práce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>
                <a:sym typeface="Wingdings"/>
              </a:rPr>
              <a:t>      → teoretické perspektivy a další </a:t>
            </a:r>
            <a:r>
              <a:rPr lang="cs-CZ" sz="2000" dirty="0"/>
              <a:t>specifické metody a přístupy </a:t>
            </a:r>
          </a:p>
          <a:p>
            <a:pPr algn="just">
              <a:buClr>
                <a:srgbClr val="FF9900"/>
              </a:buClr>
              <a:defRPr/>
            </a:pP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Systémová a institucionální síť pomoci v ČR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  <a:sym typeface="Wingdings"/>
              </a:rPr>
              <a:t>     </a:t>
            </a:r>
            <a:r>
              <a:rPr lang="cs-CZ" sz="2000" dirty="0">
                <a:sym typeface="Wingdings"/>
              </a:rPr>
              <a:t>→ </a:t>
            </a:r>
            <a:r>
              <a:rPr lang="cs-CZ" sz="2000" dirty="0"/>
              <a:t>historie práce s oběťmi v ČR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>
                <a:sym typeface="Wingdings"/>
              </a:rPr>
              <a:t>      → místní, regionální a národní úroveň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>
                <a:sym typeface="Wingdings"/>
              </a:rPr>
              <a:t>      → interdisciplinární spolupráce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>
                <a:sym typeface="Wingdings"/>
              </a:rPr>
              <a:t>      → kompetence jednotlivých aktérů profesionální pomoci obětem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>
                <a:sym typeface="Wingdings"/>
              </a:rPr>
              <a:t>      → záznam divadelního představení </a:t>
            </a:r>
            <a:r>
              <a:rPr lang="cs-CZ" sz="2000" i="1" dirty="0">
                <a:sym typeface="Wingdings"/>
              </a:rPr>
              <a:t>„Kam oko dohlédne“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endParaRPr lang="cs-CZ" sz="2000" dirty="0">
              <a:latin typeface="Source Sans Pro"/>
              <a:sym typeface="Wingdings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000" dirty="0">
              <a:sym typeface="Wingdings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000" dirty="0">
              <a:sym typeface="Wingdings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5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endParaRPr lang="cs-CZ" sz="25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400" dirty="0"/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400" dirty="0"/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400" dirty="0"/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9425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</a:rPr>
              <a:t>Intervenční centrum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/>
              <a:t>Intervenční centra jsou specializovaná zařízení pro osoby ohrožené domácím násilím, zřizovaná dle zákona č. 108/2006 Sb., o sociálních službách</a:t>
            </a:r>
          </a:p>
          <a:p>
            <a:pPr marL="0" indent="0" algn="just">
              <a:buNone/>
            </a:pPr>
            <a:endParaRPr lang="cs-CZ" sz="2000" b="1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/>
              <a:t>IC poskytuje převážně poradenské či jiné fakultativní služby pro osoby ohrožené DN.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b="1" u="sng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/>
              <a:t>IC je vždy informováno policií o vykázání a je povinno do 48 hodin kontaktovat  ohroženou osobu s nabídkou pomoci.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/>
              <a:t>v případě potřeby zajišťuje spolupráci a vzájemnou informovanost aktérů IDT.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/>
              <a:t>v Jihomoravském kraji zajišťuje služby intervenčního centra společnost Spondea.</a:t>
            </a:r>
          </a:p>
        </p:txBody>
      </p:sp>
    </p:spTree>
    <p:extLst>
      <p:ext uri="{BB962C8B-B14F-4D97-AF65-F5344CB8AC3E}">
        <p14:creationId xmlns:p14="http://schemas.microsoft.com/office/powerpoint/2010/main" val="328048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sz="3400" b="1" dirty="0"/>
              <a:t>     </a:t>
            </a:r>
            <a:br>
              <a:rPr lang="cs-CZ" sz="3400" b="1" dirty="0"/>
            </a:br>
            <a:r>
              <a:rPr lang="cs-CZ" sz="3400" b="1" dirty="0"/>
              <a:t>   </a:t>
            </a:r>
            <a:r>
              <a:rPr lang="cs-CZ" sz="2700" b="1" dirty="0">
                <a:solidFill>
                  <a:schemeClr val="bg1"/>
                </a:solidFill>
              </a:rPr>
              <a:t>Specializované poradny pro oběti DN/TČ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53012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/>
              <a:t>Poskytují základní a odborné sociální poradenství dle zákona č. 108/2006 Sb., o sociálních službách. </a:t>
            </a:r>
          </a:p>
          <a:p>
            <a:pPr marL="0" indent="0" algn="just">
              <a:buNone/>
            </a:pPr>
            <a:r>
              <a:rPr lang="cs-CZ" sz="2000" dirty="0"/>
              <a:t>Některé poradny jsou </a:t>
            </a:r>
            <a:r>
              <a:rPr lang="cs-CZ" sz="2000" b="1" dirty="0"/>
              <a:t>registrovanými poskytovateli pomoci obětem TČ </a:t>
            </a:r>
            <a:r>
              <a:rPr lang="cs-CZ" sz="2000" dirty="0"/>
              <a:t>dle </a:t>
            </a:r>
            <a:r>
              <a:rPr lang="cs-CZ" sz="2000" b="1" dirty="0"/>
              <a:t>zákona č. 45/2013 Sb., o obětech trestných činů</a:t>
            </a:r>
            <a:r>
              <a:rPr lang="cs-CZ" sz="2000" dirty="0"/>
              <a:t>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800" b="1" dirty="0"/>
              <a:t>Principy poskytovaných sociálních služeb: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1800" b="1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anonymita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bezplatnost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mlčenlivost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dobrovolnost a motivovanost klienta k využívání služby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podpora vlastních kompetencí klienta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pracovníci sociálních služeb nemají kompetence např. k ověřování pravdivosti informací sdělených klientem, k šetření v rodině aj.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služba je poskytovaná v souladu s definovanými standardy kvality sociálních služeb</a:t>
            </a: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>
              <a:latin typeface="Source Sans Pro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>
              <a:latin typeface="Source Sans Pro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>
              <a:latin typeface="Source Sans Pro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200" b="1" dirty="0"/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2200" b="1" dirty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100" b="1" dirty="0"/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endParaRPr lang="cs-CZ" sz="2300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36911"/>
            <a:ext cx="1656184" cy="1142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36912"/>
            <a:ext cx="136815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78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</a:rPr>
              <a:t>Azylové domy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556792"/>
            <a:ext cx="8208912" cy="5141168"/>
          </a:xfrm>
        </p:spPr>
        <p:txBody>
          <a:bodyPr/>
          <a:lstStyle/>
          <a:p>
            <a:pPr marL="0" indent="0" algn="ctr">
              <a:buNone/>
            </a:pPr>
            <a:r>
              <a:rPr lang="cs-CZ" sz="1600" b="1" dirty="0"/>
              <a:t>Azylové domy poskytují pobytové služby na přechodnou dobu osobám v nepříznivé sociální situaci spojené se ztrátou bydlení dle zákona č.108/2006 Sb. o sociálních službách</a:t>
            </a:r>
          </a:p>
          <a:p>
            <a:pPr marL="0" indent="0" algn="just">
              <a:buNone/>
            </a:pPr>
            <a:endParaRPr lang="cs-CZ" sz="1800" b="1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jednou z cílových skupin azylových domů jsou oběti DN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pobyt si hradí klienti sami, je však definovaná max. výše úhrady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přijetí do AD předchází většinou podání žádosti, pohovor a doložení požadovaných dokumentů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další kritéria přijetí: příslušnost k definované cílové skupině konkrétního AD, aktuální ubytovací kapacita, osvědčení naléhavosti situace (např. stanovisko OSPOD, probíhající trestní řízení aj.)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900" dirty="0"/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1800" b="1" dirty="0"/>
              <a:t>Azylový dům s utajenou adresou</a:t>
            </a:r>
            <a:r>
              <a:rPr lang="cs-CZ" sz="1800" dirty="0"/>
              <a:t>: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vhodný pro oběti DN v přímém ohrožení ze strany násilné osoby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podléhá přísnějším  bezpečnostním opatřením       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700" dirty="0"/>
              <a:t>v JMK provozuje dva azylové domy sdružení Magdalenium</a:t>
            </a: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54086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</a:rPr>
              <a:t>Probační a mediační služba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301608" cy="4968552"/>
          </a:xfrm>
        </p:spPr>
        <p:txBody>
          <a:bodyPr/>
          <a:lstStyle/>
          <a:p>
            <a:pPr marL="0" indent="0">
              <a:buNone/>
            </a:pPr>
            <a:r>
              <a:rPr lang="cs-CZ" sz="1400" b="1" dirty="0"/>
              <a:t>Činnost probační a mediační služby je upravena v zákoně č. 257/2000 Sb.,  o Probační a mediační službě.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400" dirty="0"/>
              <a:t>PMS je státní instituce, která v trestním řízení provádí úkony probace a mediace: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400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400" b="1" u="sng" dirty="0"/>
              <a:t>probací</a:t>
            </a:r>
            <a:r>
              <a:rPr lang="cs-CZ" sz="1400" b="1" dirty="0"/>
              <a:t> </a:t>
            </a:r>
            <a:r>
              <a:rPr lang="cs-CZ" sz="1400" dirty="0"/>
              <a:t>= organizování a vykonávání dohledu nad obviněnými, obžalovanými či odsouzenými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endParaRPr lang="cs-CZ" sz="1400" dirty="0"/>
          </a:p>
          <a:p>
            <a:pPr lvl="2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300" dirty="0"/>
              <a:t>oběti trestného činu se doporučuje s PMS úzce spolupracovat z důvodu získání informací, psychické podpory aj.</a:t>
            </a:r>
          </a:p>
          <a:p>
            <a:pPr lvl="2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300" dirty="0"/>
          </a:p>
          <a:p>
            <a:pPr lvl="2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300" dirty="0"/>
              <a:t>v některých případech stanoveného dohledu nad odsouzeným (př. pachatel odsouzený za DN, kterému byl uložen zákaz styku či kontaktování oběti) iniciuje  sama PMS spolupráci s obětí (pro případ vzájemné informovanosti a následných opatření při porušení podmínky pachatelem atp.)</a:t>
            </a:r>
          </a:p>
          <a:p>
            <a:pPr lvl="2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300" dirty="0"/>
          </a:p>
          <a:p>
            <a:pPr lvl="2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300" dirty="0"/>
              <a:t>Persefona spolupracuje s PMS v případech, kdy byla pachateli trestním rozsudkem či v rámci probačního plánu dohledu uložena povinnost účasti v terapeutickém programu na zvládání agrese.</a:t>
            </a:r>
          </a:p>
          <a:p>
            <a:pPr lvl="2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400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400" b="1" u="sng" dirty="0"/>
              <a:t>mediace</a:t>
            </a:r>
            <a:r>
              <a:rPr lang="cs-CZ" sz="1400" dirty="0"/>
              <a:t> =  mimosoudní zprostředkování řešení sporu mezi obviněným a poškozeným, které má směřovat k urovnání konfliktního stavu (je vykonávaná v souvislosti s trestním řízením).</a:t>
            </a:r>
          </a:p>
          <a:p>
            <a:pPr marL="457200" lvl="1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300" dirty="0"/>
          </a:p>
          <a:p>
            <a:pPr marL="342900" lvl="1" indent="-34290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400" dirty="0"/>
              <a:t>Probační a mediační služba poskytuje také </a:t>
            </a:r>
            <a:r>
              <a:rPr lang="cs-CZ" sz="1400" b="1" dirty="0"/>
              <a:t>pomoc obětem trestné činnosti </a:t>
            </a:r>
            <a:r>
              <a:rPr lang="cs-CZ" sz="1400" dirty="0"/>
              <a:t>(právní poradenství ohledně náhrady škody a další programy, jejichž cílem je zmírnit dopady TČ na život oběti). </a:t>
            </a:r>
          </a:p>
          <a:p>
            <a:pPr marL="0" lvl="1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400" dirty="0">
              <a:latin typeface="Source Sans Pro" panose="020B0503030403020204" pitchFamily="34" charset="-18"/>
            </a:endParaRPr>
          </a:p>
          <a:p>
            <a:pPr marL="342900" lvl="1" indent="-34290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500" dirty="0">
              <a:latin typeface="Source Sans Pro" panose="020B05030304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7635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</a:rPr>
              <a:t>Rodinná mediace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342900" lvl="1" indent="-34290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b="1" u="sng" dirty="0"/>
              <a:t>Mediace v netrestních věcech</a:t>
            </a:r>
            <a:r>
              <a:rPr lang="cs-CZ" sz="1800" b="1" dirty="0"/>
              <a:t> </a:t>
            </a:r>
            <a:r>
              <a:rPr lang="cs-CZ" sz="1800" dirty="0"/>
              <a:t>je upravena v zákoně č. 202/2012 Sb., o mediaci, který se zabývá výkonem a účinky mediace prováděné zapsanými mediátory. </a:t>
            </a:r>
          </a:p>
          <a:p>
            <a:pPr marL="342900" lvl="1" indent="-34290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800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700" dirty="0"/>
              <a:t>rodinná mediace se zaměřuje na řešení konfliktů vyplývajících z rodinných vztahů. Nejčastěji se týká například domluvy na péči o děti při rozpadu společné domácnosti, úpravy styku s nimi nebo rozdělení majetku či oblasti bydlení.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endParaRPr lang="cs-CZ" sz="1700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700" dirty="0"/>
              <a:t>zákon umožňuje opatrovnickým soudům, které rozhodují o péči o děti, pokud je to účelné a vhodné, nařídit první setkání se zapsaným mediátorem a přerušit tak soudní jednání nejdéle na dobu tří měsíců. 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endParaRPr lang="cs-CZ" sz="1700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700" dirty="0"/>
              <a:t>mediaci však nelze nařídit po dobu platnosti předběžného opatření ve věcech ochrany proti domácímu násilí. 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endParaRPr lang="cs-CZ" sz="1700" dirty="0"/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700" dirty="0"/>
              <a:t>pokud není mediační dohoda v rozporu s právními předpisy, soud rozhodne o tom, zda ji schválí – v tom případě má dohoda účinek pravomocného rozsudku. Pokud soud dohodu neschválí, řízení pokračuje.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endParaRPr lang="cs-CZ" sz="1700" dirty="0">
              <a:latin typeface="Source Sans Pro" panose="020B0503030403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4946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</a:rPr>
              <a:t>Manželské a rodinné poradny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cs-CZ" sz="1900" b="1" dirty="0"/>
              <a:t>Manželské a rodinné poradny jsou poskytovateli odborného </a:t>
            </a:r>
          </a:p>
          <a:p>
            <a:pPr marL="0" indent="0">
              <a:buNone/>
            </a:pPr>
            <a:r>
              <a:rPr lang="cs-CZ" sz="1900" b="1" dirty="0"/>
              <a:t>sociálního poradenství dle zákona č. 108/2006 Sb., o sociálních službách.</a:t>
            </a:r>
          </a:p>
          <a:p>
            <a:pPr marL="0" indent="0">
              <a:buNone/>
            </a:pPr>
            <a:endParaRPr lang="cs-CZ" sz="1900" b="1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dirty="0"/>
              <a:t>pracují s </a:t>
            </a:r>
            <a:r>
              <a:rPr lang="cs-CZ" sz="1900" b="1" dirty="0"/>
              <a:t>jednotlivci, páry i celými rodinami</a:t>
            </a:r>
            <a:r>
              <a:rPr lang="cs-CZ" sz="1900" dirty="0"/>
              <a:t>, které se vlivem akutních či déletrvajících problémů v partnerských, manželských nebo rodinných vztazích dostali do sociálně nepříznivé situace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9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dirty="0"/>
              <a:t>většinou poskytují </a:t>
            </a:r>
            <a:r>
              <a:rPr lang="cs-CZ" sz="1900" b="1" dirty="0"/>
              <a:t>bezplatné sociální, psychologické poradenství </a:t>
            </a:r>
            <a:r>
              <a:rPr lang="cs-CZ" sz="1900" dirty="0"/>
              <a:t>a </a:t>
            </a:r>
            <a:r>
              <a:rPr lang="cs-CZ" sz="1900" b="1" dirty="0"/>
              <a:t>terapii</a:t>
            </a:r>
            <a:r>
              <a:rPr lang="cs-CZ" sz="1900" dirty="0"/>
              <a:t>, zprostředkování kontaktů na další odborníky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9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dirty="0"/>
              <a:t>některé poradny nabízí také službu </a:t>
            </a:r>
            <a:r>
              <a:rPr lang="cs-CZ" sz="1900" b="1" dirty="0"/>
              <a:t>rodinné mediace</a:t>
            </a:r>
            <a:r>
              <a:rPr lang="cs-CZ" sz="1900" dirty="0"/>
              <a:t> - především ve věcech úpravy poměrů vůči nezletilým dětem nebo realizaci asistovaných styků dětí s rodiči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9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dirty="0"/>
              <a:t>párová a rodinná terapie či mediace by neměla být doporučována/nařizována</a:t>
            </a:r>
            <a:r>
              <a:rPr lang="cs-CZ" sz="1900" b="1" dirty="0"/>
              <a:t> v případech již rozvinutého domácího násilí!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80377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</a:rPr>
              <a:t>Občanské poradny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5"/>
            <a:ext cx="8229600" cy="5373215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/>
              <a:t>Občanské poradny jsou registrovanými poskytovateli odborného sociálního poradenství podle zákona č. 108/2006 Sb., o sociálních službách.</a:t>
            </a:r>
          </a:p>
          <a:p>
            <a:pPr marL="0" indent="0">
              <a:buNone/>
            </a:pPr>
            <a:endParaRPr lang="cs-CZ" sz="1800" b="1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500" dirty="0"/>
              <a:t>na OP se může obrátit </a:t>
            </a:r>
            <a:r>
              <a:rPr lang="cs-CZ" sz="1500" b="1" dirty="0"/>
              <a:t>každý občan</a:t>
            </a:r>
            <a:r>
              <a:rPr lang="cs-CZ" sz="1500" dirty="0"/>
              <a:t>, kterému hrozí nebo se již ocitl v tíživé životní situaci, kterou neumí řešit vlastními silami.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5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500" b="1" dirty="0"/>
              <a:t>OP v ČR jsou sdružené v Asociaci</a:t>
            </a:r>
            <a:r>
              <a:rPr lang="cs-CZ" sz="1500" dirty="0"/>
              <a:t> a tvoří síť, která je zastřešena koordinačním centrem, které dohlíží na plnění cílů a zásad a slouží jako </a:t>
            </a:r>
            <a:r>
              <a:rPr lang="cs-CZ" sz="1500" b="1" dirty="0"/>
              <a:t>zdroj jednotných informací a metodiky.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500" b="1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500" dirty="0"/>
              <a:t> fungují na zásadách </a:t>
            </a:r>
            <a:r>
              <a:rPr lang="cs-CZ" sz="1500" b="1" dirty="0"/>
              <a:t>bezplatnosti, nezávislosti, diskrétnosti a nestrannosti</a:t>
            </a:r>
            <a:r>
              <a:rPr lang="cs-CZ" sz="1500" dirty="0"/>
              <a:t>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5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500" dirty="0"/>
              <a:t>klient (i pracovník) zde vystupuje </a:t>
            </a:r>
            <a:r>
              <a:rPr lang="cs-CZ" sz="1500" b="1" dirty="0"/>
              <a:t>zcela anonymně</a:t>
            </a:r>
            <a:r>
              <a:rPr lang="cs-CZ" sz="1500" dirty="0"/>
              <a:t>, uzavírána je pouze ústní dohoda o poskytování služby.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5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500" dirty="0"/>
              <a:t>poskytují </a:t>
            </a:r>
            <a:r>
              <a:rPr lang="cs-CZ" sz="1500" b="1" dirty="0"/>
              <a:t>poradenství v osmnácti oblastech </a:t>
            </a:r>
            <a:r>
              <a:rPr lang="cs-CZ" sz="1500" dirty="0"/>
              <a:t>jako je např. bydlení, dluhy, sociální dávky, ochrana spotřebitele, pracovně a majetko-právní vztahy aj.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5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500" b="1" dirty="0"/>
              <a:t>OP nenahrazují odborná pracoviště </a:t>
            </a:r>
            <a:r>
              <a:rPr lang="cs-CZ" sz="1500" dirty="0"/>
              <a:t>- neposkytují služby advokátní kanceláře, krizového centra, psychologů aj.  Neprovádí též výpočty sociálních dávek, důchodů a nesepisují právní podání či jiná vyjádření.</a:t>
            </a:r>
          </a:p>
        </p:txBody>
      </p:sp>
    </p:spTree>
    <p:extLst>
      <p:ext uri="{BB962C8B-B14F-4D97-AF65-F5344CB8AC3E}">
        <p14:creationId xmlns:p14="http://schemas.microsoft.com/office/powerpoint/2010/main" val="165440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</a:rPr>
              <a:t>Odbor sociální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04"/>
          </a:xfrm>
        </p:spPr>
        <p:txBody>
          <a:bodyPr/>
          <a:lstStyle/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600" dirty="0"/>
              <a:t>poskytuje péči zejména </a:t>
            </a:r>
            <a:r>
              <a:rPr lang="cs-CZ" sz="1600" b="1" dirty="0"/>
              <a:t>seniorům a osobám se zdravotním postižením</a:t>
            </a:r>
            <a:r>
              <a:rPr lang="cs-CZ" sz="1600" dirty="0"/>
              <a:t>, kteří nejsou schopni řešit obtížnou životní situaci vzniklou v důsledku snížené míry soběstačnosti z důvodu věku či zdravotního stavu.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600" dirty="0"/>
              <a:t>v Brně funguje tento odbor </a:t>
            </a:r>
            <a:r>
              <a:rPr lang="cs-CZ" sz="1600" b="1" dirty="0"/>
              <a:t>pod MMB </a:t>
            </a:r>
            <a:r>
              <a:rPr lang="cs-CZ" sz="1600" dirty="0"/>
              <a:t>a v rámci své činnosti spolupracuje s jednotlivými úřady městských částí, policií a jinými organizacemi při řešení životní situace výše uvedených osob.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600" dirty="0"/>
              <a:t>senioři a osoby se zdravotním postižením jsou </a:t>
            </a:r>
            <a:r>
              <a:rPr lang="cs-CZ" sz="1600" b="1" dirty="0"/>
              <a:t>zvlášť zranitelnou skupinou </a:t>
            </a:r>
            <a:r>
              <a:rPr lang="cs-CZ" sz="1600" dirty="0"/>
              <a:t>obětí mj. proto, že bývají  často závislí na péči násilné osoby.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600" b="1" dirty="0"/>
              <a:t>terénní pracovníci OSP </a:t>
            </a:r>
            <a:r>
              <a:rPr lang="cs-CZ" sz="1600" dirty="0"/>
              <a:t>vyhledávají klienty v jejich přirozeném prostředí a provádí sociální šetření přímo v domácnosti.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600" dirty="0"/>
              <a:t>OSP zprostředkovává pomoc při </a:t>
            </a:r>
            <a:r>
              <a:rPr lang="cs-CZ" sz="1600" b="1" dirty="0"/>
              <a:t>řešení bytových potřeb </a:t>
            </a:r>
            <a:r>
              <a:rPr lang="cs-CZ" sz="1600" dirty="0"/>
              <a:t>např. v situaci po vykázání násilné osoby z domácnosti, kde není nikdo jiný, kdo by péči o oběť zajistil.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51373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</a:rPr>
              <a:t>  Záznam divadelního představení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b="1" dirty="0">
                <a:solidFill>
                  <a:schemeClr val="bg1">
                    <a:lumMod val="50000"/>
                  </a:schemeClr>
                </a:solidFill>
              </a:rPr>
              <a:t>„Kam oko dohlédne“</a:t>
            </a:r>
          </a:p>
          <a:p>
            <a:pPr marL="0" indent="0" algn="ctr">
              <a:buNone/>
            </a:pPr>
            <a:r>
              <a:rPr lang="cs-CZ" sz="3500" b="1" i="1" dirty="0">
                <a:solidFill>
                  <a:schemeClr val="bg1">
                    <a:lumMod val="50000"/>
                  </a:schemeClr>
                </a:solidFill>
              </a:rPr>
              <a:t>Domácí násilí optikou pomáhajících</a:t>
            </a:r>
          </a:p>
          <a:p>
            <a:pPr marL="0" indent="0" algn="ctr">
              <a:buNone/>
            </a:pPr>
            <a:r>
              <a:rPr lang="cs-CZ" sz="4000" b="1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-18"/>
              </a:rPr>
              <a:t>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1011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0"/>
          </a:xfrm>
        </p:spPr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Děkuji vám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THANK YOU Card ORANGE AND GREEN THANK YOU CAT">
            <a:extLst>
              <a:ext uri="{FF2B5EF4-FFF2-40B4-BE49-F238E27FC236}">
                <a16:creationId xmlns:a16="http://schemas.microsoft.com/office/drawing/2014/main" id="{0C2AADD6-10BB-4547-A5C7-8A84C078A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390" y="1590510"/>
            <a:ext cx="3893219" cy="5033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39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</a:t>
            </a:r>
            <a:r>
              <a:rPr lang="cs-CZ" sz="2700" b="1" dirty="0">
                <a:solidFill>
                  <a:schemeClr val="bg1"/>
                </a:solidFill>
              </a:rPr>
              <a:t>FEMINISMUS vs. KRIMINOLOGIE</a:t>
            </a:r>
            <a:br>
              <a:rPr 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5112568"/>
          </a:xfrm>
        </p:spPr>
        <p:txBody>
          <a:bodyPr/>
          <a:lstStyle/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3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Feministický přístup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ženy jako oběti socio-struktruálního násilí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patriarchální hodnotové stereotypy jako motivace agresorů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kern="0" dirty="0"/>
              <a:t>potřeba moci, kontroly a dominance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kern="0" dirty="0"/>
              <a:t>pracuje citlivě s potřebami oběti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endParaRPr lang="cs-CZ" sz="2100" kern="0" dirty="0"/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3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Kriminologický přístup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partnerské násilí bez ohledu na pohlaví oběti a pachatele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pracuje s daty a statistikami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omezený individuální přístup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endParaRPr lang="cs-CZ" sz="21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1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1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1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3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  <a:sym typeface="Symbol" pitchFamily="18" charset="2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09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</a:rPr>
              <a:t>Zasazení do paradigmat </a:t>
            </a:r>
            <a:br>
              <a:rPr lang="cs-CZ" sz="2700" b="1" dirty="0">
                <a:solidFill>
                  <a:schemeClr val="bg1"/>
                </a:solidFill>
              </a:rPr>
            </a:br>
            <a:r>
              <a:rPr lang="cs-CZ" sz="2700" b="1" dirty="0">
                <a:solidFill>
                  <a:schemeClr val="bg1"/>
                </a:solidFill>
              </a:rPr>
              <a:t>sociální práce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600" b="1" u="sng" dirty="0"/>
              <a:t>Payneova paradigmata sociální práce:</a:t>
            </a:r>
          </a:p>
          <a:p>
            <a:pPr marL="0" indent="0" algn="just">
              <a:buNone/>
            </a:pPr>
            <a:endParaRPr lang="cs-CZ" sz="2000" u="sng" dirty="0"/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sz="2200" b="1" dirty="0"/>
              <a:t>Terapeutické paradigma: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50" dirty="0"/>
              <a:t>podpora rozvoje a uskutečnění osobnosti klienta směřující k obnově duševního zdraví, důraz kladen na komunikaci a vztah mezi SP a klientem.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50" i="1" dirty="0"/>
              <a:t>př. Rogersův model terapie zaměřené na klienta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sz="2200" b="1" dirty="0"/>
              <a:t>Reformní paradigma: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50" dirty="0"/>
              <a:t>příčina problémů tkví ve společenské nerovnosti, úsilí o změnu prostředí.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50" i="1" dirty="0"/>
              <a:t>př. Strukturální model - </a:t>
            </a:r>
            <a:r>
              <a:rPr lang="cs-CZ" altLang="cs-CZ" sz="1950" i="1" dirty="0"/>
              <a:t>Middleman, Godlberg (1974) a Wood (1989).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sz="2200" b="1" dirty="0"/>
              <a:t>Poradenské paradigma: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50" dirty="0"/>
              <a:t>vychází vstříc potřebám klienta a jeho schopnosti zvládat problémy a zároveň usiluje o zlepšování systému služeb, které jsou na potřeby klienta schopny adekvátně reagovat.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50" i="1" dirty="0"/>
              <a:t>př. Přístup orientovaný na úkoly – </a:t>
            </a:r>
            <a:r>
              <a:rPr lang="cs-CZ" sz="1950" i="1" dirty="0" err="1"/>
              <a:t>Reid</a:t>
            </a:r>
            <a:r>
              <a:rPr lang="cs-CZ" sz="1950" i="1" dirty="0"/>
              <a:t>, Epsteinová (1972)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</a:pPr>
            <a:endParaRPr lang="cs-CZ" sz="2300" i="1" u="sng" dirty="0"/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sz="2300" u="sng" dirty="0"/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sz="2400" u="sng" dirty="0"/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sz="2400" u="sng" dirty="0"/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</a:pPr>
            <a:endParaRPr lang="cs-CZ" sz="2400" dirty="0"/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4647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</a:rPr>
              <a:t>Další teoretické perspektivy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2"/>
          </a:xfrm>
        </p:spPr>
        <p:txBody>
          <a:bodyPr/>
          <a:lstStyle/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altLang="cs-CZ" sz="2100" dirty="0">
              <a:latin typeface="Source Sans Pro"/>
            </a:endParaRP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/>
              <a:t>Psychodynamické perspektivy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/>
              <a:t>Psychosociální přístup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/>
              <a:t>Humanistický přístup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/>
              <a:t>Existenciální přístup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/>
              <a:t>Kognitivně – behaviorální teorie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/>
              <a:t>Přístup orientovaný na úkoly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/>
              <a:t>Krizová intervence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/>
              <a:t>Sociální práce se skupinami                 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/>
              <a:t>Komunitní sociální práce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/>
              <a:t>Aniopresivní přístup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/>
              <a:t>Ekologická perspektiva</a:t>
            </a:r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altLang="cs-CZ" sz="1600" dirty="0"/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altLang="cs-CZ" sz="1600" dirty="0"/>
              <a:t>Zpracováno v publikaci: Navrátil, P., </a:t>
            </a:r>
            <a:r>
              <a:rPr lang="cs-CZ" altLang="cs-CZ" sz="1600" i="1" dirty="0"/>
              <a:t>Teorie a metody sociální práce </a:t>
            </a:r>
            <a:r>
              <a:rPr lang="cs-CZ" altLang="cs-CZ" sz="1600" dirty="0"/>
              <a:t>(2001).</a:t>
            </a:r>
            <a:endParaRPr lang="cs-CZ" altLang="cs-CZ" sz="1600" i="1" dirty="0"/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altLang="cs-CZ" sz="1600" i="1" dirty="0">
              <a:latin typeface="Source Sans Pro"/>
            </a:endParaRPr>
          </a:p>
          <a:p>
            <a:pPr marL="0" indent="0">
              <a:buNone/>
            </a:pPr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96910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</a:rPr>
              <a:t>Teorie a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475252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b="1" dirty="0"/>
              <a:t>Užití jednotlivých přístupů je třeba vždy dobře zvážit  s ohledem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b="1" dirty="0"/>
              <a:t>na klientovu: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cs-CZ" altLang="cs-CZ" sz="2000" b="1" dirty="0"/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000" dirty="0"/>
              <a:t>životní situaci a problém, který je třeba řešit 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000" dirty="0"/>
              <a:t>očekávání klienta vs. vzájemně dohodnutý cíl spolupráce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000" dirty="0"/>
              <a:t>jeho potřeby, zdroje a osobnostní nastavení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altLang="cs-CZ" sz="2000" dirty="0"/>
          </a:p>
          <a:p>
            <a:pPr algn="just">
              <a:lnSpc>
                <a:spcPct val="80000"/>
              </a:lnSpc>
              <a:buClr>
                <a:srgbClr val="FF6600"/>
              </a:buClr>
              <a:buSzPct val="120000"/>
              <a:buNone/>
            </a:pPr>
            <a:r>
              <a:rPr lang="cs-CZ" altLang="cs-CZ" sz="2000" b="1" dirty="0"/>
              <a:t>Podstatné je také:</a:t>
            </a:r>
          </a:p>
          <a:p>
            <a:pPr algn="just">
              <a:lnSpc>
                <a:spcPct val="80000"/>
              </a:lnSpc>
              <a:buClr>
                <a:srgbClr val="FF6600"/>
              </a:buClr>
              <a:buSzPct val="120000"/>
              <a:buNone/>
            </a:pPr>
            <a:endParaRPr lang="cs-CZ" altLang="cs-CZ" sz="2000" b="1" dirty="0"/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000" b="1" dirty="0"/>
              <a:t>zázemí pracoviště a příslušné způsoby práce </a:t>
            </a:r>
          </a:p>
          <a:p>
            <a:pPr lvl="1" algn="just"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000" dirty="0"/>
              <a:t>poradna, KC, OSPOD, aktivistická organizace…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000" b="1" dirty="0"/>
              <a:t>vaše role ve vztahu ke klientovi </a:t>
            </a:r>
          </a:p>
          <a:p>
            <a:pPr lvl="1" algn="just"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000" dirty="0"/>
              <a:t>krizový nebo sociální pracovník, psycholog, kriminalista, terapeut, aj.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altLang="cs-CZ" sz="2200" dirty="0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2200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8325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F2740-252C-44F4-9E5E-AB4ABC531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</a:rPr>
              <a:t>Metody sociální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A815A8-D74C-4D7D-8FB1-4700F69C9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83162"/>
          </a:xfrm>
        </p:spPr>
        <p:txBody>
          <a:bodyPr/>
          <a:lstStyle/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sz="2000" dirty="0"/>
              <a:t>Matoušek (2003) rozlišuje čtyři základní metody sociální práce: 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400" dirty="0"/>
              <a:t>případová práce - </a:t>
            </a:r>
            <a:r>
              <a:rPr lang="cs-CZ" sz="1600" dirty="0"/>
              <a:t>Zaměření na případ, na jedince, je v oblasti sociální práce často uplatňovanou metodou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400" dirty="0"/>
              <a:t>práce se skupinou - </a:t>
            </a:r>
            <a:r>
              <a:rPr lang="cs-CZ" sz="1600" dirty="0"/>
              <a:t>Sociální pracovníci se podílejí na vedení skupin podpůrných nebo vzdělávacích, na činnosti skupin zaměřených na dosažení sociálních cílů, mohou vést skupiny terapeutické nebo řídit skupiny rekreační či pracovní. Např. STREETWORK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400" dirty="0"/>
              <a:t>práce s dětmi a s rodinou –</a:t>
            </a:r>
            <a:r>
              <a:rPr lang="cs-CZ" sz="1600" dirty="0"/>
              <a:t> především situace, kdy je v rodině z nějakého důvodu ohroženo psychické nebo fyzické zdraví dítěte. Služby mohou být poskytovány v domově rodiny, ve specializované instituci, v komunitním centru nebo jinde. Např. Rodinná terapie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400" dirty="0"/>
              <a:t>komunitní práce - </a:t>
            </a:r>
            <a:r>
              <a:rPr lang="cs-CZ" sz="1600" dirty="0"/>
              <a:t>Komunitní práce je metoda, která je zaměřena na vyvolání a podporování změny v rámci místního společenství. Jedná se o proces aktivizace lidí, jejich schopností a dovedností, aby byli schopni sami řešit svůj problém. Např. Sociální práce v sociálně vyloučených lokalitách </a:t>
            </a:r>
            <a:endParaRPr lang="cs-CZ" sz="2000" dirty="0"/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/>
              <a:t>Tyto základní metody rozšiřuje o analýzy sociálních potřeb kraje, obce a regionu a o systémové projekty</a:t>
            </a:r>
          </a:p>
        </p:txBody>
      </p:sp>
    </p:spTree>
    <p:extLst>
      <p:ext uri="{BB962C8B-B14F-4D97-AF65-F5344CB8AC3E}">
        <p14:creationId xmlns:p14="http://schemas.microsoft.com/office/powerpoint/2010/main" val="128434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</a:rPr>
              <a:t>Specifické metody a přístupy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5266206"/>
          </a:xfrm>
        </p:spPr>
        <p:txBody>
          <a:bodyPr/>
          <a:lstStyle/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None/>
            </a:pPr>
            <a:r>
              <a:rPr lang="cs-CZ" altLang="cs-CZ" sz="2000" b="1" kern="0" dirty="0">
                <a:solidFill>
                  <a:srgbClr val="000000"/>
                </a:solidFill>
              </a:rPr>
              <a:t>Specifické přístupy hrající významnou teoretickou i praktickou roli</a:t>
            </a: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None/>
            </a:pPr>
            <a:r>
              <a:rPr lang="cs-CZ" altLang="cs-CZ" sz="2000" b="1" kern="0" dirty="0">
                <a:solidFill>
                  <a:srgbClr val="000000"/>
                </a:solidFill>
              </a:rPr>
              <a:t>v chápání problematiky DN: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/>
              <a:t>syndrom týraného partnera (naučená bezmocnost, sebezničující reakce, PTSP)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/>
              <a:t>DN jako problém moci a patriarchální společnosti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/>
              <a:t>faktorové teorie aj.</a:t>
            </a: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FontTx/>
              <a:buChar char="-"/>
            </a:pPr>
            <a:endParaRPr lang="cs-CZ" altLang="cs-CZ" sz="2000" kern="0" dirty="0">
              <a:solidFill>
                <a:srgbClr val="000000"/>
              </a:solidFill>
            </a:endParaRP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None/>
            </a:pPr>
            <a:r>
              <a:rPr lang="cs-CZ" altLang="cs-CZ" sz="2000" b="1" kern="0" dirty="0">
                <a:solidFill>
                  <a:srgbClr val="000000"/>
                </a:solidFill>
              </a:rPr>
              <a:t>Specifické postupy v práci s obětí: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/>
              <a:t>odhad nebezpečnosti pachatele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/>
              <a:t>bezpečnostní plánování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/>
              <a:t>krizová intervence</a:t>
            </a: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FontTx/>
              <a:buChar char="-"/>
            </a:pPr>
            <a:endParaRPr lang="cs-CZ" altLang="cs-CZ" sz="2000" kern="0" dirty="0">
              <a:solidFill>
                <a:srgbClr val="000000"/>
              </a:solidFill>
            </a:endParaRP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None/>
            </a:pPr>
            <a:r>
              <a:rPr lang="cs-CZ" altLang="cs-CZ" sz="2000" b="1" kern="0" dirty="0">
                <a:solidFill>
                  <a:srgbClr val="000000"/>
                </a:solidFill>
              </a:rPr>
              <a:t>Dovednosti, vědomosti: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/>
              <a:t>vnímavost na kontrolu a moc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/>
              <a:t>práce s časem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/>
              <a:t>vědomí problematiky traumatu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4416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</a:t>
            </a:r>
            <a:r>
              <a:rPr lang="cs-CZ" sz="2700" b="1" dirty="0">
                <a:solidFill>
                  <a:schemeClr val="bg1"/>
                </a:solidFill>
              </a:rPr>
              <a:t>Systémová a institucionální </a:t>
            </a:r>
            <a:br>
              <a:rPr lang="cs-CZ" sz="2700" b="1" dirty="0">
                <a:solidFill>
                  <a:schemeClr val="bg1"/>
                </a:solidFill>
              </a:rPr>
            </a:br>
            <a:r>
              <a:rPr lang="cs-CZ" sz="2700" b="1" dirty="0">
                <a:solidFill>
                  <a:schemeClr val="bg1"/>
                </a:solidFill>
              </a:rPr>
              <a:t>síť pomoci v ČR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r>
              <a:rPr lang="cs-CZ" sz="2800" dirty="0"/>
              <a:t>Historie práce s oběťmi v ČR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  <a:defRPr/>
            </a:pPr>
            <a:endParaRPr lang="cs-CZ" sz="2800" dirty="0">
              <a:sym typeface="Wingdings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r>
              <a:rPr lang="cs-CZ" sz="2800" dirty="0">
                <a:sym typeface="Wingdings"/>
              </a:rPr>
              <a:t>Národní,  regionální a místní úroveň pomoci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  <a:defRPr/>
            </a:pPr>
            <a:endParaRPr lang="cs-CZ" sz="2800" dirty="0">
              <a:sym typeface="Wingdings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r>
              <a:rPr lang="cs-CZ" sz="2800" dirty="0">
                <a:sym typeface="Wingdings"/>
              </a:rPr>
              <a:t>Interdisciplinární spolupráce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  <a:defRPr/>
            </a:pPr>
            <a:endParaRPr lang="cs-CZ" sz="2800" dirty="0">
              <a:sym typeface="Wingdings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r>
              <a:rPr lang="cs-CZ" sz="2800" dirty="0">
                <a:sym typeface="Wingdings"/>
              </a:rPr>
              <a:t>Kompetence jednotlivých aktérů pomoci 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endParaRPr lang="cs-CZ" sz="2800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71256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2690</TotalTime>
  <Words>2895</Words>
  <Application>Microsoft Office PowerPoint</Application>
  <PresentationFormat>Předvádění na obrazovce (4:3)</PresentationFormat>
  <Paragraphs>388</Paragraphs>
  <Slides>29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Calibri</vt:lpstr>
      <vt:lpstr>Source Sans Pro</vt:lpstr>
      <vt:lpstr>Symbol</vt:lpstr>
      <vt:lpstr>Times New Roman</vt:lpstr>
      <vt:lpstr>Wingdings</vt:lpstr>
      <vt:lpstr>Motiv systému Office</vt:lpstr>
      <vt:lpstr>Prezentace aplikace PowerPoint</vt:lpstr>
      <vt:lpstr>Obsah dnešní hodiny</vt:lpstr>
      <vt:lpstr>     FEMINISMUS vs. KRIMINOLOGIE </vt:lpstr>
      <vt:lpstr>Zasazení do paradigmat  sociální práce </vt:lpstr>
      <vt:lpstr>Další teoretické perspektivy</vt:lpstr>
      <vt:lpstr>Teorie a metody</vt:lpstr>
      <vt:lpstr>Metody sociální práce</vt:lpstr>
      <vt:lpstr>Specifické metody a přístupy</vt:lpstr>
      <vt:lpstr>  Systémová a institucionální  síť pomoci v ČR </vt:lpstr>
      <vt:lpstr>    Historie a vývoj práce s oběťmi v ČR</vt:lpstr>
      <vt:lpstr>   Národní rámec pomoci obětem DN</vt:lpstr>
      <vt:lpstr>Právní rámec pomoci</vt:lpstr>
      <vt:lpstr>    Regionální síť pomoci obětem DN</vt:lpstr>
      <vt:lpstr>  Místní síť pomoci obětem</vt:lpstr>
      <vt:lpstr>     Interdisciplinární spolupráce</vt:lpstr>
      <vt:lpstr>Policie ČR</vt:lpstr>
      <vt:lpstr>Městská policie</vt:lpstr>
      <vt:lpstr>  Zdravotnická zařízení</vt:lpstr>
      <vt:lpstr>                                 OSPOD</vt:lpstr>
      <vt:lpstr>Intervenční centrum</vt:lpstr>
      <vt:lpstr>         Specializované poradny pro oběti DN/TČ</vt:lpstr>
      <vt:lpstr>Azylové domy</vt:lpstr>
      <vt:lpstr>Probační a mediační služba</vt:lpstr>
      <vt:lpstr>Rodinná mediace</vt:lpstr>
      <vt:lpstr>Manželské a rodinné poradny</vt:lpstr>
      <vt:lpstr>Občanské poradny</vt:lpstr>
      <vt:lpstr>Odbor sociální péče</vt:lpstr>
      <vt:lpstr>  Záznam divadelního představení </vt:lpstr>
      <vt:lpstr>Děkuji vám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persefona</dc:creator>
  <cp:lastModifiedBy>Zuzana Žoudlíková</cp:lastModifiedBy>
  <cp:revision>271</cp:revision>
  <dcterms:created xsi:type="dcterms:W3CDTF">2016-08-17T09:55:24Z</dcterms:created>
  <dcterms:modified xsi:type="dcterms:W3CDTF">2024-10-02T07:54:18Z</dcterms:modified>
</cp:coreProperties>
</file>