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96" r:id="rId3"/>
    <p:sldId id="258" r:id="rId4"/>
    <p:sldId id="303" r:id="rId5"/>
    <p:sldId id="305" r:id="rId6"/>
    <p:sldId id="302" r:id="rId7"/>
    <p:sldId id="259" r:id="rId8"/>
    <p:sldId id="321" r:id="rId9"/>
    <p:sldId id="322" r:id="rId10"/>
    <p:sldId id="304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01" r:id="rId19"/>
    <p:sldId id="306" r:id="rId20"/>
    <p:sldId id="30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AF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2" autoAdjust="0"/>
    <p:restoredTop sz="81473" autoAdjust="0"/>
  </p:normalViewPr>
  <p:slideViewPr>
    <p:cSldViewPr>
      <p:cViewPr varScale="1">
        <p:scale>
          <a:sx n="90" d="100"/>
          <a:sy n="90" d="100"/>
        </p:scale>
        <p:origin x="249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408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84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4.xml"/><Relationship Id="rId3" Type="http://schemas.openxmlformats.org/officeDocument/2006/relationships/slide" Target="slides/slide3.xml"/><Relationship Id="rId7" Type="http://schemas.openxmlformats.org/officeDocument/2006/relationships/slide" Target="slides/slide1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11.xml"/><Relationship Id="rId5" Type="http://schemas.openxmlformats.org/officeDocument/2006/relationships/slide" Target="slides/slide8.xml"/><Relationship Id="rId10" Type="http://schemas.openxmlformats.org/officeDocument/2006/relationships/slide" Target="slides/slide17.xml"/><Relationship Id="rId4" Type="http://schemas.openxmlformats.org/officeDocument/2006/relationships/slide" Target="slides/slide7.xml"/><Relationship Id="rId9" Type="http://schemas.openxmlformats.org/officeDocument/2006/relationships/slide" Target="slides/slide1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9C102-CB5F-455B-96BC-43E65179D372}" type="datetimeFigureOut">
              <a:rPr lang="cs-CZ" smtClean="0"/>
              <a:pPr/>
              <a:t>08.10.2024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1173D-6B6A-417C-B5A5-10003D9EEDA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748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1173D-6B6A-417C-B5A5-10003D9EEDAD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8087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3288" y="741363"/>
            <a:ext cx="493553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dirty="0"/>
              <a:t>*https://www.psychiatriepropraxi.cz/pdfs/psy/2009/06/06.pdf</a:t>
            </a:r>
          </a:p>
          <a:p>
            <a:endParaRPr lang="cs-CZ" dirty="0"/>
          </a:p>
          <a:p>
            <a:r>
              <a:rPr lang="cs-CZ" dirty="0"/>
              <a:t>„</a:t>
            </a:r>
            <a:r>
              <a:rPr lang="cs-CZ" b="1" dirty="0"/>
              <a:t>Rape trauma</a:t>
            </a:r>
            <a:r>
              <a:rPr lang="cs-CZ" dirty="0"/>
              <a:t>“ (česky trauma ze znásilnění), je forma posttraumatické stresové poruchy, která se vyskytuje u obětí znásilnění. Termín vymezuje skupinu znaků, symptomů a reakcí, která charakterizuje stav po prožitém znásilnění. Obecně se následky znásilnění projevují v těchto dimenzích: kognice, emoce, sociální vztahy (často též pracovní výkon), intimita a sex, identita. Dělí se na akutní fázi, fázi povrchní </a:t>
            </a:r>
            <a:r>
              <a:rPr lang="cs-CZ" dirty="0" err="1"/>
              <a:t>adaprace</a:t>
            </a:r>
            <a:r>
              <a:rPr lang="cs-CZ" dirty="0"/>
              <a:t> a fázi </a:t>
            </a:r>
            <a:r>
              <a:rPr lang="cs-CZ" dirty="0" err="1"/>
              <a:t>renormalizace</a:t>
            </a:r>
            <a:r>
              <a:rPr lang="cs-CZ" dirty="0"/>
              <a:t>.</a:t>
            </a:r>
            <a:endParaRPr lang="cs-CZ" b="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E5F0C-03C1-4BEB-9848-4B278D84B15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86765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3288" y="741363"/>
            <a:ext cx="493553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E5F0C-03C1-4BEB-9848-4B278D84B15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754346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3288" y="741363"/>
            <a:ext cx="493553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828"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E5F0C-03C1-4BEB-9848-4B278D84B15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661893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3288" y="741363"/>
            <a:ext cx="493553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E5F0C-03C1-4BEB-9848-4B278D84B15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118196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3288" y="741363"/>
            <a:ext cx="493553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„Problematické“ pro nás, pro naši</a:t>
            </a:r>
            <a:r>
              <a:rPr lang="cs-CZ" baseline="0" dirty="0"/>
              <a:t> představu ideálního řešení situace apod., neznamená patologické, manipulativní nebo úmyslně nespolupracující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E5F0C-03C1-4BEB-9848-4B278D84B15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975585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1173D-6B6A-417C-B5A5-10003D9EEDAD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22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1173D-6B6A-417C-B5A5-10003D9EEDAD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887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1173D-6B6A-417C-B5A5-10003D9EEDAD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646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Zmapování</a:t>
            </a:r>
            <a:r>
              <a:rPr lang="cs-CZ" b="1" baseline="0" dirty="0"/>
              <a:t> klíčových bodů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1173D-6B6A-417C-B5A5-10003D9EEDAD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350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Inspirace v Trauma-informovaném přístupu</a:t>
            </a:r>
            <a:r>
              <a:rPr lang="cs-CZ" baseline="0" dirty="0"/>
              <a:t> v sociální práci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1173D-6B6A-417C-B5A5-10003D9EEDAD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102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dirty="0"/>
              <a:t>Odpověď</a:t>
            </a:r>
            <a:r>
              <a:rPr lang="cs-CZ" sz="1000" b="0" baseline="0" dirty="0"/>
              <a:t> na </a:t>
            </a:r>
            <a:r>
              <a:rPr lang="cs-CZ" sz="1000" b="0" dirty="0"/>
              <a:t>Jak si představíte oběť DN?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1173D-6B6A-417C-B5A5-10003D9EEDAD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3251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3288" y="741363"/>
            <a:ext cx="493553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dirty="0"/>
              <a:t>Emocionální a kognitivní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E5F0C-03C1-4BEB-9848-4B278D84B15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23773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E5F0C-03C1-4BEB-9848-4B278D84B15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67086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3288" y="741363"/>
            <a:ext cx="493553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828"/>
            <a:r>
              <a:rPr lang="cs-CZ" dirty="0"/>
              <a:t>Pustit video: fungování nervového systému zasaženého traumatem (zjednodušeně) - </a:t>
            </a:r>
            <a:r>
              <a:rPr lang="cs-CZ" u="sng" dirty="0"/>
              <a:t>https://www.youtube.com/watch?v=ZdIQRxwT1I0</a:t>
            </a:r>
            <a:endParaRPr lang="cs-CZ" dirty="0"/>
          </a:p>
          <a:p>
            <a:endParaRPr lang="cs-CZ" b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E5F0C-03C1-4BEB-9848-4B278D84B15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5357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08.10.2024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724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08.10.2024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13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08.10.2024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16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08.10.2024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27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08.10.2024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52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08.10.2024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99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08.10.2024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55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08.10.2024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17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08.10.2024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7466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08.10.2024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56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08.10.2024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66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96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dIQRxwT1I0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VTyu1CfVpw" TargetMode="External"/><Relationship Id="rId2" Type="http://schemas.openxmlformats.org/officeDocument/2006/relationships/hyperlink" Target="https://www.youtube.com/watch?v=GnbaaDAfkm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709120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+mj-lt"/>
              </a:rPr>
              <a:t> </a:t>
            </a:r>
            <a:r>
              <a:rPr lang="cs-CZ" sz="4000" b="1" dirty="0">
                <a:latin typeface="+mj-lt"/>
              </a:rPr>
              <a:t>Psychologie oběti domácího násilí</a:t>
            </a:r>
          </a:p>
          <a:p>
            <a:pPr marL="0" lvl="1" indent="0">
              <a:spcBef>
                <a:spcPct val="0"/>
              </a:spcBef>
              <a:buClr>
                <a:srgbClr val="FF9933"/>
              </a:buClr>
              <a:buNone/>
              <a:defRPr/>
            </a:pPr>
            <a:endParaRPr lang="cs-CZ" altLang="cs-CZ" sz="1800" b="1" dirty="0">
              <a:solidFill>
                <a:schemeClr val="bg1">
                  <a:lumMod val="50000"/>
                </a:schemeClr>
              </a:solidFill>
              <a:ea typeface="+mj-ea"/>
              <a:cs typeface="+mj-cs"/>
            </a:endParaRPr>
          </a:p>
          <a:p>
            <a:pPr marL="0" lvl="1" indent="0">
              <a:spcBef>
                <a:spcPct val="0"/>
              </a:spcBef>
              <a:buClr>
                <a:srgbClr val="FF9933"/>
              </a:buClr>
              <a:buNone/>
              <a:defRPr/>
            </a:pPr>
            <a:endParaRPr lang="cs-CZ" altLang="cs-CZ" sz="1800" b="1" dirty="0">
              <a:solidFill>
                <a:schemeClr val="bg1">
                  <a:lumMod val="50000"/>
                </a:schemeClr>
              </a:solidFill>
              <a:ea typeface="+mj-ea"/>
              <a:cs typeface="+mj-cs"/>
            </a:endParaRPr>
          </a:p>
          <a:p>
            <a:pPr marL="0" lvl="1" indent="0">
              <a:spcBef>
                <a:spcPct val="0"/>
              </a:spcBef>
              <a:buClr>
                <a:srgbClr val="FF9933"/>
              </a:buClr>
              <a:buNone/>
              <a:defRPr/>
            </a:pPr>
            <a:endParaRPr lang="cs-CZ" altLang="cs-CZ" sz="1800" b="1" dirty="0">
              <a:solidFill>
                <a:schemeClr val="bg1">
                  <a:lumMod val="50000"/>
                </a:schemeClr>
              </a:solidFill>
              <a:ea typeface="+mj-ea"/>
              <a:cs typeface="+mj-cs"/>
            </a:endParaRPr>
          </a:p>
          <a:p>
            <a:pPr marL="0" lvl="1" indent="0">
              <a:spcBef>
                <a:spcPct val="0"/>
              </a:spcBef>
              <a:buClr>
                <a:srgbClr val="FF9933"/>
              </a:buClr>
              <a:buNone/>
              <a:defRPr/>
            </a:pPr>
            <a:endParaRPr lang="cs-CZ" altLang="cs-CZ" sz="1800" b="1" dirty="0">
              <a:solidFill>
                <a:schemeClr val="bg1">
                  <a:lumMod val="50000"/>
                </a:schemeClr>
              </a:solidFill>
              <a:ea typeface="+mj-ea"/>
              <a:cs typeface="+mj-cs"/>
            </a:endParaRPr>
          </a:p>
          <a:p>
            <a:pPr marL="0" lvl="1" indent="0">
              <a:spcBef>
                <a:spcPct val="0"/>
              </a:spcBef>
              <a:buClr>
                <a:srgbClr val="FF9933"/>
              </a:buClr>
              <a:buNone/>
              <a:defRPr/>
            </a:pPr>
            <a:endParaRPr lang="cs-CZ" altLang="cs-CZ" sz="1800" b="1" dirty="0">
              <a:solidFill>
                <a:schemeClr val="bg1">
                  <a:lumMod val="50000"/>
                </a:schemeClr>
              </a:solidFill>
              <a:ea typeface="+mj-ea"/>
              <a:cs typeface="+mj-cs"/>
            </a:endParaRPr>
          </a:p>
          <a:p>
            <a:pPr marL="0" lvl="1" indent="0">
              <a:spcBef>
                <a:spcPct val="0"/>
              </a:spcBef>
              <a:buClr>
                <a:srgbClr val="FF9933"/>
              </a:buClr>
              <a:buNone/>
              <a:defRPr/>
            </a:pPr>
            <a:endParaRPr lang="cs-CZ" altLang="cs-CZ" sz="1800" b="1" dirty="0">
              <a:solidFill>
                <a:schemeClr val="bg1">
                  <a:lumMod val="50000"/>
                </a:schemeClr>
              </a:solidFill>
              <a:ea typeface="+mj-ea"/>
              <a:cs typeface="+mj-cs"/>
            </a:endParaRPr>
          </a:p>
          <a:p>
            <a:pPr marL="0" lvl="1" indent="0">
              <a:spcBef>
                <a:spcPct val="0"/>
              </a:spcBef>
              <a:buClr>
                <a:srgbClr val="FF9933"/>
              </a:buClr>
              <a:buNone/>
              <a:defRPr/>
            </a:pPr>
            <a:endParaRPr lang="cs-CZ" altLang="cs-CZ" sz="1800" b="1" dirty="0">
              <a:solidFill>
                <a:schemeClr val="bg1">
                  <a:lumMod val="50000"/>
                </a:schemeClr>
              </a:solidFill>
              <a:ea typeface="+mj-ea"/>
              <a:cs typeface="+mj-cs"/>
            </a:endParaRPr>
          </a:p>
          <a:p>
            <a:pPr marL="0" lvl="1" indent="0">
              <a:spcBef>
                <a:spcPct val="0"/>
              </a:spcBef>
              <a:buClr>
                <a:srgbClr val="FF9933"/>
              </a:buClr>
              <a:buNone/>
              <a:defRPr/>
            </a:pPr>
            <a:endParaRPr lang="cs-CZ" altLang="cs-CZ" sz="1800" b="1" dirty="0">
              <a:solidFill>
                <a:schemeClr val="bg1">
                  <a:lumMod val="50000"/>
                </a:schemeClr>
              </a:solidFill>
              <a:ea typeface="+mj-ea"/>
              <a:cs typeface="+mj-cs"/>
            </a:endParaRPr>
          </a:p>
          <a:p>
            <a:pPr marL="0" lvl="1" indent="0">
              <a:spcBef>
                <a:spcPct val="0"/>
              </a:spcBef>
              <a:buClr>
                <a:srgbClr val="FF9933"/>
              </a:buClr>
              <a:buNone/>
              <a:defRPr/>
            </a:pPr>
            <a:endParaRPr lang="cs-CZ" altLang="cs-CZ" sz="1800" b="1" dirty="0">
              <a:solidFill>
                <a:schemeClr val="bg1">
                  <a:lumMod val="50000"/>
                </a:schemeClr>
              </a:solidFill>
              <a:ea typeface="+mj-ea"/>
              <a:cs typeface="+mj-cs"/>
            </a:endParaRPr>
          </a:p>
          <a:p>
            <a:pPr marL="0" lvl="1" indent="0">
              <a:spcBef>
                <a:spcPct val="0"/>
              </a:spcBef>
              <a:buClr>
                <a:srgbClr val="FF9933"/>
              </a:buClr>
              <a:buNone/>
              <a:defRPr/>
            </a:pPr>
            <a:endParaRPr lang="cs-CZ" altLang="cs-CZ" sz="1800" b="1" dirty="0">
              <a:solidFill>
                <a:schemeClr val="bg1">
                  <a:lumMod val="50000"/>
                </a:schemeClr>
              </a:solidFill>
              <a:ea typeface="+mj-ea"/>
              <a:cs typeface="+mj-cs"/>
            </a:endParaRPr>
          </a:p>
          <a:p>
            <a:pPr marL="0" lvl="1" indent="0">
              <a:spcBef>
                <a:spcPct val="0"/>
              </a:spcBef>
              <a:buClr>
                <a:srgbClr val="FF9933"/>
              </a:buClr>
              <a:buNone/>
              <a:defRPr/>
            </a:pPr>
            <a:endParaRPr lang="cs-CZ" altLang="cs-CZ" sz="1800" b="1" dirty="0">
              <a:solidFill>
                <a:schemeClr val="bg1">
                  <a:lumMod val="50000"/>
                </a:schemeClr>
              </a:solidFill>
              <a:ea typeface="+mj-ea"/>
              <a:cs typeface="+mj-cs"/>
            </a:endParaRPr>
          </a:p>
          <a:p>
            <a:pPr marL="0" lvl="1" indent="0">
              <a:spcBef>
                <a:spcPct val="0"/>
              </a:spcBef>
              <a:buClr>
                <a:srgbClr val="FF9933"/>
              </a:buClr>
              <a:buNone/>
              <a:defRPr/>
            </a:pPr>
            <a:endParaRPr lang="cs-CZ" altLang="cs-CZ" sz="1800" b="1" dirty="0">
              <a:ea typeface="+mj-ea"/>
              <a:cs typeface="+mj-cs"/>
            </a:endParaRPr>
          </a:p>
          <a:p>
            <a:pPr marL="0" lvl="1" indent="0" algn="ctr">
              <a:spcBef>
                <a:spcPct val="0"/>
              </a:spcBef>
              <a:buClr>
                <a:srgbClr val="FF9933"/>
              </a:buClr>
              <a:buNone/>
              <a:defRPr/>
            </a:pPr>
            <a:r>
              <a:rPr lang="cs-CZ" altLang="cs-CZ" sz="2400" b="1" dirty="0">
                <a:ea typeface="+mj-ea"/>
                <a:cs typeface="+mj-cs"/>
              </a:rPr>
              <a:t>Mgr. Mária Chocholáčková</a:t>
            </a:r>
          </a:p>
          <a:p>
            <a:pPr marL="0" lvl="1" indent="0" algn="ctr">
              <a:spcBef>
                <a:spcPct val="0"/>
              </a:spcBef>
              <a:buClr>
                <a:srgbClr val="FF9933"/>
              </a:buClr>
              <a:buNone/>
              <a:defRPr/>
            </a:pPr>
            <a:r>
              <a:rPr lang="cs-CZ" altLang="cs-CZ" sz="2400" b="1" dirty="0">
                <a:ea typeface="+mj-ea"/>
                <a:cs typeface="+mj-cs"/>
              </a:rPr>
              <a:t>09. 10. 2024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pic>
        <p:nvPicPr>
          <p:cNvPr id="1026" name="Picture 2" descr="2,000+ Domestic Violence Illustrations, Royalty-Free Vector Graphics &amp; Clip  Art - iStock | Domestic violence awareness, Abuse, Family violen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842" y="2844874"/>
            <a:ext cx="2276971" cy="22769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899592" y="2276872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/>
              <a:t>Tak proč „proboha“ neodejde?</a:t>
            </a:r>
          </a:p>
        </p:txBody>
      </p:sp>
      <p:pic>
        <p:nvPicPr>
          <p:cNvPr id="3074" name="Picture 2" descr="Top Reasons for Leaving a Job | Mone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422" y="3356992"/>
            <a:ext cx="3967163" cy="26437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2210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bg1"/>
                </a:solidFill>
                <a:cs typeface="Segoe UI" panose="020B0502040204020203" pitchFamily="34" charset="0"/>
              </a:rPr>
              <a:t>Psychické trauma</a:t>
            </a:r>
            <a:br>
              <a:rPr lang="cs-CZ" sz="3000" b="1" dirty="0">
                <a:cs typeface="Times New Roman" pitchFamily="18" charset="0"/>
              </a:rPr>
            </a:br>
            <a:endParaRPr lang="cs-CZ" sz="3000" b="1" dirty="0">
              <a:cs typeface="Times New Roman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Aft>
                <a:spcPts val="900"/>
              </a:spcAft>
              <a:buClr>
                <a:schemeClr val="accent6"/>
              </a:buClr>
              <a:defRPr/>
            </a:pPr>
            <a:r>
              <a:rPr lang="cs-CZ" sz="2400" dirty="0"/>
              <a:t>psychické zranění, duševní stav</a:t>
            </a:r>
            <a:endParaRPr lang="cs-CZ" sz="800" dirty="0"/>
          </a:p>
          <a:p>
            <a:pPr>
              <a:lnSpc>
                <a:spcPct val="80000"/>
              </a:lnSpc>
              <a:buClr>
                <a:schemeClr val="accent6"/>
              </a:buClr>
              <a:defRPr/>
            </a:pPr>
            <a:r>
              <a:rPr lang="cs-CZ" sz="2400" dirty="0"/>
              <a:t>reakce na zážitek, který ve velké míře </a:t>
            </a:r>
            <a:r>
              <a:rPr lang="cs-CZ" sz="2400" b="1" dirty="0"/>
              <a:t>porušuje duševní rovnováhu</a:t>
            </a:r>
          </a:p>
          <a:p>
            <a:pPr>
              <a:lnSpc>
                <a:spcPct val="80000"/>
              </a:lnSpc>
              <a:buClr>
                <a:schemeClr val="accent6"/>
              </a:buClr>
              <a:defRPr/>
            </a:pPr>
            <a:endParaRPr lang="cs-CZ" sz="800" dirty="0"/>
          </a:p>
          <a:p>
            <a:pPr lvl="1">
              <a:lnSpc>
                <a:spcPct val="80000"/>
              </a:lnSpc>
              <a:buClr>
                <a:schemeClr val="accent6"/>
              </a:buClr>
              <a:defRPr/>
            </a:pPr>
            <a:r>
              <a:rPr lang="cs-CZ" sz="2000" dirty="0"/>
              <a:t>náročnost zážitku omezuje schopnost jej vstřebat a vyrovnat se s ním okamžitě</a:t>
            </a:r>
          </a:p>
          <a:p>
            <a:pPr>
              <a:lnSpc>
                <a:spcPct val="80000"/>
              </a:lnSpc>
              <a:buClr>
                <a:schemeClr val="accent6"/>
              </a:buClr>
              <a:defRPr/>
            </a:pPr>
            <a:endParaRPr lang="cs-CZ" sz="800" dirty="0"/>
          </a:p>
          <a:p>
            <a:pPr>
              <a:lnSpc>
                <a:spcPct val="80000"/>
              </a:lnSpc>
              <a:buClr>
                <a:schemeClr val="accent6"/>
              </a:buClr>
              <a:defRPr/>
            </a:pPr>
            <a:r>
              <a:rPr lang="cs-CZ" altLang="cs-CZ" sz="2400" dirty="0"/>
              <a:t>vyřazení biologických a psychických adaptačních mechanismů člověka</a:t>
            </a:r>
          </a:p>
          <a:p>
            <a:pPr>
              <a:lnSpc>
                <a:spcPct val="80000"/>
              </a:lnSpc>
              <a:buClr>
                <a:schemeClr val="accent6"/>
              </a:buClr>
              <a:defRPr/>
            </a:pPr>
            <a:endParaRPr lang="cs-CZ" altLang="cs-CZ" sz="800" dirty="0"/>
          </a:p>
          <a:p>
            <a:pPr>
              <a:lnSpc>
                <a:spcPct val="80000"/>
              </a:lnSpc>
              <a:buClr>
                <a:schemeClr val="accent6"/>
              </a:buClr>
              <a:buFont typeface="Arial" charset="0"/>
              <a:buChar char="•"/>
              <a:defRPr/>
            </a:pPr>
            <a:r>
              <a:rPr lang="cs-CZ" altLang="cs-CZ" sz="2400" b="1" dirty="0">
                <a:solidFill>
                  <a:schemeClr val="accent6"/>
                </a:solidFill>
              </a:rPr>
              <a:t>vliv na emoce, chování, myšlení, tělo </a:t>
            </a:r>
            <a:r>
              <a:rPr lang="cs-CZ" altLang="cs-CZ" sz="2400" dirty="0"/>
              <a:t>(člověka jako celek)</a:t>
            </a:r>
          </a:p>
          <a:p>
            <a:pPr>
              <a:lnSpc>
                <a:spcPct val="80000"/>
              </a:lnSpc>
              <a:buClr>
                <a:schemeClr val="accent6"/>
              </a:buClr>
              <a:buFont typeface="Arial" charset="0"/>
              <a:buChar char="•"/>
              <a:defRPr/>
            </a:pPr>
            <a:endParaRPr lang="cs-CZ" altLang="cs-CZ" sz="2400" dirty="0"/>
          </a:p>
          <a:p>
            <a:pPr>
              <a:lnSpc>
                <a:spcPct val="80000"/>
              </a:lnSpc>
              <a:buClr>
                <a:schemeClr val="accent6"/>
              </a:buClr>
              <a:buFont typeface="Arial" charset="0"/>
              <a:buChar char="•"/>
              <a:defRPr/>
            </a:pPr>
            <a:endParaRPr lang="cs-CZ" altLang="cs-CZ" sz="2400" dirty="0"/>
          </a:p>
          <a:p>
            <a:pPr>
              <a:lnSpc>
                <a:spcPct val="80000"/>
              </a:lnSpc>
              <a:buClr>
                <a:schemeClr val="accent6"/>
              </a:buClr>
              <a:buFont typeface="Arial" charset="0"/>
              <a:buChar char="•"/>
              <a:defRPr/>
            </a:pPr>
            <a:r>
              <a:rPr lang="cs-CZ" sz="2400" u="sng" dirty="0">
                <a:hlinkClick r:id="rId3"/>
              </a:rPr>
              <a:t>https://www.youtube.com/watch?v=ZdIQRxwT1I0</a:t>
            </a:r>
            <a:r>
              <a:rPr lang="cs-CZ" sz="2400" u="sng" dirty="0"/>
              <a:t> </a:t>
            </a:r>
            <a:r>
              <a:rPr lang="cs-CZ" sz="2400" dirty="0"/>
              <a:t>– následky</a:t>
            </a:r>
          </a:p>
        </p:txBody>
      </p:sp>
    </p:spTree>
    <p:extLst>
      <p:ext uri="{BB962C8B-B14F-4D97-AF65-F5344CB8AC3E}">
        <p14:creationId xmlns:p14="http://schemas.microsoft.com/office/powerpoint/2010/main" val="159645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chemeClr val="bg1"/>
                </a:solidFill>
                <a:cs typeface="Segoe UI" panose="020B0502040204020203" pitchFamily="34" charset="0"/>
              </a:rPr>
              <a:t>Následky </a:t>
            </a:r>
            <a:r>
              <a:rPr lang="cs-CZ" sz="3600" b="1" dirty="0" err="1">
                <a:solidFill>
                  <a:schemeClr val="bg1"/>
                </a:solidFill>
                <a:cs typeface="Segoe UI" panose="020B0502040204020203" pitchFamily="34" charset="0"/>
              </a:rPr>
              <a:t>traum</a:t>
            </a:r>
            <a:r>
              <a:rPr lang="cs-CZ" sz="3600" b="1" dirty="0">
                <a:solidFill>
                  <a:schemeClr val="bg1"/>
                </a:solidFill>
                <a:cs typeface="Segoe UI" panose="020B0502040204020203" pitchFamily="34" charset="0"/>
              </a:rPr>
              <a:t>. události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6"/>
              </a:buClr>
            </a:pPr>
            <a:r>
              <a:rPr lang="cs-CZ" sz="2800" b="1" dirty="0">
                <a:solidFill>
                  <a:schemeClr val="accent6"/>
                </a:solidFill>
              </a:rPr>
              <a:t>akutně</a:t>
            </a:r>
            <a:r>
              <a:rPr lang="cs-CZ" sz="2800" b="1" dirty="0"/>
              <a:t> </a:t>
            </a:r>
            <a:r>
              <a:rPr lang="cs-CZ" sz="2800" dirty="0"/>
              <a:t>– silná stresová reakce</a:t>
            </a:r>
          </a:p>
          <a:p>
            <a:pPr lvl="1">
              <a:buClr>
                <a:schemeClr val="accent6"/>
              </a:buClr>
            </a:pPr>
            <a:r>
              <a:rPr lang="cs-CZ" sz="2400" dirty="0"/>
              <a:t> znehybnění</a:t>
            </a:r>
          </a:p>
          <a:p>
            <a:pPr lvl="1">
              <a:buClr>
                <a:schemeClr val="accent6"/>
              </a:buClr>
            </a:pPr>
            <a:r>
              <a:rPr lang="cs-CZ" sz="2400" dirty="0"/>
              <a:t> zmatenost</a:t>
            </a:r>
            <a:r>
              <a:rPr lang="pt-BR" sz="2400" dirty="0"/>
              <a:t>, </a:t>
            </a:r>
            <a:r>
              <a:rPr lang="cs-CZ" sz="2400" dirty="0"/>
              <a:t>agresivita, dezorientace</a:t>
            </a:r>
          </a:p>
          <a:p>
            <a:pPr lvl="1">
              <a:buClr>
                <a:schemeClr val="accent6"/>
              </a:buClr>
            </a:pPr>
            <a:r>
              <a:rPr lang="cs-CZ" sz="2400" dirty="0"/>
              <a:t> bušení srdce, zrychlené dýchání, sucho v  ústech, třes, zimnice či pocity na zvracení</a:t>
            </a:r>
          </a:p>
          <a:p>
            <a:pPr>
              <a:buClr>
                <a:schemeClr val="accent6"/>
              </a:buClr>
              <a:buFontTx/>
              <a:buChar char="→"/>
            </a:pPr>
            <a:endParaRPr lang="cs-CZ" sz="900" dirty="0"/>
          </a:p>
          <a:p>
            <a:pPr lvl="0">
              <a:buClr>
                <a:schemeClr val="accent6"/>
              </a:buClr>
            </a:pPr>
            <a:r>
              <a:rPr lang="cs-CZ" sz="2800" b="1" dirty="0">
                <a:solidFill>
                  <a:schemeClr val="accent6"/>
                </a:solidFill>
              </a:rPr>
              <a:t>dlouhodobě</a:t>
            </a:r>
          </a:p>
          <a:p>
            <a:pPr lvl="1">
              <a:buClr>
                <a:schemeClr val="accent6"/>
              </a:buClr>
            </a:pPr>
            <a:r>
              <a:rPr lang="cs-CZ" sz="2400" dirty="0"/>
              <a:t>psychické problémy, vážná onemocnění, neopodstatněné bolesti, poruchy kognitivních funkcí </a:t>
            </a:r>
            <a:r>
              <a:rPr lang="cs-CZ" sz="1600" dirty="0"/>
              <a:t>(paměť, pozornost)</a:t>
            </a:r>
          </a:p>
          <a:p>
            <a:pPr lvl="1">
              <a:buClr>
                <a:schemeClr val="accent6"/>
              </a:buClr>
            </a:pPr>
            <a:r>
              <a:rPr lang="cs-CZ" sz="2400" dirty="0"/>
              <a:t>„rape trauma“</a:t>
            </a:r>
          </a:p>
          <a:p>
            <a:pPr lvl="1">
              <a:buClr>
                <a:schemeClr val="accent6"/>
              </a:buClr>
            </a:pPr>
            <a:r>
              <a:rPr lang="cs-CZ" sz="2400" dirty="0"/>
              <a:t>(komplexní) posttraumatická stresová porucha</a:t>
            </a:r>
          </a:p>
        </p:txBody>
      </p:sp>
    </p:spTree>
    <p:extLst>
      <p:ext uri="{BB962C8B-B14F-4D97-AF65-F5344CB8AC3E}">
        <p14:creationId xmlns:p14="http://schemas.microsoft.com/office/powerpoint/2010/main" val="246379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cs typeface="Times New Roman" pitchFamily="18" charset="0"/>
              </a:rPr>
              <a:t>(K)PTSD/PTSP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sz="900" dirty="0"/>
          </a:p>
          <a:p>
            <a:pPr>
              <a:lnSpc>
                <a:spcPct val="80000"/>
              </a:lnSpc>
              <a:spcAft>
                <a:spcPts val="900"/>
              </a:spcAft>
              <a:buClr>
                <a:schemeClr val="accent6"/>
              </a:buClr>
              <a:defRPr/>
            </a:pPr>
            <a:r>
              <a:rPr lang="cs-CZ" altLang="cs-CZ" sz="2800" b="1" u="sng" dirty="0">
                <a:solidFill>
                  <a:schemeClr val="accent6"/>
                </a:solidFill>
              </a:rPr>
              <a:t>Posttraumatická stresová porucha </a:t>
            </a:r>
            <a:r>
              <a:rPr lang="cs-CZ" altLang="cs-CZ" sz="2800" dirty="0"/>
              <a:t>(</a:t>
            </a:r>
            <a:r>
              <a:rPr lang="cs-CZ" altLang="cs-CZ" sz="2800" dirty="0" err="1"/>
              <a:t>Posttraumatic</a:t>
            </a:r>
            <a:r>
              <a:rPr lang="cs-CZ" altLang="cs-CZ" sz="2800" dirty="0"/>
              <a:t> stress </a:t>
            </a:r>
            <a:r>
              <a:rPr lang="cs-CZ" altLang="cs-CZ" sz="2800" dirty="0" err="1"/>
              <a:t>disorder</a:t>
            </a:r>
            <a:r>
              <a:rPr lang="cs-CZ" altLang="cs-CZ" sz="2800" dirty="0"/>
              <a:t>)</a:t>
            </a:r>
          </a:p>
          <a:p>
            <a:pPr lvl="1">
              <a:lnSpc>
                <a:spcPct val="80000"/>
              </a:lnSpc>
              <a:spcAft>
                <a:spcPts val="900"/>
              </a:spcAft>
              <a:buClr>
                <a:schemeClr val="accent6"/>
              </a:buClr>
              <a:defRPr/>
            </a:pPr>
            <a:r>
              <a:rPr lang="cs-CZ" altLang="cs-CZ" sz="2400" dirty="0"/>
              <a:t>duševní porucha (součástí klasifikace)</a:t>
            </a:r>
          </a:p>
          <a:p>
            <a:pPr lvl="1">
              <a:lnSpc>
                <a:spcPct val="80000"/>
              </a:lnSpc>
              <a:spcAft>
                <a:spcPts val="900"/>
              </a:spcAft>
              <a:buClr>
                <a:schemeClr val="accent6"/>
              </a:buClr>
              <a:defRPr/>
            </a:pPr>
            <a:r>
              <a:rPr lang="cs-CZ" altLang="cs-CZ" sz="2400" dirty="0"/>
              <a:t>vzniká po náhlých, život či osobní integritu ohrožujících událostech</a:t>
            </a:r>
          </a:p>
          <a:p>
            <a:pPr lvl="1">
              <a:spcAft>
                <a:spcPts val="900"/>
              </a:spcAft>
              <a:buClr>
                <a:schemeClr val="accent6"/>
              </a:buClr>
            </a:pPr>
            <a:r>
              <a:rPr lang="cs-CZ" sz="2400" dirty="0"/>
              <a:t>příznaky trvají déle než měsíc, mohou se objevit ihned, většinou však s odstupem času, výjimečně za několik let</a:t>
            </a:r>
          </a:p>
          <a:p>
            <a:pPr lvl="1">
              <a:buClr>
                <a:schemeClr val="accent6"/>
              </a:buClr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280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chemeClr val="bg1"/>
                </a:solidFill>
              </a:rPr>
              <a:t>Příznaky PTSD (PTSP)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5763">
              <a:buClr>
                <a:schemeClr val="accent6"/>
              </a:buClr>
              <a:buFont typeface="+mj-lt"/>
              <a:buAutoNum type="arabicPeriod"/>
            </a:pPr>
            <a:r>
              <a:rPr lang="cs-CZ" sz="2800" b="1" dirty="0">
                <a:solidFill>
                  <a:schemeClr val="accent6"/>
                </a:solidFill>
              </a:rPr>
              <a:t>znovuprožívání</a:t>
            </a:r>
          </a:p>
          <a:p>
            <a:pPr lvl="1">
              <a:buClr>
                <a:schemeClr val="accent6"/>
              </a:buClr>
            </a:pPr>
            <a:r>
              <a:rPr lang="cs-CZ" sz="1800" dirty="0"/>
              <a:t>vzpomínky, děsivé sny</a:t>
            </a:r>
          </a:p>
          <a:p>
            <a:pPr lvl="1">
              <a:spcAft>
                <a:spcPts val="450"/>
              </a:spcAft>
              <a:buClr>
                <a:schemeClr val="accent6"/>
              </a:buClr>
            </a:pPr>
            <a:r>
              <a:rPr lang="cs-CZ" sz="1800" dirty="0"/>
              <a:t>někdy dojde k náhlému znovuprožití bez vzpomínek na traumatickou událost</a:t>
            </a:r>
            <a:endParaRPr lang="cs-CZ" sz="900" dirty="0"/>
          </a:p>
          <a:p>
            <a:pPr marL="385763" indent="-385763">
              <a:buClr>
                <a:schemeClr val="accent6"/>
              </a:buClr>
              <a:buFont typeface="+mj-lt"/>
              <a:buAutoNum type="arabicPeriod"/>
            </a:pPr>
            <a:r>
              <a:rPr lang="cs-CZ" sz="2800" b="1" dirty="0">
                <a:solidFill>
                  <a:srgbClr val="FF9933"/>
                </a:solidFill>
              </a:rPr>
              <a:t>negativní emoce, ztráta (pozitivních) emocí</a:t>
            </a:r>
          </a:p>
          <a:p>
            <a:pPr lvl="1">
              <a:spcAft>
                <a:spcPts val="900"/>
              </a:spcAft>
              <a:buClr>
                <a:schemeClr val="accent6"/>
              </a:buClr>
            </a:pPr>
            <a:r>
              <a:rPr lang="cs-CZ" sz="1800" dirty="0"/>
              <a:t>neschopnost prožívat radost, odpojení od emocí, deprese, úzkosti…</a:t>
            </a:r>
          </a:p>
          <a:p>
            <a:pPr marL="385763" indent="-385763">
              <a:buClr>
                <a:schemeClr val="accent6"/>
              </a:buClr>
              <a:buFont typeface="+mj-lt"/>
              <a:buAutoNum type="arabicPeriod"/>
            </a:pPr>
            <a:r>
              <a:rPr lang="cs-CZ" sz="2800" b="1" dirty="0">
                <a:solidFill>
                  <a:srgbClr val="FF9933"/>
                </a:solidFill>
              </a:rPr>
              <a:t>zabezpečovací a/nebo vyhýbavé chování</a:t>
            </a:r>
          </a:p>
          <a:p>
            <a:pPr lvl="1">
              <a:spcAft>
                <a:spcPts val="900"/>
              </a:spcAft>
              <a:buClr>
                <a:schemeClr val="accent6"/>
              </a:buClr>
            </a:pPr>
            <a:r>
              <a:rPr lang="cs-CZ" sz="1800" dirty="0"/>
              <a:t>vyhýbání se danému místa, izolace od lidí, fobie…</a:t>
            </a:r>
          </a:p>
          <a:p>
            <a:pPr marL="385763" indent="-385763">
              <a:buClr>
                <a:schemeClr val="accent6"/>
              </a:buClr>
              <a:buFont typeface="+mj-lt"/>
              <a:buAutoNum type="arabicPeriod"/>
            </a:pPr>
            <a:r>
              <a:rPr lang="cs-CZ" sz="2800" b="1" dirty="0">
                <a:solidFill>
                  <a:srgbClr val="FF9933"/>
                </a:solidFill>
              </a:rPr>
              <a:t>zvýšená psychická a tělesná vzrušivost</a:t>
            </a:r>
          </a:p>
          <a:p>
            <a:pPr lvl="1">
              <a:spcAft>
                <a:spcPts val="900"/>
              </a:spcAft>
              <a:buClr>
                <a:schemeClr val="accent6"/>
              </a:buClr>
            </a:pPr>
            <a:r>
              <a:rPr lang="cs-CZ" sz="1800" dirty="0"/>
              <a:t>lekavost, emocionální labilita, citlivost na dotek…</a:t>
            </a:r>
          </a:p>
          <a:p>
            <a:endParaRPr lang="cs-CZ" sz="1500" dirty="0"/>
          </a:p>
          <a:p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45078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chemeClr val="bg1"/>
                </a:solidFill>
                <a:cs typeface="Times New Roman" pitchFamily="18" charset="0"/>
              </a:rPr>
              <a:t>(K)PTSD/PTSP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sz="900" dirty="0"/>
          </a:p>
          <a:p>
            <a:pPr>
              <a:lnSpc>
                <a:spcPct val="80000"/>
              </a:lnSpc>
              <a:spcAft>
                <a:spcPts val="900"/>
              </a:spcAft>
              <a:buClr>
                <a:schemeClr val="accent6"/>
              </a:buClr>
              <a:defRPr/>
            </a:pPr>
            <a:r>
              <a:rPr lang="cs-CZ" altLang="cs-CZ" sz="2400" b="1" u="sng" dirty="0">
                <a:solidFill>
                  <a:schemeClr val="accent6"/>
                </a:solidFill>
              </a:rPr>
              <a:t>Posttraumatická stresová porucha </a:t>
            </a:r>
            <a:r>
              <a:rPr lang="cs-CZ" altLang="cs-CZ" sz="2400" dirty="0"/>
              <a:t>(</a:t>
            </a:r>
            <a:r>
              <a:rPr lang="cs-CZ" altLang="cs-CZ" sz="2400" dirty="0" err="1"/>
              <a:t>Posttraumatic</a:t>
            </a:r>
            <a:r>
              <a:rPr lang="cs-CZ" altLang="cs-CZ" sz="2400" dirty="0"/>
              <a:t> stress </a:t>
            </a:r>
            <a:r>
              <a:rPr lang="cs-CZ" altLang="cs-CZ" sz="2400" dirty="0" err="1"/>
              <a:t>disorder</a:t>
            </a:r>
            <a:r>
              <a:rPr lang="cs-CZ" altLang="cs-CZ" sz="2400" dirty="0"/>
              <a:t>)</a:t>
            </a:r>
          </a:p>
          <a:p>
            <a:pPr lvl="1">
              <a:lnSpc>
                <a:spcPct val="80000"/>
              </a:lnSpc>
              <a:spcAft>
                <a:spcPts val="900"/>
              </a:spcAft>
              <a:buClr>
                <a:schemeClr val="accent6"/>
              </a:buClr>
              <a:defRPr/>
            </a:pPr>
            <a:r>
              <a:rPr lang="cs-CZ" altLang="cs-CZ" sz="2000" dirty="0"/>
              <a:t>duševní porucha (součástí klasifikace)</a:t>
            </a:r>
          </a:p>
          <a:p>
            <a:pPr lvl="1">
              <a:lnSpc>
                <a:spcPct val="80000"/>
              </a:lnSpc>
              <a:spcAft>
                <a:spcPts val="900"/>
              </a:spcAft>
              <a:buClr>
                <a:schemeClr val="accent6"/>
              </a:buClr>
              <a:defRPr/>
            </a:pPr>
            <a:r>
              <a:rPr lang="cs-CZ" altLang="cs-CZ" sz="2000" dirty="0"/>
              <a:t>vzniká po náhlých, život či osobní integritu ohrožujících událostech</a:t>
            </a:r>
          </a:p>
          <a:p>
            <a:pPr lvl="1">
              <a:spcAft>
                <a:spcPts val="900"/>
              </a:spcAft>
              <a:buClr>
                <a:schemeClr val="accent6"/>
              </a:buClr>
            </a:pPr>
            <a:r>
              <a:rPr lang="cs-CZ" sz="2000" dirty="0"/>
              <a:t>příznaky trvají déle než měsíc, mohou se objevit ihned, většinou však s odstupem času, výjimečně za několik let</a:t>
            </a:r>
          </a:p>
          <a:p>
            <a:pPr lvl="1">
              <a:buClr>
                <a:schemeClr val="accent6"/>
              </a:buClr>
            </a:pPr>
            <a:endParaRPr lang="cs-CZ" sz="2000" dirty="0"/>
          </a:p>
          <a:p>
            <a:pPr>
              <a:buClr>
                <a:schemeClr val="accent6"/>
              </a:buClr>
            </a:pPr>
            <a:r>
              <a:rPr lang="cs-CZ" sz="2400" b="1" u="sng" dirty="0">
                <a:solidFill>
                  <a:schemeClr val="accent6"/>
                </a:solidFill>
              </a:rPr>
              <a:t>Komplexní traumatizace </a:t>
            </a:r>
            <a:r>
              <a:rPr lang="cs-CZ" sz="2400" dirty="0"/>
              <a:t>– ve vztazích</a:t>
            </a:r>
          </a:p>
          <a:p>
            <a:pPr lvl="1">
              <a:spcAft>
                <a:spcPts val="900"/>
              </a:spcAft>
              <a:buClr>
                <a:schemeClr val="accent6"/>
              </a:buClr>
            </a:pPr>
            <a:r>
              <a:rPr lang="cs-CZ" sz="2000" dirty="0"/>
              <a:t>vlivem dlouhotrvajících nepříznivých okolností </a:t>
            </a:r>
            <a:r>
              <a:rPr lang="cs-CZ" sz="2000" b="1" dirty="0"/>
              <a:t>ztráta emocionálních, psychologických a sociálních zdrojů</a:t>
            </a:r>
          </a:p>
        </p:txBody>
      </p:sp>
    </p:spTree>
    <p:extLst>
      <p:ext uri="{BB962C8B-B14F-4D97-AF65-F5344CB8AC3E}">
        <p14:creationId xmlns:p14="http://schemas.microsoft.com/office/powerpoint/2010/main" val="199282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Příznaky KPTSD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6"/>
              </a:buClr>
            </a:pPr>
            <a:r>
              <a:rPr lang="cs-CZ" sz="2700" dirty="0"/>
              <a:t>u komplexní navíc </a:t>
            </a:r>
            <a:r>
              <a:rPr lang="cs-CZ" sz="2700" u="sng" dirty="0"/>
              <a:t>narušení sebe-organizace</a:t>
            </a:r>
          </a:p>
          <a:p>
            <a:pPr marL="728663" lvl="1" indent="-385763">
              <a:spcAft>
                <a:spcPts val="900"/>
              </a:spcAft>
              <a:buClr>
                <a:schemeClr val="accent6"/>
              </a:buClr>
              <a:buSzPts val="1400"/>
              <a:buFont typeface="+mj-lt"/>
              <a:buAutoNum type="arabicPeriod"/>
            </a:pPr>
            <a:r>
              <a:rPr lang="cs-CZ" b="1" dirty="0">
                <a:solidFill>
                  <a:srgbClr val="FF9933"/>
                </a:solidFill>
              </a:rPr>
              <a:t>afektivní </a:t>
            </a:r>
            <a:r>
              <a:rPr lang="cs-CZ" b="1" dirty="0" err="1">
                <a:solidFill>
                  <a:srgbClr val="FF9933"/>
                </a:solidFill>
              </a:rPr>
              <a:t>dysregulace</a:t>
            </a:r>
            <a:r>
              <a:rPr lang="cs-CZ" b="1" dirty="0">
                <a:solidFill>
                  <a:srgbClr val="FF9933"/>
                </a:solidFill>
              </a:rPr>
              <a:t> </a:t>
            </a:r>
            <a:r>
              <a:rPr lang="cs-CZ" dirty="0"/>
              <a:t>(dlouho trvá se uklidnit x znecitlivění)</a:t>
            </a:r>
          </a:p>
          <a:p>
            <a:pPr marL="728663" lvl="1" indent="-385763">
              <a:spcAft>
                <a:spcPts val="900"/>
              </a:spcAft>
              <a:buClr>
                <a:schemeClr val="accent6"/>
              </a:buClr>
              <a:buSzPts val="1400"/>
              <a:buFont typeface="+mj-lt"/>
              <a:buAutoNum type="arabicPeriod"/>
            </a:pPr>
            <a:r>
              <a:rPr lang="cs-CZ" b="1" dirty="0">
                <a:solidFill>
                  <a:srgbClr val="FF9933"/>
                </a:solidFill>
              </a:rPr>
              <a:t>negativní </a:t>
            </a:r>
            <a:r>
              <a:rPr lang="cs-CZ" b="1" dirty="0" err="1">
                <a:solidFill>
                  <a:srgbClr val="FF9933"/>
                </a:solidFill>
              </a:rPr>
              <a:t>sebekoncept</a:t>
            </a:r>
            <a:r>
              <a:rPr lang="cs-CZ" b="1" dirty="0">
                <a:solidFill>
                  <a:srgbClr val="FF9933"/>
                </a:solidFill>
              </a:rPr>
              <a:t> </a:t>
            </a:r>
            <a:r>
              <a:rPr lang="cs-CZ" dirty="0"/>
              <a:t>(toxické pocity studu, viny, selhání)</a:t>
            </a:r>
          </a:p>
          <a:p>
            <a:pPr marL="728663" lvl="1" indent="-385763">
              <a:spcAft>
                <a:spcPts val="900"/>
              </a:spcAft>
              <a:buClr>
                <a:schemeClr val="accent6"/>
              </a:buClr>
              <a:buSzPts val="1400"/>
              <a:buFont typeface="+mj-lt"/>
              <a:buAutoNum type="arabicPeriod"/>
            </a:pPr>
            <a:r>
              <a:rPr lang="cs-CZ" b="1" dirty="0">
                <a:solidFill>
                  <a:srgbClr val="FF9933"/>
                </a:solidFill>
              </a:rPr>
              <a:t>poruchy ve vztazích </a:t>
            </a:r>
            <a:r>
              <a:rPr lang="cs-CZ" dirty="0"/>
              <a:t>(těžko uchovávají emoční blízkost, pocit oddělenosti od ostatních)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216" y="5168633"/>
            <a:ext cx="2008566" cy="141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716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b="1" dirty="0">
                <a:solidFill>
                  <a:schemeClr val="bg1"/>
                </a:solidFill>
              </a:rPr>
              <a:t>„Problematické“ chování oběti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80000"/>
              </a:lnSpc>
              <a:spcAft>
                <a:spcPts val="750"/>
              </a:spcAft>
              <a:buClr>
                <a:schemeClr val="accent6"/>
              </a:buClr>
              <a:buNone/>
            </a:pPr>
            <a:r>
              <a:rPr lang="cs-CZ" altLang="cs-CZ" sz="2400" dirty="0"/>
              <a:t>Co můžete pozorovat?</a:t>
            </a:r>
          </a:p>
          <a:p>
            <a:pPr marL="0" indent="0" algn="ctr">
              <a:lnSpc>
                <a:spcPct val="80000"/>
              </a:lnSpc>
              <a:spcAft>
                <a:spcPts val="750"/>
              </a:spcAft>
              <a:buClr>
                <a:schemeClr val="accent6"/>
              </a:buClr>
              <a:buNone/>
            </a:pPr>
            <a:endParaRPr lang="cs-CZ" altLang="cs-CZ" sz="300" b="1" dirty="0"/>
          </a:p>
          <a:p>
            <a:pPr>
              <a:lnSpc>
                <a:spcPct val="80000"/>
              </a:lnSpc>
              <a:spcAft>
                <a:spcPts val="750"/>
              </a:spcAft>
              <a:buClr>
                <a:schemeClr val="accent6"/>
              </a:buClr>
              <a:buFontTx/>
              <a:buChar char="•"/>
            </a:pPr>
            <a:r>
              <a:rPr lang="cs-CZ" altLang="cs-CZ" sz="2400" b="1" dirty="0">
                <a:solidFill>
                  <a:srgbClr val="FF9933"/>
                </a:solidFill>
              </a:rPr>
              <a:t>Manipulace s realitou</a:t>
            </a:r>
            <a:r>
              <a:rPr lang="cs-CZ" altLang="cs-CZ" sz="2400" b="1" dirty="0"/>
              <a:t>: </a:t>
            </a:r>
            <a:r>
              <a:rPr lang="cs-CZ" altLang="cs-CZ" sz="2400" dirty="0"/>
              <a:t>oběť vidí realitu „pokřiveným“ způsobem - hledá nějaké vysvětlení</a:t>
            </a:r>
            <a:endParaRPr lang="cs-CZ" altLang="cs-CZ" sz="2400" b="1" dirty="0"/>
          </a:p>
          <a:p>
            <a:pPr>
              <a:lnSpc>
                <a:spcPct val="80000"/>
              </a:lnSpc>
              <a:spcAft>
                <a:spcPts val="750"/>
              </a:spcAft>
              <a:buClr>
                <a:schemeClr val="accent6"/>
              </a:buClr>
              <a:buFontTx/>
              <a:buChar char="•"/>
            </a:pPr>
            <a:r>
              <a:rPr lang="cs-CZ" altLang="cs-CZ" sz="2400" b="1" dirty="0">
                <a:solidFill>
                  <a:srgbClr val="FF9933"/>
                </a:solidFill>
              </a:rPr>
              <a:t>Zablokované ventilování vzteku</a:t>
            </a:r>
            <a:r>
              <a:rPr lang="cs-CZ" altLang="cs-CZ" sz="2400" b="1" dirty="0"/>
              <a:t>: </a:t>
            </a:r>
            <a:r>
              <a:rPr lang="cs-CZ" altLang="cs-CZ" sz="2400" dirty="0"/>
              <a:t>utíkání před konflikty, neschopnost vyjadřovat své pocity, potřeby, hranice</a:t>
            </a:r>
            <a:endParaRPr lang="cs-CZ" altLang="cs-CZ" sz="2400" b="1" dirty="0"/>
          </a:p>
          <a:p>
            <a:pPr>
              <a:lnSpc>
                <a:spcPct val="80000"/>
              </a:lnSpc>
              <a:spcAft>
                <a:spcPts val="750"/>
              </a:spcAft>
              <a:buClr>
                <a:schemeClr val="accent6"/>
              </a:buClr>
              <a:buFontTx/>
              <a:buChar char="•"/>
            </a:pPr>
            <a:r>
              <a:rPr lang="cs-CZ" altLang="cs-CZ" sz="2400" b="1" dirty="0">
                <a:solidFill>
                  <a:srgbClr val="FF9933"/>
                </a:solidFill>
              </a:rPr>
              <a:t>Disociace</a:t>
            </a:r>
            <a:r>
              <a:rPr lang="cs-CZ" altLang="cs-CZ" sz="2400" b="1" dirty="0"/>
              <a:t>: </a:t>
            </a:r>
            <a:r>
              <a:rPr lang="cs-CZ" altLang="cs-CZ" sz="2400" dirty="0"/>
              <a:t>otupění prožívání emocí (slouží jako ochrana před plným prožíváním bolesti)</a:t>
            </a:r>
          </a:p>
          <a:p>
            <a:pPr>
              <a:lnSpc>
                <a:spcPct val="80000"/>
              </a:lnSpc>
              <a:spcAft>
                <a:spcPts val="750"/>
              </a:spcAft>
              <a:buClr>
                <a:schemeClr val="accent6"/>
              </a:buClr>
              <a:buFontTx/>
              <a:buChar char="•"/>
            </a:pPr>
            <a:r>
              <a:rPr lang="cs-CZ" altLang="cs-CZ" sz="2400" b="1" dirty="0">
                <a:solidFill>
                  <a:srgbClr val="FF9933"/>
                </a:solidFill>
              </a:rPr>
              <a:t>Minimalizace násilí</a:t>
            </a:r>
            <a:r>
              <a:rPr lang="cs-CZ" altLang="cs-CZ" sz="2400" b="1" dirty="0"/>
              <a:t>: </a:t>
            </a:r>
            <a:r>
              <a:rPr lang="cs-CZ" altLang="cs-CZ" sz="2400" dirty="0"/>
              <a:t>bagatelizace a racionalizace násilí, sebeobviňování a pochyby o sobě samé, popírání, utajování</a:t>
            </a:r>
          </a:p>
          <a:p>
            <a:pPr>
              <a:lnSpc>
                <a:spcPct val="80000"/>
              </a:lnSpc>
              <a:spcAft>
                <a:spcPts val="750"/>
              </a:spcAft>
              <a:buClr>
                <a:schemeClr val="accent6"/>
              </a:buClr>
              <a:buFontTx/>
              <a:buChar char="•"/>
            </a:pPr>
            <a:r>
              <a:rPr lang="cs-CZ" altLang="cs-CZ" sz="2400" b="1" dirty="0">
                <a:solidFill>
                  <a:srgbClr val="FF9933"/>
                </a:solidFill>
              </a:rPr>
              <a:t>Přílišná ochota vyhovět</a:t>
            </a:r>
            <a:r>
              <a:rPr lang="cs-CZ" altLang="cs-CZ" sz="2400" b="1" dirty="0"/>
              <a:t>: </a:t>
            </a:r>
            <a:r>
              <a:rPr lang="cs-CZ" altLang="cs-CZ" sz="2400" dirty="0"/>
              <a:t>naučený postup, uplatňuje i vůči jiným autoritám</a:t>
            </a:r>
          </a:p>
        </p:txBody>
      </p:sp>
    </p:spTree>
    <p:extLst>
      <p:ext uri="{BB962C8B-B14F-4D97-AF65-F5344CB8AC3E}">
        <p14:creationId xmlns:p14="http://schemas.microsoft.com/office/powerpoint/2010/main" val="234707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/>
          <a:lstStyle/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r>
              <a:rPr lang="cs-CZ" sz="9600" dirty="0"/>
              <a:t>Otázky?</a:t>
            </a:r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r>
              <a:rPr lang="cs-CZ" sz="2800" dirty="0"/>
              <a:t>Persefona </a:t>
            </a:r>
            <a:r>
              <a:rPr lang="cs-CZ" sz="2800" dirty="0" err="1"/>
              <a:t>z.s</a:t>
            </a:r>
            <a:r>
              <a:rPr lang="cs-CZ" sz="2800" dirty="0"/>
              <a:t>., Gorkého 17, Brno</a:t>
            </a:r>
          </a:p>
        </p:txBody>
      </p:sp>
    </p:spTree>
    <p:extLst>
      <p:ext uri="{BB962C8B-B14F-4D97-AF65-F5344CB8AC3E}">
        <p14:creationId xmlns:p14="http://schemas.microsoft.com/office/powerpoint/2010/main" val="4084874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Inspirace ve videích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https://www.youtube.com/watch?v=GnbaaDAfkm4</a:t>
            </a:r>
            <a:r>
              <a:rPr lang="cs-CZ" dirty="0"/>
              <a:t> – krátký film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https://www.youtube.com/watch?v=UVTyu1CfVpw</a:t>
            </a:r>
            <a:r>
              <a:rPr lang="cs-CZ" dirty="0"/>
              <a:t> - delší</a:t>
            </a:r>
          </a:p>
        </p:txBody>
      </p:sp>
    </p:spTree>
    <p:extLst>
      <p:ext uri="{BB962C8B-B14F-4D97-AF65-F5344CB8AC3E}">
        <p14:creationId xmlns:p14="http://schemas.microsoft.com/office/powerpoint/2010/main" val="1783972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bg1"/>
                </a:solidFill>
                <a:latin typeface="+mn-lt"/>
                <a:cs typeface="Sanskrit Text" panose="020B0502040204020203" pitchFamily="18" charset="0"/>
              </a:rPr>
              <a:t>Obsah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cs-CZ" dirty="0">
                <a:cs typeface="Sanskrit Text" panose="020B0502040204020203" pitchFamily="18" charset="0"/>
              </a:rPr>
              <a:t>1. domácí násilí a jeho oběť obecně</a:t>
            </a:r>
            <a:endParaRPr lang="cs-CZ" sz="1000" dirty="0">
              <a:cs typeface="Sanskrit Text" panose="020B0502040204020203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cs-CZ" dirty="0">
                <a:cs typeface="Sanskrit Text" panose="020B0502040204020203" pitchFamily="18" charset="0"/>
              </a:rPr>
              <a:t>2. psychologický profil oběti</a:t>
            </a:r>
          </a:p>
          <a:p>
            <a:pPr lvl="1">
              <a:spcAft>
                <a:spcPts val="600"/>
              </a:spcAft>
              <a:buClr>
                <a:schemeClr val="accent6"/>
              </a:buClr>
            </a:pPr>
            <a:r>
              <a:rPr lang="cs-CZ" dirty="0"/>
              <a:t>potíže tělesné, psychické, v sociálním fungování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>
                <a:cs typeface="Sanskrit Text" panose="020B0502040204020203" pitchFamily="18" charset="0"/>
              </a:rPr>
              <a:t>3. </a:t>
            </a:r>
            <a:r>
              <a:rPr lang="cs-CZ" dirty="0">
                <a:solidFill>
                  <a:prstClr val="black"/>
                </a:solidFill>
              </a:rPr>
              <a:t>trauma a PTSD</a:t>
            </a:r>
            <a:endParaRPr lang="cs-CZ" sz="1000" dirty="0">
              <a:cs typeface="Sanskrit Text" panose="020B0502040204020203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cs-CZ" dirty="0"/>
              <a:t>4. </a:t>
            </a:r>
            <a:r>
              <a:rPr lang="cs-CZ" dirty="0">
                <a:cs typeface="Sanskrit Text" panose="020B0502040204020203" pitchFamily="18" charset="0"/>
              </a:rPr>
              <a:t>„problematické“ chování oběti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009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Hodně populární literatury – příběhy týraných žen a mužů</a:t>
            </a:r>
          </a:p>
          <a:p>
            <a:r>
              <a:rPr lang="cs-CZ" dirty="0"/>
              <a:t>Rozhovory – </a:t>
            </a:r>
            <a:r>
              <a:rPr lang="cs-CZ" dirty="0" err="1"/>
              <a:t>podcasty</a:t>
            </a:r>
            <a:r>
              <a:rPr lang="cs-CZ" dirty="0"/>
              <a:t> a </a:t>
            </a:r>
            <a:r>
              <a:rPr lang="cs-CZ" dirty="0" err="1"/>
              <a:t>youtube</a:t>
            </a:r>
            <a:endParaRPr lang="cs-CZ" dirty="0"/>
          </a:p>
          <a:p>
            <a:r>
              <a:rPr lang="cs-CZ" dirty="0"/>
              <a:t>Odborné publikace, např.:</a:t>
            </a:r>
          </a:p>
          <a:p>
            <a:pPr lvl="1"/>
            <a:r>
              <a:rPr lang="cs-CZ" b="1" dirty="0"/>
              <a:t>Psychologie obětí trestných činů</a:t>
            </a:r>
            <a:r>
              <a:rPr lang="cs-CZ" dirty="0"/>
              <a:t> (Martina </a:t>
            </a:r>
            <a:r>
              <a:rPr lang="cs-CZ" dirty="0" err="1"/>
              <a:t>Velikovská</a:t>
            </a:r>
            <a:r>
              <a:rPr lang="cs-CZ" dirty="0"/>
              <a:t>, 2016)</a:t>
            </a:r>
          </a:p>
          <a:p>
            <a:pPr lvl="1"/>
            <a:r>
              <a:rPr lang="cs-CZ" b="1" dirty="0"/>
              <a:t>Domácí násilí </a:t>
            </a:r>
            <a:r>
              <a:rPr lang="cs-CZ" dirty="0"/>
              <a:t>(Ševčík, Špatenková, 2011)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08894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>
              <a:spcAft>
                <a:spcPct val="0"/>
              </a:spcAft>
            </a:pPr>
            <a:r>
              <a:rPr lang="cs-CZ" sz="2400" dirty="0">
                <a:latin typeface="+mn-lt"/>
              </a:rPr>
              <a:t>   </a:t>
            </a:r>
            <a:r>
              <a:rPr lang="cs-CZ" sz="4000" b="1" dirty="0">
                <a:solidFill>
                  <a:schemeClr val="bg1"/>
                </a:solidFill>
                <a:latin typeface="+mn-lt"/>
              </a:rPr>
              <a:t>Opáčko o domácím násilí…</a:t>
            </a:r>
            <a:br>
              <a:rPr lang="cs-CZ" sz="4000" b="1" dirty="0">
                <a:latin typeface="+mn-lt"/>
              </a:rPr>
            </a:br>
            <a:br>
              <a:rPr lang="cs-CZ" altLang="cs-CZ" sz="4000" b="1" dirty="0">
                <a:latin typeface="+mn-lt"/>
                <a:cs typeface="Times New Roman" pitchFamily="18" charset="0"/>
              </a:rPr>
            </a:br>
            <a:r>
              <a:rPr lang="cs-CZ" altLang="cs-CZ" sz="3500" b="1" dirty="0">
                <a:latin typeface="+mn-lt"/>
                <a:cs typeface="Times New Roman" pitchFamily="18" charset="0"/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4000" dirty="0"/>
          </a:p>
          <a:p>
            <a:pPr marL="0" indent="0">
              <a:buNone/>
            </a:pPr>
            <a:r>
              <a:rPr lang="cs-CZ" dirty="0"/>
              <a:t>…vzniká ve </a:t>
            </a:r>
            <a:r>
              <a:rPr lang="cs-CZ" b="1" dirty="0"/>
              <a:t>všech typech </a:t>
            </a:r>
            <a:r>
              <a:rPr lang="cs-CZ" dirty="0"/>
              <a:t>rodinných a blízkých vztahů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dirty="0"/>
              <a:t>…vyskytuje se </a:t>
            </a:r>
            <a:r>
              <a:rPr lang="cs-CZ" b="1" dirty="0"/>
              <a:t>v rámci celé společnosti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dirty="0"/>
              <a:t>…</a:t>
            </a:r>
            <a:r>
              <a:rPr lang="cs-CZ" b="1" dirty="0"/>
              <a:t>týká se všech </a:t>
            </a:r>
            <a:r>
              <a:rPr lang="cs-CZ" dirty="0"/>
              <a:t>bez ohledu na vzdělání, sociální postavení, životní styl, náboženskou orientaci, rasu a věk</a:t>
            </a:r>
          </a:p>
          <a:p>
            <a:pPr marL="0" indent="0">
              <a:buNone/>
            </a:pP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971600" y="2636912"/>
            <a:ext cx="741682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/>
              <a:t>Proč je podle Vás osobně důležité rozumět prožívání a chování obětí domácího násilí?</a:t>
            </a:r>
          </a:p>
          <a:p>
            <a:pPr algn="ctr"/>
            <a:endParaRPr lang="cs-CZ" sz="4000" dirty="0"/>
          </a:p>
          <a:p>
            <a:pPr algn="ctr"/>
            <a:r>
              <a:rPr lang="cs-CZ" sz="2800" dirty="0"/>
              <a:t>Vaše nápady a myšlenky, očekávání…</a:t>
            </a:r>
          </a:p>
        </p:txBody>
      </p:sp>
    </p:spTree>
    <p:extLst>
      <p:ext uri="{BB962C8B-B14F-4D97-AF65-F5344CB8AC3E}">
        <p14:creationId xmlns:p14="http://schemas.microsoft.com/office/powerpoint/2010/main" val="3462968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Clr>
                <a:schemeClr val="accent6"/>
              </a:buClr>
            </a:pPr>
            <a:r>
              <a:rPr lang="cs-CZ" sz="2800" dirty="0"/>
              <a:t>Možná pak budete </a:t>
            </a:r>
            <a:r>
              <a:rPr lang="cs-CZ" sz="2800" b="1" dirty="0"/>
              <a:t>rozumět reakcím </a:t>
            </a:r>
            <a:r>
              <a:rPr lang="cs-CZ" sz="2800" dirty="0"/>
              <a:t>některých svých klientů…</a:t>
            </a:r>
          </a:p>
          <a:p>
            <a:pPr lvl="1">
              <a:spcAft>
                <a:spcPts val="600"/>
              </a:spcAft>
              <a:buClr>
                <a:schemeClr val="accent6"/>
              </a:buClr>
            </a:pPr>
            <a:r>
              <a:rPr lang="cs-CZ" sz="2400" dirty="0"/>
              <a:t>Menší zmatek, hněv a nejistota </a:t>
            </a:r>
            <a:r>
              <a:rPr lang="cs-CZ" sz="2400" dirty="0">
                <a:sym typeface="Wingdings" panose="05000000000000000000" pitchFamily="2" charset="2"/>
              </a:rPr>
              <a:t> lehčí práce pro Vás</a:t>
            </a:r>
            <a:endParaRPr lang="cs-CZ" sz="2400" dirty="0"/>
          </a:p>
          <a:p>
            <a:pPr>
              <a:spcAft>
                <a:spcPts val="600"/>
              </a:spcAft>
              <a:buClr>
                <a:schemeClr val="accent6"/>
              </a:buClr>
            </a:pPr>
            <a:r>
              <a:rPr lang="cs-CZ" sz="2800" dirty="0"/>
              <a:t>Možná budete vědět, </a:t>
            </a:r>
            <a:r>
              <a:rPr lang="cs-CZ" sz="2800" b="1" dirty="0"/>
              <a:t>jak reagovat</a:t>
            </a:r>
            <a:r>
              <a:rPr lang="cs-CZ" sz="2800" dirty="0"/>
              <a:t>…</a:t>
            </a:r>
          </a:p>
          <a:p>
            <a:pPr lvl="1">
              <a:spcAft>
                <a:spcPts val="600"/>
              </a:spcAft>
              <a:buClr>
                <a:schemeClr val="accent6"/>
              </a:buClr>
            </a:pPr>
            <a:r>
              <a:rPr lang="cs-CZ" sz="2400" dirty="0"/>
              <a:t>Posílení vztahu pro spolupráci </a:t>
            </a:r>
            <a:r>
              <a:rPr lang="cs-CZ" sz="2400" dirty="0">
                <a:sym typeface="Wingdings" panose="05000000000000000000" pitchFamily="2" charset="2"/>
              </a:rPr>
              <a:t> snazší práce pro Vás</a:t>
            </a:r>
            <a:endParaRPr lang="cs-CZ" sz="2400" dirty="0"/>
          </a:p>
          <a:p>
            <a:pPr>
              <a:spcAft>
                <a:spcPts val="600"/>
              </a:spcAft>
              <a:buClr>
                <a:schemeClr val="accent6"/>
              </a:buClr>
            </a:pPr>
            <a:r>
              <a:rPr lang="cs-CZ" sz="2800" dirty="0"/>
              <a:t>Možná budete vědět, </a:t>
            </a:r>
            <a:r>
              <a:rPr lang="cs-CZ" sz="2800" b="1" dirty="0"/>
              <a:t>na co se ptát</a:t>
            </a:r>
            <a:r>
              <a:rPr lang="cs-CZ" sz="2800" dirty="0"/>
              <a:t>…</a:t>
            </a:r>
          </a:p>
          <a:p>
            <a:pPr lvl="1">
              <a:spcAft>
                <a:spcPts val="600"/>
              </a:spcAft>
              <a:buClr>
                <a:schemeClr val="accent6"/>
              </a:buClr>
            </a:pPr>
            <a:r>
              <a:rPr lang="cs-CZ" sz="2400" dirty="0"/>
              <a:t>Abyste mohli dobře zmapovat situaci a podložit svá rozhodnutí/doporučení </a:t>
            </a:r>
            <a:r>
              <a:rPr lang="cs-CZ" sz="2400" dirty="0">
                <a:sym typeface="Wingdings" panose="05000000000000000000" pitchFamily="2" charset="2"/>
              </a:rPr>
              <a:t> větší jistota pro Vás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54657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971600" y="2996952"/>
            <a:ext cx="74168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/>
              <a:t>A jak si představíte člověka, na kterém je pácháno domácí násilí?</a:t>
            </a:r>
          </a:p>
        </p:txBody>
      </p:sp>
    </p:spTree>
    <p:extLst>
      <p:ext uri="{BB962C8B-B14F-4D97-AF65-F5344CB8AC3E}">
        <p14:creationId xmlns:p14="http://schemas.microsoft.com/office/powerpoint/2010/main" val="2916295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>
              <a:spcAft>
                <a:spcPct val="0"/>
              </a:spcAft>
            </a:pPr>
            <a:r>
              <a:rPr lang="cs-CZ" altLang="cs-CZ" sz="40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Oběť DN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6"/>
              </a:buClr>
            </a:pPr>
            <a:r>
              <a:rPr lang="cs-CZ" sz="2400" dirty="0"/>
              <a:t>na první pohled často těžce rozpoznatelná</a:t>
            </a:r>
            <a:endParaRPr lang="cs-CZ" sz="1400" dirty="0"/>
          </a:p>
          <a:p>
            <a:pPr>
              <a:buClr>
                <a:schemeClr val="accent6"/>
              </a:buClr>
            </a:pPr>
            <a:r>
              <a:rPr lang="cs-CZ" sz="2400" dirty="0"/>
              <a:t>má „</a:t>
            </a:r>
            <a:r>
              <a:rPr lang="cs-CZ" sz="2400" b="1" dirty="0"/>
              <a:t>dvojí tvář</a:t>
            </a:r>
            <a:r>
              <a:rPr lang="cs-CZ" sz="2400" dirty="0"/>
              <a:t>“</a:t>
            </a:r>
          </a:p>
          <a:p>
            <a:pPr marL="630238" indent="-360363">
              <a:buClr>
                <a:schemeClr val="accent6"/>
              </a:buClr>
              <a:buNone/>
            </a:pPr>
            <a:r>
              <a:rPr lang="cs-CZ" sz="2400" dirty="0"/>
              <a:t>-	</a:t>
            </a:r>
            <a:r>
              <a:rPr lang="cs-CZ" sz="2000" dirty="0"/>
              <a:t>nastavuje okolí pozitivní a optimistickou masku, ve skutečnosti žije v hrůze a strachu („nikdo by mi to nevěřil“)</a:t>
            </a:r>
            <a:endParaRPr lang="cs-CZ" sz="1400" dirty="0"/>
          </a:p>
          <a:p>
            <a:pPr>
              <a:buClr>
                <a:schemeClr val="accent6"/>
              </a:buClr>
            </a:pPr>
            <a:r>
              <a:rPr lang="cs-CZ" sz="2400" dirty="0"/>
              <a:t>může být </a:t>
            </a:r>
            <a:r>
              <a:rPr lang="cs-CZ" sz="2400" b="1" dirty="0"/>
              <a:t>sociálně izolována </a:t>
            </a:r>
            <a:r>
              <a:rPr lang="cs-CZ" sz="2400" dirty="0"/>
              <a:t>kvůli ekonomické závislosti na partnerovi nebo </a:t>
            </a:r>
            <a:r>
              <a:rPr lang="cs-CZ" sz="2400" b="1" dirty="0"/>
              <a:t>zastrašována</a:t>
            </a:r>
            <a:endParaRPr lang="cs-CZ" sz="1200" dirty="0"/>
          </a:p>
          <a:p>
            <a:pPr>
              <a:buClr>
                <a:schemeClr val="accent6"/>
              </a:buClr>
            </a:pPr>
            <a:r>
              <a:rPr lang="cs-CZ" sz="2400" dirty="0"/>
              <a:t>může násilí </a:t>
            </a:r>
            <a:r>
              <a:rPr lang="cs-CZ" sz="2400" b="1" dirty="0"/>
              <a:t>popírat</a:t>
            </a:r>
            <a:r>
              <a:rPr lang="cs-CZ" sz="2400" dirty="0"/>
              <a:t> nebo odmítat závažnost hrozícího nebezpečí</a:t>
            </a:r>
            <a:endParaRPr lang="cs-CZ" sz="1400" b="1" dirty="0"/>
          </a:p>
          <a:p>
            <a:pPr>
              <a:buClr>
                <a:schemeClr val="accent6"/>
              </a:buClr>
            </a:pPr>
            <a:r>
              <a:rPr lang="cs-CZ" sz="2400" dirty="0"/>
              <a:t>prožívá</a:t>
            </a:r>
            <a:r>
              <a:rPr lang="cs-CZ" sz="2400" b="1" dirty="0"/>
              <a:t> </a:t>
            </a:r>
            <a:r>
              <a:rPr lang="cs-CZ" sz="2400" dirty="0"/>
              <a:t>silné </a:t>
            </a:r>
            <a:r>
              <a:rPr lang="cs-CZ" sz="2400" b="1" dirty="0"/>
              <a:t>tělesné a emoční reakce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sz="2250" b="1" dirty="0">
                <a:solidFill>
                  <a:schemeClr val="bg1"/>
                </a:solidFill>
                <a:cs typeface="Times New Roman" pitchFamily="18" charset="0"/>
              </a:rPr>
            </a:br>
            <a:br>
              <a:rPr lang="cs-CZ" sz="2250" b="1" dirty="0">
                <a:solidFill>
                  <a:schemeClr val="bg1"/>
                </a:solidFill>
                <a:cs typeface="Times New Roman" pitchFamily="18" charset="0"/>
              </a:rPr>
            </a:br>
            <a:r>
              <a:rPr lang="cs-CZ" sz="225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450"/>
              </a:spcAft>
              <a:buClr>
                <a:schemeClr val="accent6"/>
              </a:buClr>
            </a:pPr>
            <a:r>
              <a:rPr lang="cs-CZ" sz="2000" b="1" dirty="0">
                <a:solidFill>
                  <a:srgbClr val="FF9933"/>
                </a:solidFill>
              </a:rPr>
              <a:t>sebeobviňování</a:t>
            </a:r>
            <a:r>
              <a:rPr lang="cs-CZ" sz="2000" dirty="0"/>
              <a:t>, </a:t>
            </a:r>
            <a:r>
              <a:rPr lang="cs-CZ" sz="2000" b="1" dirty="0">
                <a:solidFill>
                  <a:srgbClr val="FF9933"/>
                </a:solidFill>
              </a:rPr>
              <a:t>stud</a:t>
            </a:r>
            <a:r>
              <a:rPr lang="cs-CZ" sz="2000" dirty="0"/>
              <a:t>, </a:t>
            </a:r>
            <a:r>
              <a:rPr lang="cs-CZ" sz="2000" b="1" dirty="0">
                <a:solidFill>
                  <a:schemeClr val="accent6"/>
                </a:solidFill>
              </a:rPr>
              <a:t>ponížení</a:t>
            </a:r>
            <a:endParaRPr lang="cs-CZ" sz="2000" dirty="0"/>
          </a:p>
          <a:p>
            <a:pPr>
              <a:spcAft>
                <a:spcPts val="450"/>
              </a:spcAft>
              <a:buClr>
                <a:schemeClr val="accent6"/>
              </a:buClr>
            </a:pPr>
            <a:r>
              <a:rPr lang="cs-CZ" sz="2000" b="1" dirty="0">
                <a:solidFill>
                  <a:srgbClr val="FF9933"/>
                </a:solidFill>
              </a:rPr>
              <a:t>bezmoc</a:t>
            </a:r>
            <a:r>
              <a:rPr lang="cs-CZ" sz="2000" dirty="0">
                <a:solidFill>
                  <a:srgbClr val="FF9933"/>
                </a:solidFill>
              </a:rPr>
              <a:t> </a:t>
            </a:r>
            <a:r>
              <a:rPr lang="cs-CZ" sz="2000" dirty="0"/>
              <a:t>– pocit ztráty kontroly nad životem a důvěry ve vlastní síly nebo pomoc</a:t>
            </a:r>
          </a:p>
          <a:p>
            <a:pPr>
              <a:spcAft>
                <a:spcPts val="450"/>
              </a:spcAft>
              <a:buClr>
                <a:schemeClr val="accent6"/>
              </a:buClr>
            </a:pPr>
            <a:r>
              <a:rPr lang="cs-CZ" sz="2000" b="1" dirty="0">
                <a:solidFill>
                  <a:schemeClr val="accent6"/>
                </a:solidFill>
              </a:rPr>
              <a:t>noční můry, vtíravé myšlenky přes den</a:t>
            </a:r>
          </a:p>
          <a:p>
            <a:pPr>
              <a:spcAft>
                <a:spcPts val="450"/>
              </a:spcAft>
              <a:buClr>
                <a:schemeClr val="accent6"/>
              </a:buClr>
            </a:pPr>
            <a:r>
              <a:rPr lang="cs-CZ" sz="2000" b="1" dirty="0">
                <a:solidFill>
                  <a:srgbClr val="FF9900"/>
                </a:solidFill>
              </a:rPr>
              <a:t>úzkosti</a:t>
            </a:r>
            <a:r>
              <a:rPr lang="cs-CZ" sz="2000" dirty="0"/>
              <a:t>, strachy, pochyby, bezradnost, citová prázdnota, pocity odstupu, vzdálení</a:t>
            </a:r>
          </a:p>
          <a:p>
            <a:pPr>
              <a:spcAft>
                <a:spcPts val="450"/>
              </a:spcAft>
              <a:buClr>
                <a:schemeClr val="accent6"/>
              </a:buClr>
            </a:pPr>
            <a:r>
              <a:rPr lang="cs-CZ" sz="2000" dirty="0"/>
              <a:t>↓ sebevědomí</a:t>
            </a:r>
          </a:p>
          <a:p>
            <a:pPr>
              <a:spcAft>
                <a:spcPts val="450"/>
              </a:spcAft>
              <a:buClr>
                <a:schemeClr val="accent6"/>
              </a:buClr>
            </a:pPr>
            <a:r>
              <a:rPr lang="cs-CZ" sz="2000" dirty="0"/>
              <a:t>↑ psychická zranitelnost</a:t>
            </a:r>
          </a:p>
          <a:p>
            <a:pPr>
              <a:spcAft>
                <a:spcPts val="450"/>
              </a:spcAft>
              <a:buClr>
                <a:schemeClr val="accent6"/>
              </a:buClr>
            </a:pPr>
            <a:r>
              <a:rPr lang="cs-CZ" sz="2000" dirty="0"/>
              <a:t>↑ </a:t>
            </a:r>
            <a:r>
              <a:rPr lang="cs-CZ" sz="2000" dirty="0" err="1"/>
              <a:t>depresivita</a:t>
            </a:r>
            <a:r>
              <a:rPr lang="cs-CZ" sz="2000" dirty="0"/>
              <a:t>, emoční labilita, sebedestruktivní ladění</a:t>
            </a:r>
          </a:p>
          <a:p>
            <a:pPr>
              <a:spcAft>
                <a:spcPts val="450"/>
              </a:spcAft>
              <a:buClr>
                <a:schemeClr val="accent6"/>
              </a:buClr>
            </a:pPr>
            <a:r>
              <a:rPr lang="cs-CZ" sz="2000" dirty="0"/>
              <a:t>↑ nesoustředěnost, neklid, vznětlivost</a:t>
            </a:r>
          </a:p>
          <a:p>
            <a:pPr>
              <a:spcAft>
                <a:spcPts val="450"/>
              </a:spcAft>
              <a:buClr>
                <a:schemeClr val="accent6"/>
              </a:buClr>
            </a:pPr>
            <a:endParaRPr lang="cs-CZ" sz="2000" dirty="0"/>
          </a:p>
          <a:p>
            <a:pPr marL="0" indent="0" algn="r">
              <a:spcAft>
                <a:spcPts val="450"/>
              </a:spcAft>
              <a:buNone/>
            </a:pPr>
            <a:r>
              <a:rPr lang="cs-CZ" sz="2000" dirty="0"/>
              <a:t>… a mnoho dalších (symptomy související s PTSD)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99F05559-1492-4DFB-B068-DCD236397149}"/>
              </a:ext>
            </a:extLst>
          </p:cNvPr>
          <p:cNvSpPr txBox="1">
            <a:spLocks/>
          </p:cNvSpPr>
          <p:nvPr/>
        </p:nvSpPr>
        <p:spPr>
          <a:xfrm>
            <a:off x="2148408" y="1063229"/>
            <a:ext cx="4847186" cy="85725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cs-CZ" altLang="cs-CZ" sz="3300" b="1" dirty="0">
                <a:solidFill>
                  <a:schemeClr val="bg1"/>
                </a:solidFill>
                <a:latin typeface="Corbel" panose="020B0503020204020204" pitchFamily="34" charset="0"/>
                <a:cs typeface="Times New Roman" pitchFamily="18" charset="0"/>
              </a:rPr>
              <a:t>Časté reakce</a:t>
            </a:r>
          </a:p>
        </p:txBody>
      </p:sp>
    </p:spTree>
    <p:extLst>
      <p:ext uri="{BB962C8B-B14F-4D97-AF65-F5344CB8AC3E}">
        <p14:creationId xmlns:p14="http://schemas.microsoft.com/office/powerpoint/2010/main" val="180717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880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5227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6265</TotalTime>
  <Words>1041</Words>
  <Application>Microsoft Office PowerPoint</Application>
  <PresentationFormat>Předvádění na obrazovce (4:3)</PresentationFormat>
  <Paragraphs>158</Paragraphs>
  <Slides>20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Arial</vt:lpstr>
      <vt:lpstr>Calibri</vt:lpstr>
      <vt:lpstr>Corbel</vt:lpstr>
      <vt:lpstr>Sanskrit Text</vt:lpstr>
      <vt:lpstr>Segoe UI</vt:lpstr>
      <vt:lpstr>Times New Roman</vt:lpstr>
      <vt:lpstr>Wingdings</vt:lpstr>
      <vt:lpstr>Motiv systému Office</vt:lpstr>
      <vt:lpstr> </vt:lpstr>
      <vt:lpstr>Obsah přednášky</vt:lpstr>
      <vt:lpstr>   Opáčko o domácím násilí…   </vt:lpstr>
      <vt:lpstr>Prezentace aplikace PowerPoint</vt:lpstr>
      <vt:lpstr>Prezentace aplikace PowerPoint</vt:lpstr>
      <vt:lpstr>Prezentace aplikace PowerPoint</vt:lpstr>
      <vt:lpstr>Oběť DN</vt:lpstr>
      <vt:lpstr>   </vt:lpstr>
      <vt:lpstr>Prezentace aplikace PowerPoint</vt:lpstr>
      <vt:lpstr>Prezentace aplikace PowerPoint</vt:lpstr>
      <vt:lpstr>Psychické trauma </vt:lpstr>
      <vt:lpstr>Následky traum. události</vt:lpstr>
      <vt:lpstr>(K)PTSD/PTSP</vt:lpstr>
      <vt:lpstr>Příznaky PTSD (PTSP)</vt:lpstr>
      <vt:lpstr>(K)PTSD/PTSP</vt:lpstr>
      <vt:lpstr>Příznaky KPTSD</vt:lpstr>
      <vt:lpstr>„Problematické“ chování oběti</vt:lpstr>
      <vt:lpstr> </vt:lpstr>
      <vt:lpstr>Inspirace ve videích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Tereza Urbánková</dc:creator>
  <cp:lastModifiedBy>Mária Chocholáčková</cp:lastModifiedBy>
  <cp:revision>240</cp:revision>
  <dcterms:created xsi:type="dcterms:W3CDTF">2016-08-17T09:55:24Z</dcterms:created>
  <dcterms:modified xsi:type="dcterms:W3CDTF">2024-10-08T14:45:45Z</dcterms:modified>
</cp:coreProperties>
</file>