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7" r:id="rId1"/>
  </p:sldMasterIdLst>
  <p:notesMasterIdLst>
    <p:notesMasterId r:id="rId35"/>
  </p:notesMasterIdLst>
  <p:handoutMasterIdLst>
    <p:handoutMasterId r:id="rId36"/>
  </p:handoutMasterIdLst>
  <p:sldIdLst>
    <p:sldId id="417" r:id="rId2"/>
    <p:sldId id="462" r:id="rId3"/>
    <p:sldId id="463" r:id="rId4"/>
    <p:sldId id="464" r:id="rId5"/>
    <p:sldId id="465" r:id="rId6"/>
    <p:sldId id="466" r:id="rId7"/>
    <p:sldId id="467" r:id="rId8"/>
    <p:sldId id="468" r:id="rId9"/>
    <p:sldId id="469" r:id="rId10"/>
    <p:sldId id="470" r:id="rId11"/>
    <p:sldId id="471" r:id="rId12"/>
    <p:sldId id="472" r:id="rId13"/>
    <p:sldId id="473" r:id="rId14"/>
    <p:sldId id="474" r:id="rId15"/>
    <p:sldId id="475" r:id="rId16"/>
    <p:sldId id="476" r:id="rId17"/>
    <p:sldId id="477" r:id="rId18"/>
    <p:sldId id="478" r:id="rId19"/>
    <p:sldId id="480" r:id="rId20"/>
    <p:sldId id="481" r:id="rId21"/>
    <p:sldId id="493" r:id="rId22"/>
    <p:sldId id="491" r:id="rId23"/>
    <p:sldId id="483" r:id="rId24"/>
    <p:sldId id="484" r:id="rId25"/>
    <p:sldId id="485" r:id="rId26"/>
    <p:sldId id="486" r:id="rId27"/>
    <p:sldId id="487" r:id="rId28"/>
    <p:sldId id="488" r:id="rId29"/>
    <p:sldId id="489" r:id="rId30"/>
    <p:sldId id="490" r:id="rId31"/>
    <p:sldId id="492" r:id="rId32"/>
    <p:sldId id="458" r:id="rId33"/>
    <p:sldId id="457" r:id="rId34"/>
  </p:sldIdLst>
  <p:sldSz cx="12192000" cy="6858000"/>
  <p:notesSz cx="6797675" cy="987425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ECA000"/>
    <a:srgbClr val="FF9900"/>
    <a:srgbClr val="9C9D9F"/>
    <a:srgbClr val="006600"/>
    <a:srgbClr val="FFC00F"/>
    <a:srgbClr val="FFC010"/>
    <a:srgbClr val="FFB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řední styl 3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Střední sty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5" autoAdjust="0"/>
    <p:restoredTop sz="63751" autoAdjust="0"/>
  </p:normalViewPr>
  <p:slideViewPr>
    <p:cSldViewPr>
      <p:cViewPr varScale="1">
        <p:scale>
          <a:sx n="70" d="100"/>
          <a:sy n="70" d="100"/>
        </p:scale>
        <p:origin x="218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22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 eaLnBrk="1" hangingPunct="1">
              <a:defRPr sz="12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 eaLnBrk="1" hangingPunct="1">
              <a:defRPr sz="12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cs-CZ"/>
              <a:t>13.2.2015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 eaLnBrk="1" hangingPunct="1">
              <a:defRPr sz="12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B99E557-FABD-4076-8D5D-3254859313B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486711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 eaLnBrk="1" hangingPunct="1">
              <a:defRPr sz="12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 eaLnBrk="1" hangingPunct="1">
              <a:defRPr sz="12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cs-CZ"/>
              <a:t>13.2.2015</a:t>
            </a:r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1825"/>
          </a:xfrm>
          <a:prstGeom prst="rect">
            <a:avLst/>
          </a:prstGeom>
        </p:spPr>
        <p:txBody>
          <a:bodyPr vert="horz" lIns="91294" tIns="45647" rIns="91294" bIns="45647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 eaLnBrk="1" hangingPunct="1">
              <a:defRPr sz="12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BF6A7DD-D4AA-4DE1-9764-968E701FE7E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4423890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4020677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924459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3098639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2086851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1400979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345549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761020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14313126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19659954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/>
              <a:t>Rozepsané</a:t>
            </a:r>
            <a:r>
              <a:rPr lang="cs-CZ" altLang="cs-CZ" baseline="0" dirty="0"/>
              <a:t> viz Cvičení a podklady</a:t>
            </a:r>
            <a:endParaRPr lang="cs-CZ" alt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32218578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/>
              <a:t>Rozepsané</a:t>
            </a:r>
            <a:r>
              <a:rPr lang="cs-CZ" altLang="cs-CZ" baseline="0" dirty="0"/>
              <a:t> viz Cvičení a podklady</a:t>
            </a:r>
            <a:endParaRPr lang="cs-CZ" alt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4195727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07236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56016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Příběh pro mluvčího</a:t>
            </a:r>
            <a:r>
              <a:rPr lang="cs-CZ" baseline="0" dirty="0"/>
              <a:t> zadat mimo doslech naslouchajícího a pozorovatele:</a:t>
            </a:r>
          </a:p>
          <a:p>
            <a:r>
              <a:rPr lang="cs-CZ" baseline="0" dirty="0"/>
              <a:t>Přicházíte s tím, že se vám ve vztahu dějí nějaké věci, kterými si nejste jistí, o co se jedná, ale víte, že vám v tom není dobře. Váš partner je extrémně žárlivý, chce stále vědět, kde jste a co děláte, všude vás vozí i vyzvedává. Říká, že to dělá, protože byl*a v minulém vztahu podváděný, má o vás starost a miluje vás. Nedávno jste dokonce zjistili, že vás přes tajnou aplikaci v telefonu sleduje, to byl hlavní impulz přijít se poradit. Sem tam dochází k tomu, že vás partner obviňuje, že ho podvádíte, ponižuje vás („Kurvíš se s jinými, já to vím“, „Nezapomeň, že nikdo jiný o tebe nestojí a máš štěstí, že se s tebou vůbec zahazuju“ apod.). K fyzickému násilí nedochází, partner „pouze“ hází věcmi, když je naštvaný, už dvakrát vám vytrhl telefon a hodil s ním. Pokaždé se omluvil a donesl vám pak nějaký dárek. Jste spolu rok, na začátku to takhle nebylo, záleží vám na něj, ale všímáte si, že se bojíte jít někam s kamarády a váš sociální okruh se za posledního půl roku dost zmenšil. Přicházíte s tím, že nevíte, co děláte špatně, partnera nepodvádíte, tak nechápete, proč se tak k vám chová. 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33189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42460097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200" dirty="0"/>
              <a:t>Naše</a:t>
            </a:r>
            <a:r>
              <a:rPr lang="cs-CZ" altLang="cs-CZ" sz="1200" baseline="0" dirty="0"/>
              <a:t> </a:t>
            </a:r>
            <a:r>
              <a:rPr lang="cs-CZ" altLang="cs-CZ" sz="1200" dirty="0"/>
              <a:t>fyziologická determinace okamžitě „vystartovat“, abychom pláč utišili, komplikuje poradenskou činnost – </a:t>
            </a:r>
            <a:r>
              <a:rPr lang="cs-CZ" altLang="cs-CZ" sz="1200" b="1" dirty="0"/>
              <a:t>klienti občas potřebují plakat</a:t>
            </a:r>
          </a:p>
          <a:p>
            <a:endParaRPr lang="cs-CZ" alt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8681677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3629227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18784609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21889590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15443660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28518101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2744988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Zdroj: Trauma-informovaný</a:t>
            </a:r>
            <a:r>
              <a:rPr lang="cs-CZ" baseline="0" dirty="0"/>
              <a:t> přístup v sociální práci, </a:t>
            </a:r>
            <a:r>
              <a:rPr lang="cs-CZ" baseline="0" dirty="0" err="1"/>
              <a:t>Klepáčková</a:t>
            </a:r>
            <a:r>
              <a:rPr lang="cs-CZ" baseline="0" dirty="0"/>
              <a:t>, Krejčí, Černá, 2020</a:t>
            </a:r>
            <a:endParaRPr lang="cs-CZ" dirty="0"/>
          </a:p>
          <a:p>
            <a:endParaRPr lang="cs-CZ" dirty="0"/>
          </a:p>
          <a:p>
            <a:r>
              <a:rPr lang="cs-CZ" dirty="0"/>
              <a:t>Implementace</a:t>
            </a:r>
            <a:r>
              <a:rPr lang="cs-CZ" baseline="0" dirty="0"/>
              <a:t> pak přináší do praxe tyto principy (viz další </a:t>
            </a:r>
            <a:r>
              <a:rPr lang="cs-CZ" baseline="0" dirty="0" err="1"/>
              <a:t>slide</a:t>
            </a:r>
            <a:r>
              <a:rPr lang="cs-CZ" baseline="0" dirty="0"/>
              <a:t>)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0216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/>
              <a:t>Může se to stát komukoliv a</a:t>
            </a:r>
            <a:r>
              <a:rPr lang="cs-CZ" altLang="cs-CZ" baseline="0" dirty="0"/>
              <a:t> kdykoliv, není to chyba jako taková, spíše něco, co může narušit vztah s klientem a ohrozit naši spolupráci… důležité si je to uvědomit a pak to případně „napravit“</a:t>
            </a:r>
          </a:p>
          <a:p>
            <a:endParaRPr lang="cs-CZ" altLang="cs-CZ" baseline="0" dirty="0"/>
          </a:p>
          <a:p>
            <a:r>
              <a:rPr lang="cs-CZ" altLang="cs-CZ" baseline="0" dirty="0"/>
              <a:t>Může nás klient konfrontovat – důležité se nad tím zamyslet, zbytečně nepanikařit, neobhajovat se, spíše omluvit a nabídnout korektivní reakci („Děkuju, že to říkáte, máte pravdu, že jsem…. a mrzí mě to. Vůbec se vám nedivím, že vás to zarazilo/znejistělo/naštvalo/rozesmutnilo/… Napadá vás, co byste potřebovala slyšet spíše místo toho?“)</a:t>
            </a:r>
          </a:p>
          <a:p>
            <a:endParaRPr lang="cs-CZ" altLang="cs-CZ" baseline="0" dirty="0"/>
          </a:p>
          <a:p>
            <a:r>
              <a:rPr lang="cs-CZ" altLang="cs-CZ" baseline="0" dirty="0"/>
              <a:t>Spíše si toho ale musíme všimnout sami a klienti nám to neřeknou – přinést to („Mám pocit, že vás moje reakce zarazila/znejistěla/naštvala/rozesmutnila/…, vnímám to správně?“)</a:t>
            </a:r>
            <a:endParaRPr lang="cs-CZ" alt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4207028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Základní principy jinak: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b="1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Rozpoznání dopadu traumatu na vývoj jedince a vznik a rozvoj adaptivních mechanismů</a:t>
            </a:r>
            <a:endParaRPr lang="cs-CZ" sz="12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b="1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Důraz na pomoc klientovi k uzdravení z traumatu</a:t>
            </a:r>
            <a:r>
              <a:rPr lang="cs-CZ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 – přístup k situaci klienta jako celku, práce na vztahu s klientem, který je přes bezpečí léčivou zkušeností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b="1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Uplatnění modelu zmocnění, podpora dosažení co největší možné kontroly a možnosti volby klienta nad svým životem a uzdravením i poskytovanou službou</a:t>
            </a:r>
            <a:r>
              <a:rPr lang="cs-CZ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 – podpora přebírání kontroly nad svým životem a nezávislosti na službě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b="1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Základem je vztah založený na partnerství a vzájemné spolupráci </a:t>
            </a:r>
            <a:r>
              <a:rPr lang="cs-CZ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– nabízet opak nerovnováhy moci v traumatizujících vztazích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b="1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Vytvoření bezpečného, podpůrného, přívětivého a respektující prostředí a atmosféry </a:t>
            </a:r>
            <a:r>
              <a:rPr lang="cs-CZ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– zachovávání hranic, mlčenlivosti, konzistence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b="1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Důraz na silné stránky klienta, vyzdvihnutí adaptace a </a:t>
            </a:r>
            <a:r>
              <a:rPr lang="cs-CZ" sz="1200" b="1" kern="1200" dirty="0" err="1">
                <a:solidFill>
                  <a:schemeClr val="tx1"/>
                </a:solidFill>
                <a:effectLst/>
                <a:ea typeface="+mn-ea"/>
                <a:cs typeface="+mn-cs"/>
              </a:rPr>
              <a:t>resilience</a:t>
            </a:r>
            <a:r>
              <a:rPr lang="cs-CZ" sz="1200" b="1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 </a:t>
            </a:r>
            <a:r>
              <a:rPr lang="cs-CZ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– „symptomy“ a projevy chování jako kreativní a nutná adaptace na trauma, ne selhání – podpora </a:t>
            </a:r>
            <a:r>
              <a:rPr lang="cs-CZ" sz="1200" kern="1200" dirty="0" err="1">
                <a:solidFill>
                  <a:schemeClr val="tx1"/>
                </a:solidFill>
                <a:effectLst/>
                <a:ea typeface="+mn-ea"/>
                <a:cs typeface="+mn-cs"/>
              </a:rPr>
              <a:t>resilience</a:t>
            </a:r>
            <a:endParaRPr lang="cs-CZ" sz="12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b="1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Důraz na minimalizaci možné </a:t>
            </a:r>
            <a:r>
              <a:rPr lang="cs-CZ" sz="1200" b="1" kern="1200" dirty="0" err="1">
                <a:solidFill>
                  <a:schemeClr val="tx1"/>
                </a:solidFill>
                <a:effectLst/>
                <a:ea typeface="+mn-ea"/>
                <a:cs typeface="+mn-cs"/>
              </a:rPr>
              <a:t>retraumatizace</a:t>
            </a:r>
            <a:r>
              <a:rPr lang="cs-CZ" sz="1200" b="1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 a její prevenci </a:t>
            </a:r>
            <a:r>
              <a:rPr lang="cs-CZ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- například dynamikou vztahu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b="1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Pochopení klienta v kontextu jeho životních zkušeností a kulturního zázemí</a:t>
            </a:r>
            <a:endParaRPr lang="cs-CZ" sz="12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3496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7" name="Google Shape;187;p10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0" dirty="0" err="1"/>
              <a:t>Prochaska</a:t>
            </a:r>
            <a:r>
              <a:rPr lang="cs-CZ" b="0" dirty="0"/>
              <a:t>, </a:t>
            </a:r>
            <a:r>
              <a:rPr lang="cs-CZ" b="0" dirty="0" err="1"/>
              <a:t>DiClement</a:t>
            </a:r>
            <a:endParaRPr lang="cs-CZ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0" dirty="0"/>
              <a:t>Více z pohledu toho, jak probíhá</a:t>
            </a:r>
            <a:r>
              <a:rPr lang="cs-CZ" b="0" baseline="0" dirty="0"/>
              <a:t> proces rozhodování a změny u toho, na kom je pácháno násilí</a:t>
            </a:r>
            <a:endParaRPr lang="cs-CZ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0" dirty="0"/>
              <a:t>Funguje ve stoupající spirále – učení se z každého</a:t>
            </a:r>
            <a:r>
              <a:rPr lang="cs-CZ" b="0" baseline="0" dirty="0"/>
              <a:t> relapsu</a:t>
            </a:r>
            <a:endParaRPr lang="cs-CZ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/>
              <a:t>1. Nemám problém</a:t>
            </a:r>
            <a:r>
              <a:rPr lang="cs-CZ" b="0" baseline="0" dirty="0"/>
              <a:t> (</a:t>
            </a:r>
            <a:r>
              <a:rPr lang="cs-CZ" b="0" baseline="0" dirty="0" err="1"/>
              <a:t>Precontemplation</a:t>
            </a:r>
            <a:r>
              <a:rPr lang="cs-CZ" b="0" baseline="0" dirty="0"/>
              <a:t>)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0" baseline="0" dirty="0"/>
              <a:t>Co vidíme - nepřemýšlí o změně, nemá zájem o pomoc, bagatelizace násilí, defenzivní postoj při konfrontaci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0" baseline="0" dirty="0"/>
              <a:t>Co dělat – vydržet, jemně nabízet možnost si o tom promluvit, případně informace o DN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baseline="0" dirty="0"/>
              <a:t>2. Uvažování o změně </a:t>
            </a:r>
            <a:r>
              <a:rPr lang="cs-CZ" b="0" baseline="0" dirty="0"/>
              <a:t>(</a:t>
            </a:r>
            <a:r>
              <a:rPr lang="cs-CZ" b="0" baseline="0" dirty="0" err="1"/>
              <a:t>Contemplation</a:t>
            </a:r>
            <a:r>
              <a:rPr lang="cs-CZ" b="0" baseline="0" dirty="0"/>
              <a:t>) – často po eskalaci násilí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0" baseline="0" dirty="0"/>
              <a:t>Co vidíme – přemýšlí o situaci a uvědomuje si problém, zvažuje pro a proti změny, jako na houpačce – chybí závazek, možné zahlcení potenciálními riziky, pochybnosti, jestli dlouhodobé zisky převáží náročnost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0" baseline="0" dirty="0"/>
              <a:t>Co dělat – nabízet informace, jemně rozptylovat mýty a přesvědčení, které udržují oběť v nás. vztahu, zvědomovat rizika a </a:t>
            </a:r>
            <a:r>
              <a:rPr lang="cs-CZ" b="0" baseline="0" dirty="0" err="1"/>
              <a:t>validizovat</a:t>
            </a:r>
            <a:r>
              <a:rPr lang="cs-CZ" b="0" baseline="0" dirty="0"/>
              <a:t> obavy, vytváření důvěrného prostředí a vztahu, podpora sdílení myšlenek a pocitů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baseline="0" dirty="0"/>
              <a:t>3. Rozhodování </a:t>
            </a:r>
            <a:r>
              <a:rPr lang="cs-CZ" b="0" baseline="0" dirty="0"/>
              <a:t>(</a:t>
            </a:r>
            <a:r>
              <a:rPr lang="cs-CZ" b="0" baseline="0" dirty="0" err="1"/>
              <a:t>preparation</a:t>
            </a:r>
            <a:r>
              <a:rPr lang="cs-CZ" b="0" baseline="0" dirty="0"/>
              <a:t>, </a:t>
            </a:r>
            <a:r>
              <a:rPr lang="cs-CZ" b="0" baseline="0" dirty="0" err="1"/>
              <a:t>determination</a:t>
            </a:r>
            <a:r>
              <a:rPr lang="cs-CZ" b="0" baseline="0" dirty="0"/>
              <a:t>) – často zde hledá pomoc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0" baseline="0" dirty="0"/>
              <a:t>Co vidíme – touha změnit situaci, mapování možností, informací a zdrojů, vytváření „to do“ listů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0" baseline="0" dirty="0"/>
              <a:t>Co dělat – asistence při mapování, bezpečnostní plánování, vytváření akční plánu, připomenutí času a snahy potřebných k implementaci změny, zvědomování fází procesu změny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cs-CZ" b="1" baseline="0" dirty="0"/>
              <a:t>4. Změna </a:t>
            </a:r>
            <a:r>
              <a:rPr lang="cs-CZ" b="0" baseline="0" dirty="0"/>
              <a:t>(</a:t>
            </a:r>
            <a:r>
              <a:rPr lang="cs-CZ" b="0" baseline="0" dirty="0" err="1"/>
              <a:t>action</a:t>
            </a:r>
            <a:r>
              <a:rPr lang="cs-CZ" b="0" baseline="0" dirty="0"/>
              <a:t>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0" baseline="0" dirty="0"/>
              <a:t>Co vidíme – cítí se mocní, dělají kroky ke změně, aktivně hledají podporu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0" baseline="0" dirty="0"/>
              <a:t>Co dělat – nabízet podporu, budování podpůrné sítě, podpora v odpojení se od násilné osoby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baseline="0" dirty="0"/>
              <a:t>5. Udržování změny </a:t>
            </a:r>
            <a:r>
              <a:rPr lang="cs-CZ" b="0" baseline="0" dirty="0"/>
              <a:t>(</a:t>
            </a:r>
            <a:r>
              <a:rPr lang="cs-CZ" b="0" baseline="0" dirty="0" err="1"/>
              <a:t>maintenance</a:t>
            </a:r>
            <a:r>
              <a:rPr lang="cs-CZ" b="0" baseline="0" dirty="0"/>
              <a:t>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0" baseline="0" dirty="0"/>
              <a:t>Co vidíme – otázky, jak udržet změnu, reflexe pokroku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0" baseline="0" dirty="0"/>
              <a:t>Co dělat – </a:t>
            </a:r>
            <a:r>
              <a:rPr lang="cs-CZ" b="0" baseline="0" dirty="0" err="1"/>
              <a:t>validizace</a:t>
            </a:r>
            <a:r>
              <a:rPr lang="cs-CZ" b="0" baseline="0" dirty="0"/>
              <a:t> truchlení spojeného se změnou, reflexe pokroku s klientem, začít pracovat na oblastech zásadních pro udržení změny, identifikovat </a:t>
            </a:r>
            <a:r>
              <a:rPr lang="cs-CZ" b="0" baseline="0" dirty="0" err="1"/>
              <a:t>copingové</a:t>
            </a:r>
            <a:r>
              <a:rPr lang="cs-CZ" b="0" baseline="0" dirty="0"/>
              <a:t> strategie, zaměření na </a:t>
            </a:r>
            <a:r>
              <a:rPr lang="cs-CZ" b="0" baseline="0" dirty="0" err="1"/>
              <a:t>sebepéči</a:t>
            </a:r>
            <a:r>
              <a:rPr lang="cs-CZ" b="0" baseline="0" dirty="0"/>
              <a:t>, normalizace nestability změny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baseline="0" dirty="0"/>
              <a:t>6. Relapse (vs. Trvalá změna)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0" baseline="0" dirty="0"/>
              <a:t>Co vidíme – vyjadřování nemožnosti v tom takhle pokračovat, </a:t>
            </a:r>
            <a:r>
              <a:rPr lang="cs-CZ" b="0" baseline="0" dirty="0" err="1"/>
              <a:t>polemizace</a:t>
            </a:r>
            <a:r>
              <a:rPr lang="cs-CZ" b="0" baseline="0" dirty="0"/>
              <a:t> s tím, co by bylo, kdyby se vrátili, menší zapojení podpůrné sítě, návrat do starých vzorců chování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0" baseline="0" dirty="0"/>
              <a:t>Co dělat – nebrat si to osobně, nebrat to jen jako selhání (příležitost to udělat příště lépe), reflexe fází změny, identifikace situací se zvýšeným rizikem</a:t>
            </a:r>
          </a:p>
        </p:txBody>
      </p:sp>
      <p:sp>
        <p:nvSpPr>
          <p:cNvPr id="188" name="Google Shape;188;p10:notes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15. 11. 2016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78890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8:notes"/>
          <p:cNvSpPr txBox="1">
            <a:spLocks noGrp="1"/>
          </p:cNvSpPr>
          <p:nvPr>
            <p:ph type="body" idx="1"/>
          </p:nvPr>
        </p:nvSpPr>
        <p:spPr>
          <a:xfrm>
            <a:off x="679450" y="4691063"/>
            <a:ext cx="5438775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25" rIns="91275" bIns="456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7" name="Google Shape;217;p18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25" rIns="91275" bIns="456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13.2.2015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32665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12:notes"/>
          <p:cNvSpPr txBox="1">
            <a:spLocks noGrp="1"/>
          </p:cNvSpPr>
          <p:nvPr>
            <p:ph type="body" idx="1"/>
          </p:nvPr>
        </p:nvSpPr>
        <p:spPr>
          <a:xfrm>
            <a:off x="679450" y="4691063"/>
            <a:ext cx="5438775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25" rIns="91275" bIns="456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Na základě mýtů,</a:t>
            </a:r>
            <a:r>
              <a:rPr lang="cs-CZ" baseline="0" dirty="0"/>
              <a:t> představ a stereotypů </a:t>
            </a:r>
            <a:r>
              <a:rPr lang="cs-CZ" dirty="0"/>
              <a:t>máme tendenci hodnotit – proč to děláme?</a:t>
            </a:r>
            <a:endParaRPr dirty="0"/>
          </a:p>
        </p:txBody>
      </p:sp>
      <p:sp>
        <p:nvSpPr>
          <p:cNvPr id="177" name="Google Shape;177;p12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25" rIns="91275" bIns="456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13.2.2015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39390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</a:p>
        </p:txBody>
      </p:sp>
    </p:spTree>
    <p:extLst>
      <p:ext uri="{BB962C8B-B14F-4D97-AF65-F5344CB8AC3E}">
        <p14:creationId xmlns:p14="http://schemas.microsoft.com/office/powerpoint/2010/main" val="3102373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13.2.2015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7280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 t="-10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75104" y="3268507"/>
            <a:ext cx="8290560" cy="1106129"/>
          </a:xfrm>
        </p:spPr>
        <p:txBody>
          <a:bodyPr anchor="b"/>
          <a:lstStyle>
            <a:lvl1pPr algn="ctr"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Název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75104" y="4977353"/>
            <a:ext cx="8290560" cy="1279688"/>
          </a:xfrm>
        </p:spPr>
        <p:txBody>
          <a:bodyPr/>
          <a:lstStyle>
            <a:lvl1pPr marL="0" indent="0" algn="l">
              <a:buNone/>
              <a:defRPr sz="18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Jméno lektora, datum kurzu, pro koho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98C525-4FE1-4D4B-8F86-25E02B0A73FC}" type="datetimeFigureOut">
              <a:rPr lang="cs-CZ" smtClean="0"/>
              <a:pPr>
                <a:defRPr/>
              </a:pPr>
              <a:t>15.10.2024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1E5E8-2359-4E7C-9448-93ABEBBC1D6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0123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702"/>
            <a:ext cx="10515600" cy="1281113"/>
          </a:xfrm>
        </p:spPr>
        <p:txBody>
          <a:bodyPr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6505"/>
            <a:ext cx="10515600" cy="4460458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D70D38-4FE4-4465-9252-4CB2946AE0EA}" type="datetimeFigureOut">
              <a:rPr lang="cs-CZ" smtClean="0"/>
              <a:pPr>
                <a:defRPr/>
              </a:pPr>
              <a:t>15.10.2024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12EB6-B4B4-400E-8AC1-1D9A9B2512B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0579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124325"/>
          </a:xfrm>
        </p:spPr>
        <p:txBody>
          <a:bodyPr anchor="b"/>
          <a:lstStyle>
            <a:lvl1pPr algn="l">
              <a:defRPr sz="4500" b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700339"/>
            <a:ext cx="10515600" cy="138931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A83A48-5C4D-4A05-A5A7-5E3E0D31A09A}" type="datetimeFigureOut">
              <a:rPr lang="cs-CZ" smtClean="0"/>
              <a:pPr>
                <a:defRPr/>
              </a:pPr>
              <a:t>15.10.2024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AD92E3-9419-49DC-8ED1-EAD968E38675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2935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132556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20255"/>
            <a:ext cx="5181600" cy="455670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20253"/>
            <a:ext cx="5181600" cy="455671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880846-9426-4A06-B511-CD003014264A}" type="datetimeFigureOut">
              <a:rPr lang="cs-CZ" smtClean="0"/>
              <a:pPr>
                <a:defRPr/>
              </a:pPr>
              <a:t>15.10.2024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FEC2F-AD5E-4D29-9129-0013B6832996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4447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285"/>
            <a:ext cx="10515600" cy="132556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08373"/>
            <a:ext cx="5157787" cy="8248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432283"/>
            <a:ext cx="5157787" cy="375738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3" y="1608371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432285"/>
            <a:ext cx="5183188" cy="375737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CDBC2-719B-44A7-9BE6-9A6FA50B430E}" type="datetimeFigureOut">
              <a:rPr lang="cs-CZ" smtClean="0"/>
              <a:pPr>
                <a:defRPr/>
              </a:pPr>
              <a:t>15.10.2024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1B145-E766-45C5-AD3E-42E184467B22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1997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91F8CD-3290-41B4-809D-68B4F5E2EC86}" type="datetimeFigureOut">
              <a:rPr lang="cs-CZ" smtClean="0"/>
              <a:pPr>
                <a:defRPr/>
              </a:pPr>
              <a:t>15.10.2024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25EBF-8C8A-48A4-9BC1-7FE517317C21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0705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73017"/>
            <a:ext cx="10972800" cy="2553147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23392" y="1484785"/>
            <a:ext cx="10945216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rbel" panose="020B0503020204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1F6CB58-7052-4939-BD27-F09492619F40}" type="datetimeFigureOut">
              <a:rPr lang="cs-CZ" smtClean="0"/>
              <a:pPr>
                <a:defRPr/>
              </a:pPr>
              <a:t>15.10.2024</a:t>
            </a:fld>
            <a:endParaRPr lang="cs-CZ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rbel" panose="020B0503020204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A3CBAF5A-318E-44C6-B88C-FB3A6CABEEFE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9338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88170"/>
            <a:ext cx="10515600" cy="4588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1AB41-4617-4B45-B966-E2B35317691B}" type="datetimeFigureOut">
              <a:rPr lang="cs-CZ" smtClean="0"/>
              <a:t>15.10.2024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CEDCA-A16D-44E7-9DEE-B707CD2E6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01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8" r:id="rId1"/>
    <p:sldLayoutId id="2147484849" r:id="rId2"/>
    <p:sldLayoutId id="2147484850" r:id="rId3"/>
    <p:sldLayoutId id="2147484851" r:id="rId4"/>
    <p:sldLayoutId id="2147484852" r:id="rId5"/>
    <p:sldLayoutId id="2147484853" r:id="rId6"/>
    <p:sldLayoutId id="2147484854" r:id="rId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Corbel" panose="020B0503020204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Wingdings" panose="05000000000000000000" pitchFamily="2" charset="2"/>
        <a:buChar char="Ø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Corbel" panose="020B0503020204020204" pitchFamily="34" charset="0"/>
              </a:rPr>
              <a:t>Komunikace s obětí domácího násilí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sz="2000" b="1" dirty="0">
                <a:latin typeface="Corbel" panose="020B0503020204020204" pitchFamily="34" charset="0"/>
              </a:rPr>
              <a:t>Mgr. Mária Chocholáčková</a:t>
            </a:r>
          </a:p>
          <a:p>
            <a:pPr algn="ctr"/>
            <a:r>
              <a:rPr lang="cs-CZ" sz="2000" b="1" dirty="0">
                <a:latin typeface="Corbel" panose="020B0503020204020204" pitchFamily="34" charset="0"/>
              </a:rPr>
              <a:t>16. 10. </a:t>
            </a:r>
            <a:r>
              <a:rPr lang="cs-CZ" sz="2000" b="1">
                <a:latin typeface="Corbel" panose="020B0503020204020204" pitchFamily="34" charset="0"/>
              </a:rPr>
              <a:t>2024</a:t>
            </a:r>
            <a:endParaRPr lang="cs-CZ" sz="2000" b="1" dirty="0">
              <a:latin typeface="Corbel" panose="020B0503020204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7612" y="4797152"/>
            <a:ext cx="3634387" cy="20121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Corbel" panose="020B0503020204020204" pitchFamily="34" charset="0"/>
              </a:rPr>
              <a:t>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Clr>
                <a:srgbClr val="FF9933"/>
              </a:buClr>
              <a:defRPr/>
            </a:pPr>
            <a:r>
              <a:rPr lang="cs-CZ" sz="2400" dirty="0">
                <a:latin typeface="Corbel" panose="020B0503020204020204" pitchFamily="34" charset="0"/>
              </a:rPr>
              <a:t>společenský proces, vzájemné sdělování a přijímání informací</a:t>
            </a:r>
            <a:endParaRPr lang="cs-CZ" altLang="cs-CZ" sz="2400" dirty="0">
              <a:latin typeface="Corbel" panose="020B0503020204020204" pitchFamily="34" charset="0"/>
            </a:endParaRPr>
          </a:p>
          <a:p>
            <a:pPr>
              <a:buClr>
                <a:srgbClr val="FF9933"/>
              </a:buClr>
              <a:defRPr/>
            </a:pPr>
            <a:r>
              <a:rPr lang="cs-CZ" altLang="cs-CZ" sz="2400" dirty="0">
                <a:latin typeface="Corbel" panose="020B0503020204020204" pitchFamily="34" charset="0"/>
              </a:rPr>
              <a:t>složky:</a:t>
            </a:r>
          </a:p>
          <a:p>
            <a:pPr lvl="1">
              <a:buClr>
                <a:srgbClr val="FF9933"/>
              </a:buClr>
              <a:defRPr/>
            </a:pPr>
            <a:r>
              <a:rPr lang="cs-CZ" altLang="cs-CZ" b="1" dirty="0">
                <a:latin typeface="Corbel" panose="020B0503020204020204" pitchFamily="34" charset="0"/>
              </a:rPr>
              <a:t>Verbální</a:t>
            </a:r>
            <a:r>
              <a:rPr lang="cs-CZ" altLang="cs-CZ" dirty="0">
                <a:latin typeface="Corbel" panose="020B0503020204020204" pitchFamily="34" charset="0"/>
              </a:rPr>
              <a:t> (obsah) </a:t>
            </a:r>
          </a:p>
          <a:p>
            <a:pPr lvl="1">
              <a:buClr>
                <a:srgbClr val="FF9933"/>
              </a:buClr>
              <a:defRPr/>
            </a:pPr>
            <a:r>
              <a:rPr lang="cs-CZ" altLang="cs-CZ" b="1" dirty="0">
                <a:latin typeface="Corbel" panose="020B0503020204020204" pitchFamily="34" charset="0"/>
              </a:rPr>
              <a:t>Neverbální</a:t>
            </a:r>
            <a:r>
              <a:rPr lang="cs-CZ" altLang="cs-CZ" dirty="0">
                <a:latin typeface="Corbel" panose="020B0503020204020204" pitchFamily="34" charset="0"/>
              </a:rPr>
              <a:t> (mimika, </a:t>
            </a:r>
            <a:r>
              <a:rPr lang="cs-CZ" altLang="cs-CZ" dirty="0" err="1">
                <a:latin typeface="Corbel" panose="020B0503020204020204" pitchFamily="34" charset="0"/>
              </a:rPr>
              <a:t>gestika</a:t>
            </a:r>
            <a:r>
              <a:rPr lang="cs-CZ" altLang="cs-CZ" dirty="0">
                <a:latin typeface="Corbel" panose="020B0503020204020204" pitchFamily="34" charset="0"/>
              </a:rPr>
              <a:t>, chování)</a:t>
            </a:r>
          </a:p>
          <a:p>
            <a:pPr lvl="1">
              <a:spcAft>
                <a:spcPts val="1200"/>
              </a:spcAft>
              <a:buClr>
                <a:srgbClr val="FF9933"/>
              </a:buClr>
              <a:defRPr/>
            </a:pPr>
            <a:r>
              <a:rPr lang="cs-CZ" altLang="cs-CZ" dirty="0" err="1">
                <a:latin typeface="Corbel" panose="020B0503020204020204" pitchFamily="34" charset="0"/>
              </a:rPr>
              <a:t>Paraverbální</a:t>
            </a:r>
            <a:r>
              <a:rPr lang="cs-CZ" altLang="cs-CZ" dirty="0">
                <a:latin typeface="Corbel" panose="020B0503020204020204" pitchFamily="34" charset="0"/>
              </a:rPr>
              <a:t> (hlasitost, barva hlasu, tempo, tón)  - </a:t>
            </a:r>
            <a:r>
              <a:rPr lang="cs-CZ" altLang="cs-CZ" dirty="0" err="1">
                <a:latin typeface="Corbel" panose="020B0503020204020204" pitchFamily="34" charset="0"/>
              </a:rPr>
              <a:t>metakomunikace</a:t>
            </a:r>
            <a:endParaRPr lang="cs-CZ" altLang="cs-CZ" sz="2400" dirty="0">
              <a:latin typeface="Corbel" panose="020B0503020204020204" pitchFamily="34" charset="0"/>
            </a:endParaRPr>
          </a:p>
          <a:p>
            <a:pPr>
              <a:buClr>
                <a:srgbClr val="FF9933"/>
              </a:buClr>
              <a:defRPr/>
            </a:pPr>
            <a:r>
              <a:rPr lang="cs-CZ" altLang="cs-CZ" sz="2400" dirty="0">
                <a:latin typeface="Corbel" panose="020B0503020204020204" pitchFamily="34" charset="0"/>
              </a:rPr>
              <a:t>rozhovor</a:t>
            </a:r>
          </a:p>
          <a:p>
            <a:pPr lvl="1">
              <a:spcAft>
                <a:spcPts val="1200"/>
              </a:spcAft>
              <a:buClr>
                <a:srgbClr val="FF9933"/>
              </a:buClr>
              <a:defRPr/>
            </a:pPr>
            <a:r>
              <a:rPr lang="cs-CZ" altLang="cs-CZ" dirty="0">
                <a:latin typeface="Corbel" panose="020B0503020204020204" pitchFamily="34" charset="0"/>
              </a:rPr>
              <a:t>myšlenka - sdělení - druhá strana přijímá, dekóduje – zpracovává do hypotéz – myšlenka…</a:t>
            </a:r>
            <a:endParaRPr lang="cs-CZ" altLang="cs-CZ" sz="2400" dirty="0">
              <a:latin typeface="Corbel" panose="020B0503020204020204" pitchFamily="34" charset="0"/>
            </a:endParaRPr>
          </a:p>
          <a:p>
            <a:pPr>
              <a:buClr>
                <a:srgbClr val="FF9933"/>
              </a:buClr>
              <a:defRPr/>
            </a:pPr>
            <a:r>
              <a:rPr lang="cs-CZ" altLang="cs-CZ" sz="2400" dirty="0">
                <a:latin typeface="Corbel" panose="020B0503020204020204" pitchFamily="34" charset="0"/>
              </a:rPr>
              <a:t>příjem informace ovlivněn </a:t>
            </a:r>
            <a:r>
              <a:rPr lang="cs-CZ" altLang="cs-CZ" sz="2400" b="1" dirty="0">
                <a:latin typeface="Corbel" panose="020B0503020204020204" pitchFamily="34" charset="0"/>
              </a:rPr>
              <a:t>zkušeností, náladou, ochotou, jazykovými schopnostmi</a:t>
            </a:r>
            <a:r>
              <a:rPr lang="cs-CZ" altLang="cs-CZ" sz="2400" dirty="0">
                <a:latin typeface="Corbel" panose="020B0503020204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2850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9933"/>
              </a:buClr>
              <a:defRPr/>
            </a:pPr>
            <a:r>
              <a:rPr lang="cs-CZ" sz="2400" dirty="0">
                <a:latin typeface="Corbel" panose="020B0503020204020204" pitchFamily="34" charset="0"/>
              </a:rPr>
              <a:t>v mezilidském styku platí:</a:t>
            </a:r>
          </a:p>
          <a:p>
            <a:pPr lvl="1">
              <a:buClr>
                <a:srgbClr val="FF9933"/>
              </a:buClr>
              <a:defRPr/>
            </a:pPr>
            <a:r>
              <a:rPr lang="cs-CZ" sz="2000" dirty="0">
                <a:latin typeface="Corbel" panose="020B0503020204020204" pitchFamily="34" charset="0"/>
              </a:rPr>
              <a:t>není možné nekomunikovat – vždy něco sdělujeme</a:t>
            </a:r>
          </a:p>
          <a:p>
            <a:pPr lvl="1">
              <a:buClr>
                <a:srgbClr val="FF9933"/>
              </a:buClr>
              <a:defRPr/>
            </a:pPr>
            <a:r>
              <a:rPr lang="cs-CZ" sz="2000" dirty="0">
                <a:latin typeface="Corbel" panose="020B0503020204020204" pitchFamily="34" charset="0"/>
              </a:rPr>
              <a:t>nesdělujeme si holá fakta (není důležité jen to, co říkáme, ale také jak a v jaké situaci to říkáme</a:t>
            </a:r>
            <a:r>
              <a:rPr lang="cs-CZ" sz="2400" dirty="0">
                <a:latin typeface="Corbel" panose="020B0503020204020204" pitchFamily="34" charset="0"/>
              </a:rPr>
              <a:t>)</a:t>
            </a:r>
          </a:p>
          <a:p>
            <a:pPr lvl="1">
              <a:buClr>
                <a:srgbClr val="FF9933"/>
              </a:buClr>
              <a:defRPr/>
            </a:pPr>
            <a:r>
              <a:rPr lang="cs-CZ" sz="2000" dirty="0">
                <a:latin typeface="Corbel" panose="020B0503020204020204" pitchFamily="34" charset="0"/>
              </a:rPr>
              <a:t>není možné nijak se netvářit – když něco sdělujeme, vždy se přitom nějak chováme a to prozrazuje, jaký postoj máme k tomu co říkáme</a:t>
            </a:r>
          </a:p>
          <a:p>
            <a:pPr marL="0" indent="0">
              <a:buNone/>
              <a:defRPr/>
            </a:pPr>
            <a:endParaRPr lang="cs-CZ" altLang="cs-CZ" sz="2400" i="1" dirty="0">
              <a:latin typeface="Corbel" panose="020B0503020204020204" pitchFamily="34" charset="0"/>
            </a:endParaRPr>
          </a:p>
          <a:p>
            <a:pPr marL="0" indent="0">
              <a:buNone/>
              <a:defRPr/>
            </a:pPr>
            <a:endParaRPr lang="cs-CZ" altLang="cs-CZ" sz="2400" i="1" dirty="0">
              <a:latin typeface="Corbel" panose="020B0503020204020204" pitchFamily="34" charset="0"/>
            </a:endParaRPr>
          </a:p>
          <a:p>
            <a:pPr marL="0" indent="0">
              <a:buNone/>
              <a:defRPr/>
            </a:pPr>
            <a:r>
              <a:rPr lang="cs-CZ" altLang="cs-CZ" sz="2400" i="1" dirty="0">
                <a:latin typeface="Corbel" panose="020B0503020204020204" pitchFamily="34" charset="0"/>
              </a:rPr>
              <a:t>„Lidé si nepamatují, co jste jim řekli, ani jak jste jim to řekli, ale jak se u toho s vámi cítili…“</a:t>
            </a:r>
          </a:p>
          <a:p>
            <a:pPr marL="0" indent="0">
              <a:buNone/>
            </a:pPr>
            <a:endParaRPr lang="cs-CZ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62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komunikovat s klienty, abychom si dobře rozuměli?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587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Corbel" panose="020B0503020204020204" pitchFamily="34" charset="0"/>
              </a:rPr>
              <a:t>Proč je to důležité?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9933"/>
              </a:buClr>
            </a:pPr>
            <a:r>
              <a:rPr lang="cs-CZ" altLang="cs-CZ" sz="3600" dirty="0">
                <a:latin typeface="Corbel" panose="020B0503020204020204" pitchFamily="34" charset="0"/>
              </a:rPr>
              <a:t>První kontakt má obrovský vliv na …</a:t>
            </a:r>
          </a:p>
          <a:p>
            <a:pPr lvl="1">
              <a:buClr>
                <a:srgbClr val="FF9933"/>
              </a:buClr>
            </a:pPr>
            <a:r>
              <a:rPr lang="cs-CZ" altLang="cs-CZ" sz="3200" b="1" dirty="0">
                <a:latin typeface="Corbel" panose="020B0503020204020204" pitchFamily="34" charset="0"/>
              </a:rPr>
              <a:t>schopnost vypořádat se </a:t>
            </a:r>
            <a:r>
              <a:rPr lang="cs-CZ" altLang="cs-CZ" sz="3200" dirty="0">
                <a:latin typeface="Corbel" panose="020B0503020204020204" pitchFamily="34" charset="0"/>
              </a:rPr>
              <a:t>s trestným činem,</a:t>
            </a:r>
          </a:p>
          <a:p>
            <a:pPr lvl="1">
              <a:buClr>
                <a:srgbClr val="FF9933"/>
              </a:buClr>
            </a:pPr>
            <a:r>
              <a:rPr lang="cs-CZ" altLang="cs-CZ" sz="3200" b="1" dirty="0">
                <a:latin typeface="Corbel" panose="020B0503020204020204" pitchFamily="34" charset="0"/>
              </a:rPr>
              <a:t>důvěru</a:t>
            </a:r>
            <a:r>
              <a:rPr lang="cs-CZ" altLang="cs-CZ" sz="3200" dirty="0">
                <a:latin typeface="Corbel" panose="020B0503020204020204" pitchFamily="34" charset="0"/>
              </a:rPr>
              <a:t> v další odborníky </a:t>
            </a:r>
          </a:p>
          <a:p>
            <a:pPr lvl="1">
              <a:buClr>
                <a:srgbClr val="FF9933"/>
              </a:buClr>
            </a:pPr>
            <a:r>
              <a:rPr lang="cs-CZ" altLang="cs-CZ" sz="3200" dirty="0">
                <a:latin typeface="Corbel" panose="020B0503020204020204" pitchFamily="34" charset="0"/>
              </a:rPr>
              <a:t>i </a:t>
            </a:r>
            <a:r>
              <a:rPr lang="cs-CZ" altLang="cs-CZ" sz="3200" b="1" dirty="0">
                <a:latin typeface="Corbel" panose="020B0503020204020204" pitchFamily="34" charset="0"/>
              </a:rPr>
              <a:t>se zpracováváním</a:t>
            </a:r>
            <a:r>
              <a:rPr lang="cs-CZ" altLang="cs-CZ" sz="3200" dirty="0">
                <a:latin typeface="Corbel" panose="020B0503020204020204" pitchFamily="34" charset="0"/>
              </a:rPr>
              <a:t> traumatu!</a:t>
            </a:r>
          </a:p>
          <a:p>
            <a:pPr>
              <a:buClr>
                <a:srgbClr val="FF9933"/>
              </a:buClr>
            </a:pPr>
            <a:endParaRPr lang="cs-CZ" altLang="cs-CZ" sz="3600" dirty="0">
              <a:latin typeface="Corbel" panose="020B0503020204020204" pitchFamily="34" charset="0"/>
            </a:endParaRPr>
          </a:p>
          <a:p>
            <a:pPr>
              <a:buClr>
                <a:srgbClr val="FF9933"/>
              </a:buClr>
            </a:pPr>
            <a:r>
              <a:rPr lang="cs-CZ" altLang="cs-CZ" sz="3600" dirty="0">
                <a:latin typeface="Corbel" panose="020B0503020204020204" pitchFamily="34" charset="0"/>
              </a:rPr>
              <a:t>Riziko sekundární viktimizace</a:t>
            </a:r>
          </a:p>
          <a:p>
            <a:pPr lvl="1">
              <a:buClr>
                <a:srgbClr val="FF9933"/>
              </a:buClr>
            </a:pPr>
            <a:r>
              <a:rPr lang="cs-CZ" altLang="cs-CZ" sz="3200" dirty="0">
                <a:latin typeface="Corbel" panose="020B0503020204020204" pitchFamily="34" charset="0"/>
              </a:rPr>
              <a:t>nesprávné reakce a chování okolí (vč. odborníků) často </a:t>
            </a:r>
            <a:r>
              <a:rPr lang="cs-CZ" altLang="cs-CZ" sz="3200" b="1" dirty="0">
                <a:latin typeface="Corbel" panose="020B0503020204020204" pitchFamily="34" charset="0"/>
              </a:rPr>
              <a:t>bolestivější a traumatičtější než samotný trestný čin</a:t>
            </a:r>
            <a:endParaRPr lang="cs-CZ" sz="32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58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cs-CZ" altLang="cs-CZ" sz="4000" dirty="0">
                <a:latin typeface="Corbel" panose="020B0503020204020204" pitchFamily="34" charset="0"/>
                <a:cs typeface="Segoe UI" panose="020B0502040204020203" pitchFamily="34" charset="0"/>
              </a:rPr>
              <a:t>Poradenský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ECA000"/>
              </a:buClr>
              <a:defRPr/>
            </a:pPr>
            <a:r>
              <a:rPr lang="cs-CZ" sz="3600" dirty="0">
                <a:latin typeface="Corbel" panose="020B0503020204020204" pitchFamily="34" charset="0"/>
                <a:cs typeface="Segoe UI" panose="020B0502040204020203" pitchFamily="34" charset="0"/>
              </a:rPr>
              <a:t>Naslouchání</a:t>
            </a:r>
          </a:p>
          <a:p>
            <a:pPr>
              <a:lnSpc>
                <a:spcPct val="150000"/>
              </a:lnSpc>
              <a:buClr>
                <a:srgbClr val="ECA000"/>
              </a:buClr>
              <a:defRPr/>
            </a:pPr>
            <a:r>
              <a:rPr lang="cs-CZ" sz="3600" dirty="0">
                <a:latin typeface="Corbel" panose="020B0503020204020204" pitchFamily="34" charset="0"/>
                <a:cs typeface="Segoe UI" panose="020B0502040204020203" pitchFamily="34" charset="0"/>
              </a:rPr>
              <a:t>Informování</a:t>
            </a:r>
          </a:p>
          <a:p>
            <a:pPr>
              <a:lnSpc>
                <a:spcPct val="150000"/>
              </a:lnSpc>
              <a:buClr>
                <a:srgbClr val="ECA000"/>
              </a:buClr>
              <a:defRPr/>
            </a:pPr>
            <a:r>
              <a:rPr lang="cs-CZ" sz="3600" dirty="0">
                <a:latin typeface="Corbel" panose="020B0503020204020204" pitchFamily="34" charset="0"/>
                <a:cs typeface="Segoe UI" panose="020B0502040204020203" pitchFamily="34" charset="0"/>
              </a:rPr>
              <a:t>Ulehčování</a:t>
            </a:r>
          </a:p>
          <a:p>
            <a:pPr>
              <a:lnSpc>
                <a:spcPct val="150000"/>
              </a:lnSpc>
              <a:buClr>
                <a:srgbClr val="ECA000"/>
              </a:buClr>
              <a:defRPr/>
            </a:pPr>
            <a:r>
              <a:rPr lang="cs-CZ" sz="3600" dirty="0">
                <a:latin typeface="Corbel" panose="020B0503020204020204" pitchFamily="34" charset="0"/>
                <a:cs typeface="Segoe UI" panose="020B0502040204020203" pitchFamily="34" charset="0"/>
              </a:rPr>
              <a:t>Navracení sebedůvěry</a:t>
            </a:r>
          </a:p>
        </p:txBody>
      </p:sp>
    </p:spTree>
    <p:extLst>
      <p:ext uri="{BB962C8B-B14F-4D97-AF65-F5344CB8AC3E}">
        <p14:creationId xmlns:p14="http://schemas.microsoft.com/office/powerpoint/2010/main" val="315950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latin typeface="Corbel" panose="020B0503020204020204" pitchFamily="34" charset="0"/>
              </a:rPr>
              <a:t>Zásady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9933"/>
              </a:buClr>
              <a:defRPr/>
            </a:pPr>
            <a:r>
              <a:rPr lang="cs-CZ" sz="2800" b="1" dirty="0">
                <a:latin typeface="Corbel" panose="020B0503020204020204" pitchFamily="34" charset="0"/>
              </a:rPr>
              <a:t>Důvěřovat a nehodnotit</a:t>
            </a:r>
          </a:p>
          <a:p>
            <a:pPr lvl="1">
              <a:spcAft>
                <a:spcPts val="1200"/>
              </a:spcAft>
              <a:buClr>
                <a:srgbClr val="FF9933"/>
              </a:buClr>
              <a:defRPr/>
            </a:pPr>
            <a:r>
              <a:rPr lang="cs-CZ" sz="2400" dirty="0">
                <a:latin typeface="Corbel" panose="020B0503020204020204" pitchFamily="34" charset="0"/>
              </a:rPr>
              <a:t>i když to může znít nepravděpodobně nebo se výpověď mění </a:t>
            </a:r>
            <a:r>
              <a:rPr lang="cs-CZ" sz="2400" dirty="0">
                <a:latin typeface="Corbel" panose="020B0503020204020204" pitchFamily="34" charset="0"/>
                <a:sym typeface="Wingdings" panose="05000000000000000000" pitchFamily="2" charset="2"/>
              </a:rPr>
              <a:t> snazší navázání spolupráce</a:t>
            </a:r>
            <a:endParaRPr lang="cs-CZ" sz="2400" dirty="0">
              <a:latin typeface="Corbel" panose="020B0503020204020204" pitchFamily="34" charset="0"/>
            </a:endParaRPr>
          </a:p>
          <a:p>
            <a:pPr>
              <a:buClr>
                <a:srgbClr val="FF9933"/>
              </a:buClr>
              <a:defRPr/>
            </a:pPr>
            <a:r>
              <a:rPr lang="cs-CZ" sz="2800" b="1" dirty="0">
                <a:latin typeface="Corbel" panose="020B0503020204020204" pitchFamily="34" charset="0"/>
              </a:rPr>
              <a:t>Akceptovat</a:t>
            </a:r>
            <a:r>
              <a:rPr lang="cs-CZ" sz="2800" dirty="0">
                <a:latin typeface="Corbel" panose="020B0503020204020204" pitchFamily="34" charset="0"/>
              </a:rPr>
              <a:t> reakce klienta</a:t>
            </a:r>
          </a:p>
          <a:p>
            <a:pPr lvl="1">
              <a:spcAft>
                <a:spcPts val="1200"/>
              </a:spcAft>
              <a:buClr>
                <a:srgbClr val="FF9933"/>
              </a:buClr>
              <a:defRPr/>
            </a:pPr>
            <a:r>
              <a:rPr lang="cs-CZ" sz="2400" dirty="0">
                <a:latin typeface="Corbel" panose="020B0503020204020204" pitchFamily="34" charset="0"/>
              </a:rPr>
              <a:t>Každý může mít jiné, není jediná podoba</a:t>
            </a:r>
          </a:p>
          <a:p>
            <a:pPr>
              <a:spcAft>
                <a:spcPts val="1200"/>
              </a:spcAft>
              <a:buClr>
                <a:srgbClr val="FF9933"/>
              </a:buClr>
              <a:defRPr/>
            </a:pPr>
            <a:r>
              <a:rPr lang="cs-CZ" sz="2800" dirty="0">
                <a:latin typeface="Corbel" panose="020B0503020204020204" pitchFamily="34" charset="0"/>
              </a:rPr>
              <a:t>Zajistit </a:t>
            </a:r>
            <a:r>
              <a:rPr lang="cs-CZ" sz="2800" b="1" dirty="0">
                <a:latin typeface="Corbel" panose="020B0503020204020204" pitchFamily="34" charset="0"/>
              </a:rPr>
              <a:t>bezpečí</a:t>
            </a:r>
            <a:r>
              <a:rPr lang="cs-CZ" sz="2800" dirty="0">
                <a:latin typeface="Corbel" panose="020B0503020204020204" pitchFamily="34" charset="0"/>
              </a:rPr>
              <a:t> oběti a její ochranu - priorita</a:t>
            </a:r>
          </a:p>
          <a:p>
            <a:pPr>
              <a:buClr>
                <a:srgbClr val="FF9933"/>
              </a:buClr>
              <a:defRPr/>
            </a:pPr>
            <a:r>
              <a:rPr lang="cs-CZ" sz="2800" dirty="0">
                <a:latin typeface="Corbel" panose="020B0503020204020204" pitchFamily="34" charset="0"/>
              </a:rPr>
              <a:t>Pomoci klientovi získat </a:t>
            </a:r>
            <a:r>
              <a:rPr lang="cs-CZ" sz="2800" b="1" dirty="0">
                <a:latin typeface="Corbel" panose="020B0503020204020204" pitchFamily="34" charset="0"/>
              </a:rPr>
              <a:t>kompetence</a:t>
            </a:r>
            <a:r>
              <a:rPr lang="cs-CZ" sz="2800" dirty="0">
                <a:latin typeface="Corbel" panose="020B0503020204020204" pitchFamily="34" charset="0"/>
              </a:rPr>
              <a:t> ke svému životu</a:t>
            </a:r>
          </a:p>
          <a:p>
            <a:pPr lvl="1">
              <a:buClr>
                <a:srgbClr val="FF9933"/>
              </a:buClr>
              <a:defRPr/>
            </a:pPr>
            <a:r>
              <a:rPr lang="cs-CZ" sz="2400" dirty="0">
                <a:latin typeface="Corbel" panose="020B0503020204020204" pitchFamily="34" charset="0"/>
              </a:rPr>
              <a:t>postupně</a:t>
            </a:r>
          </a:p>
        </p:txBody>
      </p:sp>
    </p:spTree>
    <p:extLst>
      <p:ext uri="{BB962C8B-B14F-4D97-AF65-F5344CB8AC3E}">
        <p14:creationId xmlns:p14="http://schemas.microsoft.com/office/powerpoint/2010/main" val="331380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z="3200" dirty="0">
              <a:cs typeface="Segoe UI" panose="020B05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Clr>
                <a:srgbClr val="FF9933"/>
              </a:buClr>
              <a:defRPr/>
            </a:pPr>
            <a:r>
              <a:rPr lang="cs-CZ" sz="2400" dirty="0">
                <a:latin typeface="Corbel" panose="020B0503020204020204" pitchFamily="34" charset="0"/>
                <a:cs typeface="Segoe UI" panose="020B0502040204020203" pitchFamily="34" charset="0"/>
              </a:rPr>
              <a:t>Klidný, laskavý hlas, tišší tón, pomalejší tempo</a:t>
            </a:r>
          </a:p>
          <a:p>
            <a:pPr>
              <a:spcAft>
                <a:spcPts val="1200"/>
              </a:spcAft>
              <a:buClr>
                <a:srgbClr val="FF9933"/>
              </a:buClr>
              <a:defRPr/>
            </a:pPr>
            <a:r>
              <a:rPr lang="cs-CZ" sz="2400" dirty="0">
                <a:latin typeface="Corbel" panose="020B0503020204020204" pitchFamily="34" charset="0"/>
                <a:cs typeface="Segoe UI" panose="020B0502040204020203" pitchFamily="34" charset="0"/>
              </a:rPr>
              <a:t>Odsuďte násilí, ale </a:t>
            </a:r>
            <a:r>
              <a:rPr lang="cs-CZ" sz="2400" b="1" dirty="0">
                <a:latin typeface="Corbel" panose="020B0503020204020204" pitchFamily="34" charset="0"/>
                <a:cs typeface="Segoe UI" panose="020B0502040204020203" pitchFamily="34" charset="0"/>
              </a:rPr>
              <a:t>nehodnoťte</a:t>
            </a:r>
            <a:r>
              <a:rPr lang="cs-CZ" sz="2400" dirty="0">
                <a:latin typeface="Corbel" panose="020B0503020204020204" pitchFamily="34" charset="0"/>
                <a:cs typeface="Segoe UI" panose="020B0502040204020203" pitchFamily="34" charset="0"/>
              </a:rPr>
              <a:t> jednání a prožívání oběti, pozor na mýty</a:t>
            </a:r>
          </a:p>
          <a:p>
            <a:pPr>
              <a:spcAft>
                <a:spcPts val="1200"/>
              </a:spcAft>
              <a:buClr>
                <a:srgbClr val="FF9933"/>
              </a:buClr>
              <a:defRPr/>
            </a:pPr>
            <a:r>
              <a:rPr lang="cs-CZ" sz="2400" dirty="0">
                <a:latin typeface="Corbel" panose="020B0503020204020204" pitchFamily="34" charset="0"/>
                <a:cs typeface="Segoe UI" panose="020B0502040204020203" pitchFamily="34" charset="0"/>
              </a:rPr>
              <a:t>Řekněte, že to, co se stalo, </a:t>
            </a:r>
            <a:r>
              <a:rPr lang="cs-CZ" sz="2400" b="1" dirty="0">
                <a:latin typeface="Corbel" panose="020B0503020204020204" pitchFamily="34" charset="0"/>
                <a:cs typeface="Segoe UI" panose="020B0502040204020203" pitchFamily="34" charset="0"/>
              </a:rPr>
              <a:t>není její*jeho chyba/vina</a:t>
            </a:r>
            <a:endParaRPr lang="cs-CZ" sz="2400" dirty="0">
              <a:latin typeface="Corbel" panose="020B0503020204020204" pitchFamily="34" charset="0"/>
              <a:cs typeface="Segoe UI" panose="020B0502040204020203" pitchFamily="34" charset="0"/>
            </a:endParaRPr>
          </a:p>
          <a:p>
            <a:pPr>
              <a:spcAft>
                <a:spcPts val="1200"/>
              </a:spcAft>
              <a:buClr>
                <a:srgbClr val="FF9933"/>
              </a:buClr>
              <a:defRPr/>
            </a:pPr>
            <a:r>
              <a:rPr lang="cs-CZ" sz="2400" dirty="0">
                <a:latin typeface="Corbel" panose="020B0503020204020204" pitchFamily="34" charset="0"/>
                <a:cs typeface="Segoe UI" panose="020B0502040204020203" pitchFamily="34" charset="0"/>
              </a:rPr>
              <a:t>Ptejte se na prožívání, nechte </a:t>
            </a:r>
            <a:r>
              <a:rPr lang="cs-CZ" sz="2400" b="1" dirty="0">
                <a:latin typeface="Corbel" panose="020B0503020204020204" pitchFamily="34" charset="0"/>
                <a:cs typeface="Segoe UI" panose="020B0502040204020203" pitchFamily="34" charset="0"/>
              </a:rPr>
              <a:t>ventilovat</a:t>
            </a:r>
            <a:r>
              <a:rPr lang="cs-CZ" sz="2400" dirty="0">
                <a:latin typeface="Corbel" panose="020B0503020204020204" pitchFamily="34" charset="0"/>
                <a:cs typeface="Segoe UI" panose="020B0502040204020203" pitchFamily="34" charset="0"/>
              </a:rPr>
              <a:t> </a:t>
            </a:r>
            <a:r>
              <a:rPr lang="cs-CZ" sz="2400" b="1" dirty="0">
                <a:latin typeface="Corbel" panose="020B0503020204020204" pitchFamily="34" charset="0"/>
                <a:cs typeface="Segoe UI" panose="020B0502040204020203" pitchFamily="34" charset="0"/>
              </a:rPr>
              <a:t>emoce</a:t>
            </a:r>
          </a:p>
          <a:p>
            <a:pPr>
              <a:spcAft>
                <a:spcPts val="1200"/>
              </a:spcAft>
              <a:buClr>
                <a:srgbClr val="FF9933"/>
              </a:buClr>
              <a:defRPr/>
            </a:pPr>
            <a:r>
              <a:rPr lang="cs-CZ" sz="2400" dirty="0">
                <a:latin typeface="Corbel" panose="020B0503020204020204" pitchFamily="34" charset="0"/>
                <a:cs typeface="Segoe UI" panose="020B0502040204020203" pitchFamily="34" charset="0"/>
              </a:rPr>
              <a:t>Nebojte se </a:t>
            </a:r>
            <a:r>
              <a:rPr lang="cs-CZ" sz="2400" b="1" dirty="0">
                <a:latin typeface="Corbel" panose="020B0503020204020204" pitchFamily="34" charset="0"/>
                <a:cs typeface="Segoe UI" panose="020B0502040204020203" pitchFamily="34" charset="0"/>
              </a:rPr>
              <a:t>pláče</a:t>
            </a:r>
            <a:r>
              <a:rPr lang="cs-CZ" sz="2400" dirty="0">
                <a:latin typeface="Corbel" panose="020B0503020204020204" pitchFamily="34" charset="0"/>
                <a:cs typeface="Segoe UI" panose="020B0502040204020203" pitchFamily="34" charset="0"/>
              </a:rPr>
              <a:t>, zbytečně ho netište </a:t>
            </a:r>
          </a:p>
          <a:p>
            <a:pPr>
              <a:spcAft>
                <a:spcPts val="1200"/>
              </a:spcAft>
              <a:buClr>
                <a:srgbClr val="FF9933"/>
              </a:buClr>
              <a:defRPr/>
            </a:pPr>
            <a:r>
              <a:rPr lang="cs-CZ" sz="2400" dirty="0">
                <a:latin typeface="Corbel" panose="020B0503020204020204" pitchFamily="34" charset="0"/>
                <a:cs typeface="Segoe UI" panose="020B0502040204020203" pitchFamily="34" charset="0"/>
              </a:rPr>
              <a:t>Ujistěte ji*ho, že její*jeho reakce jsou </a:t>
            </a:r>
            <a:r>
              <a:rPr lang="cs-CZ" sz="2400" b="1" dirty="0">
                <a:latin typeface="Corbel" panose="020B0503020204020204" pitchFamily="34" charset="0"/>
                <a:cs typeface="Segoe UI" panose="020B0502040204020203" pitchFamily="34" charset="0"/>
              </a:rPr>
              <a:t>normální</a:t>
            </a:r>
            <a:r>
              <a:rPr lang="cs-CZ" sz="2400" dirty="0">
                <a:latin typeface="Corbel" panose="020B0503020204020204" pitchFamily="34" charset="0"/>
                <a:cs typeface="Segoe UI" panose="020B0502040204020203" pitchFamily="34" charset="0"/>
              </a:rPr>
              <a:t> a běžné</a:t>
            </a:r>
          </a:p>
          <a:p>
            <a:pPr lvl="1">
              <a:spcAft>
                <a:spcPts val="1200"/>
              </a:spcAft>
              <a:buClr>
                <a:srgbClr val="FF9933"/>
              </a:buClr>
              <a:defRPr/>
            </a:pPr>
            <a:r>
              <a:rPr lang="cs-CZ" sz="2000" dirty="0">
                <a:latin typeface="Corbel" panose="020B0503020204020204" pitchFamily="34" charset="0"/>
                <a:cs typeface="Segoe UI" panose="020B0502040204020203" pitchFamily="34" charset="0"/>
              </a:rPr>
              <a:t>Pokud jsou – potřeba mít informace, co je normální</a:t>
            </a:r>
          </a:p>
        </p:txBody>
      </p:sp>
    </p:spTree>
    <p:extLst>
      <p:ext uri="{BB962C8B-B14F-4D97-AF65-F5344CB8AC3E}">
        <p14:creationId xmlns:p14="http://schemas.microsoft.com/office/powerpoint/2010/main" val="163646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buClr>
                <a:srgbClr val="FF9933"/>
              </a:buClr>
            </a:pPr>
            <a:r>
              <a:rPr lang="cs-CZ" altLang="cs-CZ" sz="2400" b="1" dirty="0">
                <a:latin typeface="Corbel" panose="020B0503020204020204" pitchFamily="34" charset="0"/>
              </a:rPr>
              <a:t>Informujte, nenuťte </a:t>
            </a:r>
          </a:p>
          <a:p>
            <a:pPr>
              <a:lnSpc>
                <a:spcPct val="150000"/>
              </a:lnSpc>
              <a:buClr>
                <a:srgbClr val="FF9933"/>
              </a:buClr>
            </a:pPr>
            <a:r>
              <a:rPr lang="cs-CZ" altLang="cs-CZ" sz="2400" b="1" dirty="0">
                <a:latin typeface="Corbel" panose="020B0503020204020204" pitchFamily="34" charset="0"/>
              </a:rPr>
              <a:t>Hledejte</a:t>
            </a:r>
            <a:r>
              <a:rPr lang="cs-CZ" altLang="cs-CZ" sz="2400" dirty="0">
                <a:latin typeface="Corbel" panose="020B0503020204020204" pitchFamily="34" charset="0"/>
              </a:rPr>
              <a:t> způsoby, jak pomoci oběti právě teď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FF9933"/>
              </a:buClr>
            </a:pPr>
            <a:r>
              <a:rPr lang="cs-CZ" altLang="cs-CZ" sz="2000" dirty="0">
                <a:latin typeface="Corbel" panose="020B0503020204020204" pitchFamily="34" charset="0"/>
              </a:rPr>
              <a:t>Ale respektujte přání klienta*</a:t>
            </a:r>
            <a:r>
              <a:rPr lang="cs-CZ" altLang="cs-CZ" sz="2000" dirty="0" err="1">
                <a:latin typeface="Corbel" panose="020B0503020204020204" pitchFamily="34" charset="0"/>
              </a:rPr>
              <a:t>ky</a:t>
            </a:r>
            <a:endParaRPr lang="cs-CZ" altLang="cs-CZ" sz="2000" dirty="0">
              <a:latin typeface="Corbel" panose="020B0503020204020204" pitchFamily="34" charset="0"/>
            </a:endParaRPr>
          </a:p>
          <a:p>
            <a:pPr>
              <a:buClr>
                <a:srgbClr val="FF9933"/>
              </a:buClr>
            </a:pPr>
            <a:r>
              <a:rPr lang="cs-CZ" altLang="cs-CZ" sz="2400" dirty="0">
                <a:latin typeface="Corbel" panose="020B0503020204020204" pitchFamily="34" charset="0"/>
              </a:rPr>
              <a:t>Pokud máte pochybnosti, nechejte si je pro sebe, </a:t>
            </a:r>
            <a:r>
              <a:rPr lang="cs-CZ" altLang="cs-CZ" sz="2400" b="1" dirty="0">
                <a:latin typeface="Corbel" panose="020B0503020204020204" pitchFamily="34" charset="0"/>
              </a:rPr>
              <a:t>vyjadřujte důvěru</a:t>
            </a:r>
          </a:p>
          <a:p>
            <a:pPr lvl="1">
              <a:spcAft>
                <a:spcPts val="1200"/>
              </a:spcAft>
              <a:buClr>
                <a:srgbClr val="FF9933"/>
              </a:buClr>
            </a:pPr>
            <a:r>
              <a:rPr lang="cs-CZ" altLang="cs-CZ" sz="2000" dirty="0">
                <a:latin typeface="Corbel" panose="020B0503020204020204" pitchFamily="34" charset="0"/>
              </a:rPr>
              <a:t>Konfrontace vám v ničem nepomůže</a:t>
            </a:r>
          </a:p>
          <a:p>
            <a:pPr>
              <a:spcAft>
                <a:spcPts val="1200"/>
              </a:spcAft>
              <a:buClr>
                <a:srgbClr val="FF9933"/>
              </a:buClr>
            </a:pPr>
            <a:r>
              <a:rPr lang="cs-CZ" altLang="cs-CZ" sz="2400" b="1" dirty="0">
                <a:latin typeface="Corbel" panose="020B0503020204020204" pitchFamily="34" charset="0"/>
              </a:rPr>
              <a:t>Podpořte</a:t>
            </a:r>
            <a:r>
              <a:rPr lang="cs-CZ" altLang="cs-CZ" sz="2400" dirty="0">
                <a:latin typeface="Corbel" panose="020B0503020204020204" pitchFamily="34" charset="0"/>
              </a:rPr>
              <a:t> v možnosti rozhodovat o dalších událostech </a:t>
            </a:r>
          </a:p>
          <a:p>
            <a:pPr>
              <a:spcAft>
                <a:spcPts val="1200"/>
              </a:spcAft>
              <a:buClr>
                <a:srgbClr val="FF9933"/>
              </a:buClr>
            </a:pPr>
            <a:r>
              <a:rPr lang="cs-CZ" sz="2400" b="1" dirty="0">
                <a:latin typeface="Corbel" panose="020B0503020204020204" pitchFamily="34" charset="0"/>
              </a:rPr>
              <a:t>Oceňte</a:t>
            </a:r>
            <a:r>
              <a:rPr lang="cs-CZ" sz="2400" dirty="0">
                <a:latin typeface="Corbel" panose="020B0503020204020204" pitchFamily="34" charset="0"/>
              </a:rPr>
              <a:t>, že klienta*ku, že vyhledal*a pomoc</a:t>
            </a:r>
            <a:endParaRPr lang="cs-CZ" altLang="cs-CZ" sz="2800" dirty="0">
              <a:latin typeface="Corbel" panose="020B0503020204020204" pitchFamily="34" charset="0"/>
            </a:endParaRPr>
          </a:p>
          <a:p>
            <a:pPr>
              <a:buClr>
                <a:srgbClr val="FF9933"/>
              </a:buClr>
            </a:pPr>
            <a:endParaRPr lang="cs-CZ" sz="28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36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chemeClr val="bg1"/>
                </a:solidFill>
                <a:cs typeface="Segoe UI" panose="020B0502040204020203" pitchFamily="34" charset="0"/>
              </a:rPr>
              <a:t>Aktivní</a:t>
            </a:r>
            <a:r>
              <a:rPr lang="cs-CZ" altLang="cs-CZ" dirty="0">
                <a:cs typeface="Segoe UI" panose="020B0502040204020203" pitchFamily="34" charset="0"/>
              </a:rPr>
              <a:t> </a:t>
            </a:r>
            <a:r>
              <a:rPr lang="cs-CZ" altLang="cs-CZ" b="1" dirty="0">
                <a:solidFill>
                  <a:schemeClr val="bg1"/>
                </a:solidFill>
                <a:cs typeface="Segoe UI" panose="020B0502040204020203" pitchFamily="34" charset="0"/>
              </a:rPr>
              <a:t>naslouchání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9933"/>
              </a:buClr>
              <a:defRPr/>
            </a:pPr>
            <a:r>
              <a:rPr lang="cs-CZ" altLang="cs-CZ" sz="2800" dirty="0">
                <a:latin typeface="Corbel" panose="020B0503020204020204" pitchFamily="34" charset="0"/>
              </a:rPr>
              <a:t>nejen </a:t>
            </a:r>
            <a:r>
              <a:rPr lang="cs-CZ" altLang="cs-CZ" sz="2800" b="1" dirty="0">
                <a:latin typeface="Corbel" panose="020B0503020204020204" pitchFamily="34" charset="0"/>
              </a:rPr>
              <a:t>registrujeme</a:t>
            </a:r>
            <a:r>
              <a:rPr lang="cs-CZ" altLang="cs-CZ" sz="2800" dirty="0">
                <a:latin typeface="Corbel" panose="020B0503020204020204" pitchFamily="34" charset="0"/>
              </a:rPr>
              <a:t>, co druhý říká, ale současně jej </a:t>
            </a:r>
            <a:r>
              <a:rPr lang="cs-CZ" altLang="cs-CZ" sz="2800" b="1" dirty="0">
                <a:latin typeface="Corbel" panose="020B0503020204020204" pitchFamily="34" charset="0"/>
              </a:rPr>
              <a:t>povzbuzujeme</a:t>
            </a:r>
            <a:r>
              <a:rPr lang="cs-CZ" altLang="cs-CZ" sz="2800" dirty="0">
                <a:latin typeface="Corbel" panose="020B0503020204020204" pitchFamily="34" charset="0"/>
              </a:rPr>
              <a:t>… </a:t>
            </a:r>
          </a:p>
          <a:p>
            <a:pPr lvl="1">
              <a:buClr>
                <a:srgbClr val="FF9933"/>
              </a:buClr>
              <a:defRPr/>
            </a:pPr>
            <a:r>
              <a:rPr lang="cs-CZ" altLang="cs-CZ" sz="2400" dirty="0">
                <a:latin typeface="Corbel" panose="020B0503020204020204" pitchFamily="34" charset="0"/>
              </a:rPr>
              <a:t>…ke sdělování informací, volnému vyjadřování myšlenek, představ, názorů a postojů… </a:t>
            </a:r>
          </a:p>
          <a:p>
            <a:pPr lvl="1">
              <a:buClr>
                <a:srgbClr val="FF9933"/>
              </a:buClr>
              <a:defRPr/>
            </a:pPr>
            <a:r>
              <a:rPr lang="cs-CZ" altLang="cs-CZ" sz="2400" dirty="0">
                <a:latin typeface="Corbel" panose="020B0503020204020204" pitchFamily="34" charset="0"/>
              </a:rPr>
              <a:t>…neverbálními i verbálními prostředky</a:t>
            </a:r>
            <a:endParaRPr lang="cs-CZ" altLang="cs-CZ" sz="2800" dirty="0">
              <a:latin typeface="Corbel" panose="020B0503020204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FF9933"/>
              </a:buClr>
              <a:defRPr/>
            </a:pPr>
            <a:r>
              <a:rPr lang="cs-CZ" altLang="cs-CZ" sz="2800" dirty="0">
                <a:latin typeface="Corbel" panose="020B0503020204020204" pitchFamily="34" charset="0"/>
              </a:rPr>
              <a:t>Získávání informací + ověřování vzájemného pochopení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FF9933"/>
              </a:buClr>
              <a:defRPr/>
            </a:pPr>
            <a:r>
              <a:rPr lang="cs-CZ" altLang="cs-CZ" sz="2800" dirty="0">
                <a:latin typeface="Corbel" panose="020B0503020204020204" pitchFamily="34" charset="0"/>
              </a:rPr>
              <a:t>Schopnost </a:t>
            </a:r>
            <a:r>
              <a:rPr lang="cs-CZ" altLang="cs-CZ" sz="2800" b="1" dirty="0">
                <a:latin typeface="Corbel" panose="020B0503020204020204" pitchFamily="34" charset="0"/>
              </a:rPr>
              <a:t>koncentrace </a:t>
            </a:r>
            <a:r>
              <a:rPr lang="cs-CZ" altLang="cs-CZ" sz="2800" dirty="0">
                <a:latin typeface="Corbel" panose="020B0503020204020204" pitchFamily="34" charset="0"/>
              </a:rPr>
              <a:t>v delším časovém úseku, schopnost a ochota pochopit stanovisko druhého, </a:t>
            </a:r>
            <a:r>
              <a:rPr lang="cs-CZ" altLang="cs-CZ" sz="2800" b="1" dirty="0">
                <a:latin typeface="Corbel" panose="020B0503020204020204" pitchFamily="34" charset="0"/>
              </a:rPr>
              <a:t>vcítit se</a:t>
            </a:r>
            <a:r>
              <a:rPr lang="cs-CZ" altLang="cs-CZ" sz="2800" dirty="0">
                <a:latin typeface="Corbel" panose="020B0503020204020204" pitchFamily="34" charset="0"/>
              </a:rPr>
              <a:t>, schopnost </a:t>
            </a:r>
            <a:r>
              <a:rPr lang="cs-CZ" altLang="cs-CZ" sz="2800" b="1" dirty="0">
                <a:latin typeface="Corbel" panose="020B0503020204020204" pitchFamily="34" charset="0"/>
              </a:rPr>
              <a:t>číst mezi řádky</a:t>
            </a:r>
          </a:p>
          <a:p>
            <a:pPr>
              <a:buClr>
                <a:srgbClr val="FF9933"/>
              </a:buClr>
              <a:defRPr/>
            </a:pPr>
            <a:r>
              <a:rPr lang="cs-CZ" altLang="cs-CZ" sz="2800" dirty="0">
                <a:latin typeface="Corbel" panose="020B0503020204020204" pitchFamily="34" charset="0"/>
              </a:rPr>
              <a:t>Poskytování zpětné vazby</a:t>
            </a:r>
          </a:p>
        </p:txBody>
      </p:sp>
    </p:spTree>
    <p:extLst>
      <p:ext uri="{BB962C8B-B14F-4D97-AF65-F5344CB8AC3E}">
        <p14:creationId xmlns:p14="http://schemas.microsoft.com/office/powerpoint/2010/main" val="345028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052736"/>
            <a:ext cx="10320470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48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b="1" dirty="0"/>
              <a:t>Specifika přístupu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type="body" idx="1"/>
          </p:nvPr>
        </p:nvSpPr>
        <p:spPr>
          <a:xfrm>
            <a:off x="831851" y="4700339"/>
            <a:ext cx="10515600" cy="1897013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</a:pPr>
            <a:r>
              <a:rPr lang="cs-CZ" sz="2400" b="1" dirty="0"/>
              <a:t>Trauma-informovaný přístup</a:t>
            </a:r>
          </a:p>
          <a:p>
            <a:pPr>
              <a:buClr>
                <a:schemeClr val="accent6"/>
              </a:buClr>
            </a:pPr>
            <a:r>
              <a:rPr lang="cs-CZ" sz="2400" b="1" dirty="0"/>
              <a:t>Model fází změny</a:t>
            </a:r>
          </a:p>
          <a:p>
            <a:pPr>
              <a:buClr>
                <a:schemeClr val="accent6"/>
              </a:buClr>
            </a:pPr>
            <a:r>
              <a:rPr lang="cs-CZ" sz="2400" b="1" dirty="0"/>
              <a:t>Role autority a míra kontroly</a:t>
            </a:r>
          </a:p>
          <a:p>
            <a:pPr>
              <a:buClr>
                <a:schemeClr val="accent6"/>
              </a:buClr>
            </a:pPr>
            <a:r>
              <a:rPr lang="cs-CZ" sz="2400" b="1" dirty="0"/>
              <a:t>Hodnocení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1210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052737"/>
            <a:ext cx="10307736" cy="579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68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Corbel" panose="020B0503020204020204" pitchFamily="34" charset="0"/>
              </a:rPr>
              <a:t>Příklady vět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02" y="1272149"/>
            <a:ext cx="9926395" cy="5585851"/>
          </a:xfrm>
        </p:spPr>
      </p:pic>
    </p:spTree>
    <p:extLst>
      <p:ext uri="{BB962C8B-B14F-4D97-AF65-F5344CB8AC3E}">
        <p14:creationId xmlns:p14="http://schemas.microsoft.com/office/powerpoint/2010/main" val="4291940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Praktický nácvik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accent6"/>
              </a:buClr>
            </a:pPr>
            <a:r>
              <a:rPr lang="cs-CZ" sz="2400" dirty="0">
                <a:solidFill>
                  <a:schemeClr val="bg1">
                    <a:lumMod val="50000"/>
                  </a:schemeClr>
                </a:solidFill>
              </a:rPr>
              <a:t>Nácvik ve trojicích</a:t>
            </a:r>
          </a:p>
          <a:p>
            <a:pPr lvl="1">
              <a:buClr>
                <a:schemeClr val="accent6"/>
              </a:buClr>
            </a:pP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mluvčí – přichází s příběhem</a:t>
            </a:r>
          </a:p>
          <a:p>
            <a:pPr lvl="1">
              <a:buClr>
                <a:schemeClr val="accent6"/>
              </a:buClr>
            </a:pP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naslouchající – zkouší využívat aktivní naslouchání</a:t>
            </a:r>
          </a:p>
          <a:p>
            <a:pPr lvl="1">
              <a:buClr>
                <a:schemeClr val="accent6"/>
              </a:buClr>
            </a:pP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pozorovatel – všímá si a zapisuje, dává ZV</a:t>
            </a:r>
          </a:p>
          <a:p>
            <a:pPr lvl="1">
              <a:buClr>
                <a:schemeClr val="accent6"/>
              </a:buClr>
            </a:pPr>
            <a:endParaRPr lang="cs-CZ" dirty="0"/>
          </a:p>
          <a:p>
            <a:pPr lvl="1">
              <a:buClr>
                <a:schemeClr val="accent6"/>
              </a:buClr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6128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latin typeface="Corbel" panose="020B0503020204020204" pitchFamily="34" charset="0"/>
              </a:rPr>
              <a:t>„Náročné projevy“ klientů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6"/>
              </a:buClr>
            </a:pPr>
            <a:r>
              <a:rPr lang="cs-CZ" altLang="cs-CZ" sz="3600" dirty="0">
                <a:latin typeface="Corbel" panose="020B0503020204020204" pitchFamily="34" charset="0"/>
              </a:rPr>
              <a:t>plačící</a:t>
            </a:r>
          </a:p>
          <a:p>
            <a:pPr>
              <a:buClr>
                <a:schemeClr val="accent6"/>
              </a:buClr>
            </a:pPr>
            <a:r>
              <a:rPr lang="cs-CZ" altLang="cs-CZ" sz="3600" dirty="0">
                <a:latin typeface="Corbel" panose="020B0503020204020204" pitchFamily="34" charset="0"/>
              </a:rPr>
              <a:t>naštvaný/agresivní</a:t>
            </a:r>
          </a:p>
          <a:p>
            <a:pPr>
              <a:buClr>
                <a:schemeClr val="accent6"/>
              </a:buClr>
            </a:pPr>
            <a:r>
              <a:rPr lang="cs-CZ" altLang="cs-CZ" sz="3600" dirty="0">
                <a:latin typeface="Corbel" panose="020B0503020204020204" pitchFamily="34" charset="0"/>
              </a:rPr>
              <a:t>mlčící</a:t>
            </a:r>
          </a:p>
          <a:p>
            <a:pPr>
              <a:buClr>
                <a:schemeClr val="accent6"/>
              </a:buClr>
            </a:pPr>
            <a:r>
              <a:rPr lang="cs-CZ" altLang="cs-CZ" sz="3600" dirty="0">
                <a:latin typeface="Corbel" panose="020B0503020204020204" pitchFamily="34" charset="0"/>
              </a:rPr>
              <a:t>nedobrovolný</a:t>
            </a:r>
          </a:p>
          <a:p>
            <a:pPr>
              <a:buClr>
                <a:schemeClr val="accent6"/>
              </a:buClr>
            </a:pPr>
            <a:r>
              <a:rPr lang="cs-CZ" altLang="cs-CZ" sz="3600" dirty="0">
                <a:latin typeface="Corbel" panose="020B0503020204020204" pitchFamily="34" charset="0"/>
              </a:rPr>
              <a:t>manipulující</a:t>
            </a:r>
          </a:p>
          <a:p>
            <a:pPr>
              <a:buClr>
                <a:schemeClr val="accent6"/>
              </a:buClr>
            </a:pPr>
            <a:r>
              <a:rPr lang="cs-CZ" altLang="cs-CZ" sz="3600" dirty="0">
                <a:latin typeface="Corbel" panose="020B0503020204020204" pitchFamily="34" charset="0"/>
              </a:rPr>
              <a:t> ….</a:t>
            </a:r>
          </a:p>
        </p:txBody>
      </p:sp>
    </p:spTree>
    <p:extLst>
      <p:ext uri="{BB962C8B-B14F-4D97-AF65-F5344CB8AC3E}">
        <p14:creationId xmlns:p14="http://schemas.microsoft.com/office/powerpoint/2010/main" val="4254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Corbel" panose="020B0503020204020204" pitchFamily="34" charset="0"/>
              </a:rPr>
              <a:t>Plačící klient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  <a:buClr>
                <a:srgbClr val="FF9933"/>
              </a:buClr>
            </a:pPr>
            <a:r>
              <a:rPr lang="cs-CZ" altLang="cs-CZ" sz="3200" dirty="0">
                <a:latin typeface="Corbel" panose="020B0503020204020204" pitchFamily="34" charset="0"/>
              </a:rPr>
              <a:t>Snaha pláč utišit x </a:t>
            </a:r>
            <a:r>
              <a:rPr lang="cs-CZ" altLang="cs-CZ" sz="3200" b="1" dirty="0">
                <a:latin typeface="Corbel" panose="020B0503020204020204" pitchFamily="34" charset="0"/>
              </a:rPr>
              <a:t>klienti občas potřebují plakat</a:t>
            </a:r>
          </a:p>
          <a:p>
            <a:pPr>
              <a:buClr>
                <a:srgbClr val="FF9933"/>
              </a:buClr>
            </a:pPr>
            <a:r>
              <a:rPr lang="cs-CZ" altLang="cs-CZ" sz="3200" dirty="0">
                <a:latin typeface="Corbel" panose="020B0503020204020204" pitchFamily="34" charset="0"/>
              </a:rPr>
              <a:t>Chování k plačícímu člověku bývá ovlivněno mýty:</a:t>
            </a:r>
          </a:p>
          <a:p>
            <a:pPr lvl="1">
              <a:buClr>
                <a:srgbClr val="FF9933"/>
              </a:buClr>
            </a:pPr>
            <a:r>
              <a:rPr lang="cs-CZ" altLang="cs-CZ" sz="2800" dirty="0">
                <a:latin typeface="Corbel" panose="020B0503020204020204" pitchFamily="34" charset="0"/>
              </a:rPr>
              <a:t>Pláč je projev slabosti</a:t>
            </a:r>
          </a:p>
          <a:p>
            <a:pPr lvl="1">
              <a:buClr>
                <a:srgbClr val="FF9933"/>
              </a:buClr>
            </a:pPr>
            <a:r>
              <a:rPr lang="cs-CZ" altLang="cs-CZ" sz="2800" dirty="0">
                <a:latin typeface="Corbel" panose="020B0503020204020204" pitchFamily="34" charset="0"/>
              </a:rPr>
              <a:t>Kdo pláče, je rozmazlený</a:t>
            </a:r>
          </a:p>
          <a:p>
            <a:pPr lvl="1">
              <a:buClr>
                <a:srgbClr val="FF9933"/>
              </a:buClr>
            </a:pPr>
            <a:r>
              <a:rPr lang="cs-CZ" altLang="cs-CZ" sz="2800" dirty="0">
                <a:latin typeface="Corbel" panose="020B0503020204020204" pitchFamily="34" charset="0"/>
              </a:rPr>
              <a:t>Správný muž nesmí plakat</a:t>
            </a:r>
          </a:p>
          <a:p>
            <a:pPr lvl="1">
              <a:buClr>
                <a:srgbClr val="FF9933"/>
              </a:buClr>
            </a:pPr>
            <a:r>
              <a:rPr lang="cs-CZ" altLang="cs-CZ" sz="2800" dirty="0">
                <a:latin typeface="Corbel" panose="020B0503020204020204" pitchFamily="34" charset="0"/>
              </a:rPr>
              <a:t>Mohutným pláčem si člověk ubližuje</a:t>
            </a:r>
          </a:p>
          <a:p>
            <a:pPr lvl="1">
              <a:buClr>
                <a:srgbClr val="FF9933"/>
              </a:buClr>
            </a:pPr>
            <a:r>
              <a:rPr lang="cs-CZ" altLang="cs-CZ" sz="2800" dirty="0">
                <a:latin typeface="Corbel" panose="020B0503020204020204" pitchFamily="34" charset="0"/>
              </a:rPr>
              <a:t>Projevíme účast, budeme-li říkat „Neplačte“</a:t>
            </a:r>
          </a:p>
          <a:p>
            <a:pPr lvl="1">
              <a:buClr>
                <a:srgbClr val="FF9933"/>
              </a:buClr>
            </a:pPr>
            <a:r>
              <a:rPr lang="cs-CZ" altLang="cs-CZ" sz="2800" dirty="0">
                <a:latin typeface="Corbel" panose="020B0503020204020204" pitchFamily="34" charset="0"/>
              </a:rPr>
              <a:t>Čím víc pozornosti mu věnujeme, tím déle bude pláč trvat</a:t>
            </a:r>
          </a:p>
        </p:txBody>
      </p:sp>
    </p:spTree>
    <p:extLst>
      <p:ext uri="{BB962C8B-B14F-4D97-AF65-F5344CB8AC3E}">
        <p14:creationId xmlns:p14="http://schemas.microsoft.com/office/powerpoint/2010/main" val="349252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Clr>
                <a:srgbClr val="FF9933"/>
              </a:buClr>
              <a:defRPr/>
            </a:pPr>
            <a:r>
              <a:rPr lang="cs-CZ" altLang="cs-CZ" sz="2700" dirty="0">
                <a:latin typeface="Corbel" panose="020B0503020204020204" pitchFamily="34" charset="0"/>
              </a:rPr>
              <a:t>Přijmout pláč jako přirozený projev</a:t>
            </a:r>
          </a:p>
          <a:p>
            <a:pPr>
              <a:spcAft>
                <a:spcPts val="600"/>
              </a:spcAft>
              <a:buClr>
                <a:srgbClr val="FF9933"/>
              </a:buClr>
              <a:defRPr/>
            </a:pPr>
            <a:r>
              <a:rPr lang="cs-CZ" altLang="cs-CZ" sz="2700" dirty="0">
                <a:latin typeface="Corbel" panose="020B0503020204020204" pitchFamily="34" charset="0"/>
              </a:rPr>
              <a:t>Čekat a dávat klientovi prostor a „svolení“</a:t>
            </a:r>
          </a:p>
          <a:p>
            <a:pPr>
              <a:spcAft>
                <a:spcPts val="600"/>
              </a:spcAft>
              <a:buClr>
                <a:srgbClr val="FF9933"/>
              </a:buClr>
              <a:defRPr/>
            </a:pPr>
            <a:r>
              <a:rPr lang="cs-CZ" altLang="cs-CZ" sz="2700" dirty="0">
                <a:latin typeface="Corbel" panose="020B0503020204020204" pitchFamily="34" charset="0"/>
              </a:rPr>
              <a:t>Nenabízet kapesníky hned – může pláč předčasně zastavit</a:t>
            </a:r>
          </a:p>
          <a:p>
            <a:pPr>
              <a:buClr>
                <a:srgbClr val="FF9933"/>
              </a:buClr>
              <a:defRPr/>
            </a:pPr>
            <a:r>
              <a:rPr lang="cs-CZ" altLang="cs-CZ" sz="2700" dirty="0">
                <a:latin typeface="Corbel" panose="020B0503020204020204" pitchFamily="34" charset="0"/>
              </a:rPr>
              <a:t>Říct:  </a:t>
            </a:r>
          </a:p>
          <a:p>
            <a:pPr lvl="1">
              <a:buClr>
                <a:srgbClr val="FF9933"/>
              </a:buClr>
              <a:defRPr/>
            </a:pPr>
            <a:r>
              <a:rPr lang="cs-CZ" altLang="cs-CZ" sz="2300" dirty="0">
                <a:latin typeface="Corbel" panose="020B0503020204020204" pitchFamily="34" charset="0"/>
              </a:rPr>
              <a:t>„Tady se může plakat.“ </a:t>
            </a:r>
          </a:p>
          <a:p>
            <a:pPr lvl="1">
              <a:buClr>
                <a:srgbClr val="FF9933"/>
              </a:buClr>
              <a:defRPr/>
            </a:pPr>
            <a:r>
              <a:rPr lang="cs-CZ" altLang="cs-CZ" sz="2300" dirty="0">
                <a:latin typeface="Corbel" panose="020B0503020204020204" pitchFamily="34" charset="0"/>
              </a:rPr>
              <a:t>„Klidně můžete plakat.“ / „Je to úplně v pořádku plakat.“</a:t>
            </a:r>
          </a:p>
          <a:p>
            <a:pPr lvl="1">
              <a:buClr>
                <a:srgbClr val="FF9933"/>
              </a:buClr>
              <a:defRPr/>
            </a:pPr>
            <a:r>
              <a:rPr lang="cs-CZ" altLang="cs-CZ" sz="2300" dirty="0">
                <a:latin typeface="Corbel" panose="020B0503020204020204" pitchFamily="34" charset="0"/>
              </a:rPr>
              <a:t>„Asi to hodně bolí.“</a:t>
            </a:r>
          </a:p>
          <a:p>
            <a:pPr lvl="1">
              <a:buClr>
                <a:srgbClr val="FF9933"/>
              </a:buClr>
              <a:defRPr/>
            </a:pPr>
            <a:r>
              <a:rPr lang="cs-CZ" altLang="cs-CZ" sz="2300" dirty="0">
                <a:latin typeface="Corbel" panose="020B0503020204020204" pitchFamily="34" charset="0"/>
              </a:rPr>
              <a:t>„Snad ani není možné takovou věc zvládnout bez pláče.“</a:t>
            </a:r>
          </a:p>
          <a:p>
            <a:pPr lvl="1">
              <a:buClr>
                <a:srgbClr val="FF9933"/>
              </a:buClr>
              <a:defRPr/>
            </a:pPr>
            <a:r>
              <a:rPr lang="cs-CZ" altLang="cs-CZ" sz="2300" dirty="0">
                <a:latin typeface="Corbel" panose="020B0503020204020204" pitchFamily="34" charset="0"/>
              </a:rPr>
              <a:t>„Slyším, že pláčete…“ (v telefonu)</a:t>
            </a:r>
          </a:p>
        </p:txBody>
      </p:sp>
    </p:spTree>
    <p:extLst>
      <p:ext uri="{BB962C8B-B14F-4D97-AF65-F5344CB8AC3E}">
        <p14:creationId xmlns:p14="http://schemas.microsoft.com/office/powerpoint/2010/main" val="172293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chemeClr val="bg1"/>
                </a:solidFill>
                <a:latin typeface="Corbel" panose="020B0503020204020204" pitchFamily="34" charset="0"/>
              </a:rPr>
              <a:t>Mlčenlivý klient </a:t>
            </a:r>
            <a:endParaRPr lang="cs-CZ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9933"/>
              </a:buClr>
              <a:defRPr/>
            </a:pPr>
            <a:r>
              <a:rPr lang="cs-CZ" altLang="cs-CZ" sz="3600" dirty="0">
                <a:latin typeface="Corbel" panose="020B0503020204020204" pitchFamily="34" charset="0"/>
              </a:rPr>
              <a:t>Může plynout z úzkosti, nejistoty, nedůvěry, odporu, zaplavení…</a:t>
            </a:r>
          </a:p>
          <a:p>
            <a:pPr>
              <a:buClr>
                <a:srgbClr val="FF9933"/>
              </a:buClr>
              <a:defRPr/>
            </a:pPr>
            <a:endParaRPr lang="cs-CZ" altLang="cs-CZ" sz="3600" dirty="0">
              <a:latin typeface="Corbel" panose="020B0503020204020204" pitchFamily="34" charset="0"/>
            </a:endParaRPr>
          </a:p>
          <a:p>
            <a:pPr>
              <a:buClr>
                <a:srgbClr val="FF9933"/>
              </a:buClr>
              <a:defRPr/>
            </a:pPr>
            <a:r>
              <a:rPr lang="cs-CZ" altLang="cs-CZ" sz="3600" b="1" dirty="0">
                <a:latin typeface="Corbel" panose="020B0503020204020204" pitchFamily="34" charset="0"/>
              </a:rPr>
              <a:t>Přístup ke klientovi:</a:t>
            </a:r>
            <a:r>
              <a:rPr lang="cs-CZ" altLang="cs-CZ" sz="3600" dirty="0">
                <a:latin typeface="Corbel" panose="020B0503020204020204" pitchFamily="34" charset="0"/>
              </a:rPr>
              <a:t> </a:t>
            </a:r>
          </a:p>
          <a:p>
            <a:pPr lvl="1">
              <a:buClr>
                <a:srgbClr val="FF9933"/>
              </a:buClr>
              <a:defRPr/>
            </a:pPr>
            <a:r>
              <a:rPr lang="cs-CZ" altLang="cs-CZ" sz="3200" dirty="0">
                <a:latin typeface="Corbel" panose="020B0503020204020204" pitchFamily="34" charset="0"/>
              </a:rPr>
              <a:t>snaha povzbudit k hovoru, popis dění tady a teď, rekapitulace situace, otázky…</a:t>
            </a:r>
          </a:p>
          <a:p>
            <a:pPr lvl="1">
              <a:buClr>
                <a:srgbClr val="FF9933"/>
              </a:buClr>
              <a:defRPr/>
            </a:pPr>
            <a:r>
              <a:rPr lang="cs-CZ" altLang="cs-CZ" sz="3200" dirty="0">
                <a:latin typeface="Corbel" panose="020B0503020204020204" pitchFamily="34" charset="0"/>
              </a:rPr>
              <a:t>trpělivost, podpůrný projev</a:t>
            </a:r>
          </a:p>
        </p:txBody>
      </p:sp>
    </p:spTree>
    <p:extLst>
      <p:ext uri="{BB962C8B-B14F-4D97-AF65-F5344CB8AC3E}">
        <p14:creationId xmlns:p14="http://schemas.microsoft.com/office/powerpoint/2010/main" val="357901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latin typeface="Corbel" panose="020B0503020204020204" pitchFamily="34" charset="0"/>
              </a:rPr>
              <a:t>Naštvaný/agresivní klient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Clr>
                <a:srgbClr val="FF9933"/>
              </a:buClr>
              <a:buNone/>
              <a:defRPr/>
            </a:pPr>
            <a:r>
              <a:rPr lang="cs-CZ" altLang="cs-CZ" sz="2000" dirty="0">
                <a:latin typeface="Corbel" panose="020B0503020204020204" pitchFamily="34" charset="0"/>
              </a:rPr>
              <a:t>Různé formy vyjádření vzteku a následné intervence:</a:t>
            </a:r>
          </a:p>
          <a:p>
            <a:pPr marL="0" indent="0">
              <a:buClr>
                <a:srgbClr val="FF9933"/>
              </a:buClr>
              <a:buNone/>
              <a:defRPr/>
            </a:pPr>
            <a:endParaRPr lang="cs-CZ" altLang="cs-CZ" sz="1100" dirty="0">
              <a:latin typeface="Corbel" panose="020B0503020204020204" pitchFamily="34" charset="0"/>
            </a:endParaRPr>
          </a:p>
          <a:p>
            <a:pPr>
              <a:buClr>
                <a:srgbClr val="FF9933"/>
              </a:buClr>
              <a:defRPr/>
            </a:pPr>
            <a:r>
              <a:rPr lang="cs-CZ" altLang="cs-CZ" sz="1800" dirty="0">
                <a:latin typeface="Corbel" panose="020B0503020204020204" pitchFamily="34" charset="0"/>
              </a:rPr>
              <a:t>Klient o zlosti mluví, vyjadřuje a zpracovává ji </a:t>
            </a:r>
          </a:p>
          <a:p>
            <a:pPr>
              <a:buClr>
                <a:srgbClr val="FF9933"/>
              </a:buClr>
              <a:buFont typeface="Wingdings" panose="05000000000000000000" pitchFamily="2" charset="2"/>
              <a:buChar char="à"/>
              <a:defRPr/>
            </a:pPr>
            <a:r>
              <a:rPr lang="cs-CZ" altLang="cs-CZ" sz="1800" dirty="0">
                <a:latin typeface="Corbel" panose="020B0503020204020204" pitchFamily="34" charset="0"/>
              </a:rPr>
              <a:t>vyčkáváme a citlivě </a:t>
            </a:r>
            <a:r>
              <a:rPr lang="cs-CZ" altLang="cs-CZ" sz="1800" b="1" dirty="0">
                <a:latin typeface="Corbel" panose="020B0503020204020204" pitchFamily="34" charset="0"/>
              </a:rPr>
              <a:t>podporujeme</a:t>
            </a:r>
            <a:r>
              <a:rPr lang="cs-CZ" altLang="cs-CZ" sz="1800" dirty="0">
                <a:latin typeface="Corbel" panose="020B0503020204020204" pitchFamily="34" charset="0"/>
              </a:rPr>
              <a:t> ve vyjadřování</a:t>
            </a:r>
          </a:p>
          <a:p>
            <a:pPr marL="0" indent="0">
              <a:buClr>
                <a:srgbClr val="FF9933"/>
              </a:buClr>
              <a:buNone/>
              <a:defRPr/>
            </a:pPr>
            <a:endParaRPr lang="cs-CZ" altLang="cs-CZ" sz="1800" dirty="0">
              <a:latin typeface="Corbel" panose="020B0503020204020204" pitchFamily="34" charset="0"/>
            </a:endParaRPr>
          </a:p>
          <a:p>
            <a:pPr>
              <a:buClr>
                <a:srgbClr val="FF9933"/>
              </a:buClr>
              <a:defRPr/>
            </a:pPr>
            <a:r>
              <a:rPr lang="cs-CZ" altLang="cs-CZ" sz="1800" dirty="0">
                <a:latin typeface="Corbel" panose="020B0503020204020204" pitchFamily="34" charset="0"/>
              </a:rPr>
              <a:t>Klient mluví zvýšeným hlasem a stěžuje si na někoho/něco</a:t>
            </a:r>
            <a:r>
              <a:rPr lang="cs-CZ" altLang="cs-CZ" sz="1800" b="1" dirty="0">
                <a:latin typeface="Corbel" panose="020B0503020204020204" pitchFamily="34" charset="0"/>
              </a:rPr>
              <a:t> </a:t>
            </a:r>
          </a:p>
          <a:p>
            <a:pPr>
              <a:buClr>
                <a:srgbClr val="FF9933"/>
              </a:buClr>
              <a:buFont typeface="Wingdings" panose="05000000000000000000" pitchFamily="2" charset="2"/>
              <a:buChar char="à"/>
              <a:defRPr/>
            </a:pPr>
            <a:r>
              <a:rPr lang="cs-CZ" altLang="cs-CZ" sz="1800" dirty="0">
                <a:latin typeface="Corbel" panose="020B0503020204020204" pitchFamily="34" charset="0"/>
              </a:rPr>
              <a:t>zlost </a:t>
            </a:r>
            <a:r>
              <a:rPr lang="cs-CZ" altLang="cs-CZ" sz="1800" b="1" dirty="0">
                <a:latin typeface="Corbel" panose="020B0503020204020204" pitchFamily="34" charset="0"/>
              </a:rPr>
              <a:t>zrcadlíme</a:t>
            </a:r>
            <a:r>
              <a:rPr lang="cs-CZ" altLang="cs-CZ" sz="1800" dirty="0">
                <a:latin typeface="Corbel" panose="020B0503020204020204" pitchFamily="34" charset="0"/>
              </a:rPr>
              <a:t> („Mám pocit, že jste naštvaný*á“.) a dáváme možnost </a:t>
            </a:r>
            <a:r>
              <a:rPr lang="cs-CZ" altLang="cs-CZ" sz="1800" b="1" dirty="0">
                <a:latin typeface="Corbel" panose="020B0503020204020204" pitchFamily="34" charset="0"/>
              </a:rPr>
              <a:t>uvědomit si ji</a:t>
            </a:r>
            <a:r>
              <a:rPr lang="cs-CZ" altLang="cs-CZ" sz="1800" dirty="0">
                <a:latin typeface="Corbel" panose="020B0503020204020204" pitchFamily="34" charset="0"/>
              </a:rPr>
              <a:t> („Vnímáte to taky?“) a </a:t>
            </a:r>
            <a:r>
              <a:rPr lang="cs-CZ" altLang="cs-CZ" sz="1800" b="1" dirty="0">
                <a:latin typeface="Corbel" panose="020B0503020204020204" pitchFamily="34" charset="0"/>
              </a:rPr>
              <a:t>posunout se dál </a:t>
            </a:r>
            <a:r>
              <a:rPr lang="cs-CZ" altLang="cs-CZ" sz="1800" dirty="0">
                <a:latin typeface="Corbel" panose="020B0503020204020204" pitchFamily="34" charset="0"/>
              </a:rPr>
              <a:t>(„Co byste v té situaci potřeboval*a jinak?“); </a:t>
            </a:r>
          </a:p>
          <a:p>
            <a:pPr>
              <a:buClr>
                <a:srgbClr val="FF9933"/>
              </a:buClr>
              <a:buFont typeface="Wingdings" panose="05000000000000000000" pitchFamily="2" charset="2"/>
              <a:buChar char="à"/>
              <a:defRPr/>
            </a:pPr>
            <a:r>
              <a:rPr lang="cs-CZ" altLang="cs-CZ" sz="1800" dirty="0">
                <a:latin typeface="Corbel" panose="020B0503020204020204" pitchFamily="34" charset="0"/>
              </a:rPr>
              <a:t>hněv reflektujeme a dáváme signály, že je možné se projevit ještě více, naplno – mluvit hlasitěji, dupat,.. (když je to léčivé)</a:t>
            </a:r>
          </a:p>
          <a:p>
            <a:pPr marL="0" indent="0">
              <a:buClr>
                <a:srgbClr val="FF9933"/>
              </a:buClr>
              <a:buNone/>
              <a:defRPr/>
            </a:pPr>
            <a:endParaRPr lang="cs-CZ" altLang="cs-CZ" sz="1800" dirty="0">
              <a:latin typeface="Corbel" panose="020B0503020204020204" pitchFamily="34" charset="0"/>
            </a:endParaRPr>
          </a:p>
          <a:p>
            <a:pPr>
              <a:buClr>
                <a:srgbClr val="FF9933"/>
              </a:buClr>
              <a:defRPr/>
            </a:pPr>
            <a:r>
              <a:rPr lang="cs-CZ" altLang="cs-CZ" sz="1800" dirty="0">
                <a:latin typeface="Corbel" panose="020B0503020204020204" pitchFamily="34" charset="0"/>
              </a:rPr>
              <a:t>Klient nadává na celý svět, i nám</a:t>
            </a:r>
            <a:r>
              <a:rPr lang="cs-CZ" altLang="cs-CZ" sz="1800" b="1" dirty="0">
                <a:latin typeface="Corbel" panose="020B0503020204020204" pitchFamily="34" charset="0"/>
              </a:rPr>
              <a:t> </a:t>
            </a:r>
          </a:p>
          <a:p>
            <a:pPr>
              <a:buClr>
                <a:srgbClr val="FF9933"/>
              </a:buClr>
              <a:buFont typeface="Wingdings" panose="05000000000000000000" pitchFamily="2" charset="2"/>
              <a:buChar char="à"/>
              <a:defRPr/>
            </a:pPr>
            <a:r>
              <a:rPr lang="cs-CZ" altLang="cs-CZ" sz="1800" dirty="0">
                <a:latin typeface="Corbel" panose="020B0503020204020204" pitchFamily="34" charset="0"/>
              </a:rPr>
              <a:t>hněv </a:t>
            </a:r>
            <a:r>
              <a:rPr lang="cs-CZ" altLang="cs-CZ" sz="1800" b="1" dirty="0">
                <a:latin typeface="Corbel" panose="020B0503020204020204" pitchFamily="34" charset="0"/>
              </a:rPr>
              <a:t>reflektujeme </a:t>
            </a:r>
            <a:r>
              <a:rPr lang="cs-CZ" altLang="cs-CZ" sz="1800" dirty="0">
                <a:latin typeface="Corbel" panose="020B0503020204020204" pitchFamily="34" charset="0"/>
              </a:rPr>
              <a:t>(„Vidím, že se hodně zlobíte na </a:t>
            </a:r>
            <a:r>
              <a:rPr lang="cs-CZ" altLang="cs-CZ" sz="1800" dirty="0" err="1">
                <a:latin typeface="Corbel" panose="020B0503020204020204" pitchFamily="34" charset="0"/>
              </a:rPr>
              <a:t>xxx</a:t>
            </a:r>
            <a:r>
              <a:rPr lang="cs-CZ" altLang="cs-CZ" sz="1800" dirty="0">
                <a:latin typeface="Corbel" panose="020B0503020204020204" pitchFamily="34" charset="0"/>
              </a:rPr>
              <a:t>, možná i na nás.“), vyčkáváme, případně dáme </a:t>
            </a:r>
            <a:r>
              <a:rPr lang="cs-CZ" altLang="cs-CZ" sz="1800" b="1" dirty="0">
                <a:latin typeface="Corbel" panose="020B0503020204020204" pitchFamily="34" charset="0"/>
              </a:rPr>
              <a:t>hranice</a:t>
            </a:r>
            <a:r>
              <a:rPr lang="cs-CZ" altLang="cs-CZ" sz="1800" dirty="0">
                <a:latin typeface="Corbel" panose="020B0503020204020204" pitchFamily="34" charset="0"/>
              </a:rPr>
              <a:t> (s respektem k prožívání klienta)</a:t>
            </a:r>
          </a:p>
        </p:txBody>
      </p:sp>
    </p:spTree>
    <p:extLst>
      <p:ext uri="{BB962C8B-B14F-4D97-AF65-F5344CB8AC3E}">
        <p14:creationId xmlns:p14="http://schemas.microsoft.com/office/powerpoint/2010/main" val="103879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  <a:defRPr/>
            </a:pPr>
            <a:r>
              <a:rPr lang="cs-CZ" altLang="cs-CZ" sz="2800" b="1" dirty="0">
                <a:latin typeface="Corbel" panose="020B0503020204020204" pitchFamily="34" charset="0"/>
              </a:rPr>
              <a:t>Přístup ke klientovi obecně:</a:t>
            </a:r>
          </a:p>
          <a:p>
            <a:pPr>
              <a:buClr>
                <a:srgbClr val="FF9933"/>
              </a:buClr>
              <a:defRPr/>
            </a:pPr>
            <a:r>
              <a:rPr lang="cs-CZ" altLang="cs-CZ" sz="2400" dirty="0">
                <a:latin typeface="Corbel" panose="020B0503020204020204" pitchFamily="34" charset="0"/>
              </a:rPr>
              <a:t>dáváme zlosti prostor, přijímáme </a:t>
            </a:r>
          </a:p>
          <a:p>
            <a:pPr lvl="1">
              <a:spcAft>
                <a:spcPts val="1200"/>
              </a:spcAft>
              <a:buClr>
                <a:srgbClr val="FF9933"/>
              </a:buClr>
              <a:defRPr/>
            </a:pPr>
            <a:r>
              <a:rPr lang="cs-CZ" altLang="cs-CZ" sz="2000" dirty="0">
                <a:latin typeface="Corbel" panose="020B0503020204020204" pitchFamily="34" charset="0"/>
              </a:rPr>
              <a:t>zlost může být jedna z fází vyrovnávání se se ztrátou, případně se také vyskytuje deprese jako potlačovaná zlost</a:t>
            </a:r>
          </a:p>
          <a:p>
            <a:pPr>
              <a:spcAft>
                <a:spcPts val="1200"/>
              </a:spcAft>
              <a:buClr>
                <a:srgbClr val="FF9933"/>
              </a:buClr>
              <a:defRPr/>
            </a:pPr>
            <a:r>
              <a:rPr lang="cs-CZ" altLang="cs-CZ" sz="2400" dirty="0">
                <a:latin typeface="Corbel" panose="020B0503020204020204" pitchFamily="34" charset="0"/>
              </a:rPr>
              <a:t>nefixovat klienta pohledem při osobní konzultaci (možný konfrontační význam, zesílení agrese klienta)</a:t>
            </a:r>
          </a:p>
          <a:p>
            <a:pPr>
              <a:spcAft>
                <a:spcPts val="1200"/>
              </a:spcAft>
              <a:buClr>
                <a:srgbClr val="FF9933"/>
              </a:buClr>
              <a:defRPr/>
            </a:pPr>
            <a:r>
              <a:rPr lang="cs-CZ" altLang="cs-CZ" sz="2400" dirty="0">
                <a:latin typeface="Corbel" panose="020B0503020204020204" pitchFamily="34" charset="0"/>
              </a:rPr>
              <a:t>hranice vymezujeme až v případě pocitu ohrožení, agrese vůči nám apod.</a:t>
            </a:r>
          </a:p>
        </p:txBody>
      </p:sp>
    </p:spTree>
    <p:extLst>
      <p:ext uri="{BB962C8B-B14F-4D97-AF65-F5344CB8AC3E}">
        <p14:creationId xmlns:p14="http://schemas.microsoft.com/office/powerpoint/2010/main" val="342669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</p:spPr>
        <p:txBody>
          <a:bodyPr/>
          <a:lstStyle/>
          <a:p>
            <a:r>
              <a:rPr lang="cs-CZ" altLang="cs-CZ" sz="3200" dirty="0">
                <a:latin typeface="Corbel" panose="020B0503020204020204" pitchFamily="34" charset="0"/>
              </a:rPr>
              <a:t>Nedobrovolný klient,</a:t>
            </a:r>
            <a:br>
              <a:rPr lang="cs-CZ" altLang="cs-CZ" sz="3200" dirty="0">
                <a:latin typeface="Corbel" panose="020B0503020204020204" pitchFamily="34" charset="0"/>
              </a:rPr>
            </a:br>
            <a:r>
              <a:rPr lang="cs-CZ" altLang="cs-CZ" sz="3200" dirty="0">
                <a:latin typeface="Corbel" panose="020B0503020204020204" pitchFamily="34" charset="0"/>
              </a:rPr>
              <a:t>klient v odporu</a:t>
            </a:r>
            <a:endParaRPr lang="cs-CZ" sz="3200" dirty="0">
              <a:latin typeface="Corbel" panose="020B0503020204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rgbClr val="FF9933"/>
              </a:buClr>
              <a:defRPr/>
            </a:pPr>
            <a:r>
              <a:rPr lang="cs-CZ" sz="2400" dirty="0">
                <a:latin typeface="Corbel" panose="020B0503020204020204" pitchFamily="34" charset="0"/>
              </a:rPr>
              <a:t>Není motivovaný řešit svoje problémy, někdy si je nepřipouští, není ochotný spolupracovat </a:t>
            </a:r>
          </a:p>
          <a:p>
            <a:pPr>
              <a:spcAft>
                <a:spcPts val="1200"/>
              </a:spcAft>
              <a:buClr>
                <a:srgbClr val="FF9933"/>
              </a:buClr>
              <a:defRPr/>
            </a:pPr>
            <a:r>
              <a:rPr lang="cs-CZ" sz="2400" dirty="0">
                <a:latin typeface="Corbel" panose="020B0503020204020204" pitchFamily="34" charset="0"/>
              </a:rPr>
              <a:t>Může plynout z nedůvěry a strachu nebo naučené bezmocnosti apod.</a:t>
            </a:r>
            <a:endParaRPr lang="cs-CZ" sz="2400" b="1" dirty="0">
              <a:latin typeface="Corbel" panose="020B0503020204020204" pitchFamily="34" charset="0"/>
            </a:endParaRPr>
          </a:p>
          <a:p>
            <a:pPr>
              <a:buClr>
                <a:srgbClr val="FF9933"/>
              </a:buClr>
              <a:defRPr/>
            </a:pPr>
            <a:r>
              <a:rPr lang="cs-CZ" sz="2400" b="1" dirty="0">
                <a:latin typeface="Corbel" panose="020B0503020204020204" pitchFamily="34" charset="0"/>
              </a:rPr>
              <a:t>Přístup ke klientovi</a:t>
            </a:r>
            <a:r>
              <a:rPr lang="cs-CZ" sz="2400" dirty="0">
                <a:latin typeface="Corbel" panose="020B0503020204020204" pitchFamily="34" charset="0"/>
              </a:rPr>
              <a:t>: </a:t>
            </a:r>
          </a:p>
          <a:p>
            <a:pPr lvl="1">
              <a:buClr>
                <a:srgbClr val="FF9933"/>
              </a:buClr>
              <a:defRPr/>
            </a:pPr>
            <a:r>
              <a:rPr lang="cs-CZ" sz="2000" dirty="0">
                <a:latin typeface="Corbel" panose="020B0503020204020204" pitchFamily="34" charset="0"/>
              </a:rPr>
              <a:t>zjistit příčinu odporu</a:t>
            </a:r>
          </a:p>
          <a:p>
            <a:pPr lvl="1">
              <a:buClr>
                <a:srgbClr val="FF9933"/>
              </a:buClr>
              <a:defRPr/>
            </a:pPr>
            <a:r>
              <a:rPr lang="cs-CZ" sz="2000" dirty="0">
                <a:latin typeface="Corbel" panose="020B0503020204020204" pitchFamily="34" charset="0"/>
              </a:rPr>
              <a:t>vstřícnost, porozumění a podpora, přímost, věcnost, vysvětlení pravidel setkávání, podání informací a upozornění na důsledky příp. nespolupráce, trpělivost</a:t>
            </a:r>
          </a:p>
          <a:p>
            <a:pPr lvl="1">
              <a:spcAft>
                <a:spcPts val="1200"/>
              </a:spcAft>
              <a:buClr>
                <a:srgbClr val="FF9933"/>
              </a:buClr>
              <a:defRPr/>
            </a:pPr>
            <a:r>
              <a:rPr lang="cs-CZ" sz="2000" dirty="0">
                <a:latin typeface="Corbel" panose="020B0503020204020204" pitchFamily="34" charset="0"/>
              </a:rPr>
              <a:t>říct, že víme/tušíme, že tu nechtějí být</a:t>
            </a:r>
          </a:p>
          <a:p>
            <a:pPr marL="114300" indent="0">
              <a:buClr>
                <a:srgbClr val="FF9933"/>
              </a:buClr>
              <a:buNone/>
              <a:defRPr/>
            </a:pPr>
            <a:r>
              <a:rPr lang="cs-CZ" altLang="cs-CZ" sz="1800" i="1" dirty="0">
                <a:latin typeface="Corbel" panose="020B0503020204020204" pitchFamily="34" charset="0"/>
              </a:rPr>
              <a:t>Když už tady spolu dneska sedíme a ten čas jste tomu obětoval*a, k čemu bychom to mohli využít, aby to pro vás bylo aspoň trochu užitečné?</a:t>
            </a:r>
            <a:endParaRPr lang="cs-CZ" sz="1800" i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14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latin typeface="Corbel" panose="020B0503020204020204" pitchFamily="34" charset="0"/>
              </a:rPr>
              <a:t>Trauma-informovaný přístup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Clr>
                <a:srgbClr val="FF9933"/>
              </a:buClr>
            </a:pPr>
            <a:r>
              <a:rPr lang="cs-CZ" sz="4000" dirty="0">
                <a:latin typeface="Corbel" panose="020B0503020204020204" pitchFamily="34" charset="0"/>
              </a:rPr>
              <a:t>Co je s Vámi špatně? </a:t>
            </a:r>
            <a:r>
              <a:rPr lang="cs-CZ" sz="4000" dirty="0">
                <a:latin typeface="Corbel" panose="020B0503020204020204" pitchFamily="34" charset="0"/>
                <a:sym typeface="Wingdings" panose="05000000000000000000" pitchFamily="2" charset="2"/>
              </a:rPr>
              <a:t></a:t>
            </a:r>
            <a:r>
              <a:rPr lang="cs-CZ" sz="4000" dirty="0">
                <a:latin typeface="Corbel" panose="020B0503020204020204" pitchFamily="34" charset="0"/>
              </a:rPr>
              <a:t> Co se Vám přihodilo?</a:t>
            </a:r>
          </a:p>
          <a:p>
            <a:pPr>
              <a:buClr>
                <a:srgbClr val="FF9933"/>
              </a:buClr>
            </a:pPr>
            <a:r>
              <a:rPr lang="cs-CZ" sz="4000" dirty="0">
                <a:latin typeface="Corbel" panose="020B0503020204020204" pitchFamily="34" charset="0"/>
              </a:rPr>
              <a:t>3 klíčové prvky:</a:t>
            </a:r>
          </a:p>
          <a:p>
            <a:pPr lvl="1">
              <a:buClr>
                <a:srgbClr val="FF9933"/>
              </a:buClr>
            </a:pPr>
            <a:r>
              <a:rPr lang="cs-CZ" sz="3600" dirty="0">
                <a:latin typeface="Corbel" panose="020B0503020204020204" pitchFamily="34" charset="0"/>
              </a:rPr>
              <a:t>uvědomění si </a:t>
            </a:r>
            <a:r>
              <a:rPr lang="cs-CZ" sz="3600" b="1" dirty="0">
                <a:latin typeface="Corbel" panose="020B0503020204020204" pitchFamily="34" charset="0"/>
              </a:rPr>
              <a:t>prevalence traumatu</a:t>
            </a:r>
          </a:p>
          <a:p>
            <a:pPr lvl="1">
              <a:buClr>
                <a:srgbClr val="FF9933"/>
              </a:buClr>
            </a:pPr>
            <a:r>
              <a:rPr lang="cs-CZ" sz="3600" dirty="0">
                <a:latin typeface="Corbel" panose="020B0503020204020204" pitchFamily="34" charset="0"/>
              </a:rPr>
              <a:t>povědomí o tom, </a:t>
            </a:r>
            <a:r>
              <a:rPr lang="cs-CZ" sz="3600" b="1" dirty="0">
                <a:latin typeface="Corbel" panose="020B0503020204020204" pitchFamily="34" charset="0"/>
              </a:rPr>
              <a:t>jak trauma ovlivňuje </a:t>
            </a:r>
            <a:r>
              <a:rPr lang="cs-CZ" sz="3600" dirty="0">
                <a:latin typeface="Corbel" panose="020B0503020204020204" pitchFamily="34" charset="0"/>
              </a:rPr>
              <a:t>všechny osoby zapojené v daném programu, organizaci nebo službě (včetně personálu)</a:t>
            </a:r>
          </a:p>
          <a:p>
            <a:pPr lvl="1">
              <a:buClr>
                <a:srgbClr val="FF9933"/>
              </a:buClr>
            </a:pPr>
            <a:r>
              <a:rPr lang="cs-CZ" sz="3600" b="1" dirty="0">
                <a:latin typeface="Corbel" panose="020B0503020204020204" pitchFamily="34" charset="0"/>
              </a:rPr>
              <a:t>implementace</a:t>
            </a:r>
            <a:r>
              <a:rPr lang="cs-CZ" sz="3600" dirty="0">
                <a:latin typeface="Corbel" panose="020B0503020204020204" pitchFamily="34" charset="0"/>
              </a:rPr>
              <a:t> těchto znalostí do praxe</a:t>
            </a:r>
          </a:p>
          <a:p>
            <a:pPr>
              <a:buClr>
                <a:schemeClr val="accent6"/>
              </a:buClr>
            </a:pPr>
            <a:endParaRPr lang="cs-CZ" dirty="0">
              <a:latin typeface="Corbel" panose="020B0503020204020204" pitchFamily="34" charset="0"/>
            </a:endParaRPr>
          </a:p>
          <a:p>
            <a:pPr>
              <a:buClr>
                <a:schemeClr val="accent6"/>
              </a:buClr>
            </a:pPr>
            <a:endParaRPr lang="cs-CZ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30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latin typeface="Corbel" panose="020B0503020204020204" pitchFamily="34" charset="0"/>
              </a:rPr>
              <a:t>Manipulativní klient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9933"/>
              </a:buClr>
              <a:defRPr/>
            </a:pPr>
            <a:r>
              <a:rPr lang="cs-CZ" sz="2000" dirty="0">
                <a:latin typeface="Corbel" panose="020B0503020204020204" pitchFamily="34" charset="0"/>
              </a:rPr>
              <a:t>Těžké poznat, kdo manipuluje – pozor na předsudky a mýty</a:t>
            </a:r>
          </a:p>
          <a:p>
            <a:pPr>
              <a:buClr>
                <a:srgbClr val="FF9933"/>
              </a:buClr>
              <a:defRPr/>
            </a:pPr>
            <a:endParaRPr lang="cs-CZ" sz="2000" dirty="0">
              <a:latin typeface="Corbel" panose="020B0503020204020204" pitchFamily="34" charset="0"/>
            </a:endParaRPr>
          </a:p>
          <a:p>
            <a:pPr>
              <a:buClr>
                <a:srgbClr val="FF9933"/>
              </a:buClr>
              <a:defRPr/>
            </a:pPr>
            <a:r>
              <a:rPr lang="cs-CZ" sz="2000" dirty="0">
                <a:latin typeface="Corbel" panose="020B0503020204020204" pitchFamily="34" charset="0"/>
              </a:rPr>
              <a:t>Snaží se různými prostředky ovlivnit ve svůj prospěch, získat nadvládu</a:t>
            </a:r>
          </a:p>
          <a:p>
            <a:pPr>
              <a:buClr>
                <a:srgbClr val="FF9933"/>
              </a:buClr>
              <a:defRPr/>
            </a:pPr>
            <a:r>
              <a:rPr lang="cs-CZ" sz="2000" dirty="0">
                <a:latin typeface="Corbel" panose="020B0503020204020204" pitchFamily="34" charset="0"/>
              </a:rPr>
              <a:t>Může využívat šarm, lež, pochvaly, svádění, obviňování apod.</a:t>
            </a:r>
          </a:p>
          <a:p>
            <a:pPr>
              <a:buClr>
                <a:srgbClr val="FF9933"/>
              </a:buClr>
              <a:defRPr/>
            </a:pPr>
            <a:r>
              <a:rPr lang="cs-CZ" sz="2000" dirty="0">
                <a:latin typeface="Corbel" panose="020B0503020204020204" pitchFamily="34" charset="0"/>
              </a:rPr>
              <a:t>Klient nemá zájem o faktickou spolupráci – rozhovor se může snažit vést svým směrem a vyhýbat se odpovědím na Vaše otázky</a:t>
            </a:r>
          </a:p>
          <a:p>
            <a:pPr>
              <a:buClr>
                <a:srgbClr val="FF9933"/>
              </a:buClr>
              <a:defRPr/>
            </a:pPr>
            <a:r>
              <a:rPr lang="cs-CZ" sz="2000" dirty="0">
                <a:latin typeface="Corbel" panose="020B0503020204020204" pitchFamily="34" charset="0"/>
              </a:rPr>
              <a:t>Můžou to být partneři obětí DN – dělají z oběti „blázna“, snaží se s Vámi spolčit, může být patrný blahosklonný postoj</a:t>
            </a:r>
          </a:p>
          <a:p>
            <a:pPr>
              <a:buClr>
                <a:srgbClr val="FF9933"/>
              </a:buClr>
              <a:defRPr/>
            </a:pPr>
            <a:endParaRPr lang="cs-CZ" sz="2000" dirty="0">
              <a:latin typeface="Corbel" panose="020B0503020204020204" pitchFamily="34" charset="0"/>
            </a:endParaRPr>
          </a:p>
          <a:p>
            <a:pPr>
              <a:buClr>
                <a:srgbClr val="FF9933"/>
              </a:buClr>
              <a:defRPr/>
            </a:pPr>
            <a:r>
              <a:rPr lang="cs-CZ" sz="2000" b="1" dirty="0">
                <a:latin typeface="Corbel" panose="020B0503020204020204" pitchFamily="34" charset="0"/>
              </a:rPr>
              <a:t>Přístup ke klientovi</a:t>
            </a:r>
            <a:r>
              <a:rPr lang="cs-CZ" sz="2000" dirty="0">
                <a:latin typeface="Corbel" panose="020B0503020204020204" pitchFamily="34" charset="0"/>
              </a:rPr>
              <a:t>: rozhodnost, jednoznačnost, hranice, věcnost, držet se tématu, dobré sdílet s kolegou/supervizorem</a:t>
            </a:r>
          </a:p>
        </p:txBody>
      </p:sp>
    </p:spTree>
    <p:extLst>
      <p:ext uri="{BB962C8B-B14F-4D97-AF65-F5344CB8AC3E}">
        <p14:creationId xmlns:p14="http://schemas.microsoft.com/office/powerpoint/2010/main" val="309510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>
                <a:latin typeface="Corbel" panose="020B0503020204020204" pitchFamily="34" charset="0"/>
                <a:cs typeface="Times New Roman" panose="02020603050405020304" pitchFamily="18" charset="0"/>
              </a:rPr>
              <a:t>„Chyby“ v aktivním naslouchání</a:t>
            </a:r>
            <a:endParaRPr lang="cs-CZ" sz="3200" dirty="0">
              <a:latin typeface="Corbel" panose="020B0503020204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indent="-250825">
              <a:spcAft>
                <a:spcPts val="900"/>
              </a:spcAft>
              <a:buClr>
                <a:srgbClr val="FF9933"/>
              </a:buClr>
              <a:defRPr/>
            </a:pPr>
            <a:r>
              <a:rPr lang="cs-CZ" altLang="cs-CZ" sz="2400" dirty="0">
                <a:latin typeface="Corbel" panose="020B0503020204020204" pitchFamily="34" charset="0"/>
              </a:rPr>
              <a:t>vedení klienta „svým“ směrem</a:t>
            </a:r>
          </a:p>
          <a:p>
            <a:pPr indent="-250825">
              <a:spcAft>
                <a:spcPts val="900"/>
              </a:spcAft>
              <a:buClr>
                <a:srgbClr val="FF9933"/>
              </a:buClr>
              <a:defRPr/>
            </a:pPr>
            <a:r>
              <a:rPr lang="cs-CZ" altLang="cs-CZ" sz="2400" dirty="0">
                <a:latin typeface="Corbel" panose="020B0503020204020204" pitchFamily="34" charset="0"/>
              </a:rPr>
              <a:t>poskytování nevyžádaných rad</a:t>
            </a:r>
          </a:p>
          <a:p>
            <a:pPr indent="-250825">
              <a:spcAft>
                <a:spcPts val="900"/>
              </a:spcAft>
              <a:buClr>
                <a:srgbClr val="FF9933"/>
              </a:buClr>
              <a:defRPr/>
            </a:pPr>
            <a:r>
              <a:rPr lang="cs-CZ" altLang="cs-CZ" sz="2400" dirty="0">
                <a:latin typeface="Corbel" panose="020B0503020204020204" pitchFamily="34" charset="0"/>
              </a:rPr>
              <a:t>popírání pocitů</a:t>
            </a:r>
          </a:p>
          <a:p>
            <a:pPr indent="-250825">
              <a:spcAft>
                <a:spcPts val="900"/>
              </a:spcAft>
              <a:buClr>
                <a:srgbClr val="FF9933"/>
              </a:buClr>
              <a:defRPr/>
            </a:pPr>
            <a:r>
              <a:rPr lang="cs-CZ" altLang="cs-CZ" sz="2400" dirty="0">
                <a:latin typeface="Corbel" panose="020B0503020204020204" pitchFamily="34" charset="0"/>
              </a:rPr>
              <a:t>hodnotící reagování</a:t>
            </a:r>
          </a:p>
          <a:p>
            <a:pPr indent="-250825">
              <a:spcAft>
                <a:spcPts val="900"/>
              </a:spcAft>
              <a:buClr>
                <a:srgbClr val="FF9933"/>
              </a:buClr>
              <a:defRPr/>
            </a:pPr>
            <a:r>
              <a:rPr lang="cs-CZ" altLang="cs-CZ" sz="2400" dirty="0">
                <a:latin typeface="Corbel" panose="020B0503020204020204" pitchFamily="34" charset="0"/>
              </a:rPr>
              <a:t>pozor na „já také“</a:t>
            </a:r>
          </a:p>
          <a:p>
            <a:pPr indent="-250825">
              <a:spcAft>
                <a:spcPts val="900"/>
              </a:spcAft>
              <a:buClr>
                <a:srgbClr val="FF9933"/>
              </a:buClr>
              <a:defRPr/>
            </a:pPr>
            <a:r>
              <a:rPr lang="cs-CZ" altLang="cs-CZ" sz="2400" dirty="0">
                <a:latin typeface="Corbel" panose="020B0503020204020204" pitchFamily="34" charset="0"/>
              </a:rPr>
              <a:t>koncentrace pouze na jednu informaci</a:t>
            </a:r>
          </a:p>
          <a:p>
            <a:pPr indent="-250825">
              <a:spcAft>
                <a:spcPts val="900"/>
              </a:spcAft>
              <a:buClr>
                <a:srgbClr val="FF9933"/>
              </a:buClr>
              <a:defRPr/>
            </a:pPr>
            <a:r>
              <a:rPr lang="cs-CZ" altLang="cs-CZ" sz="2400" dirty="0">
                <a:latin typeface="Corbel" panose="020B0503020204020204" pitchFamily="34" charset="0"/>
              </a:rPr>
              <a:t>příliš rychlé rozumění</a:t>
            </a:r>
          </a:p>
          <a:p>
            <a:pPr marL="92075" indent="0">
              <a:spcAft>
                <a:spcPts val="900"/>
              </a:spcAft>
              <a:buClr>
                <a:srgbClr val="FF9933"/>
              </a:buClr>
              <a:buNone/>
              <a:defRPr/>
            </a:pPr>
            <a:endParaRPr lang="cs-CZ" altLang="cs-CZ" sz="2400" dirty="0">
              <a:latin typeface="Corbel" panose="020B0503020204020204" pitchFamily="34" charset="0"/>
            </a:endParaRPr>
          </a:p>
          <a:p>
            <a:pPr indent="-250825">
              <a:spcAft>
                <a:spcPts val="900"/>
              </a:spcAft>
              <a:buClr>
                <a:srgbClr val="FF9933"/>
              </a:buClr>
              <a:defRPr/>
            </a:pPr>
            <a:r>
              <a:rPr lang="cs-CZ" altLang="cs-CZ" sz="2400" dirty="0">
                <a:latin typeface="Corbel" panose="020B0503020204020204" pitchFamily="34" charset="0"/>
              </a:rPr>
              <a:t>nadřazenost </a:t>
            </a:r>
          </a:p>
          <a:p>
            <a:pPr indent="-250825">
              <a:spcAft>
                <a:spcPts val="900"/>
              </a:spcAft>
              <a:buClr>
                <a:srgbClr val="FF9933"/>
              </a:buClr>
              <a:defRPr/>
            </a:pPr>
            <a:r>
              <a:rPr lang="cs-CZ" altLang="cs-CZ" sz="2400" dirty="0">
                <a:latin typeface="Corbel" panose="020B0503020204020204" pitchFamily="34" charset="0"/>
              </a:rPr>
              <a:t>rozptylování se </a:t>
            </a:r>
          </a:p>
          <a:p>
            <a:pPr indent="-250825">
              <a:spcAft>
                <a:spcPts val="900"/>
              </a:spcAft>
              <a:buClr>
                <a:srgbClr val="FF9933"/>
              </a:buClr>
              <a:defRPr/>
            </a:pPr>
            <a:r>
              <a:rPr lang="cs-CZ" altLang="cs-CZ" sz="2400" dirty="0">
                <a:latin typeface="Corbel" panose="020B0503020204020204" pitchFamily="34" charset="0"/>
              </a:rPr>
              <a:t>nedostatečný oční kontakt</a:t>
            </a:r>
          </a:p>
          <a:p>
            <a:pPr indent="-250825">
              <a:spcAft>
                <a:spcPts val="900"/>
              </a:spcAft>
              <a:buClr>
                <a:srgbClr val="FF9933"/>
              </a:buClr>
              <a:defRPr/>
            </a:pPr>
            <a:r>
              <a:rPr lang="cs-CZ" altLang="cs-CZ" sz="2400" dirty="0">
                <a:latin typeface="Corbel" panose="020B0503020204020204" pitchFamily="34" charset="0"/>
              </a:rPr>
              <a:t>nedůvěryhodné neverbální projevy </a:t>
            </a:r>
          </a:p>
          <a:p>
            <a:pPr indent="-250825">
              <a:spcAft>
                <a:spcPts val="900"/>
              </a:spcAft>
              <a:buClr>
                <a:srgbClr val="FF9933"/>
              </a:buClr>
              <a:defRPr/>
            </a:pPr>
            <a:r>
              <a:rPr lang="cs-CZ" altLang="cs-CZ" sz="2400" dirty="0">
                <a:latin typeface="Corbel" panose="020B0503020204020204" pitchFamily="34" charset="0"/>
              </a:rPr>
              <a:t>skákání do řeči</a:t>
            </a:r>
          </a:p>
          <a:p>
            <a:pPr indent="-250825">
              <a:spcAft>
                <a:spcPts val="900"/>
              </a:spcAft>
              <a:buClr>
                <a:srgbClr val="FF9933"/>
              </a:buClr>
              <a:defRPr/>
            </a:pPr>
            <a:r>
              <a:rPr lang="cs-CZ" altLang="cs-CZ" sz="2400" dirty="0">
                <a:latin typeface="Corbel" panose="020B0503020204020204" pitchFamily="34" charset="0"/>
              </a:rPr>
              <a:t>netečnost, necitlivost</a:t>
            </a:r>
          </a:p>
          <a:p>
            <a:pPr indent="-250825">
              <a:spcAft>
                <a:spcPts val="900"/>
              </a:spcAft>
              <a:buClr>
                <a:srgbClr val="FF9933"/>
              </a:buClr>
              <a:defRPr/>
            </a:pPr>
            <a:r>
              <a:rPr lang="cs-CZ" altLang="cs-CZ" sz="2400" dirty="0">
                <a:latin typeface="Corbel" panose="020B0503020204020204" pitchFamily="34" charset="0"/>
              </a:rPr>
              <a:t>nedostatek odezvy nebo žádná reakce</a:t>
            </a:r>
          </a:p>
        </p:txBody>
      </p:sp>
    </p:spTree>
    <p:extLst>
      <p:ext uri="{BB962C8B-B14F-4D97-AF65-F5344CB8AC3E}">
        <p14:creationId xmlns:p14="http://schemas.microsoft.com/office/powerpoint/2010/main" val="38447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Corbel" panose="020B0503020204020204" pitchFamily="34" charset="0"/>
              </a:rPr>
              <a:t>Kde se to naučit?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9933"/>
              </a:buClr>
            </a:pPr>
            <a:r>
              <a:rPr lang="cs-CZ" sz="3600" dirty="0">
                <a:latin typeface="Corbel" panose="020B0503020204020204" pitchFamily="34" charset="0"/>
              </a:rPr>
              <a:t>Důležitost celoživotního vzdělávání</a:t>
            </a:r>
          </a:p>
          <a:p>
            <a:pPr>
              <a:buClr>
                <a:srgbClr val="FF9933"/>
              </a:buClr>
            </a:pPr>
            <a:endParaRPr lang="cs-CZ" sz="3600" dirty="0">
              <a:latin typeface="Corbel" panose="020B0503020204020204" pitchFamily="34" charset="0"/>
            </a:endParaRPr>
          </a:p>
          <a:p>
            <a:pPr>
              <a:buClr>
                <a:srgbClr val="FF9933"/>
              </a:buClr>
            </a:pPr>
            <a:r>
              <a:rPr lang="cs-CZ" sz="3600" dirty="0">
                <a:latin typeface="Corbel" panose="020B0503020204020204" pitchFamily="34" charset="0"/>
              </a:rPr>
              <a:t>Kurz krizové intervence – doporučujeme!</a:t>
            </a:r>
          </a:p>
          <a:p>
            <a:pPr lvl="1">
              <a:buClr>
                <a:srgbClr val="FF9933"/>
              </a:buClr>
            </a:pPr>
            <a:r>
              <a:rPr lang="cs-CZ" sz="3200" dirty="0">
                <a:latin typeface="Corbel" panose="020B0503020204020204" pitchFamily="34" charset="0"/>
              </a:rPr>
              <a:t>Hodí se i do „běžného života“</a:t>
            </a:r>
          </a:p>
          <a:p>
            <a:pPr lvl="1">
              <a:buClr>
                <a:srgbClr val="FF9933"/>
              </a:buClr>
            </a:pPr>
            <a:r>
              <a:rPr lang="cs-CZ" sz="3200" dirty="0">
                <a:latin typeface="Corbel" panose="020B0503020204020204" pitchFamily="34" charset="0"/>
              </a:rPr>
              <a:t>Déčko Liberec, </a:t>
            </a:r>
            <a:r>
              <a:rPr lang="cs-CZ" sz="3200" dirty="0" err="1">
                <a:latin typeface="Corbel" panose="020B0503020204020204" pitchFamily="34" charset="0"/>
              </a:rPr>
              <a:t>Remedium</a:t>
            </a:r>
            <a:r>
              <a:rPr lang="cs-CZ" sz="3200" dirty="0">
                <a:latin typeface="Corbel" panose="020B0503020204020204" pitchFamily="34" charset="0"/>
              </a:rPr>
              <a:t>, Modrá linka, Podané ruce…</a:t>
            </a:r>
          </a:p>
          <a:p>
            <a:pPr>
              <a:buClr>
                <a:srgbClr val="FF9933"/>
              </a:buClr>
            </a:pPr>
            <a:r>
              <a:rPr lang="cs-CZ" sz="3600" dirty="0">
                <a:latin typeface="Corbel" panose="020B0503020204020204" pitchFamily="34" charset="0"/>
              </a:rPr>
              <a:t>Jednotlivé kurzy (viz např. nabídka Persefony)</a:t>
            </a:r>
          </a:p>
        </p:txBody>
      </p:sp>
    </p:spTree>
    <p:extLst>
      <p:ext uri="{BB962C8B-B14F-4D97-AF65-F5344CB8AC3E}">
        <p14:creationId xmlns:p14="http://schemas.microsoft.com/office/powerpoint/2010/main" val="1371080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3864" y="3140968"/>
            <a:ext cx="8229600" cy="1684784"/>
          </a:xfrm>
        </p:spPr>
        <p:txBody>
          <a:bodyPr/>
          <a:lstStyle/>
          <a:p>
            <a:pPr marL="0" indent="0" algn="ctr">
              <a:buNone/>
            </a:pPr>
            <a:r>
              <a:rPr lang="cs-CZ" sz="7200" dirty="0">
                <a:latin typeface="Corbel" panose="020B0503020204020204" pitchFamily="34" charset="0"/>
              </a:rPr>
              <a:t>Otázky?</a:t>
            </a:r>
          </a:p>
        </p:txBody>
      </p:sp>
    </p:spTree>
    <p:extLst>
      <p:ext uri="{BB962C8B-B14F-4D97-AF65-F5344CB8AC3E}">
        <p14:creationId xmlns:p14="http://schemas.microsoft.com/office/powerpoint/2010/main" val="2186391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latin typeface="Corbel" panose="020B0503020204020204" pitchFamily="34" charset="0"/>
              </a:rPr>
              <a:t>Trauma-informovaný přístup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chemeClr val="accent6"/>
              </a:buClr>
              <a:buNone/>
            </a:pPr>
            <a:r>
              <a:rPr lang="cs-CZ" sz="2400" dirty="0">
                <a:latin typeface="Corbel" panose="020B0503020204020204" pitchFamily="34" charset="0"/>
              </a:rPr>
              <a:t>6 principů práce s klientem:</a:t>
            </a:r>
          </a:p>
          <a:p>
            <a:pPr marL="514350" indent="-457200">
              <a:spcAft>
                <a:spcPts val="600"/>
              </a:spcAft>
              <a:buClr>
                <a:srgbClr val="FF9933"/>
              </a:buClr>
              <a:buFont typeface="+mj-lt"/>
              <a:buAutoNum type="arabicPeriod"/>
            </a:pPr>
            <a:r>
              <a:rPr lang="cs-CZ" sz="2400" b="1" dirty="0">
                <a:latin typeface="Corbel" panose="020B0503020204020204" pitchFamily="34" charset="0"/>
              </a:rPr>
              <a:t>bezpečí</a:t>
            </a:r>
            <a:r>
              <a:rPr lang="cs-CZ" sz="2400" dirty="0">
                <a:latin typeface="Corbel" panose="020B0503020204020204" pitchFamily="34" charset="0"/>
              </a:rPr>
              <a:t> = uvědomění si významu traumatu na formování a vnímání pocitu bezpečí,</a:t>
            </a:r>
          </a:p>
          <a:p>
            <a:pPr marL="514350" indent="-457200">
              <a:spcAft>
                <a:spcPts val="600"/>
              </a:spcAft>
              <a:buClr>
                <a:srgbClr val="FF9933"/>
              </a:buClr>
              <a:buFont typeface="+mj-lt"/>
              <a:buAutoNum type="arabicPeriod"/>
            </a:pPr>
            <a:r>
              <a:rPr lang="cs-CZ" sz="2400" b="1" dirty="0">
                <a:latin typeface="Corbel" panose="020B0503020204020204" pitchFamily="34" charset="0"/>
              </a:rPr>
              <a:t>důvěryhodnost a transparentnost</a:t>
            </a:r>
            <a:r>
              <a:rPr lang="cs-CZ" sz="2400" dirty="0">
                <a:latin typeface="Corbel" panose="020B0503020204020204" pitchFamily="34" charset="0"/>
              </a:rPr>
              <a:t> = vymezení očekávání a hranic a jejich dodržování, </a:t>
            </a:r>
          </a:p>
          <a:p>
            <a:pPr marL="514350" indent="-457200">
              <a:spcAft>
                <a:spcPts val="600"/>
              </a:spcAft>
              <a:buClr>
                <a:srgbClr val="FF9933"/>
              </a:buClr>
              <a:buFont typeface="+mj-lt"/>
              <a:buAutoNum type="arabicPeriod"/>
            </a:pPr>
            <a:r>
              <a:rPr lang="cs-CZ" sz="2400" b="1" dirty="0">
                <a:latin typeface="Corbel" panose="020B0503020204020204" pitchFamily="34" charset="0"/>
              </a:rPr>
              <a:t>možnost volby</a:t>
            </a:r>
            <a:r>
              <a:rPr lang="cs-CZ" sz="2400" dirty="0">
                <a:latin typeface="Corbel" panose="020B0503020204020204" pitchFamily="34" charset="0"/>
              </a:rPr>
              <a:t> = úcta a respekt k volbě klienta, </a:t>
            </a:r>
          </a:p>
          <a:p>
            <a:pPr marL="514350" indent="-457200">
              <a:spcAft>
                <a:spcPts val="600"/>
              </a:spcAft>
              <a:buClr>
                <a:srgbClr val="FF9933"/>
              </a:buClr>
              <a:buFont typeface="+mj-lt"/>
              <a:buAutoNum type="arabicPeriod"/>
            </a:pPr>
            <a:r>
              <a:rPr lang="cs-CZ" sz="2400" b="1" dirty="0">
                <a:latin typeface="Corbel" panose="020B0503020204020204" pitchFamily="34" charset="0"/>
              </a:rPr>
              <a:t>spolupráce</a:t>
            </a:r>
            <a:r>
              <a:rPr lang="cs-CZ" sz="2400" dirty="0">
                <a:latin typeface="Corbel" panose="020B0503020204020204" pitchFamily="34" charset="0"/>
              </a:rPr>
              <a:t>, </a:t>
            </a:r>
          </a:p>
          <a:p>
            <a:pPr marL="514350" indent="-457200">
              <a:spcAft>
                <a:spcPts val="600"/>
              </a:spcAft>
              <a:buClr>
                <a:srgbClr val="FF9933"/>
              </a:buClr>
              <a:buFont typeface="+mj-lt"/>
              <a:buAutoNum type="arabicPeriod"/>
            </a:pPr>
            <a:r>
              <a:rPr lang="cs-CZ" sz="2400" b="1" dirty="0">
                <a:latin typeface="Corbel" panose="020B0503020204020204" pitchFamily="34" charset="0"/>
              </a:rPr>
              <a:t>zmocnění</a:t>
            </a:r>
            <a:r>
              <a:rPr lang="cs-CZ" sz="2400" dirty="0">
                <a:latin typeface="Corbel" panose="020B0503020204020204" pitchFamily="34" charset="0"/>
              </a:rPr>
              <a:t> = rozvíjení způsobů zvládání zátěže,</a:t>
            </a:r>
          </a:p>
          <a:p>
            <a:pPr marL="514350" indent="-457200">
              <a:spcAft>
                <a:spcPts val="600"/>
              </a:spcAft>
              <a:buClr>
                <a:srgbClr val="FF9933"/>
              </a:buClr>
              <a:buFont typeface="+mj-lt"/>
              <a:buAutoNum type="arabicPeriod"/>
            </a:pPr>
            <a:r>
              <a:rPr lang="cs-CZ" sz="2400" b="1" dirty="0">
                <a:latin typeface="Corbel" panose="020B0503020204020204" pitchFamily="34" charset="0"/>
              </a:rPr>
              <a:t>respekt k odlišnosti</a:t>
            </a:r>
            <a:r>
              <a:rPr lang="cs-CZ" sz="2400" dirty="0">
                <a:latin typeface="Corbel" panose="020B0503020204020204" pitchFamily="34" charset="0"/>
              </a:rPr>
              <a:t> = předcházení hodnocení na základě stereotypů a předsudků</a:t>
            </a:r>
          </a:p>
          <a:p>
            <a:pPr>
              <a:buClr>
                <a:schemeClr val="accent6"/>
              </a:buClr>
            </a:pPr>
            <a:endParaRPr lang="cs-CZ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8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"/>
          <p:cNvSpPr/>
          <p:nvPr/>
        </p:nvSpPr>
        <p:spPr>
          <a:xfrm>
            <a:off x="2135188" y="1989138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b="1" dirty="0">
                <a:solidFill>
                  <a:schemeClr val="dk1"/>
                </a:solidFill>
                <a:latin typeface="Corbel" panose="020B0503020204020204" pitchFamily="34" charset="0"/>
                <a:ea typeface="Calibri"/>
                <a:cs typeface="Segoe UI" panose="020B0502040204020203" pitchFamily="34" charset="0"/>
                <a:sym typeface="Calibri"/>
              </a:rPr>
              <a:t> </a:t>
            </a:r>
            <a:endParaRPr sz="2400" dirty="0">
              <a:solidFill>
                <a:schemeClr val="dk1"/>
              </a:solidFill>
              <a:latin typeface="Corbel" panose="020B0503020204020204" pitchFamily="34" charset="0"/>
              <a:ea typeface="Calibri"/>
              <a:cs typeface="Segoe UI" panose="020B0502040204020203" pitchFamily="34" charset="0"/>
              <a:sym typeface="Calibri"/>
            </a:endParaRPr>
          </a:p>
        </p:txBody>
      </p:sp>
      <p:pic>
        <p:nvPicPr>
          <p:cNvPr id="5" name="Picture 2" descr="Anatomie změny | Psychologie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002" y="1853944"/>
            <a:ext cx="6404173" cy="438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lt1"/>
                </a:solidFill>
                <a:latin typeface="Corbel" panose="020B0503020204020204" pitchFamily="34" charset="0"/>
                <a:ea typeface="Calibri"/>
                <a:cs typeface="Segoe UI" panose="020B0502040204020203" pitchFamily="34" charset="0"/>
                <a:sym typeface="Calibri"/>
              </a:rPr>
              <a:t>Model fází změny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4942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autority a míra kontroly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279400">
              <a:lnSpc>
                <a:spcPct val="100000"/>
              </a:lnSpc>
              <a:spcBef>
                <a:spcPts val="560"/>
              </a:spcBef>
              <a:buClr>
                <a:srgbClr val="FF9933"/>
              </a:buClr>
              <a:buSzPts val="1800"/>
            </a:pPr>
            <a:r>
              <a:rPr lang="cs-CZ" sz="2000" b="1" dirty="0">
                <a:latin typeface="Corbel" panose="020B0503020204020204" pitchFamily="34" charset="0"/>
              </a:rPr>
              <a:t>mocenská dynamika </a:t>
            </a:r>
            <a:endParaRPr lang="cs-CZ" sz="2000" dirty="0">
              <a:latin typeface="Corbel" panose="020B0503020204020204" pitchFamily="34" charset="0"/>
            </a:endParaRPr>
          </a:p>
          <a:p>
            <a:pPr marL="742950" lvl="1" indent="-222250">
              <a:lnSpc>
                <a:spcPct val="100000"/>
              </a:lnSpc>
              <a:spcBef>
                <a:spcPts val="560"/>
              </a:spcBef>
              <a:buClr>
                <a:srgbClr val="FF9933"/>
              </a:buClr>
              <a:buSzPts val="1800"/>
              <a:buChar char="–"/>
            </a:pPr>
            <a:r>
              <a:rPr lang="cs-CZ" sz="2000" dirty="0">
                <a:latin typeface="Corbel" panose="020B0503020204020204" pitchFamily="34" charset="0"/>
              </a:rPr>
              <a:t>Může to nastavovat podmínky pro komunikaci, tím pádem…</a:t>
            </a:r>
          </a:p>
          <a:p>
            <a:pPr marL="742950" indent="0">
              <a:lnSpc>
                <a:spcPct val="100000"/>
              </a:lnSpc>
              <a:spcBef>
                <a:spcPts val="560"/>
              </a:spcBef>
              <a:buClr>
                <a:srgbClr val="FF9933"/>
              </a:buClr>
              <a:buNone/>
            </a:pPr>
            <a:r>
              <a:rPr lang="cs-CZ" sz="1800" dirty="0">
                <a:latin typeface="Corbel" panose="020B0503020204020204" pitchFamily="34" charset="0"/>
              </a:rPr>
              <a:t>→ dobře míněné rady (vnímané jako útoky) z pozice autority jsou hodně zraňující</a:t>
            </a:r>
          </a:p>
          <a:p>
            <a:pPr marL="742950" indent="0">
              <a:lnSpc>
                <a:spcPct val="100000"/>
              </a:lnSpc>
              <a:spcBef>
                <a:spcPts val="560"/>
              </a:spcBef>
              <a:buClr>
                <a:srgbClr val="FF9933"/>
              </a:buClr>
              <a:buNone/>
            </a:pPr>
            <a:r>
              <a:rPr lang="cs-CZ" sz="1800" dirty="0">
                <a:latin typeface="Corbel" panose="020B0503020204020204" pitchFamily="34" charset="0"/>
              </a:rPr>
              <a:t>→ může to toho člověka </a:t>
            </a:r>
            <a:r>
              <a:rPr lang="cs-CZ" sz="1800" dirty="0" err="1">
                <a:latin typeface="Corbel" panose="020B0503020204020204" pitchFamily="34" charset="0"/>
              </a:rPr>
              <a:t>retraumatizovat</a:t>
            </a:r>
            <a:endParaRPr lang="cs-CZ" sz="1800" dirty="0">
              <a:latin typeface="Corbel" panose="020B0503020204020204" pitchFamily="34" charset="0"/>
            </a:endParaRPr>
          </a:p>
          <a:p>
            <a:pPr marL="742950" indent="0">
              <a:lnSpc>
                <a:spcPct val="100000"/>
              </a:lnSpc>
              <a:spcBef>
                <a:spcPts val="560"/>
              </a:spcBef>
              <a:buClr>
                <a:srgbClr val="FF9933"/>
              </a:buClr>
              <a:buNone/>
            </a:pPr>
            <a:endParaRPr lang="cs-CZ" sz="1800" dirty="0">
              <a:latin typeface="Corbel" panose="020B0503020204020204" pitchFamily="34" charset="0"/>
            </a:endParaRPr>
          </a:p>
          <a:p>
            <a:pPr indent="-279400">
              <a:spcBef>
                <a:spcPts val="560"/>
              </a:spcBef>
              <a:buClr>
                <a:srgbClr val="FF9933"/>
              </a:buClr>
              <a:buSzPts val="1800"/>
            </a:pPr>
            <a:r>
              <a:rPr lang="cs-CZ" sz="2000" dirty="0">
                <a:latin typeface="Corbel" panose="020B0503020204020204" pitchFamily="34" charset="0"/>
              </a:rPr>
              <a:t>„neduh“ sociálních služeb – ve snaze pomoct klientovi se ho </a:t>
            </a:r>
            <a:r>
              <a:rPr lang="cs-CZ" sz="2000" b="1" dirty="0">
                <a:latin typeface="Corbel" panose="020B0503020204020204" pitchFamily="34" charset="0"/>
              </a:rPr>
              <a:t>snažíme zachránit </a:t>
            </a:r>
            <a:r>
              <a:rPr lang="cs-CZ" sz="2000" dirty="0">
                <a:latin typeface="Corbel" panose="020B0503020204020204" pitchFamily="34" charset="0"/>
              </a:rPr>
              <a:t>a </a:t>
            </a:r>
            <a:r>
              <a:rPr lang="cs-CZ" sz="2000" b="1" dirty="0">
                <a:latin typeface="Corbel" panose="020B0503020204020204" pitchFamily="34" charset="0"/>
              </a:rPr>
              <a:t>přebíráme kontrolu </a:t>
            </a:r>
            <a:r>
              <a:rPr lang="cs-CZ" sz="2000" dirty="0">
                <a:latin typeface="Corbel" panose="020B0503020204020204" pitchFamily="34" charset="0"/>
              </a:rPr>
              <a:t>nad jeho životem (</a:t>
            </a:r>
            <a:r>
              <a:rPr lang="cs-CZ" sz="2000" i="1" dirty="0">
                <a:latin typeface="Corbel" panose="020B0503020204020204" pitchFamily="34" charset="0"/>
              </a:rPr>
              <a:t>protože on*a…na to nemá kapacitu, nedokáže to, je to pro něj*ni nejlepší…</a:t>
            </a:r>
            <a:r>
              <a:rPr lang="cs-CZ" sz="2000" dirty="0">
                <a:latin typeface="Corbel" panose="020B0503020204020204" pitchFamily="34" charset="0"/>
              </a:rPr>
              <a:t>)</a:t>
            </a:r>
          </a:p>
          <a:p>
            <a:pPr marL="342900" indent="0">
              <a:lnSpc>
                <a:spcPct val="100000"/>
              </a:lnSpc>
              <a:spcBef>
                <a:spcPts val="560"/>
              </a:spcBef>
              <a:buClr>
                <a:srgbClr val="FF9933"/>
              </a:buClr>
              <a:buNone/>
            </a:pPr>
            <a:endParaRPr lang="cs-CZ" sz="2000" dirty="0">
              <a:latin typeface="Corbel" panose="020B0503020204020204" pitchFamily="34" charset="0"/>
            </a:endParaRPr>
          </a:p>
          <a:p>
            <a:pPr marL="342900" indent="-279400">
              <a:lnSpc>
                <a:spcPct val="100000"/>
              </a:lnSpc>
              <a:spcBef>
                <a:spcPts val="560"/>
              </a:spcBef>
              <a:buClr>
                <a:srgbClr val="FF9933"/>
              </a:buClr>
              <a:buSzPts val="1800"/>
            </a:pPr>
            <a:r>
              <a:rPr lang="cs-CZ" sz="2000" dirty="0">
                <a:latin typeface="Corbel" panose="020B0503020204020204" pitchFamily="34" charset="0"/>
              </a:rPr>
              <a:t>Proč teda něco neřekne?</a:t>
            </a:r>
          </a:p>
          <a:p>
            <a:pPr marL="742950" lvl="1" indent="-222250">
              <a:spcBef>
                <a:spcPts val="560"/>
              </a:spcBef>
              <a:buClr>
                <a:srgbClr val="FF9933"/>
              </a:buClr>
              <a:buSzPts val="1800"/>
              <a:buChar char="–"/>
            </a:pPr>
            <a:r>
              <a:rPr lang="cs-CZ" sz="2000" dirty="0">
                <a:latin typeface="Corbel" panose="020B0503020204020204" pitchFamily="34" charset="0"/>
              </a:rPr>
              <a:t>Setkání s autoritou může být paralyzující – nemusí mít schopnost se o sebe postarat</a:t>
            </a:r>
          </a:p>
          <a:p>
            <a:pPr marL="742950" lvl="1" indent="-222250">
              <a:lnSpc>
                <a:spcPct val="100000"/>
              </a:lnSpc>
              <a:spcBef>
                <a:spcPts val="560"/>
              </a:spcBef>
              <a:buClr>
                <a:srgbClr val="FF9933"/>
              </a:buClr>
              <a:buSzPts val="1800"/>
              <a:buChar char="–"/>
            </a:pPr>
            <a:r>
              <a:rPr lang="cs-CZ" sz="2000" dirty="0">
                <a:latin typeface="Corbel" panose="020B0503020204020204" pitchFamily="34" charset="0"/>
              </a:rPr>
              <a:t>Může mít zrovna oslabenou kapacitu</a:t>
            </a:r>
          </a:p>
          <a:p>
            <a:pPr marL="742950" lvl="1" indent="-222250">
              <a:lnSpc>
                <a:spcPct val="100000"/>
              </a:lnSpc>
              <a:spcBef>
                <a:spcPts val="560"/>
              </a:spcBef>
              <a:buClr>
                <a:srgbClr val="FF9933"/>
              </a:buClr>
              <a:buSzPts val="1800"/>
              <a:buChar char="–"/>
            </a:pPr>
            <a:r>
              <a:rPr lang="cs-CZ" sz="2000" dirty="0">
                <a:latin typeface="Corbel" panose="020B0503020204020204" pitchFamily="34" charset="0"/>
              </a:rPr>
              <a:t>Nemusí očekávat potíže</a:t>
            </a:r>
          </a:p>
        </p:txBody>
      </p:sp>
    </p:spTree>
    <p:extLst>
      <p:ext uri="{BB962C8B-B14F-4D97-AF65-F5344CB8AC3E}">
        <p14:creationId xmlns:p14="http://schemas.microsoft.com/office/powerpoint/2010/main" val="3574933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rgbClr val="FF9933"/>
              </a:buClr>
              <a:buSzPts val="2400"/>
            </a:pPr>
            <a:r>
              <a:rPr lang="cs-CZ" sz="2800" dirty="0">
                <a:latin typeface="Corbel" panose="020B0503020204020204" pitchFamily="34" charset="0"/>
              </a:rPr>
              <a:t>Proč máme tendenci hodnotit?</a:t>
            </a:r>
            <a:endParaRPr sz="2400" dirty="0">
              <a:latin typeface="Corbel" panose="020B0503020204020204" pitchFamily="34" charset="0"/>
            </a:endParaRPr>
          </a:p>
          <a:p>
            <a:pPr marL="742950" lvl="1" indent="-285750">
              <a:spcBef>
                <a:spcPts val="400"/>
              </a:spcBef>
              <a:buClr>
                <a:srgbClr val="FF9933"/>
              </a:buClr>
              <a:buSzPts val="2000"/>
              <a:buChar char="–"/>
            </a:pPr>
            <a:r>
              <a:rPr lang="cs-CZ" sz="2400" b="1" dirty="0">
                <a:latin typeface="Corbel" panose="020B0503020204020204" pitchFamily="34" charset="0"/>
              </a:rPr>
              <a:t>Víra ve spravedlivý svět </a:t>
            </a:r>
            <a:r>
              <a:rPr lang="cs-CZ" sz="2400" dirty="0">
                <a:latin typeface="Corbel" panose="020B0503020204020204" pitchFamily="34" charset="0"/>
              </a:rPr>
              <a:t>– dobré věci se stávají dobrým lidem a špatné špatným</a:t>
            </a:r>
            <a:endParaRPr sz="2000" dirty="0">
              <a:latin typeface="Corbel" panose="020B0503020204020204" pitchFamily="34" charset="0"/>
            </a:endParaRPr>
          </a:p>
          <a:p>
            <a:pPr marL="742950" lvl="1" indent="-285750">
              <a:spcBef>
                <a:spcPts val="400"/>
              </a:spcBef>
              <a:buClr>
                <a:srgbClr val="FF9933"/>
              </a:buClr>
              <a:buSzPts val="2000"/>
              <a:buChar char="–"/>
            </a:pPr>
            <a:r>
              <a:rPr lang="cs-CZ" sz="2400" dirty="0">
                <a:latin typeface="Corbel" panose="020B0503020204020204" pitchFamily="34" charset="0"/>
              </a:rPr>
              <a:t>Snaha dát světu řád a bezpečí, obnovit pocit kontroly</a:t>
            </a:r>
            <a:endParaRPr sz="2000" dirty="0">
              <a:latin typeface="Corbel" panose="020B0503020204020204" pitchFamily="34" charset="0"/>
            </a:endParaRPr>
          </a:p>
          <a:p>
            <a:pPr marL="742950" lvl="1" indent="-158750">
              <a:spcBef>
                <a:spcPts val="400"/>
              </a:spcBef>
              <a:buClr>
                <a:srgbClr val="FF9933"/>
              </a:buClr>
              <a:buSzPts val="2000"/>
              <a:buNone/>
            </a:pPr>
            <a:endParaRPr sz="2400" dirty="0">
              <a:latin typeface="Corbel" panose="020B0503020204020204" pitchFamily="34" charset="0"/>
            </a:endParaRPr>
          </a:p>
          <a:p>
            <a:pPr marL="342900" indent="-342900">
              <a:spcBef>
                <a:spcPts val="480"/>
              </a:spcBef>
              <a:buClr>
                <a:srgbClr val="FF9933"/>
              </a:buClr>
              <a:buSzPts val="2400"/>
            </a:pPr>
            <a:r>
              <a:rPr lang="cs-CZ" sz="2800" dirty="0">
                <a:latin typeface="Corbel" panose="020B0503020204020204" pitchFamily="34" charset="0"/>
              </a:rPr>
              <a:t>Základem práce je nehodnotit!</a:t>
            </a:r>
            <a:endParaRPr sz="2400" dirty="0">
              <a:latin typeface="Corbel" panose="020B0503020204020204" pitchFamily="34" charset="0"/>
            </a:endParaRPr>
          </a:p>
          <a:p>
            <a:pPr marL="742950" lvl="1" indent="-285750">
              <a:spcBef>
                <a:spcPts val="400"/>
              </a:spcBef>
              <a:buClr>
                <a:srgbClr val="FF9933"/>
              </a:buClr>
              <a:buSzPts val="2000"/>
              <a:buChar char="–"/>
            </a:pPr>
            <a:r>
              <a:rPr lang="cs-CZ" sz="2400" dirty="0">
                <a:latin typeface="Corbel" panose="020B0503020204020204" pitchFamily="34" charset="0"/>
              </a:rPr>
              <a:t>Oběti se hodnotí samy</a:t>
            </a:r>
            <a:endParaRPr sz="2000" dirty="0">
              <a:latin typeface="Corbel" panose="020B0503020204020204" pitchFamily="34" charset="0"/>
            </a:endParaRPr>
          </a:p>
          <a:p>
            <a:pPr marL="742950" lvl="1" indent="-285750">
              <a:spcBef>
                <a:spcPts val="400"/>
              </a:spcBef>
              <a:buClr>
                <a:srgbClr val="FF9933"/>
              </a:buClr>
              <a:buSzPts val="2000"/>
              <a:buChar char="–"/>
            </a:pPr>
            <a:r>
              <a:rPr lang="cs-CZ" sz="2400" dirty="0">
                <a:latin typeface="Corbel" panose="020B0503020204020204" pitchFamily="34" charset="0"/>
              </a:rPr>
              <a:t>Nikomu tím nepomůžeme</a:t>
            </a:r>
            <a:endParaRPr sz="2000" dirty="0">
              <a:latin typeface="Corbel" panose="020B0503020204020204" pitchFamily="34" charset="0"/>
            </a:endParaRPr>
          </a:p>
          <a:p>
            <a:pPr marL="742950" lvl="1" indent="-158750">
              <a:spcBef>
                <a:spcPts val="400"/>
              </a:spcBef>
              <a:buClr>
                <a:srgbClr val="FF9933"/>
              </a:buClr>
              <a:buSzPts val="2000"/>
              <a:buNone/>
            </a:pPr>
            <a:endParaRPr sz="2400" dirty="0">
              <a:latin typeface="Corbel" panose="020B0503020204020204" pitchFamily="34" charset="0"/>
            </a:endParaRPr>
          </a:p>
          <a:p>
            <a:pPr marL="342900" indent="-342900">
              <a:spcBef>
                <a:spcPts val="480"/>
              </a:spcBef>
              <a:buClr>
                <a:srgbClr val="FF9933"/>
              </a:buClr>
              <a:buSzPts val="2400"/>
            </a:pPr>
            <a:r>
              <a:rPr lang="cs-CZ" sz="2800" dirty="0">
                <a:latin typeface="Corbel" panose="020B0503020204020204" pitchFamily="34" charset="0"/>
              </a:rPr>
              <a:t>Otázka na vás – jak se tomu vyhnout?</a:t>
            </a:r>
            <a:endParaRPr sz="2400" dirty="0">
              <a:latin typeface="Corbel" panose="020B0503020204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</a:t>
            </a:r>
          </a:p>
        </p:txBody>
      </p:sp>
    </p:spTree>
    <p:extLst>
      <p:ext uri="{BB962C8B-B14F-4D97-AF65-F5344CB8AC3E}">
        <p14:creationId xmlns:p14="http://schemas.microsoft.com/office/powerpoint/2010/main" val="365093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C000"/>
              </a:buClr>
              <a:defRPr/>
            </a:pPr>
            <a:r>
              <a:rPr lang="cs-CZ" sz="3200" dirty="0">
                <a:latin typeface="Corbel" panose="020B0503020204020204" pitchFamily="34" charset="0"/>
                <a:cs typeface="Segoe UI" panose="020B0502040204020203" pitchFamily="34" charset="0"/>
              </a:rPr>
              <a:t>zacházejte opatrně s mocí a kontrolou</a:t>
            </a:r>
          </a:p>
          <a:p>
            <a:pPr>
              <a:buClr>
                <a:srgbClr val="FFC000"/>
              </a:buClr>
              <a:defRPr/>
            </a:pPr>
            <a:r>
              <a:rPr lang="cs-CZ" sz="3200" dirty="0">
                <a:latin typeface="Corbel" panose="020B0503020204020204" pitchFamily="34" charset="0"/>
                <a:cs typeface="Segoe UI" panose="020B0502040204020203" pitchFamily="34" charset="0"/>
              </a:rPr>
              <a:t>zachovejte si neutralitu a nasazení</a:t>
            </a:r>
          </a:p>
          <a:p>
            <a:pPr>
              <a:buClr>
                <a:srgbClr val="FFC000"/>
              </a:buClr>
              <a:defRPr/>
            </a:pPr>
            <a:r>
              <a:rPr lang="cs-CZ" sz="3200" dirty="0">
                <a:latin typeface="Corbel" panose="020B0503020204020204" pitchFamily="34" charset="0"/>
                <a:cs typeface="Segoe UI" panose="020B0502040204020203" pitchFamily="34" charset="0"/>
              </a:rPr>
              <a:t>zachovejte si pochopení a empatii</a:t>
            </a:r>
          </a:p>
          <a:p>
            <a:pPr>
              <a:buClr>
                <a:srgbClr val="FFC000"/>
              </a:buClr>
              <a:defRPr/>
            </a:pPr>
            <a:r>
              <a:rPr lang="cs-CZ" sz="3200" dirty="0">
                <a:latin typeface="Corbel" panose="020B0503020204020204" pitchFamily="34" charset="0"/>
                <a:cs typeface="Segoe UI" panose="020B0502040204020203" pitchFamily="34" charset="0"/>
              </a:rPr>
              <a:t>budujte důvěru</a:t>
            </a:r>
          </a:p>
          <a:p>
            <a:pPr>
              <a:buClr>
                <a:srgbClr val="FFC000"/>
              </a:buClr>
              <a:defRPr/>
            </a:pPr>
            <a:r>
              <a:rPr lang="cs-CZ" sz="3200" dirty="0">
                <a:latin typeface="Corbel" panose="020B0503020204020204" pitchFamily="34" charset="0"/>
                <a:cs typeface="Segoe UI" panose="020B0502040204020203" pitchFamily="34" charset="0"/>
              </a:rPr>
              <a:t>veďte ke svépomoci, prosazení práva na sebeurčení, obnovení a znovuvytvoření vztahů, posilujte osobnost</a:t>
            </a:r>
          </a:p>
          <a:p>
            <a:pPr>
              <a:buClr>
                <a:srgbClr val="FFC000"/>
              </a:buClr>
              <a:defRPr/>
            </a:pPr>
            <a:r>
              <a:rPr lang="cs-CZ" sz="3200" dirty="0">
                <a:latin typeface="Corbel" panose="020B0503020204020204" pitchFamily="34" charset="0"/>
                <a:cs typeface="Segoe UI" panose="020B0502040204020203" pitchFamily="34" charset="0"/>
              </a:rPr>
              <a:t>malé kroky, zaměření na blízkou budoucnost</a:t>
            </a:r>
          </a:p>
          <a:p>
            <a:pPr marL="0" indent="0">
              <a:buNone/>
              <a:defRPr/>
            </a:pPr>
            <a:endParaRPr lang="cs-CZ" sz="2200" dirty="0">
              <a:latin typeface="Corbel" panose="020B0503020204020204" pitchFamily="34" charset="0"/>
              <a:cs typeface="Segoe UI" panose="020B0502040204020203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>
                <a:latin typeface="Corbel" panose="020B0503020204020204" pitchFamily="34" charset="0"/>
              </a:rPr>
              <a:t>Specifika přístupu - shrnutí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175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br>
              <a:rPr lang="cs-CZ" altLang="cs-CZ" sz="4800" dirty="0"/>
            </a:br>
            <a:br>
              <a:rPr lang="cs-CZ" altLang="cs-CZ" sz="5400" b="1" dirty="0"/>
            </a:br>
            <a:r>
              <a:rPr lang="cs-CZ" altLang="cs-CZ" sz="5400" b="1" dirty="0"/>
              <a:t>Komunikace s obětí DN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 b="1" dirty="0"/>
              <a:t>Jak komunikovat </a:t>
            </a:r>
            <a:r>
              <a:rPr lang="cs-CZ" sz="2400" dirty="0"/>
              <a:t>– obecné zásady, aktivní naslouchání</a:t>
            </a:r>
          </a:p>
          <a:p>
            <a:r>
              <a:rPr lang="cs-CZ" sz="2400" b="1" dirty="0"/>
              <a:t>Nácvik</a:t>
            </a:r>
          </a:p>
          <a:p>
            <a:r>
              <a:rPr lang="cs-CZ" sz="2400" b="1" dirty="0"/>
              <a:t>„Nároční“ klienti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8105876"/>
      </p:ext>
    </p:extLst>
  </p:cSld>
  <p:clrMapOvr>
    <a:masterClrMapping/>
  </p:clrMapOvr>
</p:sld>
</file>

<file path=ppt/theme/theme1.xml><?xml version="1.0" encoding="utf-8"?>
<a:theme xmlns:a="http://schemas.openxmlformats.org/drawingml/2006/main" name="P8_Krizová intervence 2023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B11A6C18-5406-41EE-B76F-0B8E3B4C955C}" vid="{00C1CD9A-9A4D-4155-9DFF-08C6318FEBF5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P8_Krizová intervence 2023</Template>
  <TotalTime>9974</TotalTime>
  <Words>2583</Words>
  <Application>Microsoft Office PowerPoint</Application>
  <PresentationFormat>Širokoúhlá obrazovka</PresentationFormat>
  <Paragraphs>286</Paragraphs>
  <Slides>33</Slides>
  <Notes>30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0" baseType="lpstr">
      <vt:lpstr>Arial</vt:lpstr>
      <vt:lpstr>Calibri</vt:lpstr>
      <vt:lpstr>Corbel</vt:lpstr>
      <vt:lpstr>Courier New</vt:lpstr>
      <vt:lpstr>Segoe UI</vt:lpstr>
      <vt:lpstr>Wingdings</vt:lpstr>
      <vt:lpstr>P8_Krizová intervence 2023</vt:lpstr>
      <vt:lpstr>Komunikace s obětí domácího násilí</vt:lpstr>
      <vt:lpstr>Specifika přístupu</vt:lpstr>
      <vt:lpstr>Trauma-informovaný přístup</vt:lpstr>
      <vt:lpstr>Trauma-informovaný přístup</vt:lpstr>
      <vt:lpstr>Model fází změny</vt:lpstr>
      <vt:lpstr>Role autority a míra kontroly</vt:lpstr>
      <vt:lpstr>Hodnocení</vt:lpstr>
      <vt:lpstr>Specifika přístupu - shrnutí</vt:lpstr>
      <vt:lpstr>  Komunikace s obětí DN</vt:lpstr>
      <vt:lpstr>Komunikace</vt:lpstr>
      <vt:lpstr>Prezentace aplikace PowerPoint</vt:lpstr>
      <vt:lpstr>Jak komunikovat s klienty, abychom si dobře rozuměli?</vt:lpstr>
      <vt:lpstr>Proč je to důležité?</vt:lpstr>
      <vt:lpstr>Poradenský model</vt:lpstr>
      <vt:lpstr>Zásady komunikace</vt:lpstr>
      <vt:lpstr>Prezentace aplikace PowerPoint</vt:lpstr>
      <vt:lpstr>Prezentace aplikace PowerPoint</vt:lpstr>
      <vt:lpstr>Aktivní naslouchání</vt:lpstr>
      <vt:lpstr>Prezentace aplikace PowerPoint</vt:lpstr>
      <vt:lpstr>Prezentace aplikace PowerPoint</vt:lpstr>
      <vt:lpstr>Příklady vět</vt:lpstr>
      <vt:lpstr>Praktický nácvik</vt:lpstr>
      <vt:lpstr>„Náročné projevy“ klientů</vt:lpstr>
      <vt:lpstr>Plačící klient</vt:lpstr>
      <vt:lpstr>Prezentace aplikace PowerPoint</vt:lpstr>
      <vt:lpstr>Mlčenlivý klient </vt:lpstr>
      <vt:lpstr>Naštvaný/agresivní klient</vt:lpstr>
      <vt:lpstr>Prezentace aplikace PowerPoint</vt:lpstr>
      <vt:lpstr>Nedobrovolný klient, klient v odporu</vt:lpstr>
      <vt:lpstr>Manipulativní klient</vt:lpstr>
      <vt:lpstr>„Chyby“ v aktivním naslouchání</vt:lpstr>
      <vt:lpstr>Kde se to naučit?</vt:lpstr>
      <vt:lpstr>Prezentace aplikace PowerPoint</vt:lpstr>
    </vt:vector>
  </TitlesOfParts>
  <Company>Liga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Pomoc obětem domácího násilí</dc:title>
  <dc:creator>Jitka</dc:creator>
  <cp:lastModifiedBy>Mária Chocholáčková</cp:lastModifiedBy>
  <cp:revision>465</cp:revision>
  <cp:lastPrinted>2017-09-26T09:11:04Z</cp:lastPrinted>
  <dcterms:created xsi:type="dcterms:W3CDTF">2008-03-20T11:25:02Z</dcterms:created>
  <dcterms:modified xsi:type="dcterms:W3CDTF">2024-10-15T14:54:13Z</dcterms:modified>
</cp:coreProperties>
</file>