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notesMasterIdLst>
    <p:notesMasterId r:id="rId28"/>
  </p:notesMasterIdLst>
  <p:handoutMasterIdLst>
    <p:handoutMasterId r:id="rId29"/>
  </p:handoutMasterIdLst>
  <p:sldIdLst>
    <p:sldId id="370" r:id="rId2"/>
    <p:sldId id="499" r:id="rId3"/>
    <p:sldId id="454" r:id="rId4"/>
    <p:sldId id="470" r:id="rId5"/>
    <p:sldId id="482" r:id="rId6"/>
    <p:sldId id="481" r:id="rId7"/>
    <p:sldId id="471" r:id="rId8"/>
    <p:sldId id="496" r:id="rId9"/>
    <p:sldId id="473" r:id="rId10"/>
    <p:sldId id="476" r:id="rId11"/>
    <p:sldId id="477" r:id="rId12"/>
    <p:sldId id="498" r:id="rId13"/>
    <p:sldId id="474" r:id="rId14"/>
    <p:sldId id="475" r:id="rId15"/>
    <p:sldId id="489" r:id="rId16"/>
    <p:sldId id="392" r:id="rId17"/>
    <p:sldId id="479" r:id="rId18"/>
    <p:sldId id="478" r:id="rId19"/>
    <p:sldId id="485" r:id="rId20"/>
    <p:sldId id="486" r:id="rId21"/>
    <p:sldId id="491" r:id="rId22"/>
    <p:sldId id="492" r:id="rId23"/>
    <p:sldId id="493" r:id="rId24"/>
    <p:sldId id="494" r:id="rId25"/>
    <p:sldId id="500" r:id="rId26"/>
    <p:sldId id="497" r:id="rId27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CA000"/>
    <a:srgbClr val="FF9900"/>
    <a:srgbClr val="9C9D9F"/>
    <a:srgbClr val="006600"/>
    <a:srgbClr val="FFC00F"/>
    <a:srgbClr val="FFC010"/>
    <a:srgbClr val="FFB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2" autoAdjust="0"/>
    <p:restoredTop sz="81205" autoAdjust="0"/>
  </p:normalViewPr>
  <p:slideViewPr>
    <p:cSldViewPr>
      <p:cViewPr varScale="1">
        <p:scale>
          <a:sx n="92" d="100"/>
          <a:sy n="92" d="100"/>
        </p:scale>
        <p:origin x="19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2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C58FFE-9A29-49AB-960D-7BCD57EE6CE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32935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3289F7-75B1-404C-9F5D-288CDBE1FA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3550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jeco.cz/fixace-psychologi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ojeco.cz/anton-semjonovic-makarenko" TargetMode="External"/><Relationship Id="rId4" Type="http://schemas.openxmlformats.org/officeDocument/2006/relationships/hyperlink" Target="https://www.cojeco.cz/zpevnovani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4548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err="1"/>
              <a:t>Modelovka</a:t>
            </a:r>
            <a:endParaRPr lang="cs-CZ" alt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84608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Aktivita</a:t>
            </a:r>
            <a:r>
              <a:rPr lang="cs-CZ" baseline="0" dirty="0"/>
              <a:t> zhruba na 10-15 minut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96860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Modelovka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27053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63655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79441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38399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5530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Obsah bezpečnostního balíčku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63116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199038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Korektivní zkušenost - Kognitivní mluvení o tom → aktivace niterného</a:t>
            </a:r>
            <a:r>
              <a:rPr lang="cs-CZ" baseline="0" dirty="0"/>
              <a:t> pocitu spolu s agresí, které funguje jako obranný mechanismus </a:t>
            </a:r>
            <a:r>
              <a:rPr lang="cs-CZ" dirty="0"/>
              <a:t>→ zprostředkování</a:t>
            </a:r>
            <a:r>
              <a:rPr lang="cs-CZ" baseline="0" dirty="0"/>
              <a:t> korektivní zkušenosti</a:t>
            </a:r>
            <a:endParaRPr lang="cs-CZ" dirty="0"/>
          </a:p>
          <a:p>
            <a:endParaRPr lang="cs-CZ" dirty="0"/>
          </a:p>
          <a:p>
            <a:r>
              <a:rPr lang="cs-CZ" dirty="0"/>
              <a:t>Cíl psychoterapeutické metody vypracované v USA. Prostřednictvím korektivní zkušenosti mají být odstraněny nežádoucí následky dřívějších zkušenosti, které přetrvávají jako patologické </a:t>
            </a:r>
            <a:r>
              <a:rPr lang="cs-CZ" dirty="0">
                <a:hlinkClick r:id="rId3"/>
              </a:rPr>
              <a:t>fixace</a:t>
            </a:r>
            <a:r>
              <a:rPr lang="cs-CZ" dirty="0"/>
              <a:t> a ovlivňují chování jedince v mezilidských vztazích. Podstatou korektivní zkušenosti je umožnit jedinci, aby získal novou zkušenost podobnou té, na kterou má vypracovanou maladaptivní reakci, ovšem bez negativního </a:t>
            </a:r>
            <a:r>
              <a:rPr lang="cs-CZ" dirty="0">
                <a:hlinkClick r:id="rId4"/>
              </a:rPr>
              <a:t>posilování</a:t>
            </a:r>
            <a:r>
              <a:rPr lang="cs-CZ" dirty="0"/>
              <a:t>. Terapeut reaguje na vyvolaný projev léčeného jinak, než léčený očekává. Situace podobné korektivní zkušenosti vytvářel </a:t>
            </a:r>
            <a:r>
              <a:rPr lang="cs-CZ" dirty="0">
                <a:hlinkClick r:id="rId5"/>
              </a:rPr>
              <a:t>A. S. </a:t>
            </a:r>
            <a:r>
              <a:rPr lang="cs-CZ" dirty="0" err="1">
                <a:hlinkClick r:id="rId5"/>
              </a:rPr>
              <a:t>Makarenko</a:t>
            </a:r>
            <a:r>
              <a:rPr lang="cs-CZ" dirty="0"/>
              <a:t>, když například pověřil chlapce bývalého zloděje – opatrováním peněz ostatních žáků.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9520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175857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>
            <a:extLst/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8517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14084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18557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73684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89851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5581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64919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43557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EFEFB3B-9262-4A6C-A736-65956D089AA7}" type="datetimeFigureOut">
              <a:rPr lang="cs-CZ"/>
              <a:pPr>
                <a:defRPr/>
              </a:pPr>
              <a:t>23. 10. 2024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9C2FFA-499C-4A16-A1C6-4CD0BE8066E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489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09B9EB0-5E27-4A5B-A81F-213434E5C94D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398FB4-86F6-4F14-B216-7F4212DC9E8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8853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B1287D-15EB-4679-95E7-74EABFE5CC1B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6E9082-0012-42B0-B4DB-BA4FDE469C4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99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15C584-9FF1-464D-A8AB-0299D9F3A848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79506F-83D3-4598-9A13-2C49425F964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109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469559-EF01-4F74-AE37-AE79206694E1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BF3B6D-4FB7-4B79-A669-136EF85CECD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014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6C3C16-9C6C-44F7-8260-59838BE5A484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605678-DD09-46C8-837E-5B0E04B07F6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57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4050936-67AF-4833-A488-3AFD928E4EFA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9AA5CD-FE65-4DF9-8855-D3920B5CF65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93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AE7886-F4A7-426A-9774-23AAD3CBDDDE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416ED7-0151-44CC-9BED-2EDEB8D401F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524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838FDC-944B-4FB4-98D2-5BBD45FBFCB1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5627D7-804C-46CF-883D-AAC18066AD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528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92CD02-6E29-45A7-B1C8-CC18A621D0E5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C4276F-D4A7-49C6-AE73-9EC0258BA68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063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56A039-B718-4A37-88FC-3BC77E1C82E3}" type="datetimeFigureOut">
              <a:rPr lang="cs-CZ"/>
              <a:pPr>
                <a:defRPr/>
              </a:pPr>
              <a:t>23. 10. 2024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B651DA-CA51-4A08-A68C-89501654CD3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42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1Evwgu369J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wOLOPommK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69561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b="1" dirty="0"/>
              <a:t>Principy poradenství obětem domácího násilí</a:t>
            </a:r>
            <a:endParaRPr lang="cs-CZ" altLang="cs-CZ" sz="2800" b="1" dirty="0">
              <a:latin typeface="Source Sans Pro"/>
            </a:endParaRPr>
          </a:p>
        </p:txBody>
      </p:sp>
      <p:sp>
        <p:nvSpPr>
          <p:cNvPr id="2" name="Zástupný symbol pro obsah 4"/>
          <p:cNvSpPr>
            <a:spLocks noGrp="1"/>
          </p:cNvSpPr>
          <p:nvPr>
            <p:ph type="subTitle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endParaRPr lang="cs-CZ" altLang="cs-CZ" sz="2400" b="1" dirty="0"/>
          </a:p>
          <a:p>
            <a:pPr eaLnBrk="1" hangingPunct="1">
              <a:buFontTx/>
              <a:buNone/>
              <a:defRPr/>
            </a:pPr>
            <a:endParaRPr lang="cs-CZ" altLang="cs-CZ" sz="2400" b="1" dirty="0"/>
          </a:p>
          <a:p>
            <a:pPr eaLnBrk="1" hangingPunct="1">
              <a:buFontTx/>
              <a:buNone/>
              <a:defRPr/>
            </a:pPr>
            <a:endParaRPr lang="cs-CZ" alt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203666" y="5782806"/>
            <a:ext cx="87518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cs-CZ" sz="2000" dirty="0">
                <a:latin typeface="+mn-lt"/>
              </a:rPr>
              <a:t>Mgr. Zuzana Žoudlíková</a:t>
            </a:r>
          </a:p>
          <a:p>
            <a:pPr algn="r" eaLnBrk="1" hangingPunct="1">
              <a:defRPr/>
            </a:pPr>
            <a:r>
              <a:rPr lang="cs-CZ" sz="2000" dirty="0">
                <a:latin typeface="+mn-lt"/>
              </a:rPr>
              <a:t>23. 10. 2024</a:t>
            </a:r>
          </a:p>
        </p:txBody>
      </p:sp>
      <p:pic>
        <p:nvPicPr>
          <p:cNvPr id="5" name="Picture 4" descr="http://www.persefona.cz/img/sliderPoradenst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8" y="2210136"/>
            <a:ext cx="8110284" cy="306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70335" y="332656"/>
            <a:ext cx="61919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latin typeface="+mn-lt"/>
                <a:ea typeface="+mj-ea"/>
                <a:cs typeface="+mj-cs"/>
              </a:rPr>
              <a:t>Oblasti k mapování</a:t>
            </a:r>
          </a:p>
        </p:txBody>
      </p:sp>
      <p:sp>
        <p:nvSpPr>
          <p:cNvPr id="26627" name="Text Box 36"/>
          <p:cNvSpPr txBox="1">
            <a:spLocks noChangeArrowheads="1"/>
          </p:cNvSpPr>
          <p:nvPr/>
        </p:nvSpPr>
        <p:spPr bwMode="auto">
          <a:xfrm>
            <a:off x="16376" y="159502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5975" indent="-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Situace obecně + prožívání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Chování násilné osoby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Formy násilí a intenzita, míra ohrožení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Očekávání, zakázka, cíl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Zkušenosti s podobnou situací, </a:t>
            </a:r>
            <a:r>
              <a:rPr lang="cs-CZ" altLang="cs-CZ" sz="2800" dirty="0">
                <a:latin typeface="+mn-lt"/>
              </a:rPr>
              <a:t>pokusy o řešení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Vztahy – partnerský, rodinné, přátelské, pracovní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Zaměstnání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cs-CZ" altLang="cs-CZ" sz="28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935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16979" y="404664"/>
            <a:ext cx="5975945" cy="61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Oblasti k mapování</a:t>
            </a:r>
          </a:p>
        </p:txBody>
      </p:sp>
      <p:sp>
        <p:nvSpPr>
          <p:cNvPr id="28675" name="Text Box 36"/>
          <p:cNvSpPr txBox="1">
            <a:spLocks noChangeArrowheads="1"/>
          </p:cNvSpPr>
          <p:nvPr/>
        </p:nvSpPr>
        <p:spPr bwMode="auto">
          <a:xfrm>
            <a:off x="-31552" y="1628800"/>
            <a:ext cx="90730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5975" indent="-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Děti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Zdravotní stav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Finance (dluhy, sociální dávky, příjmy…)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Bydlení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Sociální sítě a podpůrné subjekty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Instituce</a:t>
            </a:r>
          </a:p>
          <a:p>
            <a:pPr lvl="1" eaLnBrk="1" hangingPunct="1">
              <a:lnSpc>
                <a:spcPct val="15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n-lt"/>
              </a:rPr>
              <a:t>Zájmy a koníčky, jiné zdroje, </a:t>
            </a:r>
            <a:r>
              <a:rPr lang="cs-CZ" sz="2800" dirty="0">
                <a:latin typeface="+mn-lt"/>
              </a:rPr>
              <a:t>vyrovnávací strategie</a:t>
            </a:r>
          </a:p>
        </p:txBody>
      </p:sp>
    </p:spTree>
    <p:extLst>
      <p:ext uri="{BB962C8B-B14F-4D97-AF65-F5344CB8AC3E}">
        <p14:creationId xmlns:p14="http://schemas.microsoft.com/office/powerpoint/2010/main" val="294364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704" y="404664"/>
            <a:ext cx="8579296" cy="1282154"/>
          </a:xfrm>
        </p:spPr>
        <p:txBody>
          <a:bodyPr/>
          <a:lstStyle/>
          <a:p>
            <a:r>
              <a:rPr lang="cs-CZ" sz="2800" dirty="0"/>
              <a:t>Formulace zakázky a cíle klienta - aktivita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752528"/>
          </a:xfrm>
        </p:spPr>
        <p:txBody>
          <a:bodyPr/>
          <a:lstStyle/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Zkuste si ve dvojicích formulovat nějakou zakázku a cíl práce klienta v kontextu DN?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Jak byste je zjišťovali*y a mapovali*y?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Co mohou být dosažitelné cíle a co podle vás naopak nelze poradenstvím dosáhnout?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Jakým způsobem byste se daných klientových cílů snažili*y dosáhnout?</a:t>
            </a:r>
          </a:p>
        </p:txBody>
      </p:sp>
    </p:spTree>
    <p:extLst>
      <p:ext uri="{BB962C8B-B14F-4D97-AF65-F5344CB8AC3E}">
        <p14:creationId xmlns:p14="http://schemas.microsoft.com/office/powerpoint/2010/main" val="84013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3200" dirty="0"/>
              <a:t>Fáze poradenského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60848"/>
            <a:ext cx="8579296" cy="499715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Fáze 2: Formulace zakázky a cíle klienta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zjistit, čeho by chtěl klient dosáhnout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hodnocení cílů, výběr cíle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zkoumání reálnosti cíle  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hodnocení možnosti k dosažení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hledání konkrétního řešení a zvažování možných rizik a předností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sumarizace a parafráze</a:t>
            </a:r>
          </a:p>
        </p:txBody>
      </p:sp>
    </p:spTree>
    <p:extLst>
      <p:ext uri="{BB962C8B-B14F-4D97-AF65-F5344CB8AC3E}">
        <p14:creationId xmlns:p14="http://schemas.microsoft.com/office/powerpoint/2010/main" val="255628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/>
          <a:lstStyle/>
          <a:p>
            <a:r>
              <a:rPr lang="cs-CZ" sz="3200" dirty="0"/>
              <a:t>Fáze poradenského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>
                <a:latin typeface="+mj-lt"/>
              </a:rPr>
              <a:t>Fáze</a:t>
            </a:r>
            <a:r>
              <a:rPr lang="de-DE" sz="2400" b="1" dirty="0">
                <a:latin typeface="+mj-lt"/>
              </a:rPr>
              <a:t> 3: </a:t>
            </a:r>
            <a:r>
              <a:rPr lang="de-DE" sz="2400" b="1" dirty="0" err="1">
                <a:latin typeface="+mj-lt"/>
              </a:rPr>
              <a:t>Plán</a:t>
            </a:r>
            <a:r>
              <a:rPr lang="de-DE" sz="2400" b="1" dirty="0">
                <a:latin typeface="+mj-lt"/>
              </a:rPr>
              <a:t> a </a:t>
            </a:r>
            <a:r>
              <a:rPr lang="de-DE" sz="2400" b="1" dirty="0" err="1">
                <a:latin typeface="+mj-lt"/>
              </a:rPr>
              <a:t>prostředky</a:t>
            </a:r>
            <a:r>
              <a:rPr lang="de-DE" sz="2400" b="1" dirty="0">
                <a:latin typeface="+mj-lt"/>
              </a:rPr>
              <a:t> k </a:t>
            </a:r>
            <a:r>
              <a:rPr lang="de-DE" sz="2400" b="1" dirty="0" err="1">
                <a:latin typeface="+mj-lt"/>
              </a:rPr>
              <a:t>dosažení</a:t>
            </a:r>
            <a:r>
              <a:rPr lang="de-DE" sz="2400" b="1" dirty="0">
                <a:latin typeface="+mj-lt"/>
              </a:rPr>
              <a:t> </a:t>
            </a:r>
            <a:r>
              <a:rPr lang="de-DE" sz="2400" b="1" dirty="0" err="1">
                <a:latin typeface="+mj-lt"/>
              </a:rPr>
              <a:t>cíle</a:t>
            </a:r>
            <a:endParaRPr lang="cs-CZ" sz="2400" b="1" dirty="0">
              <a:latin typeface="+mj-lt"/>
            </a:endParaRPr>
          </a:p>
          <a:p>
            <a:pPr marL="0" indent="0">
              <a:buNone/>
            </a:pPr>
            <a:endParaRPr lang="cs-CZ" sz="2400" b="1" dirty="0">
              <a:latin typeface="Source Sans Pro"/>
            </a:endParaRP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jak dosáhnout zvolených cílů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alternativy, důsledky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podpora k uskutečnění kroků v praxi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zvyšování kompetencí klienta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závěr, nabídka</a:t>
            </a:r>
          </a:p>
        </p:txBody>
      </p:sp>
    </p:spTree>
    <p:extLst>
      <p:ext uri="{BB962C8B-B14F-4D97-AF65-F5344CB8AC3E}">
        <p14:creationId xmlns:p14="http://schemas.microsoft.com/office/powerpoint/2010/main" val="138072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cs-CZ" sz="3600" dirty="0"/>
              <a:t>Příprava bezpečnostního plánu</a:t>
            </a:r>
            <a:br>
              <a:rPr lang="cs-CZ" sz="3600" dirty="0">
                <a:latin typeface="Source Sans Pro"/>
              </a:rPr>
            </a:br>
            <a:endParaRPr lang="cs-CZ" sz="36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9448"/>
            <a:ext cx="8435280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I. Identifikace rizikových faktorů 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latin typeface="Source Sans Pro"/>
              </a:rPr>
              <a:t>prostor oběti pro vyjádření jejího subjektivního vnímání násilí a jeho vývoje</a:t>
            </a:r>
          </a:p>
          <a:p>
            <a:pPr marL="0" indent="0">
              <a:buNone/>
            </a:pPr>
            <a:endParaRPr lang="cs-CZ" sz="2000" dirty="0">
              <a:latin typeface="Source Sans Pro"/>
            </a:endParaRP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Formy a nebezpečnost násilí ve vztahu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Odhad o</a:t>
            </a:r>
            <a:r>
              <a:rPr lang="cs-CZ" altLang="cs-CZ" sz="2400" dirty="0">
                <a:cs typeface="Arial" panose="020B0604020202020204" pitchFamily="34" charset="0"/>
              </a:rPr>
              <a:t>becných sklonů násilné osoby k násilí</a:t>
            </a:r>
            <a:endParaRPr lang="cs-CZ" sz="2400" dirty="0">
              <a:cs typeface="Arial" panose="020B0604020202020204" pitchFamily="34" charset="0"/>
            </a:endParaRP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Odhad zranitelnosti ohrožené osoby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Signály zvýšeného rizika</a:t>
            </a:r>
          </a:p>
          <a:p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232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150414" y="1700808"/>
            <a:ext cx="8770615" cy="475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Clr>
                <a:srgbClr val="FF9900"/>
              </a:buClr>
              <a:buNone/>
              <a:defRPr/>
            </a:pPr>
            <a:r>
              <a:rPr lang="cs-CZ" altLang="cs-CZ" sz="2400" b="1" dirty="0">
                <a:latin typeface="+mj-lt"/>
              </a:rPr>
              <a:t>Formy násilí ve vztahu k blízké osobě</a:t>
            </a:r>
          </a:p>
          <a:p>
            <a:pPr marL="0" indent="0" eaLnBrk="1" hangingPunct="1">
              <a:buClr>
                <a:srgbClr val="FF9900"/>
              </a:buClr>
              <a:buNone/>
              <a:defRPr/>
            </a:pPr>
            <a:endParaRPr lang="cs-CZ" altLang="cs-CZ" sz="2400" b="1" dirty="0">
              <a:latin typeface="+mj-lt"/>
            </a:endParaRPr>
          </a:p>
          <a:p>
            <a:pPr lvl="1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n-lt"/>
              </a:rPr>
              <a:t>Dopouští se násilná osoba závažného fyzického nebo sexuálního násilí?</a:t>
            </a:r>
          </a:p>
          <a:p>
            <a:pPr lvl="1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n-lt"/>
              </a:rPr>
              <a:t>Vyhrožuje závažným násilím, sděluje své násilné úmysly?</a:t>
            </a:r>
          </a:p>
          <a:p>
            <a:pPr lvl="1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n-lt"/>
              </a:rPr>
              <a:t>Dochází ke stupňování fyzického/sexuálního násilí nebo vyhrůžek a úmyslů?</a:t>
            </a:r>
          </a:p>
          <a:p>
            <a:pPr lvl="1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+mn-lt"/>
              </a:rPr>
              <a:t>Má násilná osoba názory a postoje, které schvalují násilí?</a:t>
            </a:r>
          </a:p>
        </p:txBody>
      </p:sp>
      <p:sp>
        <p:nvSpPr>
          <p:cNvPr id="36867" name="Nadpis 1"/>
          <p:cNvSpPr>
            <a:spLocks noGrp="1"/>
          </p:cNvSpPr>
          <p:nvPr>
            <p:ph type="ctrTitle" idx="4294967295"/>
          </p:nvPr>
        </p:nvSpPr>
        <p:spPr bwMode="auto">
          <a:xfrm>
            <a:off x="1835149" y="116632"/>
            <a:ext cx="5401146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1600" dirty="0">
                <a:latin typeface="Source Sans Pro"/>
              </a:rPr>
              <a:t>  </a:t>
            </a:r>
            <a:br>
              <a:rPr lang="cs-CZ" altLang="cs-CZ" sz="4000" dirty="0">
                <a:latin typeface="Source Sans Pro"/>
              </a:rPr>
            </a:br>
            <a:r>
              <a:rPr lang="cs-CZ" altLang="cs-CZ" sz="3600" dirty="0"/>
              <a:t>Odhad nebezpečnosti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altLang="cs-CZ" sz="1800" dirty="0">
                <a:latin typeface="Source Sans Pro"/>
              </a:rPr>
              <a:t> </a:t>
            </a:r>
            <a:br>
              <a:rPr lang="cs-CZ" altLang="cs-CZ" dirty="0">
                <a:latin typeface="Source Sans Pro"/>
              </a:rPr>
            </a:br>
            <a:r>
              <a:rPr lang="cs-CZ" altLang="cs-CZ" sz="3600" dirty="0"/>
              <a:t>Odhad nebezpečnosti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229200"/>
          </a:xfrm>
        </p:spPr>
        <p:txBody>
          <a:bodyPr/>
          <a:lstStyle/>
          <a:p>
            <a:pPr marL="0" indent="0" eaLnBrk="1" hangingPunct="1">
              <a:buClr>
                <a:srgbClr val="FF9900"/>
              </a:buClr>
              <a:buNone/>
              <a:defRPr/>
            </a:pPr>
            <a:r>
              <a:rPr lang="cs-CZ" altLang="cs-CZ" sz="2400" b="1" dirty="0">
                <a:latin typeface="+mj-lt"/>
              </a:rPr>
              <a:t>Obecné sklony násilné osoby (NO) k násilí</a:t>
            </a:r>
          </a:p>
          <a:p>
            <a:pPr marL="0" indent="0" eaLnBrk="1" hangingPunct="1">
              <a:buClr>
                <a:srgbClr val="FF9900"/>
              </a:buClr>
              <a:buNone/>
              <a:defRPr/>
            </a:pPr>
            <a:endParaRPr lang="cs-CZ" altLang="cs-CZ" sz="2400" b="1" dirty="0">
              <a:latin typeface="+mj-lt"/>
            </a:endParaRP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Dopouští se obecné kriminality?</a:t>
            </a: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Jsou informace o problémech v předchozích vztazích?</a:t>
            </a: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NO pracovní nebo finanční problémy?</a:t>
            </a: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NO problémy s toxikomanií a jinými závislostmi?</a:t>
            </a: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NO problémy v oblasti duševního zdraví?</a:t>
            </a:r>
          </a:p>
          <a:p>
            <a:pPr marL="804863" lvl="1" indent="-347663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Porušuje NO příkazy soudu a jiná nařízení?</a:t>
            </a: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cs-CZ" altLang="cs-CZ" dirty="0">
              <a:latin typeface="Source Sans Pro"/>
            </a:endParaRP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cs-CZ" altLang="cs-CZ" b="1" dirty="0">
              <a:latin typeface="Source Sans Pro"/>
            </a:endParaRPr>
          </a:p>
          <a:p>
            <a:pPr eaLnBrk="1" hangingPunct="1">
              <a:buClr>
                <a:srgbClr val="FF9900"/>
              </a:buClr>
              <a:defRPr/>
            </a:pPr>
            <a:endParaRPr lang="cs-CZ" altLang="cs-CZ" sz="2800" b="1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1655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2"/>
            <a:ext cx="8229600" cy="1143000"/>
          </a:xfrm>
        </p:spPr>
        <p:txBody>
          <a:bodyPr/>
          <a:lstStyle/>
          <a:p>
            <a:r>
              <a:rPr lang="cs-CZ" altLang="cs-CZ" sz="1800" dirty="0">
                <a:latin typeface="Source Sans Pro"/>
              </a:rPr>
              <a:t>  </a:t>
            </a:r>
            <a:br>
              <a:rPr lang="cs-CZ" altLang="cs-CZ" dirty="0">
                <a:latin typeface="Source Sans Pro"/>
              </a:rPr>
            </a:br>
            <a:r>
              <a:rPr lang="cs-CZ" altLang="cs-CZ" sz="3600" dirty="0"/>
              <a:t>Odhad nebezpečnosti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760" y="1556792"/>
            <a:ext cx="8892480" cy="4925144"/>
          </a:xfrm>
        </p:spPr>
        <p:txBody>
          <a:bodyPr/>
          <a:lstStyle/>
          <a:p>
            <a:pPr marL="0" indent="0" eaLnBrk="1" hangingPunct="1">
              <a:buClr>
                <a:srgbClr val="FF9900"/>
              </a:buClr>
              <a:buNone/>
              <a:defRPr/>
            </a:pPr>
            <a:r>
              <a:rPr lang="cs-CZ" altLang="cs-CZ" sz="2400" b="1" dirty="0">
                <a:latin typeface="+mj-lt"/>
              </a:rPr>
              <a:t> Zranitelnost ohrožené osoby</a:t>
            </a:r>
          </a:p>
          <a:p>
            <a:pPr marL="0" indent="0" eaLnBrk="1" hangingPunct="1">
              <a:buClr>
                <a:srgbClr val="FF9900"/>
              </a:buClr>
              <a:buNone/>
              <a:defRPr/>
            </a:pPr>
            <a:endParaRPr lang="cs-CZ" altLang="cs-CZ" sz="2400" b="1" dirty="0"/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Chová se ohrožená osoba rozporuplně ve vztahu k násilné osobě?</a:t>
            </a: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z násilné osoby extrémní strach?</a:t>
            </a: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ohrožená osoba problém se zajištěním svého bezpečí?</a:t>
            </a: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Existují objektivní překážky, které brání zajištění bezpečí pro ohroženou osobu (v místě bydliště, v zaměstnání…?)</a:t>
            </a:r>
          </a:p>
          <a:p>
            <a:pPr marL="800100" lvl="1" indent="-342900" eaLnBrk="1" hangingPunct="1"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Má ohrožená osoba závažné osobní problémy?</a:t>
            </a:r>
          </a:p>
          <a:p>
            <a:endParaRPr lang="cs-CZ" sz="28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4448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cs-CZ" altLang="cs-CZ" sz="3600" dirty="0"/>
              <a:t>Odhad nebezpečnosti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184576"/>
          </a:xfrm>
        </p:spPr>
        <p:txBody>
          <a:bodyPr/>
          <a:lstStyle/>
          <a:p>
            <a:pPr marL="0" lvl="0" indent="0">
              <a:buClr>
                <a:srgbClr val="FF9933"/>
              </a:buClr>
              <a:buNone/>
            </a:pPr>
            <a:r>
              <a:rPr lang="cs-CZ" sz="2400" b="1" dirty="0">
                <a:latin typeface="+mj-lt"/>
              </a:rPr>
              <a:t>Signály zvýšeného rizika </a:t>
            </a:r>
          </a:p>
          <a:p>
            <a:pPr marL="0" lvl="0" indent="0">
              <a:buClr>
                <a:srgbClr val="FF9933"/>
              </a:buClr>
              <a:buNone/>
            </a:pPr>
            <a:endParaRPr lang="cs-CZ" sz="2400" b="1" dirty="0">
              <a:latin typeface="+mj-lt"/>
            </a:endParaRP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je držitelem střelné zbraně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je konzumentem alkoholu, drog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vyhrožuje zabitím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napadá i děti; ubližuje zvířatům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již napadla i zakročující policisty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NO má sklony ke slídění či pronásledování osoby ohrožené DN, v minulosti tak již činila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2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sz="3600" b="1" dirty="0" err="1"/>
              <a:t>Brené</a:t>
            </a:r>
            <a:r>
              <a:rPr lang="cs-CZ" sz="3600" b="1" dirty="0"/>
              <a:t> Brown on </a:t>
            </a:r>
            <a:r>
              <a:rPr lang="cs-CZ" sz="3600" b="1" dirty="0" err="1"/>
              <a:t>Empathy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sz="2800" dirty="0">
              <a:hlinkClick r:id="rId2"/>
            </a:endParaRP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 algn="ctr">
              <a:buNone/>
            </a:pPr>
            <a:r>
              <a:rPr lang="cs-CZ" sz="2400" dirty="0">
                <a:hlinkClick r:id="rId2"/>
              </a:rPr>
              <a:t>https://www.youtube.com/watch?v=1Evwgu369Jw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83" y="1844824"/>
            <a:ext cx="5622033" cy="3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78112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II. Bezpečnostní plán pro oběti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Bude se stanovovat na základě aktuální situace oběti podle toho, zdali oběť: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A) je rozhodnutá/musí setrvat v násilném vztahu</a:t>
            </a:r>
          </a:p>
          <a:p>
            <a:pPr marL="0" indent="0">
              <a:buNone/>
            </a:pPr>
            <a:r>
              <a:rPr lang="cs-CZ" sz="2000" dirty="0"/>
              <a:t>B) chce odejít z násilného vztahu</a:t>
            </a:r>
          </a:p>
          <a:p>
            <a:pPr marL="0" indent="0">
              <a:buNone/>
            </a:pPr>
            <a:r>
              <a:rPr lang="cs-CZ" sz="2000" dirty="0"/>
              <a:t>C) již odešla od násilné osoby</a:t>
            </a: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461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cs-CZ" sz="2000" b="1" dirty="0">
                <a:latin typeface="Source Sans Pro"/>
              </a:rPr>
              <a:t>  </a:t>
            </a:r>
            <a:br>
              <a:rPr lang="cs-CZ" sz="4000" b="1" dirty="0">
                <a:latin typeface="Source Sans Pro"/>
              </a:rPr>
            </a:br>
            <a:r>
              <a:rPr lang="cs-CZ" sz="3200" dirty="0"/>
              <a:t>Bezpečnostní plán pro oběti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544036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400" b="1" dirty="0">
                <a:latin typeface="+mj-lt"/>
              </a:rPr>
              <a:t>Os. ohrožená v násilném vztahu setrvává</a:t>
            </a:r>
          </a:p>
          <a:p>
            <a:pPr marL="0" indent="0">
              <a:buNone/>
            </a:pPr>
            <a:endParaRPr lang="cs-CZ" sz="2400" b="1" dirty="0"/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mapování již existujících strategií, zvědomení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bezpečné místo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bezpečnostní plán pro děti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možnost odstranění zbraní z domu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strategie chování při akutním ohrožení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pomoc zvenčí – podpora, pomoc, zázemí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policie: kdo, jak zavolá, co může očekávat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možnosti zvýšení nezávislosti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25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40966"/>
          </a:xfrm>
        </p:spPr>
        <p:txBody>
          <a:bodyPr/>
          <a:lstStyle/>
          <a:p>
            <a:r>
              <a:rPr lang="cs-CZ" sz="4000" dirty="0">
                <a:latin typeface="Source Sans Pro"/>
              </a:rPr>
              <a:t>    </a:t>
            </a:r>
            <a:r>
              <a:rPr lang="cs-CZ" sz="3200" dirty="0"/>
              <a:t>Bezpečnostní plán pro oběti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52" y="1628800"/>
            <a:ext cx="9036496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B) Os. ohrožená plánuje násilnou os. opustit</a:t>
            </a:r>
          </a:p>
          <a:p>
            <a:pPr marL="0" indent="0">
              <a:buNone/>
            </a:pPr>
            <a:endParaRPr lang="cs-CZ" sz="2400" b="1" dirty="0">
              <a:latin typeface="Source Sans Pro"/>
            </a:endParaRP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místo, doprava tam, tel. čísla, finance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co vzít s sebou, co sbalit předem, u koho nechat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 a kdy bezpečně odejít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přesměrování pošty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 zajistit, aby jí násilná os. nenašla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podpůrná síť (komu se svěřit, požádat o pomoc)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 bude jezdit do práce / školy pro děti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jaká právní opatření/opatření ohledně péče o děti mohou pomoci (OSPOD)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7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080120"/>
          </a:xfrm>
        </p:spPr>
        <p:txBody>
          <a:bodyPr/>
          <a:lstStyle/>
          <a:p>
            <a:r>
              <a:rPr lang="cs-CZ" sz="2000" dirty="0">
                <a:latin typeface="Source Sans Pro"/>
              </a:rPr>
              <a:t>  </a:t>
            </a:r>
            <a:br>
              <a:rPr lang="cs-CZ" dirty="0"/>
            </a:br>
            <a:r>
              <a:rPr lang="cs-CZ" dirty="0"/>
              <a:t>        </a:t>
            </a:r>
            <a:r>
              <a:rPr lang="cs-CZ" sz="3200" dirty="0"/>
              <a:t>Obsah bezpečnostního balíčku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842304"/>
          </a:xfrm>
        </p:spPr>
        <p:txBody>
          <a:bodyPr numCol="2"/>
          <a:lstStyle/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občanský a řidičský průkaz, pas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dokumenty (k bytu, rozvodu, rozhodnutí soudu, pojištění)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oddací list, rodné listy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průkazy zdravotní pojišťovny, léky a lékařské zprávy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kreditní karty, vkladní knížky, čísla účtů, peníze v hotovosti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důkazní materiál o násilí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klíče od bytu, kanceláře, auta - případně duplikáty 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mobil a adresář s důležitými telefonními kontakty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oblečení, hračky pro děti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předměty citové hodnoty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3507" y="5661248"/>
            <a:ext cx="88569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ource Sans Pro"/>
              </a:rPr>
              <a:t>Minimum: karta zdravotní pojišťovny, občanský průkaz, platební karta, hotovost, v kopiích – oddací list, rodné listy dětí, soudní rozhodnutí, oblečení,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43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892" y="31288"/>
            <a:ext cx="8229600" cy="1143000"/>
          </a:xfrm>
        </p:spPr>
        <p:txBody>
          <a:bodyPr/>
          <a:lstStyle/>
          <a:p>
            <a:r>
              <a:rPr lang="cs-CZ" sz="2000" dirty="0">
                <a:latin typeface="Source Sans Pro"/>
              </a:rPr>
              <a:t> </a:t>
            </a:r>
            <a:br>
              <a:rPr lang="cs-CZ" sz="4000" dirty="0">
                <a:latin typeface="Source Sans Pro"/>
              </a:rPr>
            </a:br>
            <a:r>
              <a:rPr lang="cs-CZ" sz="3600" dirty="0"/>
              <a:t>Bezpečnostní plán pro oběti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116" y="1700808"/>
            <a:ext cx="8856984" cy="5440362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C) Oběť od násilné osoby již odešla</a:t>
            </a:r>
          </a:p>
          <a:p>
            <a:pPr marL="0" indent="0">
              <a:buNone/>
            </a:pPr>
            <a:endParaRPr lang="cs-CZ" sz="2400" dirty="0">
              <a:latin typeface="Source Sans Pro"/>
            </a:endParaRP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zvýšení bezpečí v místě bydliště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informování blízkých, domluva případné pomoci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informování </a:t>
            </a:r>
            <a:r>
              <a:rPr lang="cs-CZ" sz="2400" dirty="0" err="1"/>
              <a:t>OSPODu</a:t>
            </a:r>
            <a:r>
              <a:rPr lang="cs-CZ" sz="2400" dirty="0"/>
              <a:t> (možnost utajení bydliště)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ochrana dětí – informace ve škole/školce?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informace zaměstnavateli? – domluva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sociální síť podpory včetně dalších služeb pomoci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možnost změnit zvyklosti, místa</a:t>
            </a:r>
          </a:p>
          <a:p>
            <a:pPr lvl="1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právní aspekty odchodu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84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cs-CZ" sz="3200" dirty="0"/>
              <a:t>Dobrý </a:t>
            </a:r>
            <a:r>
              <a:rPr lang="cs-CZ" sz="3200" dirty="0" err="1"/>
              <a:t>Will</a:t>
            </a:r>
            <a:r>
              <a:rPr lang="cs-CZ" sz="3200" dirty="0"/>
              <a:t> </a:t>
            </a:r>
            <a:r>
              <a:rPr lang="cs-CZ" sz="3200" dirty="0" err="1"/>
              <a:t>Hunting</a:t>
            </a:r>
            <a:r>
              <a:rPr lang="cs-CZ" sz="3200" dirty="0"/>
              <a:t> – Nemůžeš za to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652" y="1772816"/>
            <a:ext cx="6264696" cy="363679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31132" y="5730991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https://www.youtube.com/watch?v=WwOLOPommKY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91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323528" y="1772816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4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dirty="0"/>
              <a:t>Děkuji Vám za pozornost!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4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/>
              <a:t>Persefona z.s., Gorkého 17, Brno</a:t>
            </a:r>
          </a:p>
        </p:txBody>
      </p:sp>
    </p:spTree>
    <p:extLst>
      <p:ext uri="{BB962C8B-B14F-4D97-AF65-F5344CB8AC3E}">
        <p14:creationId xmlns:p14="http://schemas.microsoft.com/office/powerpoint/2010/main" val="32477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333375"/>
            <a:ext cx="73136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Poradenství obecně 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916832"/>
            <a:ext cx="8713787" cy="5229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5975" lvl="1" indent="-358775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informace, rady, vedení a podpora ve vztahu partnerské spolupráce </a:t>
            </a:r>
          </a:p>
          <a:p>
            <a:pPr marL="815975" lvl="1" indent="-358775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přiměřeně k situaci klienta a jeho životním cílům a potřebám </a:t>
            </a:r>
          </a:p>
          <a:p>
            <a:pPr marL="815975" lvl="1" indent="-358775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mapování vlastních sil a zdrojů klienta i zdrojů okolí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815975" lvl="1" indent="-358775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panose="020B0604020202020204" pitchFamily="34" charset="0"/>
              </a:rPr>
              <a:t>Cíl - zlepšit schopnost klienta se v situaci orientovat, co nejlépe ji řešit nebo přijmout (včetně přijetí zodpovědnosti za důsledky rozhodnutí)</a:t>
            </a:r>
            <a:endParaRPr lang="cs-CZ" altLang="cs-CZ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 bwMode="auto">
          <a:xfrm>
            <a:off x="685800" y="332656"/>
            <a:ext cx="777240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 dirty="0">
                <a:latin typeface="+mn-lt"/>
              </a:rPr>
              <a:t>Formy poradenství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 bwMode="auto">
          <a:xfrm>
            <a:off x="107950" y="1700808"/>
            <a:ext cx="8928100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5975" lvl="1" indent="-358775" algn="l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Právní - informace z oblasti rodinného, občanského, trestního, správního a sociálního práva, sepsání příslušného právního podání…</a:t>
            </a:r>
          </a:p>
          <a:p>
            <a:pPr marL="815975" lvl="1" indent="-358775" algn="l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15975" lvl="1" indent="-358775" algn="l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Sociální - úvodní konzultace, mapování, orientace klienta v jeho situaci, příprava na bezpečný odchod, navazující služby, orientace v systému sociálních dávek, problematika bydlení, poskytování informací v oblasti zaměstnanosti, trénink dovedností… </a:t>
            </a:r>
          </a:p>
          <a:p>
            <a:pPr marL="815975" lvl="1" indent="-358775" algn="l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15975" lvl="1" indent="-358775" algn="l" eaLnBrk="1" hangingPunct="1"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Psychologické – orientace v situaci, ujasnění cílů, podpora, zvýšení náhledu, sebepoznání, mapování zdrojů a možností ovlivnění situace klientem…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ctrTitle"/>
          </p:nvPr>
        </p:nvSpPr>
        <p:spPr bwMode="auto">
          <a:xfrm>
            <a:off x="685800" y="332656"/>
            <a:ext cx="7772400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200" dirty="0"/>
              <a:t>Úvodní konzultace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760" y="1700808"/>
            <a:ext cx="8892480" cy="5256882"/>
          </a:xfrm>
        </p:spPr>
        <p:txBody>
          <a:bodyPr/>
          <a:lstStyle/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představení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voda, usazení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seznámení s průběhem a cílem úvodní konzultace, časem 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seznámení s pravidly, principy služby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prostor pro dotazy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vytvoření bezpečí, mapování, domluva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ujasnění práv, zvýšení náhledu</a:t>
            </a:r>
          </a:p>
          <a:p>
            <a:pPr marL="815975" lvl="1" indent="-358775" algn="l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podpora k vlastní ochraně, důkazy, policie…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457200" lvl="0" indent="-457200" algn="l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3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sz="1800" dirty="0">
                <a:latin typeface="Source Sans Pro"/>
              </a:rPr>
              <a:t> </a:t>
            </a:r>
            <a:br>
              <a:rPr lang="cs-CZ" sz="4000" dirty="0">
                <a:latin typeface="Source Sans Pro"/>
              </a:rPr>
            </a:br>
            <a:r>
              <a:rPr lang="cs-CZ" sz="3200" dirty="0"/>
              <a:t>Základní model poradenství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56" y="2060848"/>
            <a:ext cx="8964488" cy="496855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/>
              <a:t>1) Naslouchání, bezpečný vztah, emoce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arenR"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2) Informování, edukace (o právech, DN…)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3) Ulehčování, pomoc v hledání řešení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4) Navracení sebedůvěry, zdroje, podpora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>
              <a:latin typeface="Source Sans Pro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>
              <a:latin typeface="Source Sans Pro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401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/>
          <a:lstStyle/>
          <a:p>
            <a:r>
              <a:rPr lang="cs-CZ" sz="3200" dirty="0"/>
              <a:t>Obecně je věnována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525963"/>
          </a:xfrm>
        </p:spPr>
        <p:txBody>
          <a:bodyPr/>
          <a:lstStyle/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očekávání klienta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osobním cílům a jejich průběžnému hodnocení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informacím relevantním k naplnění osobního cíle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odhadu nebezpečnosti a intenzitě násilí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možnostem řešení situace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požadavkům klienta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bezpečnostnímu plánu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9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2000" dirty="0">
                <a:latin typeface="Source Sans Pro"/>
              </a:rPr>
              <a:t>  </a:t>
            </a:r>
            <a:br>
              <a:rPr lang="cs-CZ" sz="4000" dirty="0">
                <a:latin typeface="Source Sans Pro"/>
              </a:rPr>
            </a:br>
            <a:r>
              <a:rPr lang="cs-CZ" sz="3200" dirty="0"/>
              <a:t>Zásady poradenského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640" y="1916832"/>
            <a:ext cx="8766720" cy="4680520"/>
          </a:xfrm>
        </p:spPr>
        <p:txBody>
          <a:bodyPr/>
          <a:lstStyle/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Svoboda klienta </a:t>
            </a:r>
            <a:r>
              <a:rPr lang="cs-CZ" sz="2400" dirty="0">
                <a:cs typeface="Arial" panose="020B0604020202020204" pitchFamily="34" charset="0"/>
              </a:rPr>
              <a:t>– co bude řešit, o čem mluvit, jak se rozhodne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Respekt ke klientovi </a:t>
            </a:r>
            <a:r>
              <a:rPr lang="cs-CZ" sz="2400" dirty="0">
                <a:cs typeface="Arial" panose="020B0604020202020204" pitchFamily="34" charset="0"/>
              </a:rPr>
              <a:t>– akceptace, přijetí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Důvěrnost</a:t>
            </a:r>
            <a:r>
              <a:rPr lang="cs-CZ" sz="2400" dirty="0">
                <a:cs typeface="Arial" panose="020B0604020202020204" pitchFamily="34" charset="0"/>
              </a:rPr>
              <a:t> – mlčenlivost 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Spolupráce</a:t>
            </a:r>
            <a:r>
              <a:rPr lang="cs-CZ" sz="2400" dirty="0">
                <a:cs typeface="Arial" panose="020B0604020202020204" pitchFamily="34" charset="0"/>
              </a:rPr>
              <a:t> – motivace klienta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Důvěra ve zdroje, možnou změnu </a:t>
            </a:r>
            <a:r>
              <a:rPr lang="cs-CZ" sz="2400" dirty="0">
                <a:cs typeface="Arial" panose="020B0604020202020204" pitchFamily="34" charset="0"/>
              </a:rPr>
              <a:t>– optimismus, naděje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Porozumění </a:t>
            </a:r>
            <a:r>
              <a:rPr lang="cs-CZ" sz="2400" dirty="0">
                <a:cs typeface="Arial" panose="020B0604020202020204" pitchFamily="34" charset="0"/>
              </a:rPr>
              <a:t>– klientovu světu, situaci, hodnotám, problému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8683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70186"/>
          </a:xfrm>
        </p:spPr>
        <p:txBody>
          <a:bodyPr/>
          <a:lstStyle/>
          <a:p>
            <a:r>
              <a:rPr lang="cs-CZ" sz="2000" dirty="0">
                <a:latin typeface="Source Sans Pro"/>
              </a:rPr>
              <a:t>  </a:t>
            </a:r>
            <a:br>
              <a:rPr lang="cs-CZ" sz="4000" dirty="0">
                <a:latin typeface="Source Sans Pro"/>
              </a:rPr>
            </a:br>
            <a:r>
              <a:rPr lang="cs-CZ" sz="2400" dirty="0"/>
              <a:t>Fáze poradenského procesu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dirty="0" err="1"/>
              <a:t>Eganův</a:t>
            </a:r>
            <a:r>
              <a:rPr lang="cs-CZ" sz="2400" dirty="0"/>
              <a:t> model pomáhajícího procesu)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/>
              <a:t>Fáze</a:t>
            </a:r>
            <a:r>
              <a:rPr lang="de-DE" sz="2400" b="1" dirty="0"/>
              <a:t> 1: </a:t>
            </a:r>
            <a:r>
              <a:rPr lang="de-DE" sz="2400" b="1" dirty="0" err="1"/>
              <a:t>Mapování</a:t>
            </a:r>
            <a:r>
              <a:rPr lang="de-DE" sz="2400" b="1" dirty="0"/>
              <a:t> </a:t>
            </a:r>
            <a:r>
              <a:rPr lang="de-DE" sz="2400" b="1" dirty="0" err="1"/>
              <a:t>problému</a:t>
            </a:r>
            <a:endParaRPr lang="cs-CZ" sz="2400" b="1" dirty="0"/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vytvoření bezpečného prostředí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akceptace klientových postojů a názorů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zrcadlení emocí a prostor k ventilaci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vyjádření zájmu, otevřené otázky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nedochází k navrhování řešení</a:t>
            </a:r>
          </a:p>
          <a:p>
            <a:pPr marL="815975" lvl="1" indent="-358775" eaLnBrk="1" hangingPunct="1">
              <a:lnSpc>
                <a:spcPct val="150000"/>
              </a:lnSpc>
              <a:spcBef>
                <a:spcPct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cíl porozumět</a:t>
            </a:r>
          </a:p>
          <a:p>
            <a:pPr marL="0" indent="0">
              <a:buNone/>
            </a:pPr>
            <a:r>
              <a:rPr lang="cs-CZ" sz="1000" dirty="0"/>
              <a:t>  </a:t>
            </a:r>
          </a:p>
          <a:p>
            <a:pPr marL="0" indent="0" algn="ctr">
              <a:buNone/>
            </a:pPr>
            <a:r>
              <a:rPr lang="cs-CZ" sz="2000" b="1" dirty="0"/>
              <a:t>Pozor, ať mapování nepůsobí jako výslech!</a:t>
            </a:r>
          </a:p>
        </p:txBody>
      </p:sp>
    </p:spTree>
    <p:extLst>
      <p:ext uri="{BB962C8B-B14F-4D97-AF65-F5344CB8AC3E}">
        <p14:creationId xmlns:p14="http://schemas.microsoft.com/office/powerpoint/2010/main" val="39760441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9316</TotalTime>
  <Words>1408</Words>
  <Application>Microsoft Office PowerPoint</Application>
  <PresentationFormat>Předvádění na obrazovce (4:3)</PresentationFormat>
  <Paragraphs>238</Paragraphs>
  <Slides>26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Source Sans Pro</vt:lpstr>
      <vt:lpstr>1_Motiv systému Office</vt:lpstr>
      <vt:lpstr>Principy poradenství obětem domácího násilí</vt:lpstr>
      <vt:lpstr>Brené Brown on Empathy </vt:lpstr>
      <vt:lpstr>Poradenství obecně </vt:lpstr>
      <vt:lpstr>Formy poradenství</vt:lpstr>
      <vt:lpstr>Úvodní konzultace</vt:lpstr>
      <vt:lpstr>  Základní model poradenství</vt:lpstr>
      <vt:lpstr>Obecně je věnována pozornost</vt:lpstr>
      <vt:lpstr>   Zásady poradenského procesu</vt:lpstr>
      <vt:lpstr>   Fáze poradenského procesu (Eganův model pomáhajícího procesu) </vt:lpstr>
      <vt:lpstr>Prezentace aplikace PowerPoint</vt:lpstr>
      <vt:lpstr>Prezentace aplikace PowerPoint</vt:lpstr>
      <vt:lpstr>Formulace zakázky a cíle klienta - aktivita </vt:lpstr>
      <vt:lpstr> Fáze poradenského procesu</vt:lpstr>
      <vt:lpstr>Fáze poradenského procesu</vt:lpstr>
      <vt:lpstr>Příprava bezpečnostního plánu </vt:lpstr>
      <vt:lpstr>   Odhad nebezpečnosti</vt:lpstr>
      <vt:lpstr>  Odhad nebezpečnosti</vt:lpstr>
      <vt:lpstr>   Odhad nebezpečnosti</vt:lpstr>
      <vt:lpstr>Odhad nebezpečnosti</vt:lpstr>
      <vt:lpstr> </vt:lpstr>
      <vt:lpstr>   Bezpečnostní plán pro oběti</vt:lpstr>
      <vt:lpstr>    Bezpečnostní plán pro oběti</vt:lpstr>
      <vt:lpstr>           Obsah bezpečnostního balíčku</vt:lpstr>
      <vt:lpstr>  Bezpečnostní plán pro oběti</vt:lpstr>
      <vt:lpstr>Dobrý Will Hunting – Nemůžeš za to</vt:lpstr>
      <vt:lpstr>Prezentace aplikace PowerPoint</vt:lpstr>
    </vt:vector>
  </TitlesOfParts>
  <Company>Liga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obětem domácího násilí</dc:title>
  <dc:creator>Tereza Urbánková</dc:creator>
  <cp:lastModifiedBy>Zuzana Žoudlíková</cp:lastModifiedBy>
  <cp:revision>495</cp:revision>
  <cp:lastPrinted>2016-02-21T14:46:07Z</cp:lastPrinted>
  <dcterms:created xsi:type="dcterms:W3CDTF">2008-03-20T11:25:02Z</dcterms:created>
  <dcterms:modified xsi:type="dcterms:W3CDTF">2024-10-23T08:20:08Z</dcterms:modified>
</cp:coreProperties>
</file>