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6" r:id="rId1"/>
  </p:sldMasterIdLst>
  <p:notesMasterIdLst>
    <p:notesMasterId r:id="rId36"/>
  </p:notesMasterIdLst>
  <p:handoutMasterIdLst>
    <p:handoutMasterId r:id="rId37"/>
  </p:handoutMasterIdLst>
  <p:sldIdLst>
    <p:sldId id="284" r:id="rId2"/>
    <p:sldId id="328" r:id="rId3"/>
    <p:sldId id="338" r:id="rId4"/>
    <p:sldId id="288" r:id="rId5"/>
    <p:sldId id="320" r:id="rId6"/>
    <p:sldId id="261" r:id="rId7"/>
    <p:sldId id="323" r:id="rId8"/>
    <p:sldId id="321" r:id="rId9"/>
    <p:sldId id="322" r:id="rId10"/>
    <p:sldId id="286" r:id="rId11"/>
    <p:sldId id="304" r:id="rId12"/>
    <p:sldId id="303" r:id="rId13"/>
    <p:sldId id="305" r:id="rId14"/>
    <p:sldId id="307" r:id="rId15"/>
    <p:sldId id="306" r:id="rId16"/>
    <p:sldId id="333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29" r:id="rId25"/>
    <p:sldId id="318" r:id="rId26"/>
    <p:sldId id="330" r:id="rId27"/>
    <p:sldId id="324" r:id="rId28"/>
    <p:sldId id="326" r:id="rId29"/>
    <p:sldId id="331" r:id="rId30"/>
    <p:sldId id="337" r:id="rId31"/>
    <p:sldId id="325" r:id="rId32"/>
    <p:sldId id="332" r:id="rId33"/>
    <p:sldId id="319" r:id="rId34"/>
    <p:sldId id="334" r:id="rId35"/>
  </p:sldIdLst>
  <p:sldSz cx="12192000" cy="6858000"/>
  <p:notesSz cx="6797675" cy="987425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777777"/>
    <a:srgbClr val="5F5F5F"/>
    <a:srgbClr val="FFA347"/>
    <a:srgbClr val="FFBA75"/>
    <a:srgbClr val="DDDDDD"/>
    <a:srgbClr val="FF660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>
            <a:extLst>
              <a:ext uri="{FF2B5EF4-FFF2-40B4-BE49-F238E27FC236}">
                <a16:creationId xmlns:a16="http://schemas.microsoft.com/office/drawing/2014/main" xmlns="" id="{89F0CA86-0B55-4FDD-82EF-162EEA653A9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4915" name="Rectangle 3">
            <a:extLst>
              <a:ext uri="{FF2B5EF4-FFF2-40B4-BE49-F238E27FC236}">
                <a16:creationId xmlns:a16="http://schemas.microsoft.com/office/drawing/2014/main" xmlns="" id="{D574DE0A-DE6D-46C5-B292-0D544C092FA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4916" name="Rectangle 4">
            <a:extLst>
              <a:ext uri="{FF2B5EF4-FFF2-40B4-BE49-F238E27FC236}">
                <a16:creationId xmlns:a16="http://schemas.microsoft.com/office/drawing/2014/main" xmlns="" id="{E8F2CD62-183D-4382-8C48-9BD64829ED6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4917" name="Rectangle 5">
            <a:extLst>
              <a:ext uri="{FF2B5EF4-FFF2-40B4-BE49-F238E27FC236}">
                <a16:creationId xmlns:a16="http://schemas.microsoft.com/office/drawing/2014/main" xmlns="" id="{85AC5DAB-0E70-431E-B00F-FDEA690F4F0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4A4538BD-C83A-472F-961E-3246221AEB3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xmlns="" id="{6FC9BA52-F6F8-4E7A-95A1-A8E3DDB1CD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067B0667-20F7-43E1-88F4-369599F94D0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E62010C-FD49-41D0-991C-839689D80ECE}" type="datetimeFigureOut">
              <a:rPr lang="cs-CZ"/>
              <a:pPr>
                <a:defRPr/>
              </a:pPr>
              <a:t>08.11.2023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xmlns="" id="{BCDEB775-DCAF-476A-A8F1-6C8877006B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xmlns="" id="{3B9E1A90-1BE8-411C-851D-1560E5BB48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dirty="0"/>
              <a:t>Kliknutím lze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395A52FB-8A9A-4F57-B232-24A3DCC844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1DEEFF9E-47F5-463C-9C70-2949C8333B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17C04F-B2FF-49DE-BC92-94D8C30B932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700652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>
            <a:extLst>
              <a:ext uri="{FF2B5EF4-FFF2-40B4-BE49-F238E27FC236}">
                <a16:creationId xmlns:a16="http://schemas.microsoft.com/office/drawing/2014/main" xmlns="" id="{A4754986-15DF-4C10-BB0B-298FA5C101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8150" y="1235075"/>
            <a:ext cx="5921375" cy="33321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Zástupný symbol pro poznámky 2">
            <a:extLst>
              <a:ext uri="{FF2B5EF4-FFF2-40B4-BE49-F238E27FC236}">
                <a16:creationId xmlns:a16="http://schemas.microsoft.com/office/drawing/2014/main" xmlns="" id="{D5617BBF-ED18-4D43-8438-5D0608AA45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5604" name="Zástupný symbol pro číslo snímku 3">
            <a:extLst>
              <a:ext uri="{FF2B5EF4-FFF2-40B4-BE49-F238E27FC236}">
                <a16:creationId xmlns:a16="http://schemas.microsoft.com/office/drawing/2014/main" xmlns="" id="{47C78BBD-A2ED-4663-B185-F62BD80599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3E6CB30-220C-48B2-A4F6-FC1EC9F66E5A}" type="slidenum">
              <a:rPr lang="cs-CZ" altLang="cs-CZ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08359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 t="-10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75104" y="3268505"/>
            <a:ext cx="8290560" cy="1106129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Název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75104" y="4977353"/>
            <a:ext cx="8290560" cy="1279688"/>
          </a:xfrm>
        </p:spPr>
        <p:txBody>
          <a:bodyPr/>
          <a:lstStyle>
            <a:lvl1pPr marL="0" indent="0" algn="l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Jméno lektora, datum kurzu, pro koho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7ABB6-C8F2-42EF-8E71-5F94DFCFC50F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701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700"/>
            <a:ext cx="10515600" cy="1281113"/>
          </a:xfrm>
        </p:spPr>
        <p:txBody>
          <a:bodyPr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6505"/>
            <a:ext cx="10515600" cy="446045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189F-8868-4570-BEC7-B23393F48C79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079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124325"/>
          </a:xfrm>
        </p:spPr>
        <p:txBody>
          <a:bodyPr anchor="b"/>
          <a:lstStyle>
            <a:lvl1pPr algn="l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700337"/>
            <a:ext cx="10515600" cy="138931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33AB-93F9-4DDC-9712-D3F41C14BFAF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833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20253"/>
            <a:ext cx="5181600" cy="455670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20253"/>
            <a:ext cx="5181600" cy="455671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4A729-AB34-4FAC-BBEB-27CEACDBC2AE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735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283"/>
            <a:ext cx="10515600" cy="132556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08371"/>
            <a:ext cx="5157787" cy="8248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432283"/>
            <a:ext cx="5157787" cy="37573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160837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2283"/>
            <a:ext cx="5183188" cy="375737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8667-CEBB-4938-8C7D-91DD7CE7A2B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4989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D264-82DA-414E-AB8F-F89D9DF0FD6F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1410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88168"/>
            <a:ext cx="10515600" cy="4588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DB628-B215-455E-9002-4CCE24280DA3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7223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rbel" panose="020B0503020204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pgF2GzzGzw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hLsATwO0o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vof23CvjM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3PgH86OyEM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aguepride.cz/cs/kdo-jsme/media-download/ke-stazeni/139-socialni-sluzba-pratelska-k-lgbti-lidem-brozura-mpsv/file" TargetMode="External"/><Relationship Id="rId3" Type="http://schemas.openxmlformats.org/officeDocument/2006/relationships/hyperlink" Target="http://www.nasilinamuzich.cz/" TargetMode="External"/><Relationship Id="rId7" Type="http://schemas.openxmlformats.org/officeDocument/2006/relationships/hyperlink" Target="https://queerpsychologie.cz/doporucene-postupy/" TargetMode="External"/><Relationship Id="rId2" Type="http://schemas.openxmlformats.org/officeDocument/2006/relationships/hyperlink" Target="http://www.zivot90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chrance.cz/uploads-import/DISKRIMINACE/Vyzkum/Vyzkum-LGBT.pdf" TargetMode="External"/><Relationship Id="rId5" Type="http://schemas.openxmlformats.org/officeDocument/2006/relationships/hyperlink" Target="https://www.nudz.cz/pro-media/ke-stazeni/rozvoj-dusevni-pohody-u-transgender-klientu" TargetMode="External"/><Relationship Id="rId4" Type="http://schemas.openxmlformats.org/officeDocument/2006/relationships/hyperlink" Target="http://www.orfeus-cr.cz/" TargetMode="External"/><Relationship Id="rId9" Type="http://schemas.openxmlformats.org/officeDocument/2006/relationships/hyperlink" Target="https://praguepride.cz/cs/kdo-jsme/media-download/publikace/92-specifika-socialni-prace-respektujici-genderovou-sexualni-a-vztahovou-rozmanitost-cast-2/fil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xmlns="" id="{02451C8F-BD1A-4327-90D3-852FDC70F33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cs-CZ" sz="3100" b="1" kern="1200" dirty="0">
                <a:ea typeface="+mn-ea"/>
                <a:cs typeface="+mn-cs"/>
              </a:rPr>
              <a:t>Specifické skupiny ohrožené domácím a sexuálním </a:t>
            </a:r>
            <a:r>
              <a:rPr lang="cs-CZ" sz="3100" b="1" kern="1200" dirty="0" smtClean="0">
                <a:ea typeface="+mn-ea"/>
                <a:cs typeface="+mn-cs"/>
              </a:rPr>
              <a:t>násilím</a:t>
            </a:r>
            <a:r>
              <a:rPr lang="cs-CZ" sz="1200" b="1" dirty="0"/>
              <a:t/>
            </a:r>
            <a:br>
              <a:rPr lang="cs-CZ" sz="1200" b="1" dirty="0"/>
            </a:br>
            <a:endParaRPr lang="cs-CZ" sz="1200" b="1" dirty="0">
              <a:solidFill>
                <a:srgbClr val="77777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ource Sans Pro" panose="020B0503030403020204" pitchFamily="34" charset="-18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1" name="Rectangle 3">
            <a:extLst>
              <a:ext uri="{FF2B5EF4-FFF2-40B4-BE49-F238E27FC236}">
                <a16:creationId xmlns:a16="http://schemas.microsoft.com/office/drawing/2014/main" xmlns="" id="{56B6D481-F3BC-444E-BA87-89F98A4B6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cs-CZ" altLang="cs-CZ" sz="3200" b="1" kern="1200" dirty="0">
                <a:solidFill>
                  <a:schemeClr val="bg1"/>
                </a:solidFill>
              </a:rPr>
              <a:t>Specifické okolnosti násilí na seniorech</a:t>
            </a:r>
          </a:p>
        </p:txBody>
      </p:sp>
      <p:sp>
        <p:nvSpPr>
          <p:cNvPr id="24579" name="Rectangle 52">
            <a:extLst>
              <a:ext uri="{FF2B5EF4-FFF2-40B4-BE49-F238E27FC236}">
                <a16:creationId xmlns:a16="http://schemas.microsoft.com/office/drawing/2014/main" xmlns="" id="{12266B77-381C-4779-8E09-E70C6B16FF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A347"/>
              </a:buClr>
            </a:pP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Zdravotní handicap (poruchy motoriky, kognitivních a komunikačních funkcí apod.) </a:t>
            </a:r>
          </a:p>
          <a:p>
            <a:pPr>
              <a:buClr>
                <a:srgbClr val="FFA347"/>
              </a:buClr>
            </a:pP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Nízká informovanost </a:t>
            </a:r>
          </a:p>
          <a:p>
            <a:pPr>
              <a:buClr>
                <a:srgbClr val="FFA347"/>
              </a:buClr>
            </a:pP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Větší sociální izolovanost</a:t>
            </a:r>
          </a:p>
          <a:p>
            <a:pPr>
              <a:buClr>
                <a:srgbClr val="FFA347"/>
              </a:buClr>
            </a:pP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Zvýšená latence násilí</a:t>
            </a:r>
          </a:p>
          <a:p>
            <a:pPr>
              <a:buClr>
                <a:srgbClr val="FFA347"/>
              </a:buClr>
            </a:pP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Možnost získání příspěvku na péči ze strany příbuzných</a:t>
            </a:r>
          </a:p>
          <a:p>
            <a:pPr>
              <a:buClr>
                <a:srgbClr val="FFA347"/>
              </a:buClr>
            </a:pP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Závislost na násilné osobě – obava z bezmocnosti</a:t>
            </a:r>
          </a:p>
          <a:p>
            <a:pPr>
              <a:buClr>
                <a:srgbClr val="FFA347"/>
              </a:buClr>
            </a:pP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Pachatel je příbuzný</a:t>
            </a:r>
          </a:p>
          <a:p>
            <a:pPr>
              <a:buClr>
                <a:srgbClr val="FFA347"/>
              </a:buClr>
            </a:pP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Předsudky a stereotypy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xmlns="" id="{9265D2A1-D125-44F9-8090-01F799509F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600" b="1" kern="1200" dirty="0">
                <a:solidFill>
                  <a:schemeClr val="bg1"/>
                </a:solidFill>
              </a:rPr>
              <a:t>Jak zjistit ohrožení seniora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xmlns="" id="{644127FF-BEE7-4E9E-9E9C-0819772101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rgbClr val="FF6600"/>
              </a:buClr>
              <a:buSzPct val="120000"/>
            </a:pP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Znalost běžných návyků seniorů v rámci komunity (procházky, nákupy, lékař).</a:t>
            </a:r>
          </a:p>
          <a:p>
            <a:pPr>
              <a:lnSpc>
                <a:spcPct val="150000"/>
              </a:lnSpc>
              <a:buClr>
                <a:srgbClr val="FF6600"/>
              </a:buClr>
              <a:buSzPct val="120000"/>
            </a:pP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Vnímat, že jsme společnost, kde k těmto případům dochází.</a:t>
            </a:r>
          </a:p>
          <a:p>
            <a:pPr>
              <a:lnSpc>
                <a:spcPct val="150000"/>
              </a:lnSpc>
              <a:buClr>
                <a:srgbClr val="FF6600"/>
              </a:buClr>
              <a:buSzPct val="120000"/>
            </a:pP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Informovat kompetentní orgány a instituce.</a:t>
            </a:r>
          </a:p>
          <a:p>
            <a:pPr>
              <a:lnSpc>
                <a:spcPct val="150000"/>
              </a:lnSpc>
              <a:buClr>
                <a:srgbClr val="FF6600"/>
              </a:buClr>
              <a:buSzPct val="120000"/>
            </a:pP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Vytvářet záchytnou sít pomáhajících profesí.</a:t>
            </a:r>
          </a:p>
          <a:p>
            <a:pPr>
              <a:lnSpc>
                <a:spcPct val="150000"/>
              </a:lnSpc>
              <a:buClr>
                <a:srgbClr val="FF6600"/>
              </a:buClr>
              <a:buSzPct val="120000"/>
            </a:pP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Linky krizové pomoci</a:t>
            </a:r>
          </a:p>
          <a:p>
            <a:pPr eaLnBrk="1" hangingPunct="1"/>
            <a:endParaRPr lang="cs-CZ" altLang="cs-CZ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71F5D958-5759-4E8A-B15E-B9155E5AB5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cs-CZ" altLang="cs-CZ" sz="3600" b="1" kern="1200" dirty="0" smtClean="0">
                <a:solidFill>
                  <a:schemeClr val="bg1"/>
                </a:solidFill>
              </a:rPr>
              <a:t>Systémová </a:t>
            </a:r>
            <a:r>
              <a:rPr lang="cs-CZ" altLang="cs-CZ" sz="3600" b="1" kern="1200" dirty="0">
                <a:solidFill>
                  <a:schemeClr val="bg1"/>
                </a:solidFill>
              </a:rPr>
              <a:t>pomoc seniorům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xmlns="" id="{65B19A54-E205-4EE7-ACBD-6213C589F6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6600"/>
              </a:buClr>
              <a:buSzPct val="120000"/>
            </a:pP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Zvyšování informovanosti cílové skupiny</a:t>
            </a:r>
          </a:p>
          <a:p>
            <a:pPr>
              <a:buClr>
                <a:srgbClr val="FF6600"/>
              </a:buClr>
              <a:buSzPct val="120000"/>
            </a:pP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Důsledná kontrola kvality péče při přidělování příspěvků na péči</a:t>
            </a:r>
          </a:p>
          <a:p>
            <a:pPr>
              <a:buClr>
                <a:srgbClr val="FF6600"/>
              </a:buClr>
              <a:buSzPct val="120000"/>
            </a:pP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Sociální síť spočívající v existenci:</a:t>
            </a:r>
          </a:p>
          <a:p>
            <a:pPr lvl="1">
              <a:buClr>
                <a:srgbClr val="FF6600"/>
              </a:buClr>
              <a:buSzPct val="80000"/>
            </a:pP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poradenských zařízení</a:t>
            </a:r>
          </a:p>
          <a:p>
            <a:pPr lvl="1">
              <a:buClr>
                <a:srgbClr val="FF6600"/>
              </a:buClr>
              <a:buSzPct val="80000"/>
            </a:pP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informovaných poskytovatelů služeb pracujících se seniory</a:t>
            </a:r>
          </a:p>
          <a:p>
            <a:pPr lvl="1">
              <a:buClr>
                <a:srgbClr val="FF6600"/>
              </a:buClr>
              <a:buSzPct val="80000"/>
            </a:pP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azylových a krizových lůžek pro seniory</a:t>
            </a:r>
          </a:p>
          <a:p>
            <a:pPr>
              <a:buClr>
                <a:srgbClr val="FF6600"/>
              </a:buClr>
              <a:buSzPct val="120000"/>
            </a:pP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Senior telefon (Život90), Linka seniorů (</a:t>
            </a:r>
            <a:r>
              <a:rPr lang="cs-CZ" altLang="cs-CZ" sz="2400" dirty="0" err="1">
                <a:latin typeface="Corbel" panose="020B0503020204020204" pitchFamily="34" charset="0"/>
                <a:cs typeface="Calibri" panose="020F0502020204030204" pitchFamily="34" charset="0"/>
              </a:rPr>
              <a:t>Elpida</a:t>
            </a: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)</a:t>
            </a:r>
            <a:endParaRPr lang="cs-CZ" altLang="cs-CZ" sz="2400" b="1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Clr>
                <a:srgbClr val="FF6600"/>
              </a:buClr>
              <a:buSzPct val="120000"/>
              <a:buNone/>
            </a:pPr>
            <a:endParaRPr lang="cs-CZ" altLang="cs-CZ" sz="2400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Clr>
                <a:srgbClr val="FF6600"/>
              </a:buClr>
              <a:buSzPct val="120000"/>
              <a:buNone/>
            </a:pPr>
            <a:r>
              <a:rPr lang="cs-CZ" altLang="cs-CZ" sz="2000" dirty="0">
                <a:latin typeface="Corbel" panose="020B0503020204020204" pitchFamily="34" charset="0"/>
                <a:cs typeface="Calibri" panose="020F0502020204030204" pitchFamily="34" charset="0"/>
              </a:rPr>
              <a:t>Video násilí na seniorech: </a:t>
            </a:r>
            <a:r>
              <a:rPr lang="cs-CZ" altLang="cs-CZ" sz="2000" b="1" dirty="0">
                <a:latin typeface="Corbel" panose="020B0503020204020204" pitchFamily="34" charset="0"/>
                <a:cs typeface="Calibri" panose="020F0502020204030204" pitchFamily="34" charset="0"/>
                <a:hlinkClick r:id="rId2"/>
              </a:rPr>
              <a:t>https://www.youtube.com/watch?v=UpgF2GzzGzw</a:t>
            </a:r>
            <a:endParaRPr lang="cs-CZ" altLang="cs-CZ" sz="2000" b="1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FF6600"/>
              </a:buClr>
              <a:buSzPct val="120000"/>
              <a:buFont typeface="Courier New" panose="02070309020205020404" pitchFamily="49" charset="0"/>
              <a:buChar char="o"/>
            </a:pPr>
            <a:endParaRPr lang="cs-CZ" altLang="cs-CZ" sz="2400" b="1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b="1" dirty="0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cs-CZ" sz="2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xmlns="" id="{387ACE88-6A3A-41CA-AC1C-CD12774F45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cs-CZ" altLang="cs-CZ" sz="3600" b="1" kern="1200" dirty="0">
                <a:solidFill>
                  <a:schemeClr val="bg1"/>
                </a:solidFill>
              </a:rPr>
              <a:t>DN na osobách s disabilitou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xmlns="" id="{D9C1E28F-0620-4AB9-AF07-3FBAD81905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cs-CZ" altLang="cs-CZ" sz="2500" dirty="0"/>
          </a:p>
          <a:p>
            <a:pPr>
              <a:buClr>
                <a:srgbClr val="FF6600"/>
              </a:buClr>
              <a:buSzPct val="120000"/>
            </a:pP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Dle amerického výzkumu dochází k domácímu násilí asi v 5 % případech zdravotně postižených</a:t>
            </a:r>
          </a:p>
          <a:p>
            <a:pPr>
              <a:buClr>
                <a:srgbClr val="FF6600"/>
              </a:buClr>
              <a:buSzPct val="120000"/>
            </a:pPr>
            <a:endParaRPr lang="cs-CZ" altLang="cs-CZ" sz="2400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>
              <a:buClr>
                <a:srgbClr val="FF6600"/>
              </a:buClr>
              <a:buSzPct val="120000"/>
            </a:pP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Vztah pachatele a  oběti. Pachatel domácího násilí je ve 37 % současný nebo minulý manžel/</a:t>
            </a:r>
            <a:r>
              <a:rPr lang="cs-CZ" altLang="cs-CZ" sz="2400" dirty="0" err="1">
                <a:latin typeface="Corbel" panose="020B0503020204020204" pitchFamily="34" charset="0"/>
                <a:cs typeface="Calibri" panose="020F0502020204030204" pitchFamily="34" charset="0"/>
              </a:rPr>
              <a:t>ka</a:t>
            </a: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, v 15 % rodič, v 10 % sociální pracovník, ošetřovatel, v 10 % jiná osoba</a:t>
            </a:r>
          </a:p>
          <a:p>
            <a:pPr eaLnBrk="1" hangingPunct="1">
              <a:buClr>
                <a:srgbClr val="FF6600"/>
              </a:buClr>
              <a:buSzPct val="120000"/>
              <a:buFont typeface="Courier New" panose="02070309020205020404" pitchFamily="49" charset="0"/>
              <a:buChar char="o"/>
            </a:pPr>
            <a:endParaRPr lang="cs-CZ" altLang="cs-CZ" sz="2800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Clr>
                <a:srgbClr val="FF6600"/>
              </a:buClr>
              <a:buSzPct val="120000"/>
              <a:buNone/>
            </a:pPr>
            <a:endParaRPr lang="cs-CZ" altLang="cs-CZ" sz="2400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Clr>
                <a:srgbClr val="FF6600"/>
              </a:buClr>
              <a:buSzPct val="120000"/>
              <a:buNone/>
            </a:pP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Video: </a:t>
            </a: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  <a:hlinkClick r:id="rId2"/>
              </a:rPr>
              <a:t>https://www.youtube.com/watch?v=yhLsATwO0o4</a:t>
            </a:r>
            <a:endParaRPr lang="cs-CZ" altLang="cs-CZ" sz="2400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FF6600"/>
              </a:buClr>
              <a:buSzPct val="120000"/>
              <a:buFont typeface="Courier New" panose="02070309020205020404" pitchFamily="49" charset="0"/>
              <a:buChar char="o"/>
            </a:pPr>
            <a:endParaRPr lang="cs-CZ" altLang="cs-CZ" sz="2800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8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xmlns="" id="{A84CD8A2-7FE0-4689-9CB2-13E58DE82D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200" b="1" kern="1200" dirty="0" smtClean="0">
                <a:solidFill>
                  <a:schemeClr val="bg1"/>
                </a:solidFill>
              </a:rPr>
              <a:t>Specifické </a:t>
            </a:r>
            <a:r>
              <a:rPr lang="cs-CZ" altLang="cs-CZ" sz="3200" b="1" kern="1200" dirty="0">
                <a:solidFill>
                  <a:schemeClr val="bg1"/>
                </a:solidFill>
              </a:rPr>
              <a:t>formy DN u osob s disabilitou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xmlns="" id="{6CBF6E20-44B2-4BEA-B2F5-EA5503B3C8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6600"/>
              </a:buClr>
              <a:buSzPct val="120000"/>
            </a:pPr>
            <a:r>
              <a:rPr lang="cs-CZ" altLang="cs-CZ" sz="3200" dirty="0">
                <a:latin typeface="Corbel" panose="020B0503020204020204" pitchFamily="34" charset="0"/>
                <a:cs typeface="Calibri" panose="020F0502020204030204" pitchFamily="34" charset="0"/>
              </a:rPr>
              <a:t>zanedbávání druhou osobou (nedostatek výživy, kvalitní stravy, tekutin, péče o zevnějšek)</a:t>
            </a:r>
          </a:p>
          <a:p>
            <a:pPr>
              <a:buClr>
                <a:srgbClr val="FF6600"/>
              </a:buClr>
              <a:buSzPct val="120000"/>
            </a:pPr>
            <a:endParaRPr lang="cs-CZ" altLang="cs-CZ" sz="3200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>
              <a:buClr>
                <a:srgbClr val="FF6600"/>
              </a:buClr>
              <a:buSzPct val="120000"/>
            </a:pPr>
            <a:endParaRPr lang="cs-CZ" altLang="cs-CZ" sz="3200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>
              <a:buClr>
                <a:srgbClr val="FF6600"/>
              </a:buClr>
              <a:buSzPct val="120000"/>
            </a:pPr>
            <a:endParaRPr lang="cs-CZ" altLang="cs-CZ" sz="3200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>
              <a:buClr>
                <a:srgbClr val="FF6600"/>
              </a:buClr>
              <a:buSzPct val="120000"/>
            </a:pPr>
            <a:r>
              <a:rPr lang="cs-CZ" altLang="cs-CZ" sz="3200" dirty="0">
                <a:latin typeface="Corbel" panose="020B0503020204020204" pitchFamily="34" charset="0"/>
                <a:cs typeface="Calibri" panose="020F0502020204030204" pitchFamily="34" charset="0"/>
              </a:rPr>
              <a:t>vlastní zanedbání (kdy je osoba ponechána zcela bez péče)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xmlns="" id="{79CC1B85-2ED6-4461-8E0F-4674B4638F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200" b="1" kern="1200" dirty="0" smtClean="0">
                <a:solidFill>
                  <a:schemeClr val="bg1"/>
                </a:solidFill>
              </a:rPr>
              <a:t>Specifika </a:t>
            </a:r>
            <a:r>
              <a:rPr lang="cs-CZ" altLang="cs-CZ" sz="3200" b="1" kern="1200" dirty="0">
                <a:solidFill>
                  <a:schemeClr val="bg1"/>
                </a:solidFill>
              </a:rPr>
              <a:t>DN na osobách s disabilitou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xmlns="" id="{E664F37C-26E6-468B-88F7-810303EBA6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800" dirty="0">
                <a:latin typeface="Corbel" panose="020B0503020204020204" pitchFamily="34" charset="0"/>
                <a:cs typeface="Calibri" panose="020F0502020204030204" pitchFamily="34" charset="0"/>
              </a:rPr>
              <a:t>Základní okruhy problémů vyplývajících z domácího násilí na jedincích se zdravotním postižením lze vymezit následovně:</a:t>
            </a:r>
          </a:p>
          <a:p>
            <a:pPr lvl="1">
              <a:lnSpc>
                <a:spcPct val="150000"/>
              </a:lnSpc>
            </a:pPr>
            <a:r>
              <a:rPr lang="cs-CZ" altLang="cs-CZ" sz="1800" dirty="0">
                <a:latin typeface="Corbel" panose="020B0503020204020204" pitchFamily="34" charset="0"/>
                <a:cs typeface="Calibri" panose="020F0502020204030204" pitchFamily="34" charset="0"/>
              </a:rPr>
              <a:t>Výskyt zneužívání mužů i žen se zdravotním postižením je oproti intaktní populaci </a:t>
            </a:r>
            <a:r>
              <a:rPr lang="cs-CZ" altLang="cs-CZ" sz="1800" b="1" dirty="0">
                <a:latin typeface="Corbel" panose="020B0503020204020204" pitchFamily="34" charset="0"/>
                <a:cs typeface="Calibri" panose="020F0502020204030204" pitchFamily="34" charset="0"/>
              </a:rPr>
              <a:t>zvýšený</a:t>
            </a:r>
            <a:endParaRPr lang="cs-CZ" altLang="cs-CZ" sz="1800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cs-CZ" altLang="cs-CZ" sz="1800" b="1" dirty="0">
                <a:latin typeface="Corbel" panose="020B0503020204020204" pitchFamily="34" charset="0"/>
                <a:cs typeface="Calibri" panose="020F0502020204030204" pitchFamily="34" charset="0"/>
              </a:rPr>
              <a:t>Nejvíce jsou ohrožené ženy s mentálním handicapem a jinou duševní chorobou</a:t>
            </a:r>
          </a:p>
          <a:p>
            <a:pPr lvl="1">
              <a:lnSpc>
                <a:spcPct val="150000"/>
              </a:lnSpc>
            </a:pPr>
            <a:r>
              <a:rPr lang="cs-CZ" altLang="cs-CZ" sz="1800" dirty="0">
                <a:latin typeface="Corbel" panose="020B0503020204020204" pitchFamily="34" charset="0"/>
                <a:cs typeface="Calibri" panose="020F0502020204030204" pitchFamily="34" charset="0"/>
              </a:rPr>
              <a:t>Děti se zdravotním postižením jsou až </a:t>
            </a:r>
            <a:r>
              <a:rPr lang="cs-CZ" altLang="cs-CZ" sz="1800" b="1" dirty="0">
                <a:latin typeface="Corbel" panose="020B0503020204020204" pitchFamily="34" charset="0"/>
                <a:cs typeface="Calibri" panose="020F0502020204030204" pitchFamily="34" charset="0"/>
              </a:rPr>
              <a:t>dvakrát častěji </a:t>
            </a:r>
            <a:r>
              <a:rPr lang="cs-CZ" altLang="cs-CZ" sz="1800" dirty="0">
                <a:latin typeface="Corbel" panose="020B0503020204020204" pitchFamily="34" charset="0"/>
                <a:cs typeface="Calibri" panose="020F0502020204030204" pitchFamily="34" charset="0"/>
              </a:rPr>
              <a:t>fyzicky týrané a sexuálně zneužívané.</a:t>
            </a:r>
          </a:p>
          <a:p>
            <a:pPr lvl="1">
              <a:lnSpc>
                <a:spcPct val="150000"/>
              </a:lnSpc>
            </a:pPr>
            <a:r>
              <a:rPr lang="cs-CZ" altLang="cs-CZ" sz="1800" dirty="0">
                <a:latin typeface="Corbel" panose="020B0503020204020204" pitchFamily="34" charset="0"/>
                <a:cs typeface="Calibri" panose="020F0502020204030204" pitchFamily="34" charset="0"/>
              </a:rPr>
              <a:t>Lidé se zdravotním handicapem zůstávají v nebezpečných podmínkách podstatně </a:t>
            </a:r>
            <a:r>
              <a:rPr lang="cs-CZ" altLang="cs-CZ" sz="1800" b="1" dirty="0">
                <a:latin typeface="Corbel" panose="020B0503020204020204" pitchFamily="34" charset="0"/>
                <a:cs typeface="Calibri" panose="020F0502020204030204" pitchFamily="34" charset="0"/>
              </a:rPr>
              <a:t>delší</a:t>
            </a:r>
            <a:r>
              <a:rPr lang="cs-CZ" altLang="cs-CZ" sz="1800" dirty="0">
                <a:latin typeface="Corbel" panose="020B0503020204020204" pitchFamily="34" charset="0"/>
                <a:cs typeface="Calibri" panose="020F0502020204030204" pitchFamily="34" charset="0"/>
              </a:rPr>
              <a:t>, mnohdy až </a:t>
            </a:r>
            <a:r>
              <a:rPr lang="cs-CZ" altLang="cs-CZ" sz="1800" b="1" dirty="0">
                <a:latin typeface="Corbel" panose="020B0503020204020204" pitchFamily="34" charset="0"/>
                <a:cs typeface="Calibri" panose="020F0502020204030204" pitchFamily="34" charset="0"/>
              </a:rPr>
              <a:t>dvojnásobnou dobu</a:t>
            </a:r>
            <a:endParaRPr lang="cs-CZ" altLang="cs-CZ" sz="1800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cs-CZ" altLang="cs-CZ" sz="1800" dirty="0">
                <a:latin typeface="Corbel" panose="020B0503020204020204" pitchFamily="34" charset="0"/>
                <a:cs typeface="Calibri" panose="020F0502020204030204" pitchFamily="34" charset="0"/>
              </a:rPr>
              <a:t>Odhaduje se, že v </a:t>
            </a:r>
            <a:r>
              <a:rPr lang="cs-CZ" altLang="cs-CZ" sz="1800" b="1" dirty="0">
                <a:latin typeface="Corbel" panose="020B0503020204020204" pitchFamily="34" charset="0"/>
                <a:cs typeface="Calibri" panose="020F0502020204030204" pitchFamily="34" charset="0"/>
              </a:rPr>
              <a:t>98 procentech </a:t>
            </a:r>
            <a:r>
              <a:rPr lang="cs-CZ" altLang="cs-CZ" sz="1800" dirty="0">
                <a:latin typeface="Corbel" panose="020B0503020204020204" pitchFamily="34" charset="0"/>
                <a:cs typeface="Calibri" panose="020F0502020204030204" pitchFamily="34" charset="0"/>
              </a:rPr>
              <a:t>případů pohlavního zneužívání je pachatel </a:t>
            </a:r>
            <a:r>
              <a:rPr lang="cs-CZ" altLang="cs-CZ" sz="1800" b="1" dirty="0">
                <a:latin typeface="Corbel" panose="020B0503020204020204" pitchFamily="34" charset="0"/>
                <a:cs typeface="Calibri" panose="020F0502020204030204" pitchFamily="34" charset="0"/>
              </a:rPr>
              <a:t>dobře znám</a:t>
            </a:r>
            <a:r>
              <a:rPr lang="cs-CZ" altLang="cs-CZ" sz="1800" dirty="0">
                <a:latin typeface="Corbel" panose="020B0503020204020204" pitchFamily="34" charset="0"/>
                <a:cs typeface="Calibri" panose="020F0502020204030204" pitchFamily="34" charset="0"/>
              </a:rPr>
              <a:t>, vzbuzuje důvěru okolí a často oběti </a:t>
            </a:r>
            <a:r>
              <a:rPr lang="cs-CZ" altLang="cs-CZ" sz="1800" b="1" dirty="0">
                <a:latin typeface="Corbel" panose="020B0503020204020204" pitchFamily="34" charset="0"/>
                <a:cs typeface="Calibri" panose="020F0502020204030204" pitchFamily="34" charset="0"/>
              </a:rPr>
              <a:t>poskytuje</a:t>
            </a:r>
            <a:r>
              <a:rPr lang="cs-CZ" altLang="cs-CZ" sz="1800" dirty="0">
                <a:latin typeface="Corbel" panose="020B0503020204020204" pitchFamily="34" charset="0"/>
                <a:cs typeface="Calibri" panose="020F0502020204030204" pitchFamily="34" charset="0"/>
              </a:rPr>
              <a:t> nějaký druh péče.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AA1A31F-7491-42CF-A7EF-DFB2EE632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cs-CZ" altLang="cs-CZ" sz="2000" dirty="0">
                <a:latin typeface="Corbel" panose="020B0503020204020204" pitchFamily="34" charset="0"/>
                <a:cs typeface="Calibri" panose="020F0502020204030204" pitchFamily="34" charset="0"/>
              </a:rPr>
              <a:t>Pachatelé mnohdy osoby se zdravotním handicapem vyhledávají, protože pak je méně pravděpodobné, že budou chyceni nebo odsouzeni</a:t>
            </a:r>
          </a:p>
          <a:p>
            <a:pPr lvl="1">
              <a:lnSpc>
                <a:spcPct val="150000"/>
              </a:lnSpc>
            </a:pPr>
            <a:r>
              <a:rPr lang="cs-CZ" altLang="cs-CZ" sz="2000" dirty="0">
                <a:latin typeface="Corbel" panose="020B0503020204020204" pitchFamily="34" charset="0"/>
                <a:cs typeface="Calibri" panose="020F0502020204030204" pitchFamily="34" charset="0"/>
              </a:rPr>
              <a:t>Mezi </a:t>
            </a:r>
            <a:r>
              <a:rPr lang="cs-CZ" altLang="cs-CZ" sz="2000" b="1" dirty="0">
                <a:latin typeface="Corbel" panose="020B0503020204020204" pitchFamily="34" charset="0"/>
                <a:cs typeface="Calibri" panose="020F0502020204030204" pitchFamily="34" charset="0"/>
              </a:rPr>
              <a:t>70 procenty a 85 procenty </a:t>
            </a:r>
            <a:r>
              <a:rPr lang="cs-CZ" altLang="cs-CZ" sz="2000" dirty="0">
                <a:latin typeface="Corbel" panose="020B0503020204020204" pitchFamily="34" charset="0"/>
                <a:cs typeface="Calibri" panose="020F0502020204030204" pitchFamily="34" charset="0"/>
              </a:rPr>
              <a:t>případů zneužívání dospělých se zdravotním postižením </a:t>
            </a:r>
            <a:r>
              <a:rPr lang="cs-CZ" altLang="cs-CZ" sz="2000" b="1" dirty="0">
                <a:latin typeface="Corbel" panose="020B0503020204020204" pitchFamily="34" charset="0"/>
                <a:cs typeface="Calibri" panose="020F0502020204030204" pitchFamily="34" charset="0"/>
              </a:rPr>
              <a:t>není hlášeno</a:t>
            </a:r>
            <a:endParaRPr lang="cs-CZ" altLang="cs-CZ" sz="2000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cs-CZ" altLang="cs-CZ" sz="2000" dirty="0">
                <a:latin typeface="Corbel" panose="020B0503020204020204" pitchFamily="34" charset="0"/>
                <a:cs typeface="Calibri" panose="020F0502020204030204" pitchFamily="34" charset="0"/>
              </a:rPr>
              <a:t>Násilníci, kteří jsou poskytovateli primární péče, často využívají svou moc, když zneužívají oběti se zdravotním handicapem např.: odebráním nebo nepravidelným podáním léků, zničením invalidních pomůcek, které umožňují mobilitu, týráním servisních zvířat či izolací.</a:t>
            </a:r>
          </a:p>
          <a:p>
            <a:pPr lvl="1">
              <a:lnSpc>
                <a:spcPct val="150000"/>
              </a:lnSpc>
            </a:pPr>
            <a:r>
              <a:rPr lang="cs-CZ" altLang="cs-CZ" sz="2000" dirty="0">
                <a:latin typeface="Corbel" panose="020B0503020204020204" pitchFamily="34" charset="0"/>
                <a:cs typeface="Calibri" panose="020F0502020204030204" pitchFamily="34" charset="0"/>
              </a:rPr>
              <a:t>Obětem, které nahlásí zneužití, hrozí zvýšené riziko, že budou v důsledku řešení situace institucionalizovány nebo ztratí základní rozhodovací práva či možnost péče o děti </a:t>
            </a:r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74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24BB5AF2-771B-4551-AE69-BB7CC20980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400" b="1" kern="1200" dirty="0" smtClean="0">
                <a:solidFill>
                  <a:schemeClr val="bg1"/>
                </a:solidFill>
              </a:rPr>
              <a:t>Systém </a:t>
            </a:r>
            <a:r>
              <a:rPr lang="cs-CZ" altLang="cs-CZ" sz="2400" b="1" kern="1200" dirty="0">
                <a:solidFill>
                  <a:schemeClr val="bg1"/>
                </a:solidFill>
              </a:rPr>
              <a:t>pomoci osobám s disabilitou (omezením)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xmlns="" id="{333672B9-16A4-4623-91C2-01D8C34D33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6600"/>
              </a:buClr>
              <a:buSzPct val="120000"/>
            </a:pPr>
            <a:r>
              <a:rPr lang="cs-CZ" altLang="cs-CZ" dirty="0">
                <a:latin typeface="Corbel" panose="020B0503020204020204" pitchFamily="34" charset="0"/>
                <a:cs typeface="Calibri" panose="020F0502020204030204" pitchFamily="34" charset="0"/>
              </a:rPr>
              <a:t>Nutné vytvořit velmi přesný a citlivý způsob diagnostiky násilí u těchto osob zaměřený kromě citlivých otázek i na emocionální, kognitivní a fyzické projevy týrání</a:t>
            </a:r>
          </a:p>
          <a:p>
            <a:pPr>
              <a:buClr>
                <a:srgbClr val="FF6600"/>
              </a:buClr>
              <a:buSzPct val="120000"/>
            </a:pPr>
            <a:endParaRPr lang="cs-CZ" altLang="cs-CZ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>
              <a:buClr>
                <a:srgbClr val="FF6600"/>
              </a:buClr>
              <a:buSzPct val="120000"/>
            </a:pPr>
            <a:r>
              <a:rPr lang="cs-CZ" altLang="cs-CZ" dirty="0">
                <a:latin typeface="Corbel" panose="020B0503020204020204" pitchFamily="34" charset="0"/>
                <a:cs typeface="Calibri" panose="020F0502020204030204" pitchFamily="34" charset="0"/>
              </a:rPr>
              <a:t>Vzdělávání těch pracovníků, kteří mimo pečovatele přicházejí s postiženým do styku</a:t>
            </a:r>
          </a:p>
          <a:p>
            <a:pPr>
              <a:buClr>
                <a:srgbClr val="FF6600"/>
              </a:buClr>
              <a:buSzPct val="120000"/>
            </a:pPr>
            <a:endParaRPr lang="cs-CZ" altLang="cs-CZ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>
              <a:buClr>
                <a:srgbClr val="FF6600"/>
              </a:buClr>
              <a:buSzPct val="120000"/>
            </a:pPr>
            <a:r>
              <a:rPr lang="cs-CZ" altLang="cs-CZ" dirty="0">
                <a:latin typeface="Corbel" panose="020B0503020204020204" pitchFamily="34" charset="0"/>
                <a:cs typeface="Calibri" panose="020F0502020204030204" pitchFamily="34" charset="0"/>
              </a:rPr>
              <a:t>Orfeus o. s. (středisko komplexních služeb osobám se zdravotním handicapem a seniorům; Praha, Příbram)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xmlns="" id="{76F63005-A027-4465-97D4-15416F560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4000" b="1" kern="1200" dirty="0" smtClean="0">
                <a:solidFill>
                  <a:schemeClr val="bg1"/>
                </a:solidFill>
              </a:rPr>
              <a:t>DN </a:t>
            </a:r>
            <a:r>
              <a:rPr lang="cs-CZ" altLang="cs-CZ" sz="4000" b="1" kern="1200" dirty="0">
                <a:solidFill>
                  <a:schemeClr val="bg1"/>
                </a:solidFill>
              </a:rPr>
              <a:t>v romské komunitě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xmlns="" id="{904A28CC-8969-41E0-929C-3369FD9935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6600"/>
              </a:buClr>
              <a:buSzPct val="120000"/>
            </a:pP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Neexistuje studie o výskytu DN v romské komunitě, která by jeho výskyt dokladovala ve zvýšené míře než v běžné populaci</a:t>
            </a:r>
          </a:p>
          <a:p>
            <a:pPr>
              <a:buClr>
                <a:srgbClr val="FF6600"/>
              </a:buClr>
              <a:buSzPct val="120000"/>
            </a:pPr>
            <a:endParaRPr lang="cs-CZ" altLang="cs-CZ" sz="2400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>
              <a:buClr>
                <a:srgbClr val="FF6600"/>
              </a:buClr>
              <a:buSzPct val="120000"/>
            </a:pP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Specifické vnímání Romů tkví ve špatné prostupnosti komunity, izolaci, kultuře chudoby a přetrvávajícímu tradičnímu uspořádání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xmlns="" id="{094A35F2-D39A-40B5-848E-DA67E2B772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cs-CZ" altLang="cs-CZ" sz="2800" b="1" kern="1200" dirty="0">
                <a:solidFill>
                  <a:schemeClr val="bg1"/>
                </a:solidFill>
              </a:rPr>
              <a:t>Možné příčiny/podmínky DN u Romů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xmlns="" id="{4B8F542C-5EFD-46FF-94EB-938BCBAAC6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6600"/>
              </a:buClr>
              <a:buSzPct val="120000"/>
            </a:pPr>
            <a:r>
              <a:rPr lang="cs-CZ" altLang="cs-CZ" sz="2800" dirty="0">
                <a:latin typeface="Corbel" panose="020B0503020204020204" pitchFamily="34" charset="0"/>
                <a:cs typeface="Calibri" panose="020F0502020204030204" pitchFamily="34" charset="0"/>
              </a:rPr>
              <a:t>Kulturní odlišnosti</a:t>
            </a:r>
          </a:p>
          <a:p>
            <a:pPr lvl="1">
              <a:buClr>
                <a:srgbClr val="FFA347"/>
              </a:buClr>
            </a:pP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tradiční (symbolické) postavení mužů a žen, tradiční role (rozhodování x péče o rodinu), vliv nejstarší ženy rodiny</a:t>
            </a:r>
          </a:p>
          <a:p>
            <a:pPr lvl="1">
              <a:buClr>
                <a:srgbClr val="FFA347"/>
              </a:buClr>
            </a:pP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komunitní způsob života</a:t>
            </a:r>
          </a:p>
          <a:p>
            <a:pPr lvl="1">
              <a:buClr>
                <a:srgbClr val="FFA347"/>
              </a:buClr>
            </a:pPr>
            <a:endParaRPr lang="cs-CZ" altLang="cs-CZ" sz="2400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>
              <a:buClr>
                <a:srgbClr val="FF6600"/>
              </a:buClr>
              <a:buSzPct val="120000"/>
            </a:pPr>
            <a:r>
              <a:rPr lang="cs-CZ" altLang="cs-CZ" sz="2800" dirty="0">
                <a:latin typeface="Corbel" panose="020B0503020204020204" pitchFamily="34" charset="0"/>
                <a:cs typeface="Calibri" panose="020F0502020204030204" pitchFamily="34" charset="0"/>
              </a:rPr>
              <a:t>Sociální charakteristiky</a:t>
            </a:r>
          </a:p>
          <a:p>
            <a:pPr lvl="1">
              <a:buClr>
                <a:srgbClr val="FFA347"/>
              </a:buClr>
            </a:pP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sociální vyloučenost (nezaměstnanost, nízká vzdělanost, chudoba) → přeplněné domácnosti, množství neorganizovaného času, napětí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xmlns="" id="{63B80240-75FB-4783-8EE0-871C301B7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5413" y="189530"/>
            <a:ext cx="7313612" cy="750888"/>
          </a:xfrm>
        </p:spPr>
        <p:txBody>
          <a:bodyPr/>
          <a:lstStyle/>
          <a:p>
            <a:pPr algn="ctr" eaLnBrk="1" hangingPunct="1">
              <a:defRPr/>
            </a:pPr>
            <a:endParaRPr lang="cs-CZ" altLang="cs-CZ" b="1" dirty="0">
              <a:solidFill>
                <a:schemeClr val="bg1"/>
              </a:solidFill>
            </a:endParaRP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xmlns="" id="{5F7CB038-2CE0-4A23-A70B-495685EF0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6589" y="2204864"/>
            <a:ext cx="8072437" cy="41148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Clr>
                <a:srgbClr val="FFA347"/>
              </a:buClr>
              <a:buNone/>
            </a:pPr>
            <a:r>
              <a:rPr lang="cs-CZ" altLang="cs-CZ" sz="2800" dirty="0">
                <a:latin typeface="Corbel" panose="020B0503020204020204" pitchFamily="34" charset="0"/>
                <a:cs typeface="Calibri" panose="020F0502020204030204" pitchFamily="34" charset="0"/>
              </a:rPr>
              <a:t>„Jakých </a:t>
            </a:r>
            <a:r>
              <a:rPr lang="cs-CZ" altLang="cs-CZ" sz="2800" dirty="0" err="1">
                <a:latin typeface="Corbel" panose="020B0503020204020204" pitchFamily="34" charset="0"/>
                <a:cs typeface="Calibri" panose="020F0502020204030204" pitchFamily="34" charset="0"/>
              </a:rPr>
              <a:t>marginalizovaných</a:t>
            </a:r>
            <a:r>
              <a:rPr lang="cs-CZ" altLang="cs-CZ" sz="2800" dirty="0">
                <a:latin typeface="Corbel" panose="020B0503020204020204" pitchFamily="34" charset="0"/>
                <a:cs typeface="Calibri" panose="020F0502020204030204" pitchFamily="34" charset="0"/>
              </a:rPr>
              <a:t> skupin se téma domácího </a:t>
            </a:r>
          </a:p>
          <a:p>
            <a:pPr marL="0" indent="0" algn="ctr">
              <a:lnSpc>
                <a:spcPct val="150000"/>
              </a:lnSpc>
              <a:buClr>
                <a:srgbClr val="FFA347"/>
              </a:buClr>
              <a:buNone/>
            </a:pPr>
            <a:r>
              <a:rPr lang="cs-CZ" altLang="cs-CZ" sz="2800" dirty="0">
                <a:latin typeface="Corbel" panose="020B0503020204020204" pitchFamily="34" charset="0"/>
                <a:cs typeface="Calibri" panose="020F0502020204030204" pitchFamily="34" charset="0"/>
              </a:rPr>
              <a:t>a sexuálního násilí týká?“</a:t>
            </a:r>
          </a:p>
          <a:p>
            <a:pPr marL="0" indent="0" algn="ctr">
              <a:lnSpc>
                <a:spcPct val="150000"/>
              </a:lnSpc>
              <a:buClr>
                <a:srgbClr val="FFA347"/>
              </a:buClr>
              <a:buNone/>
            </a:pPr>
            <a:r>
              <a:rPr lang="cs-CZ" altLang="cs-CZ" sz="2800" dirty="0">
                <a:latin typeface="Corbel" panose="020B0503020204020204" pitchFamily="34" charset="0"/>
                <a:cs typeface="Calibri" panose="020F0502020204030204" pitchFamily="34" charset="0"/>
              </a:rPr>
              <a:t>„Z jakých důvodů jsou tyto skupiny více ohroženy?“ </a:t>
            </a:r>
          </a:p>
          <a:p>
            <a:pPr marL="0" indent="0" algn="ctr">
              <a:lnSpc>
                <a:spcPct val="150000"/>
              </a:lnSpc>
              <a:buClr>
                <a:srgbClr val="FFA347"/>
              </a:buClr>
              <a:buNone/>
            </a:pPr>
            <a:endParaRPr lang="cs-CZ" altLang="cs-CZ" sz="2800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50000"/>
              </a:lnSpc>
              <a:buClr>
                <a:srgbClr val="FFA347"/>
              </a:buClr>
              <a:buNone/>
            </a:pPr>
            <a:r>
              <a:rPr lang="cs-CZ" altLang="cs-CZ" sz="2000" dirty="0">
                <a:latin typeface="Corbel" panose="020B0503020204020204" pitchFamily="34" charset="0"/>
                <a:cs typeface="Calibri" panose="020F0502020204030204" pitchFamily="34" charset="0"/>
              </a:rPr>
              <a:t>Diskutujte ve dvojicích </a:t>
            </a:r>
            <a:r>
              <a:rPr lang="cs-CZ" altLang="cs-CZ" sz="2000" dirty="0">
                <a:latin typeface="Corbel" panose="020B050302020402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cs-CZ" altLang="cs-CZ" sz="2000" dirty="0"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xmlns="" id="{FF39760A-552A-4216-BAA2-1C355AE285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cs-CZ" altLang="cs-CZ" sz="2800" b="1" kern="1200" dirty="0">
                <a:solidFill>
                  <a:schemeClr val="bg1"/>
                </a:solidFill>
              </a:rPr>
              <a:t>Specifické formy DN u romského etnika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xmlns="" id="{E4BCB360-A1C8-48A5-84DF-7749480076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A347"/>
              </a:buClr>
              <a:buSzPct val="120000"/>
            </a:pPr>
            <a:r>
              <a:rPr lang="cs-CZ" altLang="cs-CZ" sz="2800" dirty="0">
                <a:latin typeface="Corbel" panose="020B0503020204020204" pitchFamily="34" charset="0"/>
                <a:cs typeface="Calibri" panose="020F0502020204030204" pitchFamily="34" charset="0"/>
              </a:rPr>
              <a:t>Psychické</a:t>
            </a:r>
          </a:p>
          <a:p>
            <a:pPr lvl="1">
              <a:buClr>
                <a:srgbClr val="FFA347"/>
              </a:buClr>
            </a:pP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ponižování (zdůrazňování podřízenosti ženy),</a:t>
            </a:r>
          </a:p>
          <a:p>
            <a:pPr lvl="1">
              <a:buClr>
                <a:srgbClr val="FFA347"/>
              </a:buClr>
            </a:pP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nároky na „ženství“ (vzhled, chování, péče o děti, domácnost na úkor vlastního volného času, zájmů apod.)</a:t>
            </a:r>
          </a:p>
          <a:p>
            <a:pPr>
              <a:buClr>
                <a:srgbClr val="FFA347"/>
              </a:buClr>
              <a:buSzPct val="120000"/>
            </a:pPr>
            <a:r>
              <a:rPr lang="cs-CZ" altLang="cs-CZ" sz="2800" dirty="0">
                <a:latin typeface="Corbel" panose="020B0503020204020204" pitchFamily="34" charset="0"/>
                <a:cs typeface="Calibri" panose="020F0502020204030204" pitchFamily="34" charset="0"/>
              </a:rPr>
              <a:t>Omezování osobní svobody</a:t>
            </a:r>
          </a:p>
          <a:p>
            <a:pPr lvl="1">
              <a:buClr>
                <a:srgbClr val="FFA347"/>
              </a:buClr>
            </a:pP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domácí otroctví (pořádek, jídlo)</a:t>
            </a:r>
          </a:p>
          <a:p>
            <a:pPr lvl="1">
              <a:buClr>
                <a:srgbClr val="FFA347"/>
              </a:buClr>
            </a:pP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vynucování sexu, zákaz antikoncepce, potratu</a:t>
            </a:r>
          </a:p>
          <a:p>
            <a:pPr lvl="1">
              <a:buClr>
                <a:srgbClr val="FFA347"/>
              </a:buClr>
            </a:pP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bránění případné emancipaci (volný čas, zaměstnání, seberealizace atd.)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xmlns="" id="{DC9C65D3-52E7-452F-832F-954DF4DDF4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cs-CZ" altLang="cs-CZ" sz="3600" b="1" kern="1200" dirty="0" smtClean="0">
                <a:solidFill>
                  <a:schemeClr val="bg1"/>
                </a:solidFill>
              </a:rPr>
              <a:t>Pachatelé </a:t>
            </a:r>
            <a:r>
              <a:rPr lang="cs-CZ" altLang="cs-CZ" sz="3600" b="1" kern="1200" dirty="0">
                <a:solidFill>
                  <a:schemeClr val="bg1"/>
                </a:solidFill>
              </a:rPr>
              <a:t>DN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xmlns="" id="{3A9C39AA-3667-4D9D-A789-8E08EA1BBA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6600"/>
              </a:buClr>
              <a:buSzPct val="120000"/>
            </a:pPr>
            <a:r>
              <a:rPr lang="cs-CZ" altLang="cs-CZ" sz="3600" dirty="0">
                <a:latin typeface="Corbel" panose="020B0503020204020204" pitchFamily="34" charset="0"/>
                <a:cs typeface="Calibri" panose="020F0502020204030204" pitchFamily="34" charset="0"/>
              </a:rPr>
              <a:t>Partner</a:t>
            </a:r>
          </a:p>
          <a:p>
            <a:pPr>
              <a:buClr>
                <a:srgbClr val="FF6600"/>
              </a:buClr>
              <a:buSzPct val="120000"/>
            </a:pPr>
            <a:endParaRPr lang="cs-CZ" altLang="cs-CZ" sz="3600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>
              <a:buClr>
                <a:srgbClr val="FF6600"/>
              </a:buClr>
              <a:buSzPct val="120000"/>
            </a:pPr>
            <a:r>
              <a:rPr lang="cs-CZ" altLang="cs-CZ" sz="3600" dirty="0">
                <a:latin typeface="Corbel" panose="020B0503020204020204" pitchFamily="34" charset="0"/>
                <a:cs typeface="Calibri" panose="020F0502020204030204" pitchFamily="34" charset="0"/>
              </a:rPr>
              <a:t>Příslušníci širší </a:t>
            </a:r>
            <a:r>
              <a:rPr lang="cs-CZ" altLang="cs-CZ" sz="3600" dirty="0" smtClean="0">
                <a:latin typeface="Corbel" panose="020B0503020204020204" pitchFamily="34" charset="0"/>
                <a:cs typeface="Calibri" panose="020F0502020204030204" pitchFamily="34" charset="0"/>
              </a:rPr>
              <a:t>rodiny</a:t>
            </a:r>
          </a:p>
          <a:p>
            <a:pPr lvl="1">
              <a:buClr>
                <a:srgbClr val="FF6600"/>
              </a:buClr>
              <a:buSzPct val="120000"/>
            </a:pPr>
            <a:r>
              <a:rPr lang="cs-CZ" altLang="cs-CZ" sz="3200" dirty="0" smtClean="0">
                <a:latin typeface="Corbel" panose="020B0503020204020204" pitchFamily="34" charset="0"/>
                <a:cs typeface="Calibri" panose="020F0502020204030204" pitchFamily="34" charset="0"/>
              </a:rPr>
              <a:t>status </a:t>
            </a:r>
            <a:r>
              <a:rPr lang="cs-CZ" altLang="cs-CZ" sz="3200" dirty="0">
                <a:latin typeface="Corbel" panose="020B0503020204020204" pitchFamily="34" charset="0"/>
                <a:cs typeface="Calibri" panose="020F0502020204030204" pitchFamily="34" charset="0"/>
              </a:rPr>
              <a:t>„nevěsty“ (nejnižší status v rodinné hierarchii), zvláště dokud nemá děti (tchán, tchýně, sestry partnera, švagrové), teprve s věkem roste vážnost ženy</a:t>
            </a:r>
            <a:endParaRPr lang="en-US" altLang="cs-CZ" sz="3200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xmlns="" id="{25F6ACE5-29AC-410E-8004-C46459474F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600" b="1" kern="1200" dirty="0" smtClean="0">
                <a:solidFill>
                  <a:schemeClr val="bg1"/>
                </a:solidFill>
              </a:rPr>
              <a:t>Specifika </a:t>
            </a:r>
            <a:r>
              <a:rPr lang="cs-CZ" altLang="cs-CZ" sz="3600" b="1" kern="1200" dirty="0">
                <a:solidFill>
                  <a:schemeClr val="bg1"/>
                </a:solidFill>
              </a:rPr>
              <a:t>pomoci 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xmlns="" id="{56A21975-4E26-45DF-82E7-67C1431E40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rgbClr val="FF6600"/>
              </a:buClr>
              <a:buSzPct val="120000"/>
            </a:pP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Uzavřenost komunity</a:t>
            </a:r>
          </a:p>
          <a:p>
            <a:pPr>
              <a:lnSpc>
                <a:spcPct val="150000"/>
              </a:lnSpc>
              <a:buClr>
                <a:srgbClr val="FF6600"/>
              </a:buClr>
              <a:buSzPct val="120000"/>
            </a:pP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Nedůvěra v instituce</a:t>
            </a:r>
          </a:p>
          <a:p>
            <a:pPr>
              <a:lnSpc>
                <a:spcPct val="150000"/>
              </a:lnSpc>
              <a:buClr>
                <a:srgbClr val="FF6600"/>
              </a:buClr>
              <a:buSzPct val="120000"/>
            </a:pP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Silná sociální kontrola</a:t>
            </a:r>
          </a:p>
          <a:p>
            <a:pPr>
              <a:lnSpc>
                <a:spcPct val="150000"/>
              </a:lnSpc>
              <a:buClr>
                <a:srgbClr val="FF6600"/>
              </a:buClr>
              <a:buSzPct val="120000"/>
            </a:pP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Nízká vzdělanost, negramotnost</a:t>
            </a:r>
          </a:p>
          <a:p>
            <a:pPr>
              <a:lnSpc>
                <a:spcPct val="150000"/>
              </a:lnSpc>
              <a:buClr>
                <a:srgbClr val="FF6600"/>
              </a:buClr>
              <a:buSzPct val="120000"/>
            </a:pP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Neinformovanost</a:t>
            </a:r>
          </a:p>
          <a:p>
            <a:pPr>
              <a:lnSpc>
                <a:spcPct val="150000"/>
              </a:lnSpc>
              <a:buClr>
                <a:srgbClr val="FF6600"/>
              </a:buClr>
              <a:buSzPct val="120000"/>
            </a:pP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Stereotypy většinové společnosti</a:t>
            </a:r>
          </a:p>
          <a:p>
            <a:pPr>
              <a:lnSpc>
                <a:spcPct val="150000"/>
              </a:lnSpc>
              <a:buClr>
                <a:srgbClr val="FF6600"/>
              </a:buClr>
              <a:buSzPct val="120000"/>
            </a:pP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Obava ze zavržení komunitou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xmlns="" id="{EC8E7A24-F124-4A51-BAFE-2A648B6FA8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cs-CZ" altLang="cs-CZ" sz="4000" b="1" kern="1200" dirty="0" smtClean="0">
                <a:solidFill>
                  <a:schemeClr val="bg1"/>
                </a:solidFill>
              </a:rPr>
              <a:t>DN </a:t>
            </a:r>
            <a:r>
              <a:rPr lang="cs-CZ" altLang="cs-CZ" sz="4000" b="1" kern="1200" dirty="0">
                <a:solidFill>
                  <a:schemeClr val="bg1"/>
                </a:solidFill>
              </a:rPr>
              <a:t>a migranti 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xmlns="" id="{E78FDCF9-AA36-4588-97D5-F3D48D3D2D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rgbClr val="FF6600"/>
              </a:buClr>
              <a:buSzPct val="120000"/>
            </a:pP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V ČR prozatím nepředstavuje výrazný problém, nicméně zkušenost zemí jako Německo, Belgie, Francie ukazují, že některé uzavřené komunity migrantů vytvářejí problémy s DN</a:t>
            </a:r>
          </a:p>
          <a:p>
            <a:pPr>
              <a:lnSpc>
                <a:spcPct val="150000"/>
              </a:lnSpc>
              <a:buClr>
                <a:srgbClr val="FF6600"/>
              </a:buClr>
              <a:buSzPct val="120000"/>
            </a:pP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V ČR lze identifikovat problémy s DN v prostředí azylových zařízení</a:t>
            </a:r>
          </a:p>
          <a:p>
            <a:pPr>
              <a:lnSpc>
                <a:spcPct val="150000"/>
              </a:lnSpc>
              <a:buClr>
                <a:srgbClr val="FF6600"/>
              </a:buClr>
              <a:buSzPct val="120000"/>
            </a:pP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V USA popsáno násilí k migrantům ze strany institucí.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>
            <a:extLst>
              <a:ext uri="{FF2B5EF4-FFF2-40B4-BE49-F238E27FC236}">
                <a16:creationId xmlns:a16="http://schemas.microsoft.com/office/drawing/2014/main" xmlns="" id="{570C3793-CFE3-4D75-B31F-936369F53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cs-CZ" altLang="cs-CZ" sz="3200" b="1" kern="1200" dirty="0">
                <a:solidFill>
                  <a:schemeClr val="bg1"/>
                </a:solidFill>
              </a:rPr>
              <a:t>Specifika DN u etnických menšin</a:t>
            </a:r>
          </a:p>
        </p:txBody>
      </p:sp>
      <p:sp>
        <p:nvSpPr>
          <p:cNvPr id="38915" name="Zástupný symbol pro obsah 2">
            <a:extLst>
              <a:ext uri="{FF2B5EF4-FFF2-40B4-BE49-F238E27FC236}">
                <a16:creationId xmlns:a16="http://schemas.microsoft.com/office/drawing/2014/main" xmlns="" id="{0489B307-239D-4CCD-B91F-30392ACF9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rgbClr val="FFA347"/>
              </a:buClr>
            </a:pPr>
            <a:r>
              <a:rPr lang="cs-CZ" altLang="cs-CZ" sz="2400" b="1" dirty="0">
                <a:latin typeface="Corbel" panose="020B0503020204020204" pitchFamily="34" charset="0"/>
                <a:cs typeface="Calibri" panose="020F0502020204030204" pitchFamily="34" charset="0"/>
              </a:rPr>
              <a:t>Vietnamská komunita </a:t>
            </a: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(status ženy, tradice, patriarchální rodiny, postoj k rozvodu – sebeobětování)</a:t>
            </a:r>
          </a:p>
          <a:p>
            <a:pPr>
              <a:lnSpc>
                <a:spcPct val="150000"/>
              </a:lnSpc>
              <a:buClr>
                <a:srgbClr val="FFA347"/>
              </a:buClr>
            </a:pPr>
            <a:r>
              <a:rPr lang="cs-CZ" altLang="cs-CZ" sz="2400" b="1" dirty="0">
                <a:latin typeface="Corbel" panose="020B0503020204020204" pitchFamily="34" charset="0"/>
                <a:cs typeface="Calibri" panose="020F0502020204030204" pitchFamily="34" charset="0"/>
              </a:rPr>
              <a:t>Migranti ze zemí bývalého Sovětského svazu </a:t>
            </a: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(patriarchální rodiny, násilí jako norma)</a:t>
            </a:r>
          </a:p>
          <a:p>
            <a:pPr>
              <a:lnSpc>
                <a:spcPct val="150000"/>
              </a:lnSpc>
              <a:buClr>
                <a:srgbClr val="FFA347"/>
              </a:buClr>
            </a:pPr>
            <a:r>
              <a:rPr lang="cs-CZ" altLang="cs-CZ" sz="2400" b="1" dirty="0">
                <a:latin typeface="Corbel" panose="020B0503020204020204" pitchFamily="34" charset="0"/>
                <a:cs typeface="Calibri" panose="020F0502020204030204" pitchFamily="34" charset="0"/>
              </a:rPr>
              <a:t>Muslimská komunita </a:t>
            </a: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(tradiční model rodiny, nábožensko-právní normy, závislost ženy)</a:t>
            </a:r>
          </a:p>
          <a:p>
            <a:pPr>
              <a:buClr>
                <a:srgbClr val="FFA347"/>
              </a:buClr>
            </a:pPr>
            <a:endParaRPr lang="cs-CZ" altLang="cs-CZ" sz="2400" dirty="0">
              <a:latin typeface="Source Sans Pro" panose="020B05030304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xmlns="" id="{D718C8FA-3ADB-409C-896F-5DBCB814D8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cs-CZ" altLang="cs-CZ" sz="4000" b="1" kern="1200" dirty="0">
                <a:solidFill>
                  <a:schemeClr val="bg1"/>
                </a:solidFill>
              </a:rPr>
              <a:t>Příčiny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xmlns="" id="{C281BE30-6C78-49C7-91A1-0977B2399C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rgbClr val="FF6600"/>
              </a:buClr>
              <a:buSzPct val="120000"/>
            </a:pP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Tradiční hodnoty (role mužů a žen, odlišné vnímání násilí)</a:t>
            </a:r>
          </a:p>
          <a:p>
            <a:pPr>
              <a:lnSpc>
                <a:spcPct val="150000"/>
              </a:lnSpc>
              <a:buClr>
                <a:srgbClr val="FF6600"/>
              </a:buClr>
              <a:buSzPct val="120000"/>
            </a:pPr>
            <a:endParaRPr lang="cs-CZ" altLang="cs-CZ" sz="2400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rgbClr val="FF6600"/>
              </a:buClr>
              <a:buSzPct val="120000"/>
            </a:pP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Ztráta identity (spíše asimilační politiky)</a:t>
            </a:r>
          </a:p>
          <a:p>
            <a:pPr>
              <a:lnSpc>
                <a:spcPct val="150000"/>
              </a:lnSpc>
              <a:buClr>
                <a:srgbClr val="FF6600"/>
              </a:buClr>
              <a:buSzPct val="120000"/>
            </a:pPr>
            <a:endParaRPr lang="cs-CZ" altLang="cs-CZ" sz="2400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rgbClr val="FF6600"/>
              </a:buClr>
              <a:buSzPct val="120000"/>
            </a:pP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Sociální vyloučení (jazyková bariéra, právní vakuum atd.)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>
            <a:extLst>
              <a:ext uri="{FF2B5EF4-FFF2-40B4-BE49-F238E27FC236}">
                <a16:creationId xmlns:a16="http://schemas.microsoft.com/office/drawing/2014/main" xmlns="" id="{2F2E74BD-A175-4DAD-B98B-4FE4735C3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4000" b="1" kern="1200" dirty="0" smtClean="0">
                <a:solidFill>
                  <a:schemeClr val="bg1"/>
                </a:solidFill>
              </a:rPr>
              <a:t>Řešení </a:t>
            </a:r>
            <a:r>
              <a:rPr lang="cs-CZ" altLang="cs-CZ" sz="4000" b="1" kern="1200" dirty="0">
                <a:solidFill>
                  <a:schemeClr val="bg1"/>
                </a:solidFill>
              </a:rPr>
              <a:t>násilí</a:t>
            </a:r>
          </a:p>
        </p:txBody>
      </p:sp>
      <p:sp>
        <p:nvSpPr>
          <p:cNvPr id="40963" name="Zástupný symbol pro obsah 2">
            <a:extLst>
              <a:ext uri="{FF2B5EF4-FFF2-40B4-BE49-F238E27FC236}">
                <a16:creationId xmlns:a16="http://schemas.microsoft.com/office/drawing/2014/main" xmlns="" id="{D039BF3A-A3B4-4C47-9B9C-B4E5D2123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Clr>
                <a:srgbClr val="FF6600"/>
              </a:buClr>
              <a:buSzPct val="120000"/>
            </a:pP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Strategie řešení DN jsou odlišné</a:t>
            </a:r>
          </a:p>
          <a:p>
            <a:pPr>
              <a:lnSpc>
                <a:spcPct val="150000"/>
              </a:lnSpc>
              <a:buClr>
                <a:srgbClr val="FF6600"/>
              </a:buClr>
              <a:buSzPct val="120000"/>
            </a:pP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Zohlednění tradic, nedůvěra k úřadům, nedostatek informací o právním řádu a vlastních právech, jazyková bariéra, obava ze ztráty legálního pobytu, izolace, </a:t>
            </a:r>
            <a:r>
              <a:rPr lang="cs-CZ" altLang="cs-CZ" sz="2400" b="1" dirty="0">
                <a:latin typeface="Corbel" panose="020B0503020204020204" pitchFamily="34" charset="0"/>
                <a:cs typeface="Calibri" panose="020F0502020204030204" pitchFamily="34" charset="0"/>
              </a:rPr>
              <a:t>prožité trauma</a:t>
            </a:r>
          </a:p>
          <a:p>
            <a:pPr>
              <a:lnSpc>
                <a:spcPct val="150000"/>
              </a:lnSpc>
              <a:buClr>
                <a:srgbClr val="FF6600"/>
              </a:buClr>
              <a:buSzPct val="120000"/>
            </a:pP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Objektivní x subjektivní překážky</a:t>
            </a:r>
          </a:p>
          <a:p>
            <a:pPr>
              <a:lnSpc>
                <a:spcPct val="150000"/>
              </a:lnSpc>
              <a:buClr>
                <a:srgbClr val="FF6600"/>
              </a:buClr>
              <a:buSzPct val="120000"/>
            </a:pP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Interdisciplinární spolupráce (součinnost PČR, cizinecké policie, neziskového sektoru, </a:t>
            </a:r>
            <a:r>
              <a:rPr lang="cs-CZ" altLang="cs-CZ" sz="2400" dirty="0" err="1">
                <a:latin typeface="Corbel" panose="020B0503020204020204" pitchFamily="34" charset="0"/>
                <a:cs typeface="Calibri" panose="020F0502020204030204" pitchFamily="34" charset="0"/>
              </a:rPr>
              <a:t>OSPODu</a:t>
            </a: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, obecních úřadů, právní pomoci, Úřadu pro mezinárodně právní ochranu dětí…)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xmlns="" id="{1AB40573-6717-418F-AAB6-9B5CB4300D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2800" b="1" kern="1200" dirty="0" smtClean="0">
                <a:solidFill>
                  <a:schemeClr val="bg1"/>
                </a:solidFill>
              </a:rPr>
              <a:t>Násilí </a:t>
            </a:r>
            <a:r>
              <a:rPr lang="cs-CZ" altLang="cs-CZ" sz="2800" b="1" kern="1200" dirty="0">
                <a:solidFill>
                  <a:schemeClr val="bg1"/>
                </a:solidFill>
              </a:rPr>
              <a:t>v gay a lesbických (QUEER) párech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xmlns="" id="{7D866532-96FA-43D8-9AF1-3FC1683877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FFA347"/>
              </a:buClr>
            </a:pP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Ještě více skryto než u jiných skupin</a:t>
            </a:r>
          </a:p>
          <a:p>
            <a:pPr>
              <a:lnSpc>
                <a:spcPct val="150000"/>
              </a:lnSpc>
              <a:buClr>
                <a:srgbClr val="FFA347"/>
              </a:buClr>
            </a:pP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Prakticky nezachyceno v statistikách a výzkumech (zejména v České republice)</a:t>
            </a:r>
          </a:p>
          <a:p>
            <a:pPr>
              <a:lnSpc>
                <a:spcPct val="150000"/>
              </a:lnSpc>
              <a:buClr>
                <a:srgbClr val="FFA347"/>
              </a:buClr>
            </a:pP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Dle výzkumu z USA (2006) je výskyt DN někde kolem 11-12 %</a:t>
            </a:r>
          </a:p>
          <a:p>
            <a:pPr>
              <a:lnSpc>
                <a:spcPct val="150000"/>
              </a:lnSpc>
              <a:buClr>
                <a:srgbClr val="FFA347"/>
              </a:buClr>
            </a:pP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Bisexuální ženy udávají větší vyšší výskyt znásilnění, fyzického násilí, případně pronásledování v blízkých vztazích ve srovnání jak s lesbickými, tak s heterosexuálními ženami</a:t>
            </a:r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Zástupný symbol pro obsah 2">
            <a:extLst>
              <a:ext uri="{FF2B5EF4-FFF2-40B4-BE49-F238E27FC236}">
                <a16:creationId xmlns:a16="http://schemas.microsoft.com/office/drawing/2014/main" xmlns="" id="{7DCCA57B-5B91-4A20-A129-24A775B37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rgbClr val="FFA347"/>
              </a:buClr>
              <a:defRPr/>
            </a:pP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Téma se odsouvá, tabu</a:t>
            </a:r>
          </a:p>
          <a:p>
            <a:pPr>
              <a:lnSpc>
                <a:spcPct val="150000"/>
              </a:lnSpc>
              <a:buClr>
                <a:srgbClr val="FFA347"/>
              </a:buClr>
              <a:defRPr/>
            </a:pP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Homofobie (strach z homosexuálně orientovaných osob)</a:t>
            </a:r>
          </a:p>
          <a:p>
            <a:pPr>
              <a:lnSpc>
                <a:spcPct val="150000"/>
              </a:lnSpc>
              <a:buClr>
                <a:srgbClr val="FFA347"/>
              </a:buClr>
              <a:defRPr/>
            </a:pPr>
            <a:r>
              <a:rPr lang="cs-CZ" altLang="cs-CZ" sz="2400" dirty="0" err="1">
                <a:latin typeface="Corbel" panose="020B0503020204020204" pitchFamily="34" charset="0"/>
                <a:cs typeface="Calibri" panose="020F0502020204030204" pitchFamily="34" charset="0"/>
              </a:rPr>
              <a:t>Heteronormativita</a:t>
            </a: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 ve společnosti (heterosexualita jako jediná „správná“ sexuální orientace) </a:t>
            </a:r>
          </a:p>
          <a:p>
            <a:pPr>
              <a:lnSpc>
                <a:spcPct val="150000"/>
              </a:lnSpc>
              <a:buClr>
                <a:srgbClr val="FFA347"/>
              </a:buClr>
              <a:defRPr/>
            </a:pP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Potíže při posuzování role oběti a agresora kvůli přihlížení k tradičním genderovým rolím</a:t>
            </a:r>
          </a:p>
          <a:p>
            <a:pPr marL="0" indent="0">
              <a:buNone/>
              <a:defRPr/>
            </a:pPr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994F0C0-1983-42D4-B89D-E68E4194A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kern="1200" dirty="0">
                <a:solidFill>
                  <a:schemeClr val="bg1"/>
                </a:solidFill>
              </a:rPr>
              <a:t>Sexuální násilí v QUEER komunitě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03B0E9A-0EEA-477C-9CE4-9C47BD923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err="1">
                <a:latin typeface="Corbel" panose="020B0503020204020204" pitchFamily="34" charset="0"/>
                <a:cs typeface="Calibri" panose="020F0502020204030204" pitchFamily="34" charset="0"/>
              </a:rPr>
              <a:t>Chemsex</a:t>
            </a:r>
            <a:r>
              <a:rPr lang="cs-CZ" sz="2800" dirty="0">
                <a:latin typeface="Corbel" panose="020B0503020204020204" pitchFamily="34" charset="0"/>
                <a:cs typeface="Calibri" panose="020F0502020204030204" pitchFamily="34" charset="0"/>
              </a:rPr>
              <a:t> party – mnohonásobný problém s přijetím ve společnosti → oběti se proto neozývají</a:t>
            </a:r>
          </a:p>
          <a:p>
            <a:pPr marL="0" indent="0">
              <a:buNone/>
            </a:pPr>
            <a:r>
              <a:rPr lang="cs-CZ" sz="2800" dirty="0">
                <a:latin typeface="Corbel" panose="020B0503020204020204" pitchFamily="34" charset="0"/>
                <a:cs typeface="Calibri" panose="020F0502020204030204" pitchFamily="34" charset="0"/>
              </a:rPr>
              <a:t> - nedostatečná síť pomoci obětem</a:t>
            </a:r>
          </a:p>
          <a:p>
            <a:pPr marL="0" indent="0">
              <a:buNone/>
            </a:pPr>
            <a:endParaRPr lang="cs-CZ" sz="2800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orbel" panose="020B0503020204020204" pitchFamily="34" charset="0"/>
                <a:cs typeface="Calibri" panose="020F0502020204030204" pitchFamily="34" charset="0"/>
              </a:rPr>
              <a:t>Násilí/znásilnění transgender žen – velmi časté bohužel – </a:t>
            </a:r>
            <a:r>
              <a:rPr lang="cs-CZ" sz="2800" dirty="0" err="1">
                <a:latin typeface="Corbel" panose="020B0503020204020204" pitchFamily="34" charset="0"/>
                <a:cs typeface="Calibri" panose="020F0502020204030204" pitchFamily="34" charset="0"/>
              </a:rPr>
              <a:t>sexbyznys</a:t>
            </a:r>
            <a:endParaRPr lang="cs-CZ" sz="2800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endParaRPr lang="cs-CZ" sz="2800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000" dirty="0">
                <a:latin typeface="Corbel" panose="020B0503020204020204" pitchFamily="34" charset="0"/>
                <a:cs typeface="Calibri" panose="020F0502020204030204" pitchFamily="34" charset="0"/>
              </a:rPr>
              <a:t>Video </a:t>
            </a:r>
            <a:r>
              <a:rPr lang="cs-CZ" sz="2000" dirty="0" err="1">
                <a:latin typeface="Corbel" panose="020B0503020204020204" pitchFamily="34" charset="0"/>
                <a:cs typeface="Calibri" panose="020F0502020204030204" pitchFamily="34" charset="0"/>
              </a:rPr>
              <a:t>Broken</a:t>
            </a:r>
            <a:r>
              <a:rPr lang="cs-CZ" sz="2000" dirty="0">
                <a:latin typeface="Corbel" panose="020B0503020204020204" pitchFamily="34" charset="0"/>
                <a:cs typeface="Calibri" panose="020F0502020204030204" pitchFamily="34" charset="0"/>
              </a:rPr>
              <a:t> | LGBT </a:t>
            </a:r>
            <a:r>
              <a:rPr lang="cs-CZ" sz="2000" dirty="0" err="1">
                <a:latin typeface="Corbel" panose="020B0503020204020204" pitchFamily="34" charset="0"/>
                <a:cs typeface="Calibri" panose="020F0502020204030204" pitchFamily="34" charset="0"/>
              </a:rPr>
              <a:t>Domestic</a:t>
            </a:r>
            <a:r>
              <a:rPr lang="cs-CZ" sz="2000" dirty="0"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orbel" panose="020B0503020204020204" pitchFamily="34" charset="0"/>
                <a:cs typeface="Calibri" panose="020F0502020204030204" pitchFamily="34" charset="0"/>
              </a:rPr>
              <a:t>Violence</a:t>
            </a:r>
            <a:r>
              <a:rPr lang="cs-CZ" sz="2000" dirty="0">
                <a:latin typeface="Corbel" panose="020B0503020204020204" pitchFamily="34" charset="0"/>
                <a:cs typeface="Calibri" panose="020F0502020204030204" pitchFamily="34" charset="0"/>
              </a:rPr>
              <a:t>: </a:t>
            </a:r>
            <a:r>
              <a:rPr lang="cs-CZ" sz="2000" dirty="0">
                <a:latin typeface="Corbel" panose="020B0503020204020204" pitchFamily="34" charset="0"/>
                <a:cs typeface="Calibri" panose="020F0502020204030204" pitchFamily="34" charset="0"/>
                <a:hlinkClick r:id="rId2"/>
              </a:rPr>
              <a:t>https://www.youtube.com/watch?v=kvof23CvjMo</a:t>
            </a:r>
            <a:endParaRPr lang="cs-CZ" sz="2000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400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endParaRPr lang="cs-CZ" sz="2800" dirty="0"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00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xmlns="" id="{63B80240-75FB-4783-8EE0-871C301B7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altLang="cs-CZ" b="1" dirty="0" smtClean="0">
                <a:solidFill>
                  <a:schemeClr val="bg1"/>
                </a:solidFill>
              </a:rPr>
              <a:t>O </a:t>
            </a:r>
            <a:r>
              <a:rPr lang="cs-CZ" altLang="cs-CZ" b="1" dirty="0">
                <a:solidFill>
                  <a:schemeClr val="bg1"/>
                </a:solidFill>
              </a:rPr>
              <a:t>koho se jedná</a:t>
            </a: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xmlns="" id="{5F7CB038-2CE0-4A23-A70B-495685EF0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Clr>
                <a:srgbClr val="FFA347"/>
              </a:buClr>
            </a:pPr>
            <a:r>
              <a:rPr lang="cs-CZ" altLang="cs-CZ" sz="2800" dirty="0">
                <a:latin typeface="Corbel" panose="020B0503020204020204" pitchFamily="34" charset="0"/>
                <a:cs typeface="Calibri" panose="020F0502020204030204" pitchFamily="34" charset="0"/>
              </a:rPr>
              <a:t>Senioři</a:t>
            </a:r>
          </a:p>
          <a:p>
            <a:pPr algn="just">
              <a:lnSpc>
                <a:spcPct val="150000"/>
              </a:lnSpc>
              <a:buClr>
                <a:srgbClr val="FFA347"/>
              </a:buClr>
            </a:pPr>
            <a:r>
              <a:rPr lang="cs-CZ" altLang="cs-CZ" sz="2800" dirty="0">
                <a:latin typeface="Corbel" panose="020B0503020204020204" pitchFamily="34" charset="0"/>
                <a:cs typeface="Calibri" panose="020F0502020204030204" pitchFamily="34" charset="0"/>
              </a:rPr>
              <a:t>Lidé s určitou formou disability (handicapu)</a:t>
            </a:r>
          </a:p>
          <a:p>
            <a:pPr algn="just">
              <a:lnSpc>
                <a:spcPct val="150000"/>
              </a:lnSpc>
              <a:buClr>
                <a:srgbClr val="FFA347"/>
              </a:buClr>
            </a:pPr>
            <a:r>
              <a:rPr lang="cs-CZ" altLang="cs-CZ" sz="2800" dirty="0">
                <a:latin typeface="Corbel" panose="020B0503020204020204" pitchFamily="34" charset="0"/>
                <a:cs typeface="Calibri" panose="020F0502020204030204" pitchFamily="34" charset="0"/>
              </a:rPr>
              <a:t>Menšiny a migranti</a:t>
            </a:r>
          </a:p>
          <a:p>
            <a:pPr algn="just">
              <a:lnSpc>
                <a:spcPct val="150000"/>
              </a:lnSpc>
              <a:buClr>
                <a:srgbClr val="FFA347"/>
              </a:buClr>
            </a:pPr>
            <a:r>
              <a:rPr lang="cs-CZ" altLang="cs-CZ" sz="2800" dirty="0">
                <a:latin typeface="Corbel" panose="020B0503020204020204" pitchFamily="34" charset="0"/>
                <a:cs typeface="Calibri" panose="020F0502020204030204" pitchFamily="34" charset="0"/>
              </a:rPr>
              <a:t>Gay a lesbické páry (QUEER komunita)</a:t>
            </a:r>
          </a:p>
          <a:p>
            <a:pPr algn="just">
              <a:lnSpc>
                <a:spcPct val="150000"/>
              </a:lnSpc>
              <a:buClr>
                <a:srgbClr val="FFA347"/>
              </a:buClr>
            </a:pPr>
            <a:r>
              <a:rPr lang="cs-CZ" altLang="cs-CZ" sz="2800" dirty="0">
                <a:latin typeface="Corbel" panose="020B0503020204020204" pitchFamily="34" charset="0"/>
                <a:cs typeface="Calibri" panose="020F0502020204030204" pitchFamily="34" charset="0"/>
              </a:rPr>
              <a:t>Muži</a:t>
            </a:r>
          </a:p>
        </p:txBody>
      </p:sp>
    </p:spTree>
    <p:extLst>
      <p:ext uri="{BB962C8B-B14F-4D97-AF65-F5344CB8AC3E}">
        <p14:creationId xmlns:p14="http://schemas.microsoft.com/office/powerpoint/2010/main" val="389460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261" y="2852936"/>
            <a:ext cx="2602422" cy="263691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9CEE77C2-4B52-7050-4239-F332179FE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671" y="1988840"/>
            <a:ext cx="3394539" cy="376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3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>
            <a:extLst>
              <a:ext uri="{FF2B5EF4-FFF2-40B4-BE49-F238E27FC236}">
                <a16:creationId xmlns:a16="http://schemas.microsoft.com/office/drawing/2014/main" xmlns="" id="{77507C49-5CC4-44AF-922A-30A9CF59F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kern="1200" dirty="0">
                <a:solidFill>
                  <a:schemeClr val="bg1"/>
                </a:solidFill>
              </a:rPr>
              <a:t>DN na mužích</a:t>
            </a:r>
          </a:p>
        </p:txBody>
      </p:sp>
      <p:sp>
        <p:nvSpPr>
          <p:cNvPr id="30723" name="Zástupný symbol pro obsah 2">
            <a:extLst>
              <a:ext uri="{FF2B5EF4-FFF2-40B4-BE49-F238E27FC236}">
                <a16:creationId xmlns:a16="http://schemas.microsoft.com/office/drawing/2014/main" xmlns="" id="{2E21197E-585D-4333-BB7C-6475EE156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A347"/>
              </a:buClr>
              <a:defRPr/>
            </a:pPr>
            <a:r>
              <a:rPr lang="cs-CZ" altLang="cs-CZ" sz="2800" b="1" dirty="0">
                <a:latin typeface="Corbel" panose="020B0503020204020204" pitchFamily="34" charset="0"/>
                <a:cs typeface="Calibri" panose="020F0502020204030204" pitchFamily="34" charset="0"/>
              </a:rPr>
              <a:t>Muži popírají častěji roli oběti</a:t>
            </a:r>
            <a:r>
              <a:rPr lang="cs-CZ" altLang="cs-CZ" sz="2800" dirty="0">
                <a:latin typeface="Corbel" panose="020B0503020204020204" pitchFamily="34" charset="0"/>
                <a:cs typeface="Calibri" panose="020F0502020204030204" pitchFamily="34" charset="0"/>
              </a:rPr>
              <a:t>, nevnímají se jako oběť</a:t>
            </a:r>
          </a:p>
          <a:p>
            <a:pPr>
              <a:buClr>
                <a:srgbClr val="FFA347"/>
              </a:buClr>
              <a:defRPr/>
            </a:pPr>
            <a:r>
              <a:rPr lang="cs-CZ" altLang="cs-CZ" sz="2800" b="1" dirty="0">
                <a:latin typeface="Corbel" panose="020B0503020204020204" pitchFamily="34" charset="0"/>
                <a:cs typeface="Calibri" panose="020F0502020204030204" pitchFamily="34" charset="0"/>
              </a:rPr>
              <a:t>Minimálně využívají policejní strategie řešení</a:t>
            </a:r>
          </a:p>
          <a:p>
            <a:pPr>
              <a:buClr>
                <a:srgbClr val="FFA347"/>
              </a:buClr>
              <a:defRPr/>
            </a:pPr>
            <a:r>
              <a:rPr lang="cs-CZ" altLang="cs-CZ" sz="2800" b="1" dirty="0">
                <a:latin typeface="Corbel" panose="020B0503020204020204" pitchFamily="34" charset="0"/>
                <a:cs typeface="Calibri" panose="020F0502020204030204" pitchFamily="34" charset="0"/>
              </a:rPr>
              <a:t>Stud a strach ze zveřejnění</a:t>
            </a:r>
          </a:p>
          <a:p>
            <a:pPr>
              <a:buClr>
                <a:srgbClr val="FFA347"/>
              </a:buClr>
              <a:defRPr/>
            </a:pPr>
            <a:r>
              <a:rPr lang="cs-CZ" altLang="cs-CZ" sz="2800" b="1" dirty="0">
                <a:latin typeface="Corbel" panose="020B0503020204020204" pitchFamily="34" charset="0"/>
                <a:cs typeface="Calibri" panose="020F0502020204030204" pitchFamily="34" charset="0"/>
              </a:rPr>
              <a:t>Častěji psychická forma DN </a:t>
            </a:r>
            <a:r>
              <a:rPr lang="cs-CZ" altLang="cs-CZ" sz="2800" dirty="0">
                <a:latin typeface="Corbel" panose="020B0503020204020204" pitchFamily="34" charset="0"/>
                <a:cs typeface="Calibri" panose="020F0502020204030204" pitchFamily="34" charset="0"/>
              </a:rPr>
              <a:t>– intimní terorismus</a:t>
            </a:r>
          </a:p>
          <a:p>
            <a:pPr>
              <a:buClr>
                <a:srgbClr val="FFA347"/>
              </a:buClr>
              <a:defRPr/>
            </a:pPr>
            <a:r>
              <a:rPr lang="cs-CZ" altLang="cs-CZ" sz="2800" dirty="0">
                <a:latin typeface="Corbel" panose="020B0503020204020204" pitchFamily="34" charset="0"/>
                <a:cs typeface="Calibri" panose="020F0502020204030204" pitchFamily="34" charset="0"/>
              </a:rPr>
              <a:t>Formy bývají méně násilné: spíš psychické násilí, manipulace, sociální izolace, ponižování → p</a:t>
            </a:r>
            <a:r>
              <a:rPr lang="cs-CZ" sz="2800" dirty="0">
                <a:latin typeface="Corbel" panose="020B0503020204020204" pitchFamily="34" charset="0"/>
                <a:cs typeface="Calibri" panose="020F0502020204030204" pitchFamily="34" charset="0"/>
              </a:rPr>
              <a:t>ro muže často otřes jejich mužství</a:t>
            </a:r>
            <a:endParaRPr lang="cs-CZ" altLang="cs-CZ" sz="2800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>
              <a:buClr>
                <a:srgbClr val="FFA347"/>
              </a:buClr>
              <a:defRPr/>
            </a:pPr>
            <a:r>
              <a:rPr lang="cs-CZ" altLang="cs-CZ" sz="2800" b="1" dirty="0">
                <a:latin typeface="Corbel" panose="020B0503020204020204" pitchFamily="34" charset="0"/>
                <a:cs typeface="Calibri" panose="020F0502020204030204" pitchFamily="34" charset="0"/>
              </a:rPr>
              <a:t>Selektivní nepozornost medií vůči DN</a:t>
            </a:r>
          </a:p>
          <a:p>
            <a:pPr marL="0" indent="0">
              <a:buNone/>
              <a:defRPr/>
            </a:pPr>
            <a:endParaRPr lang="cs-CZ" altLang="cs-CZ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4A2E312-6A31-4D3D-BF48-0E9968A70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kern="1200" dirty="0">
                <a:solidFill>
                  <a:schemeClr val="bg1"/>
                </a:solidFill>
              </a:rPr>
              <a:t>DN na mužích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DE81257-7142-49A9-825B-774AC7E95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FFA347"/>
              </a:buClr>
              <a:defRPr/>
            </a:pPr>
            <a:r>
              <a:rPr lang="cs-CZ" altLang="cs-CZ" sz="2800" dirty="0">
                <a:latin typeface="Corbel" panose="020B0503020204020204" pitchFamily="34" charset="0"/>
                <a:cs typeface="Calibri" panose="020F0502020204030204" pitchFamily="34" charset="0"/>
              </a:rPr>
              <a:t>Není většinou přítomen kruh násilí </a:t>
            </a:r>
          </a:p>
          <a:p>
            <a:pPr>
              <a:buClr>
                <a:srgbClr val="FFA347"/>
              </a:buClr>
              <a:defRPr/>
            </a:pPr>
            <a:r>
              <a:rPr lang="cs-CZ" altLang="cs-CZ" sz="2800" dirty="0">
                <a:latin typeface="Corbel" panose="020B0503020204020204" pitchFamily="34" charset="0"/>
                <a:cs typeface="Calibri" panose="020F0502020204030204" pitchFamily="34" charset="0"/>
              </a:rPr>
              <a:t>Motivací žen bývá frustrace, že muž nenaplnil očekávanou maskulinní roli</a:t>
            </a:r>
          </a:p>
          <a:p>
            <a:pPr>
              <a:buClr>
                <a:srgbClr val="FFA347"/>
              </a:buClr>
              <a:defRPr/>
            </a:pPr>
            <a:r>
              <a:rPr lang="cs-CZ" altLang="cs-CZ" sz="2800" dirty="0">
                <a:latin typeface="Corbel" panose="020B0503020204020204" pitchFamily="34" charset="0"/>
                <a:cs typeface="Calibri" panose="020F0502020204030204" pitchFamily="34" charset="0"/>
              </a:rPr>
              <a:t>Výzkumy ukazují, že agrese žen a dívek stoupá</a:t>
            </a:r>
          </a:p>
          <a:p>
            <a:pPr>
              <a:buClr>
                <a:srgbClr val="FFA347"/>
              </a:buClr>
              <a:defRPr/>
            </a:pPr>
            <a:r>
              <a:rPr lang="cs-CZ" altLang="cs-CZ" sz="2800" dirty="0">
                <a:latin typeface="Corbel" panose="020B0503020204020204" pitchFamily="34" charset="0"/>
                <a:cs typeface="Calibri" panose="020F0502020204030204" pitchFamily="34" charset="0"/>
              </a:rPr>
              <a:t>Pravděpodobnost týraného muže se zvyšuje s věkem - senioři</a:t>
            </a:r>
          </a:p>
          <a:p>
            <a:pPr>
              <a:buClr>
                <a:srgbClr val="FFA347"/>
              </a:buClr>
              <a:defRPr/>
            </a:pPr>
            <a:r>
              <a:rPr lang="cs-CZ" altLang="cs-CZ" sz="2800" dirty="0">
                <a:latin typeface="Corbel" panose="020B0503020204020204" pitchFamily="34" charset="0"/>
                <a:cs typeface="Calibri" panose="020F0502020204030204" pitchFamily="34" charset="0"/>
              </a:rPr>
              <a:t>Obtížně zachytitelné výzkumy a statistikami – výskyt se odhaduje kolem 10 %, zahraniční studie udávají i 20%</a:t>
            </a:r>
          </a:p>
          <a:p>
            <a:pPr marL="0" indent="0">
              <a:buClr>
                <a:srgbClr val="FFA347"/>
              </a:buClr>
              <a:buNone/>
              <a:defRPr/>
            </a:pPr>
            <a:endParaRPr lang="cs-CZ" altLang="cs-CZ" sz="2000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rgbClr val="FFA347"/>
              </a:buClr>
              <a:buNone/>
              <a:defRPr/>
            </a:pPr>
            <a:r>
              <a:rPr lang="cs-CZ" altLang="cs-CZ" sz="2000" dirty="0">
                <a:latin typeface="Corbel" panose="020B0503020204020204" pitchFamily="34" charset="0"/>
                <a:cs typeface="Calibri" panose="020F0502020204030204" pitchFamily="34" charset="0"/>
              </a:rPr>
              <a:t>Video experiment:</a:t>
            </a:r>
          </a:p>
          <a:p>
            <a:pPr marL="0" indent="0">
              <a:buClr>
                <a:srgbClr val="FFA347"/>
              </a:buClr>
              <a:buNone/>
              <a:defRPr/>
            </a:pPr>
            <a:r>
              <a:rPr lang="cs-CZ" altLang="cs-CZ" sz="2000" dirty="0">
                <a:latin typeface="Corbel" panose="020B0503020204020204" pitchFamily="34" charset="0"/>
                <a:cs typeface="Calibri" panose="020F0502020204030204" pitchFamily="34" charset="0"/>
                <a:hlinkClick r:id="rId2"/>
              </a:rPr>
              <a:t>https://www.youtube.com/watch?v=u3PgH86OyEM</a:t>
            </a:r>
            <a:endParaRPr lang="cs-CZ" altLang="cs-CZ" sz="2000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>
              <a:buClr>
                <a:srgbClr val="FFA347"/>
              </a:buClr>
              <a:defRPr/>
            </a:pPr>
            <a:endParaRPr lang="cs-CZ" altLang="cs-CZ" sz="2800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059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xmlns="" id="{1B65E1A2-C448-42AD-882D-37F33F7561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kern="1200" dirty="0">
                <a:solidFill>
                  <a:schemeClr val="bg1"/>
                </a:solidFill>
              </a:rPr>
              <a:t>Literatura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xmlns="" id="{B84B9932-DAC4-441D-BDAB-B6A0199B5F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600"/>
              </a:spcAft>
              <a:buClr>
                <a:srgbClr val="FF6600"/>
              </a:buClr>
              <a:buSzPct val="60000"/>
            </a:pPr>
            <a:r>
              <a:rPr lang="cs-CZ" altLang="cs-CZ" sz="1800" dirty="0" err="1">
                <a:latin typeface="Corbel" panose="020B0503020204020204" pitchFamily="34" charset="0"/>
                <a:cs typeface="Calibri" panose="020F0502020204030204" pitchFamily="34" charset="0"/>
              </a:rPr>
              <a:t>Ridington</a:t>
            </a:r>
            <a:r>
              <a:rPr lang="cs-CZ" altLang="cs-CZ" sz="1800" dirty="0">
                <a:latin typeface="Corbel" panose="020B0503020204020204" pitchFamily="34" charset="0"/>
                <a:cs typeface="Calibri" panose="020F0502020204030204" pitchFamily="34" charset="0"/>
              </a:rPr>
              <a:t>, 1989 in Margaret Nosek and Carol </a:t>
            </a:r>
            <a:r>
              <a:rPr lang="cs-CZ" altLang="cs-CZ" sz="1800" dirty="0" err="1">
                <a:latin typeface="Corbel" panose="020B0503020204020204" pitchFamily="34" charset="0"/>
                <a:cs typeface="Calibri" panose="020F0502020204030204" pitchFamily="34" charset="0"/>
              </a:rPr>
              <a:t>Howland</a:t>
            </a:r>
            <a:r>
              <a:rPr lang="cs-CZ" altLang="cs-CZ" sz="1800" dirty="0">
                <a:latin typeface="Corbel" panose="020B0503020204020204" pitchFamily="34" charset="0"/>
                <a:cs typeface="Calibri" panose="020F0502020204030204" pitchFamily="34" charset="0"/>
              </a:rPr>
              <a:t>: In </a:t>
            </a:r>
            <a:r>
              <a:rPr lang="cs-CZ" altLang="cs-CZ" sz="1800" dirty="0" err="1">
                <a:latin typeface="Corbel" panose="020B0503020204020204" pitchFamily="34" charset="0"/>
                <a:cs typeface="Calibri" panose="020F0502020204030204" pitchFamily="34" charset="0"/>
              </a:rPr>
              <a:t>Brief</a:t>
            </a:r>
            <a:r>
              <a:rPr lang="cs-CZ" altLang="cs-CZ" sz="1800" dirty="0">
                <a:latin typeface="Corbel" panose="020B0503020204020204" pitchFamily="34" charset="0"/>
                <a:cs typeface="Calibri" panose="020F0502020204030204" pitchFamily="34" charset="0"/>
              </a:rPr>
              <a:t>: Abuse and </a:t>
            </a:r>
            <a:r>
              <a:rPr lang="cs-CZ" altLang="cs-CZ" sz="1800" dirty="0" err="1">
                <a:latin typeface="Corbel" panose="020B0503020204020204" pitchFamily="34" charset="0"/>
                <a:cs typeface="Calibri" panose="020F0502020204030204" pitchFamily="34" charset="0"/>
              </a:rPr>
              <a:t>Women</a:t>
            </a:r>
            <a:r>
              <a:rPr lang="cs-CZ" altLang="cs-CZ" sz="1800" dirty="0"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800" dirty="0" err="1">
                <a:latin typeface="Corbel" panose="020B0503020204020204" pitchFamily="34" charset="0"/>
                <a:cs typeface="Calibri" panose="020F0502020204030204" pitchFamily="34" charset="0"/>
              </a:rPr>
              <a:t>with</a:t>
            </a:r>
            <a:r>
              <a:rPr lang="cs-CZ" altLang="cs-CZ" sz="1800" dirty="0"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800" dirty="0" err="1">
                <a:latin typeface="Corbel" panose="020B0503020204020204" pitchFamily="34" charset="0"/>
                <a:cs typeface="Calibri" panose="020F0502020204030204" pitchFamily="34" charset="0"/>
              </a:rPr>
              <a:t>Disabilities,Applied</a:t>
            </a:r>
            <a:r>
              <a:rPr lang="cs-CZ" altLang="cs-CZ" sz="1800" dirty="0"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800" dirty="0" err="1">
                <a:latin typeface="Corbel" panose="020B0503020204020204" pitchFamily="34" charset="0"/>
                <a:cs typeface="Calibri" panose="020F0502020204030204" pitchFamily="34" charset="0"/>
              </a:rPr>
              <a:t>Research</a:t>
            </a:r>
            <a:r>
              <a:rPr lang="cs-CZ" altLang="cs-CZ" sz="1800" dirty="0"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800" dirty="0" err="1">
                <a:latin typeface="Corbel" panose="020B0503020204020204" pitchFamily="34" charset="0"/>
                <a:cs typeface="Calibri" panose="020F0502020204030204" pitchFamily="34" charset="0"/>
              </a:rPr>
              <a:t>Forum</a:t>
            </a:r>
            <a:r>
              <a:rPr lang="cs-CZ" altLang="cs-CZ" sz="1800" dirty="0">
                <a:latin typeface="Corbel" panose="020B0503020204020204" pitchFamily="34" charset="0"/>
                <a:cs typeface="Calibri" panose="020F0502020204030204" pitchFamily="34" charset="0"/>
              </a:rPr>
              <a:t> , </a:t>
            </a:r>
            <a:r>
              <a:rPr lang="cs-CZ" altLang="cs-CZ" sz="1800" dirty="0" err="1">
                <a:latin typeface="Corbel" panose="020B0503020204020204" pitchFamily="34" charset="0"/>
                <a:cs typeface="Calibri" panose="020F0502020204030204" pitchFamily="34" charset="0"/>
              </a:rPr>
              <a:t>National</a:t>
            </a:r>
            <a:r>
              <a:rPr lang="cs-CZ" altLang="cs-CZ" sz="1800" dirty="0"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800" dirty="0" err="1">
                <a:latin typeface="Corbel" panose="020B0503020204020204" pitchFamily="34" charset="0"/>
                <a:cs typeface="Calibri" panose="020F0502020204030204" pitchFamily="34" charset="0"/>
              </a:rPr>
              <a:t>Electronic</a:t>
            </a:r>
            <a:r>
              <a:rPr lang="cs-CZ" altLang="cs-CZ" sz="1800" dirty="0">
                <a:latin typeface="Corbel" panose="020B0503020204020204" pitchFamily="34" charset="0"/>
                <a:cs typeface="Calibri" panose="020F0502020204030204" pitchFamily="34" charset="0"/>
              </a:rPr>
              <a:t> Network on </a:t>
            </a:r>
            <a:r>
              <a:rPr lang="cs-CZ" altLang="cs-CZ" sz="1800" dirty="0" err="1">
                <a:latin typeface="Corbel" panose="020B0503020204020204" pitchFamily="34" charset="0"/>
                <a:cs typeface="Calibri" panose="020F0502020204030204" pitchFamily="34" charset="0"/>
              </a:rPr>
              <a:t>Violence</a:t>
            </a:r>
            <a:r>
              <a:rPr lang="cs-CZ" altLang="cs-CZ" sz="1800" dirty="0"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800" dirty="0" err="1">
                <a:latin typeface="Corbel" panose="020B0503020204020204" pitchFamily="34" charset="0"/>
                <a:cs typeface="Calibri" panose="020F0502020204030204" pitchFamily="34" charset="0"/>
              </a:rPr>
              <a:t>Against</a:t>
            </a:r>
            <a:r>
              <a:rPr lang="cs-CZ" altLang="cs-CZ" sz="1800" dirty="0"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800" dirty="0" err="1">
                <a:latin typeface="Corbel" panose="020B0503020204020204" pitchFamily="34" charset="0"/>
                <a:cs typeface="Calibri" panose="020F0502020204030204" pitchFamily="34" charset="0"/>
              </a:rPr>
              <a:t>Women</a:t>
            </a:r>
            <a:r>
              <a:rPr lang="cs-CZ" altLang="cs-CZ" sz="1800" dirty="0">
                <a:latin typeface="Corbel" panose="020B0503020204020204" pitchFamily="34" charset="0"/>
                <a:cs typeface="Calibri" panose="020F0502020204030204" pitchFamily="34" charset="0"/>
              </a:rPr>
              <a:t>, 2/10/1998.</a:t>
            </a:r>
          </a:p>
          <a:p>
            <a:pPr algn="just">
              <a:spcAft>
                <a:spcPts val="600"/>
              </a:spcAft>
              <a:buClr>
                <a:srgbClr val="FF6600"/>
              </a:buClr>
              <a:buSzPct val="60000"/>
            </a:pPr>
            <a:r>
              <a:rPr lang="cs-CZ" altLang="cs-CZ" sz="1800" dirty="0" err="1">
                <a:latin typeface="Corbel" panose="020B0503020204020204" pitchFamily="34" charset="0"/>
                <a:cs typeface="Calibri" panose="020F0502020204030204" pitchFamily="34" charset="0"/>
              </a:rPr>
              <a:t>Sharma</a:t>
            </a:r>
            <a:r>
              <a:rPr lang="cs-CZ" altLang="cs-CZ" sz="1800" dirty="0">
                <a:latin typeface="Corbel" panose="020B0503020204020204" pitchFamily="34" charset="0"/>
                <a:cs typeface="Calibri" panose="020F0502020204030204" pitchFamily="34" charset="0"/>
              </a:rPr>
              <a:t> Anita, </a:t>
            </a:r>
            <a:r>
              <a:rPr lang="cs-CZ" altLang="cs-CZ" sz="1800" dirty="0" err="1">
                <a:latin typeface="Corbel" panose="020B0503020204020204" pitchFamily="34" charset="0"/>
                <a:cs typeface="Calibri" panose="020F0502020204030204" pitchFamily="34" charset="0"/>
              </a:rPr>
              <a:t>Healing</a:t>
            </a:r>
            <a:r>
              <a:rPr lang="cs-CZ" altLang="cs-CZ" sz="1800" dirty="0"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800" dirty="0" err="1">
                <a:latin typeface="Corbel" panose="020B050302020402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1800" dirty="0"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800" dirty="0" err="1">
                <a:latin typeface="Corbel" panose="020B0503020204020204" pitchFamily="34" charset="0"/>
                <a:cs typeface="Calibri" panose="020F0502020204030204" pitchFamily="34" charset="0"/>
              </a:rPr>
              <a:t>Wounds</a:t>
            </a:r>
            <a:r>
              <a:rPr lang="cs-CZ" altLang="cs-CZ" sz="1800" dirty="0"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800" dirty="0" err="1">
                <a:latin typeface="Corbel" panose="020B050302020402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1800" dirty="0"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800" dirty="0" err="1">
                <a:latin typeface="Corbel" panose="020B0503020204020204" pitchFamily="34" charset="0"/>
                <a:cs typeface="Calibri" panose="020F0502020204030204" pitchFamily="34" charset="0"/>
              </a:rPr>
              <a:t>Domestic</a:t>
            </a:r>
            <a:r>
              <a:rPr lang="cs-CZ" altLang="cs-CZ" sz="1800" dirty="0">
                <a:latin typeface="Corbel" panose="020B0503020204020204" pitchFamily="34" charset="0"/>
                <a:cs typeface="Calibri" panose="020F0502020204030204" pitchFamily="34" charset="0"/>
              </a:rPr>
              <a:t> Abuse, </a:t>
            </a:r>
            <a:r>
              <a:rPr lang="cs-CZ" altLang="cs-CZ" sz="1800" dirty="0" err="1">
                <a:latin typeface="Corbel" panose="020B0503020204020204" pitchFamily="34" charset="0"/>
                <a:cs typeface="Calibri" panose="020F0502020204030204" pitchFamily="34" charset="0"/>
              </a:rPr>
              <a:t>Improving</a:t>
            </a:r>
            <a:r>
              <a:rPr lang="cs-CZ" altLang="cs-CZ" sz="1800" dirty="0"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800" dirty="0" err="1">
                <a:latin typeface="Corbel" panose="020B050302020402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1800" dirty="0"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800" dirty="0" err="1">
                <a:latin typeface="Corbel" panose="020B0503020204020204" pitchFamily="34" charset="0"/>
                <a:cs typeface="Calibri" panose="020F0502020204030204" pitchFamily="34" charset="0"/>
              </a:rPr>
              <a:t>Effectiveness</a:t>
            </a:r>
            <a:r>
              <a:rPr lang="cs-CZ" altLang="cs-CZ" sz="1800" dirty="0"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800" dirty="0" err="1">
                <a:latin typeface="Corbel" panose="020B050302020402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1800" dirty="0"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800" dirty="0" err="1">
                <a:latin typeface="Corbel" panose="020B0503020204020204" pitchFamily="34" charset="0"/>
                <a:cs typeface="Calibri" panose="020F0502020204030204" pitchFamily="34" charset="0"/>
              </a:rPr>
              <a:t>Feminist</a:t>
            </a:r>
            <a:r>
              <a:rPr lang="cs-CZ" altLang="cs-CZ" sz="1800" dirty="0"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800" dirty="0" err="1">
                <a:latin typeface="Corbel" panose="020B0503020204020204" pitchFamily="34" charset="0"/>
                <a:cs typeface="Calibri" panose="020F0502020204030204" pitchFamily="34" charset="0"/>
              </a:rPr>
              <a:t>Therapeutic</a:t>
            </a:r>
            <a:r>
              <a:rPr lang="cs-CZ" altLang="cs-CZ" sz="1800" dirty="0"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800" dirty="0" err="1">
                <a:latin typeface="Corbel" panose="020B0503020204020204" pitchFamily="34" charset="0"/>
                <a:cs typeface="Calibri" panose="020F0502020204030204" pitchFamily="34" charset="0"/>
              </a:rPr>
              <a:t>Interventions</a:t>
            </a:r>
            <a:r>
              <a:rPr lang="cs-CZ" altLang="cs-CZ" sz="1800" dirty="0"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800" dirty="0" err="1">
                <a:latin typeface="Corbel" panose="020B0503020204020204" pitchFamily="34" charset="0"/>
                <a:cs typeface="Calibri" panose="020F0502020204030204" pitchFamily="34" charset="0"/>
              </a:rPr>
              <a:t>With</a:t>
            </a:r>
            <a:r>
              <a:rPr lang="cs-CZ" altLang="cs-CZ" sz="1800" dirty="0">
                <a:latin typeface="Corbel" panose="020B0503020204020204" pitchFamily="34" charset="0"/>
                <a:cs typeface="Calibri" panose="020F0502020204030204" pitchFamily="34" charset="0"/>
              </a:rPr>
              <a:t> Imigrant </a:t>
            </a:r>
            <a:r>
              <a:rPr lang="cs-CZ" altLang="cs-CZ" sz="1800" dirty="0" err="1">
                <a:latin typeface="Corbel" panose="020B0503020204020204" pitchFamily="34" charset="0"/>
                <a:cs typeface="Calibri" panose="020F0502020204030204" pitchFamily="34" charset="0"/>
              </a:rPr>
              <a:t>andRacially</a:t>
            </a:r>
            <a:r>
              <a:rPr lang="cs-CZ" altLang="cs-CZ" sz="1800" dirty="0"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800" dirty="0" err="1">
                <a:latin typeface="Corbel" panose="020B0503020204020204" pitchFamily="34" charset="0"/>
                <a:cs typeface="Calibri" panose="020F0502020204030204" pitchFamily="34" charset="0"/>
              </a:rPr>
              <a:t>Visible</a:t>
            </a:r>
            <a:r>
              <a:rPr lang="cs-CZ" altLang="cs-CZ" sz="1800" dirty="0"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800" dirty="0" err="1">
                <a:latin typeface="Corbel" panose="020B0503020204020204" pitchFamily="34" charset="0"/>
                <a:cs typeface="Calibri" panose="020F0502020204030204" pitchFamily="34" charset="0"/>
              </a:rPr>
              <a:t>Women</a:t>
            </a:r>
            <a:r>
              <a:rPr lang="cs-CZ" altLang="cs-CZ" sz="1800" dirty="0"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800" dirty="0" err="1">
                <a:latin typeface="Corbel" panose="020B0503020204020204" pitchFamily="34" charset="0"/>
                <a:cs typeface="Calibri" panose="020F0502020204030204" pitchFamily="34" charset="0"/>
              </a:rPr>
              <a:t>Who</a:t>
            </a:r>
            <a:r>
              <a:rPr lang="cs-CZ" altLang="cs-CZ" sz="1800" dirty="0"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800" dirty="0" err="1">
                <a:latin typeface="Corbel" panose="020B0503020204020204" pitchFamily="34" charset="0"/>
                <a:cs typeface="Calibri" panose="020F0502020204030204" pitchFamily="34" charset="0"/>
              </a:rPr>
              <a:t>Have</a:t>
            </a:r>
            <a:r>
              <a:rPr lang="cs-CZ" altLang="cs-CZ" sz="1800" dirty="0"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800" dirty="0" err="1">
                <a:latin typeface="Corbel" panose="020B0503020204020204" pitchFamily="34" charset="0"/>
                <a:cs typeface="Calibri" panose="020F0502020204030204" pitchFamily="34" charset="0"/>
              </a:rPr>
              <a:t>Been</a:t>
            </a:r>
            <a:r>
              <a:rPr lang="cs-CZ" altLang="cs-CZ" sz="1800" dirty="0"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800" dirty="0" err="1">
                <a:latin typeface="Corbel" panose="020B0503020204020204" pitchFamily="34" charset="0"/>
                <a:cs typeface="Calibri" panose="020F0502020204030204" pitchFamily="34" charset="0"/>
              </a:rPr>
              <a:t>Abused</a:t>
            </a:r>
            <a:r>
              <a:rPr lang="cs-CZ" altLang="cs-CZ" sz="1800" dirty="0">
                <a:latin typeface="Corbel" panose="020B050302020402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1800" dirty="0" err="1">
                <a:latin typeface="Corbel" panose="020B0503020204020204" pitchFamily="34" charset="0"/>
                <a:cs typeface="Calibri" panose="020F0502020204030204" pitchFamily="34" charset="0"/>
              </a:rPr>
              <a:t>Violence</a:t>
            </a:r>
            <a:r>
              <a:rPr lang="cs-CZ" altLang="cs-CZ" sz="1800" dirty="0"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800" dirty="0" err="1">
                <a:latin typeface="Corbel" panose="020B0503020204020204" pitchFamily="34" charset="0"/>
                <a:cs typeface="Calibri" panose="020F0502020204030204" pitchFamily="34" charset="0"/>
              </a:rPr>
              <a:t>Against</a:t>
            </a:r>
            <a:r>
              <a:rPr lang="cs-CZ" altLang="cs-CZ" sz="1800" dirty="0"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800" dirty="0" err="1">
                <a:latin typeface="Corbel" panose="020B0503020204020204" pitchFamily="34" charset="0"/>
                <a:cs typeface="Calibri" panose="020F0502020204030204" pitchFamily="34" charset="0"/>
              </a:rPr>
              <a:t>Women,Sage</a:t>
            </a:r>
            <a:r>
              <a:rPr lang="cs-CZ" altLang="cs-CZ" sz="1800" dirty="0"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800" dirty="0" err="1">
                <a:latin typeface="Corbel" panose="020B0503020204020204" pitchFamily="34" charset="0"/>
                <a:cs typeface="Calibri" panose="020F0502020204030204" pitchFamily="34" charset="0"/>
              </a:rPr>
              <a:t>Publications</a:t>
            </a:r>
            <a:r>
              <a:rPr lang="cs-CZ" altLang="cs-CZ" sz="1800" dirty="0">
                <a:latin typeface="Corbel" panose="020B0503020204020204" pitchFamily="34" charset="0"/>
                <a:cs typeface="Calibri" panose="020F0502020204030204" pitchFamily="34" charset="0"/>
              </a:rPr>
              <a:t> 2001</a:t>
            </a:r>
          </a:p>
          <a:p>
            <a:pPr algn="just">
              <a:spcAft>
                <a:spcPts val="600"/>
              </a:spcAft>
              <a:buClr>
                <a:srgbClr val="FF6600"/>
              </a:buClr>
              <a:buSzPct val="60000"/>
            </a:pPr>
            <a:r>
              <a:rPr lang="cs-CZ" altLang="cs-CZ" sz="1800" dirty="0" err="1">
                <a:latin typeface="Corbel" panose="020B0503020204020204" pitchFamily="34" charset="0"/>
                <a:cs typeface="Calibri" panose="020F0502020204030204" pitchFamily="34" charset="0"/>
              </a:rPr>
              <a:t>Lhoťan</a:t>
            </a:r>
            <a:r>
              <a:rPr lang="cs-CZ" altLang="cs-CZ" sz="1800" dirty="0">
                <a:latin typeface="Corbel" panose="020B0503020204020204" pitchFamily="34" charset="0"/>
                <a:cs typeface="Calibri" panose="020F0502020204030204" pitchFamily="34" charset="0"/>
              </a:rPr>
              <a:t> Lukáš: Rozmanitostí proti předsudkům, Praha 2012.</a:t>
            </a:r>
          </a:p>
          <a:p>
            <a:pPr algn="just">
              <a:spcAft>
                <a:spcPts val="600"/>
              </a:spcAft>
              <a:buClr>
                <a:srgbClr val="FF6600"/>
              </a:buClr>
              <a:buSzPct val="60000"/>
            </a:pPr>
            <a:r>
              <a:rPr lang="cs-CZ" altLang="cs-CZ" sz="1800" dirty="0" err="1">
                <a:latin typeface="Corbel" panose="020B0503020204020204" pitchFamily="34" charset="0"/>
                <a:cs typeface="Calibri" panose="020F0502020204030204" pitchFamily="34" charset="0"/>
              </a:rPr>
              <a:t>Venglářová</a:t>
            </a:r>
            <a:r>
              <a:rPr lang="cs-CZ" altLang="cs-CZ" sz="1800" dirty="0">
                <a:latin typeface="Corbel" panose="020B0503020204020204" pitchFamily="34" charset="0"/>
                <a:cs typeface="Calibri" panose="020F0502020204030204" pitchFamily="34" charset="0"/>
              </a:rPr>
              <a:t> Martina: Zdravotně postižený jako oběť domácího násilí. Sborník materiálu z celostátní konference organizované o. s. Orfeus. Hradec Králové, Praha 2005.</a:t>
            </a:r>
          </a:p>
          <a:p>
            <a:pPr algn="just">
              <a:spcAft>
                <a:spcPts val="600"/>
              </a:spcAft>
              <a:buClr>
                <a:srgbClr val="FF6600"/>
              </a:buClr>
              <a:buSzPct val="60000"/>
            </a:pPr>
            <a:r>
              <a:rPr lang="cs-CZ" altLang="cs-CZ" sz="1800" dirty="0" err="1">
                <a:latin typeface="Corbel" panose="020B0503020204020204" pitchFamily="34" charset="0"/>
                <a:cs typeface="Calibri" panose="020F0502020204030204" pitchFamily="34" charset="0"/>
              </a:rPr>
              <a:t>Kodymová</a:t>
            </a:r>
            <a:r>
              <a:rPr lang="cs-CZ" altLang="cs-CZ" sz="1800" dirty="0">
                <a:latin typeface="Corbel" panose="020B0503020204020204" pitchFamily="34" charset="0"/>
                <a:cs typeface="Calibri" panose="020F0502020204030204" pitchFamily="34" charset="0"/>
              </a:rPr>
              <a:t> Pavla, </a:t>
            </a:r>
            <a:r>
              <a:rPr lang="cs-CZ" altLang="cs-CZ" sz="1800" dirty="0" err="1">
                <a:latin typeface="Corbel" panose="020B0503020204020204" pitchFamily="34" charset="0"/>
                <a:cs typeface="Calibri" panose="020F0502020204030204" pitchFamily="34" charset="0"/>
              </a:rPr>
              <a:t>Vlčko</a:t>
            </a:r>
            <a:r>
              <a:rPr lang="cs-CZ" altLang="cs-CZ" sz="1800" dirty="0">
                <a:latin typeface="Corbel" panose="020B0503020204020204" pitchFamily="34" charset="0"/>
                <a:cs typeface="Calibri" panose="020F0502020204030204" pitchFamily="34" charset="0"/>
              </a:rPr>
              <a:t> Peter: Probace a domácí násilí na jedincích se zdravotním postižením.</a:t>
            </a:r>
          </a:p>
          <a:p>
            <a:pPr algn="just">
              <a:spcAft>
                <a:spcPts val="600"/>
              </a:spcAft>
              <a:buClr>
                <a:srgbClr val="FF6600"/>
              </a:buClr>
              <a:buSzPct val="60000"/>
            </a:pPr>
            <a:r>
              <a:rPr lang="cs-CZ" altLang="cs-CZ" sz="1800" dirty="0">
                <a:latin typeface="Corbel" panose="020B0503020204020204" pitchFamily="34" charset="0"/>
                <a:cs typeface="Calibri" panose="020F0502020204030204" pitchFamily="34" charset="0"/>
              </a:rPr>
              <a:t>Závěrečná zpráva výzkumného projektu RM 01/15/04 MZV CR Popis jednotlivých forem domácího násilí, analýza jejich příčin, prevence, České Budějovice 2005.</a:t>
            </a:r>
          </a:p>
          <a:p>
            <a:pPr algn="just">
              <a:spcAft>
                <a:spcPts val="600"/>
              </a:spcAft>
              <a:buClr>
                <a:srgbClr val="FF6600"/>
              </a:buClr>
              <a:buSzPct val="60000"/>
            </a:pPr>
            <a:r>
              <a:rPr lang="cs-CZ" altLang="cs-CZ" sz="1800" dirty="0">
                <a:latin typeface="Corbel" panose="020B0503020204020204" pitchFamily="34" charset="0"/>
                <a:cs typeface="Calibri" panose="020F0502020204030204" pitchFamily="34" charset="0"/>
              </a:rPr>
              <a:t>Závěrečná doporučení Výboru pro odstranění diskriminace žen: Česká republika. 25. srpen 2006, New York.</a:t>
            </a:r>
          </a:p>
          <a:p>
            <a:pPr eaLnBrk="1" hangingPunct="1">
              <a:lnSpc>
                <a:spcPct val="90000"/>
              </a:lnSpc>
            </a:pPr>
            <a:endParaRPr lang="cs-CZ" altLang="cs-CZ" sz="1800" dirty="0"/>
          </a:p>
          <a:p>
            <a:pPr eaLnBrk="1" hangingPunct="1">
              <a:lnSpc>
                <a:spcPct val="90000"/>
              </a:lnSpc>
            </a:pPr>
            <a:endParaRPr lang="cs-CZ" altLang="cs-CZ" sz="1800" dirty="0"/>
          </a:p>
          <a:p>
            <a:pPr eaLnBrk="1" hangingPunct="1">
              <a:lnSpc>
                <a:spcPct val="90000"/>
              </a:lnSpc>
            </a:pPr>
            <a:endParaRPr lang="cs-CZ" altLang="cs-CZ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Clr>
                <a:srgbClr val="FF6600"/>
              </a:buClr>
              <a:buSzPct val="60000"/>
            </a:pPr>
            <a:r>
              <a:rPr lang="cs-CZ" altLang="cs-CZ" sz="1600" dirty="0">
                <a:latin typeface="Corbel" panose="020B0503020204020204" pitchFamily="34" charset="0"/>
                <a:cs typeface="Calibri" panose="020F0502020204030204" pitchFamily="34" charset="0"/>
              </a:rPr>
              <a:t>Statistika občanského sdružení Život 90, </a:t>
            </a:r>
            <a:r>
              <a:rPr lang="cs-CZ" altLang="cs-CZ" sz="1600" dirty="0">
                <a:latin typeface="Corbel" panose="020B0503020204020204" pitchFamily="34" charset="0"/>
                <a:cs typeface="Calibri" panose="020F0502020204030204" pitchFamily="34" charset="0"/>
                <a:hlinkClick r:id="rId2"/>
              </a:rPr>
              <a:t>www.zivot90.cz</a:t>
            </a:r>
            <a:r>
              <a:rPr lang="cs-CZ" altLang="cs-CZ" sz="1600" dirty="0"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  <a:buClr>
                <a:srgbClr val="FF6600"/>
              </a:buClr>
              <a:buSzPct val="60000"/>
            </a:pPr>
            <a:r>
              <a:rPr lang="cs-CZ" altLang="cs-CZ" sz="1600" dirty="0">
                <a:latin typeface="Corbel" panose="020B0503020204020204" pitchFamily="34" charset="0"/>
                <a:cs typeface="Calibri" panose="020F0502020204030204" pitchFamily="34" charset="0"/>
                <a:hlinkClick r:id="rId3"/>
              </a:rPr>
              <a:t>www.nasilinamuzich.cz</a:t>
            </a:r>
            <a:endParaRPr lang="cs-CZ" altLang="cs-CZ" sz="1600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rgbClr val="FF6600"/>
              </a:buClr>
              <a:buSzPct val="60000"/>
            </a:pPr>
            <a:r>
              <a:rPr lang="cs-CZ" altLang="cs-CZ" sz="1600" dirty="0">
                <a:latin typeface="Corbel" panose="020B0503020204020204" pitchFamily="34" charset="0"/>
                <a:cs typeface="Calibri" panose="020F0502020204030204" pitchFamily="34" charset="0"/>
                <a:hlinkClick r:id="rId4"/>
              </a:rPr>
              <a:t>www.orfeus-cr.cz</a:t>
            </a:r>
            <a:r>
              <a:rPr lang="cs-CZ" altLang="cs-CZ" sz="1600" dirty="0"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  <a:buClr>
                <a:srgbClr val="FF6600"/>
              </a:buClr>
              <a:buSzPct val="60000"/>
            </a:pPr>
            <a:r>
              <a:rPr lang="cs-CZ" altLang="cs-CZ" sz="1600" dirty="0">
                <a:latin typeface="Corbel" panose="020B0503020204020204" pitchFamily="34" charset="0"/>
                <a:cs typeface="Calibri" panose="020F0502020204030204" pitchFamily="34" charset="0"/>
              </a:rPr>
              <a:t>Diplomové práce FSS MU (Pešáková, Mojžíšová a další)</a:t>
            </a:r>
            <a:endParaRPr lang="cs-CZ" altLang="cs-CZ" sz="1800" dirty="0"/>
          </a:p>
          <a:p>
            <a:pPr>
              <a:lnSpc>
                <a:spcPct val="150000"/>
              </a:lnSpc>
              <a:buClr>
                <a:srgbClr val="FF6600"/>
              </a:buClr>
              <a:buSzPct val="60000"/>
            </a:pPr>
            <a:r>
              <a:rPr lang="cs-CZ" sz="1600" dirty="0">
                <a:latin typeface="Corbel" panose="020B0503020204020204" pitchFamily="34" charset="0"/>
                <a:cs typeface="Calibri" panose="020F0502020204030204" pitchFamily="34" charset="0"/>
                <a:hlinkClick r:id="rId5"/>
              </a:rPr>
              <a:t>https://www.nudz.cz/pro-media/ke-stazeni/rozvoj-dusevni-pohody-u-transgender-klientu</a:t>
            </a:r>
            <a:endParaRPr lang="cs-CZ" sz="1600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rgbClr val="FF6600"/>
              </a:buClr>
              <a:buSzPct val="60000"/>
            </a:pPr>
            <a:r>
              <a:rPr lang="cs-CZ" sz="1600" dirty="0">
                <a:latin typeface="Corbel" panose="020B0503020204020204" pitchFamily="34" charset="0"/>
                <a:cs typeface="Calibri" panose="020F0502020204030204" pitchFamily="34" charset="0"/>
                <a:hlinkClick r:id="rId6"/>
              </a:rPr>
              <a:t>https://www.ochrance.cz/uploads-import/DISKRIMINACE/Vyzkum/Vyzkum-LGBT.pdf</a:t>
            </a:r>
            <a:endParaRPr lang="cs-CZ" sz="1600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rgbClr val="FF6600"/>
              </a:buClr>
              <a:buSzPct val="60000"/>
            </a:pPr>
            <a:r>
              <a:rPr lang="cs-CZ" sz="1600" dirty="0">
                <a:latin typeface="Corbel" panose="020B0503020204020204" pitchFamily="34" charset="0"/>
                <a:cs typeface="Calibri" panose="020F0502020204030204" pitchFamily="34" charset="0"/>
                <a:hlinkClick r:id="rId7"/>
              </a:rPr>
              <a:t>https://queerpsychologie.cz/doporucene-postupy/</a:t>
            </a:r>
            <a:endParaRPr lang="cs-CZ" sz="1600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rgbClr val="FF6600"/>
              </a:buClr>
              <a:buSzPct val="60000"/>
            </a:pPr>
            <a:r>
              <a:rPr lang="cs-CZ" sz="1600" dirty="0">
                <a:latin typeface="Corbel" panose="020B0503020204020204" pitchFamily="34" charset="0"/>
                <a:cs typeface="Calibri" panose="020F0502020204030204" pitchFamily="34" charset="0"/>
                <a:hlinkClick r:id="rId8"/>
              </a:rPr>
              <a:t>https://www.praguepride.cz/cs/kdo-jsme/media-download/ke-stazeni/139-socialni-sluzba-pratelska-k-lgbti-lidem-brozura-mpsv/file</a:t>
            </a:r>
            <a:endParaRPr lang="cs-CZ" sz="1600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rgbClr val="FF6600"/>
              </a:buClr>
              <a:buSzPct val="60000"/>
            </a:pPr>
            <a:r>
              <a:rPr lang="cs-CZ" sz="1600" dirty="0">
                <a:latin typeface="Corbel" panose="020B0503020204020204" pitchFamily="34" charset="0"/>
                <a:cs typeface="Calibri" panose="020F0502020204030204" pitchFamily="34" charset="0"/>
                <a:hlinkClick r:id="rId9"/>
              </a:rPr>
              <a:t>https://praguepride.cz/cs/kdo-jsme/media-download/publikace/92-specifika-socialni-prace-respektujici-genderovou-sexualni-a-vztahovou-rozmanitost-cast-2/file</a:t>
            </a:r>
            <a:endParaRPr lang="cs-CZ" sz="1600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FF6600"/>
              </a:buClr>
              <a:buSzPct val="60000"/>
              <a:buFont typeface="Courier New" panose="02070309020205020404" pitchFamily="49" charset="0"/>
              <a:buChar char="o"/>
            </a:pPr>
            <a:endParaRPr lang="cs-CZ" sz="1600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FF6600"/>
              </a:buClr>
              <a:buSzPct val="60000"/>
              <a:buFont typeface="Courier New" panose="02070309020205020404" pitchFamily="49" charset="0"/>
              <a:buChar char="o"/>
            </a:pPr>
            <a:endParaRPr lang="cs-CZ" sz="1600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FF6600"/>
              </a:buClr>
              <a:buSzPct val="60000"/>
              <a:buFont typeface="Courier New" panose="02070309020205020404" pitchFamily="49" charset="0"/>
              <a:buChar char="o"/>
            </a:pPr>
            <a:endParaRPr lang="cs-CZ" sz="1600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FF6600"/>
              </a:buClr>
              <a:buSzPct val="60000"/>
              <a:buFont typeface="Courier New" panose="02070309020205020404" pitchFamily="49" charset="0"/>
              <a:buChar char="o"/>
            </a:pPr>
            <a:endParaRPr lang="cs-CZ" sz="1600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FF6600"/>
              </a:buClr>
              <a:buSzPct val="60000"/>
              <a:buFont typeface="Courier New" panose="02070309020205020404" pitchFamily="49" charset="0"/>
              <a:buChar char="o"/>
            </a:pPr>
            <a:endParaRPr lang="cs-CZ" sz="1600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FF6600"/>
              </a:buClr>
              <a:buSzPct val="60000"/>
              <a:buFont typeface="Courier New" panose="02070309020205020404" pitchFamily="49" charset="0"/>
              <a:buChar char="o"/>
            </a:pPr>
            <a:endParaRPr lang="cs-CZ" sz="1600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FF6600"/>
              </a:buClr>
              <a:buSzPct val="60000"/>
              <a:buFont typeface="Courier New" panose="02070309020205020404" pitchFamily="49" charset="0"/>
              <a:buChar char="o"/>
            </a:pPr>
            <a:endParaRPr lang="cs-CZ" sz="1600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FF6600"/>
              </a:buClr>
              <a:buSzPct val="60000"/>
              <a:buFont typeface="Courier New" panose="02070309020205020404" pitchFamily="49" charset="0"/>
              <a:buChar char="o"/>
            </a:pPr>
            <a:endParaRPr lang="cs-CZ" sz="1600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SzPct val="60000"/>
              <a:buFont typeface="Courier New" panose="02070309020205020404" pitchFamily="49" charset="0"/>
              <a:buChar char="o"/>
            </a:pPr>
            <a:endParaRPr lang="cs-CZ" sz="1600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SzPct val="60000"/>
              <a:buFont typeface="Courier New" panose="02070309020205020404" pitchFamily="49" charset="0"/>
              <a:buChar char="o"/>
            </a:pPr>
            <a:endParaRPr lang="cs-CZ" sz="1600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SzPct val="60000"/>
              <a:buFont typeface="Courier New" panose="02070309020205020404" pitchFamily="49" charset="0"/>
              <a:buChar char="o"/>
            </a:pPr>
            <a:endParaRPr lang="cs-CZ" sz="1600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SzPct val="60000"/>
              <a:buFont typeface="Courier New" panose="02070309020205020404" pitchFamily="49" charset="0"/>
              <a:buChar char="o"/>
            </a:pPr>
            <a:endParaRPr lang="cs-CZ" sz="1600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161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7" name="Rectangle 3">
            <a:extLst>
              <a:ext uri="{FF2B5EF4-FFF2-40B4-BE49-F238E27FC236}">
                <a16:creationId xmlns:a16="http://schemas.microsoft.com/office/drawing/2014/main" xmlns="" id="{1BA2C08F-44D0-46F2-BC12-62BD9B3F3A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800" b="1" dirty="0" smtClean="0">
                <a:solidFill>
                  <a:schemeClr val="bg1"/>
                </a:solidFill>
              </a:rPr>
              <a:t>Možné </a:t>
            </a:r>
            <a:r>
              <a:rPr lang="cs-CZ" altLang="cs-CZ" sz="2800" b="1" dirty="0">
                <a:solidFill>
                  <a:schemeClr val="bg1"/>
                </a:solidFill>
              </a:rPr>
              <a:t>příčiny/podmínky vzniku násilí</a:t>
            </a:r>
          </a:p>
        </p:txBody>
      </p:sp>
      <p:sp>
        <p:nvSpPr>
          <p:cNvPr id="18434" name="AutoShape 2">
            <a:extLst>
              <a:ext uri="{FF2B5EF4-FFF2-40B4-BE49-F238E27FC236}">
                <a16:creationId xmlns:a16="http://schemas.microsoft.com/office/drawing/2014/main" xmlns="" id="{38F328CC-6E77-4DCF-A491-6E086221A08B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5000"/>
              </a:lnSpc>
              <a:buClr>
                <a:srgbClr val="FF6600"/>
              </a:buClr>
              <a:buSzPct val="120000"/>
            </a:pPr>
            <a:r>
              <a:rPr lang="cs-CZ" altLang="cs-CZ" sz="2800" dirty="0" smtClean="0">
                <a:latin typeface="Corbel" panose="020B0503020204020204" pitchFamily="34" charset="0"/>
                <a:cs typeface="Calibri" panose="020F0502020204030204" pitchFamily="34" charset="0"/>
              </a:rPr>
              <a:t>Nízká </a:t>
            </a:r>
            <a:r>
              <a:rPr lang="cs-CZ" altLang="cs-CZ" sz="2800" dirty="0">
                <a:latin typeface="Corbel" panose="020B0503020204020204" pitchFamily="34" charset="0"/>
                <a:cs typeface="Calibri" panose="020F0502020204030204" pitchFamily="34" charset="0"/>
              </a:rPr>
              <a:t>informovanost, horší absorpce informací</a:t>
            </a:r>
          </a:p>
          <a:p>
            <a:pPr>
              <a:lnSpc>
                <a:spcPct val="95000"/>
              </a:lnSpc>
              <a:buClr>
                <a:srgbClr val="FF6600"/>
              </a:buClr>
              <a:buSzPct val="120000"/>
            </a:pPr>
            <a:endParaRPr lang="cs-CZ" altLang="cs-CZ" sz="2800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>
              <a:lnSpc>
                <a:spcPct val="95000"/>
              </a:lnSpc>
              <a:buClr>
                <a:srgbClr val="FF6600"/>
              </a:buClr>
              <a:buSzPct val="120000"/>
            </a:pPr>
            <a:r>
              <a:rPr lang="cs-CZ" altLang="cs-CZ" sz="2800" dirty="0">
                <a:latin typeface="Corbel" panose="020B0503020204020204" pitchFamily="34" charset="0"/>
                <a:cs typeface="Calibri" panose="020F0502020204030204" pitchFamily="34" charset="0"/>
              </a:rPr>
              <a:t>Izolace/snížení sociálních kontaktů</a:t>
            </a:r>
          </a:p>
          <a:p>
            <a:pPr>
              <a:lnSpc>
                <a:spcPct val="95000"/>
              </a:lnSpc>
              <a:buClr>
                <a:srgbClr val="FF6600"/>
              </a:buClr>
              <a:buSzPct val="120000"/>
            </a:pPr>
            <a:endParaRPr lang="cs-CZ" altLang="cs-CZ" sz="2800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>
              <a:lnSpc>
                <a:spcPct val="95000"/>
              </a:lnSpc>
              <a:buClr>
                <a:srgbClr val="FF6600"/>
              </a:buClr>
              <a:buSzPct val="120000"/>
            </a:pPr>
            <a:r>
              <a:rPr lang="cs-CZ" altLang="cs-CZ" sz="2800" dirty="0">
                <a:latin typeface="Corbel" panose="020B0503020204020204" pitchFamily="34" charset="0"/>
                <a:cs typeface="Calibri" panose="020F0502020204030204" pitchFamily="34" charset="0"/>
              </a:rPr>
              <a:t>Závislost na systému/blízkých</a:t>
            </a:r>
          </a:p>
          <a:p>
            <a:pPr eaLnBrk="1" hangingPunct="1">
              <a:lnSpc>
                <a:spcPct val="95000"/>
              </a:lnSpc>
              <a:buClr>
                <a:srgbClr val="FF6600"/>
              </a:buClr>
              <a:buSzPct val="120000"/>
              <a:buFontTx/>
              <a:buChar char="•"/>
            </a:pPr>
            <a:endParaRPr lang="cs-CZ" altLang="cs-CZ" sz="28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F4046735-818E-4C5B-A007-995990923C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 smtClean="0">
                <a:solidFill>
                  <a:schemeClr val="bg1"/>
                </a:solidFill>
              </a:rPr>
              <a:t>Násilí </a:t>
            </a:r>
            <a:r>
              <a:rPr lang="cs-CZ" altLang="cs-CZ" b="1" dirty="0">
                <a:solidFill>
                  <a:schemeClr val="bg1"/>
                </a:solidFill>
              </a:rPr>
              <a:t>na seniorech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xmlns="" id="{C91BAD32-A19C-40C8-A3E8-E4A0C73499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FF9900"/>
              </a:buClr>
            </a:pPr>
            <a:r>
              <a:rPr lang="cs-CZ" altLang="cs-CZ" sz="2400" b="1" dirty="0">
                <a:latin typeface="Corbel" panose="020B0503020204020204" pitchFamily="34" charset="0"/>
                <a:cs typeface="Calibri" panose="020F0502020204030204" pitchFamily="34" charset="0"/>
              </a:rPr>
              <a:t>partnerské násilí </a:t>
            </a: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(manželé, druh x družka)</a:t>
            </a:r>
          </a:p>
          <a:p>
            <a:pPr>
              <a:lnSpc>
                <a:spcPct val="90000"/>
              </a:lnSpc>
              <a:buClr>
                <a:srgbClr val="FF9900"/>
              </a:buClr>
            </a:pPr>
            <a:endParaRPr lang="cs-CZ" altLang="cs-CZ" sz="2400" b="1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Clr>
                <a:srgbClr val="FF9900"/>
              </a:buClr>
            </a:pPr>
            <a:endParaRPr lang="cs-CZ" altLang="cs-CZ" sz="2400" b="1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Clr>
                <a:srgbClr val="FF9900"/>
              </a:buClr>
            </a:pPr>
            <a:r>
              <a:rPr lang="cs-CZ" altLang="cs-CZ" sz="2400" b="1" dirty="0" err="1">
                <a:latin typeface="Corbel" panose="020B0503020204020204" pitchFamily="34" charset="0"/>
                <a:cs typeface="Calibri" panose="020F0502020204030204" pitchFamily="34" charset="0"/>
              </a:rPr>
              <a:t>transgenerační</a:t>
            </a:r>
            <a:r>
              <a:rPr lang="cs-CZ" altLang="cs-CZ" sz="2400" b="1" dirty="0">
                <a:latin typeface="Corbel" panose="020B0503020204020204" pitchFamily="34" charset="0"/>
                <a:cs typeface="Calibri" panose="020F0502020204030204" pitchFamily="34" charset="0"/>
              </a:rPr>
              <a:t> násilí </a:t>
            </a: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(děti, vnoučata)</a:t>
            </a:r>
          </a:p>
          <a:p>
            <a:pPr>
              <a:lnSpc>
                <a:spcPct val="90000"/>
              </a:lnSpc>
              <a:buClr>
                <a:srgbClr val="FF9900"/>
              </a:buClr>
            </a:pPr>
            <a:endParaRPr lang="cs-CZ" altLang="cs-CZ" sz="2400" b="1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Clr>
                <a:srgbClr val="FF9900"/>
              </a:buClr>
            </a:pPr>
            <a:endParaRPr lang="cs-CZ" altLang="cs-CZ" sz="2400" b="1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Clr>
                <a:srgbClr val="FF9900"/>
              </a:buClr>
            </a:pPr>
            <a:r>
              <a:rPr lang="cs-CZ" altLang="cs-CZ" sz="2400" b="1" dirty="0">
                <a:latin typeface="Corbel" panose="020B0503020204020204" pitchFamily="34" charset="0"/>
                <a:cs typeface="Calibri" panose="020F0502020204030204" pitchFamily="34" charset="0"/>
              </a:rPr>
              <a:t>i</a:t>
            </a:r>
            <a:r>
              <a:rPr lang="cs-CZ" altLang="cs-CZ" sz="2400" b="1" dirty="0" smtClean="0">
                <a:latin typeface="Corbel" panose="020B0503020204020204" pitchFamily="34" charset="0"/>
                <a:cs typeface="Calibri" panose="020F0502020204030204" pitchFamily="34" charset="0"/>
              </a:rPr>
              <a:t>nstitucionální </a:t>
            </a:r>
            <a:r>
              <a:rPr lang="cs-CZ" altLang="cs-CZ" sz="2400" b="1" dirty="0">
                <a:latin typeface="Corbel" panose="020B0503020204020204" pitchFamily="34" charset="0"/>
                <a:cs typeface="Calibri" panose="020F0502020204030204" pitchFamily="34" charset="0"/>
              </a:rPr>
              <a:t>násilí</a:t>
            </a:r>
            <a:endParaRPr lang="cs-CZ" altLang="cs-CZ" sz="2400" b="1" i="1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endParaRPr lang="cs-CZ" altLang="cs-CZ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Senior jako oběť násilí</a:t>
            </a: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B69435ED-95DB-480E-B8B6-7FEF08E4CA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6600"/>
              </a:buClr>
              <a:buSzPct val="120000"/>
            </a:pPr>
            <a:r>
              <a:rPr lang="cs-CZ" altLang="cs-CZ" sz="3200" dirty="0" smtClean="0">
                <a:latin typeface="Corbel" panose="020B0503020204020204" pitchFamily="34" charset="0"/>
                <a:ea typeface="Microsoft Tai Le" panose="020B0502040204020203" pitchFamily="34" charset="0"/>
                <a:cs typeface="Calibri" panose="020F0502020204030204" pitchFamily="34" charset="0"/>
              </a:rPr>
              <a:t>WHO </a:t>
            </a:r>
            <a:r>
              <a:rPr lang="cs-CZ" altLang="cs-CZ" sz="3200" dirty="0">
                <a:latin typeface="Corbel" panose="020B0503020204020204" pitchFamily="34" charset="0"/>
                <a:ea typeface="Microsoft Tai Le" panose="020B0502040204020203" pitchFamily="34" charset="0"/>
                <a:cs typeface="Calibri" panose="020F0502020204030204" pitchFamily="34" charset="0"/>
              </a:rPr>
              <a:t>uvádí, že </a:t>
            </a:r>
            <a:r>
              <a:rPr lang="cs-CZ" altLang="cs-CZ" sz="3200" b="1" dirty="0">
                <a:latin typeface="Corbel" panose="020B0503020204020204" pitchFamily="34" charset="0"/>
                <a:ea typeface="Microsoft Tai Le" panose="020B0502040204020203" pitchFamily="34" charset="0"/>
                <a:cs typeface="Calibri" panose="020F0502020204030204" pitchFamily="34" charset="0"/>
              </a:rPr>
              <a:t>každý šestý senior </a:t>
            </a:r>
            <a:r>
              <a:rPr lang="cs-CZ" altLang="cs-CZ" sz="3200" dirty="0">
                <a:latin typeface="Corbel" panose="020B0503020204020204" pitchFamily="34" charset="0"/>
                <a:ea typeface="Microsoft Tai Le" panose="020B0502040204020203" pitchFamily="34" charset="0"/>
                <a:cs typeface="Calibri" panose="020F0502020204030204" pitchFamily="34" charset="0"/>
              </a:rPr>
              <a:t>nad 60 let zažije ve svém životě psychické nebo fyzické týrání</a:t>
            </a:r>
          </a:p>
          <a:p>
            <a:pPr marL="0" indent="0">
              <a:buClr>
                <a:srgbClr val="FF6600"/>
              </a:buClr>
              <a:buSzPct val="120000"/>
              <a:buNone/>
            </a:pPr>
            <a:endParaRPr lang="cs-CZ" altLang="cs-CZ" sz="3200" dirty="0">
              <a:latin typeface="Corbel" panose="020B0503020204020204" pitchFamily="34" charset="0"/>
              <a:ea typeface="Microsoft Tai Le" panose="020B0502040204020203" pitchFamily="34" charset="0"/>
              <a:cs typeface="Calibri" panose="020F0502020204030204" pitchFamily="34" charset="0"/>
            </a:endParaRPr>
          </a:p>
          <a:p>
            <a:pPr>
              <a:buClr>
                <a:srgbClr val="FF6600"/>
              </a:buClr>
              <a:buSzPct val="120000"/>
            </a:pPr>
            <a:r>
              <a:rPr lang="cs-CZ" altLang="cs-CZ" sz="3200" dirty="0">
                <a:latin typeface="Corbel" panose="020B0503020204020204" pitchFamily="34" charset="0"/>
                <a:ea typeface="Microsoft Tai Le" panose="020B0502040204020203" pitchFamily="34" charset="0"/>
                <a:cs typeface="Calibri" panose="020F0502020204030204" pitchFamily="34" charset="0"/>
              </a:rPr>
              <a:t> ČSÚ (2020): </a:t>
            </a:r>
          </a:p>
          <a:p>
            <a:pPr lvl="2">
              <a:buClr>
                <a:srgbClr val="FF6600"/>
              </a:buClr>
              <a:buSzPct val="120000"/>
            </a:pPr>
            <a:r>
              <a:rPr lang="cs-CZ" altLang="cs-CZ" sz="2400" dirty="0">
                <a:latin typeface="Corbel" panose="020B0503020204020204" pitchFamily="34" charset="0"/>
                <a:ea typeface="Microsoft Tai Le" panose="020B0502040204020203" pitchFamily="34" charset="0"/>
                <a:cs typeface="Calibri" panose="020F0502020204030204" pitchFamily="34" charset="0"/>
              </a:rPr>
              <a:t>S psychickým týráním má zkušenost </a:t>
            </a:r>
            <a:r>
              <a:rPr lang="cs-CZ" altLang="cs-CZ" sz="2400" b="1" dirty="0">
                <a:latin typeface="Corbel" panose="020B0503020204020204" pitchFamily="34" charset="0"/>
                <a:ea typeface="Microsoft Tai Le" panose="020B0502040204020203" pitchFamily="34" charset="0"/>
                <a:cs typeface="Calibri" panose="020F0502020204030204" pitchFamily="34" charset="0"/>
              </a:rPr>
              <a:t>11,6 %</a:t>
            </a:r>
            <a:r>
              <a:rPr lang="cs-CZ" altLang="cs-CZ" sz="2400" dirty="0">
                <a:latin typeface="Corbel" panose="020B0503020204020204" pitchFamily="34" charset="0"/>
                <a:ea typeface="Microsoft Tai Le" panose="020B0502040204020203" pitchFamily="34" charset="0"/>
                <a:cs typeface="Calibri" panose="020F0502020204030204" pitchFamily="34" charset="0"/>
              </a:rPr>
              <a:t> osob ve věku od 60 let</a:t>
            </a:r>
          </a:p>
          <a:p>
            <a:pPr lvl="2">
              <a:buClr>
                <a:srgbClr val="FF6600"/>
              </a:buClr>
              <a:buSzPct val="120000"/>
            </a:pPr>
            <a:r>
              <a:rPr lang="cs-CZ" altLang="cs-CZ" sz="2400" dirty="0">
                <a:latin typeface="Corbel" panose="020B0503020204020204" pitchFamily="34" charset="0"/>
                <a:ea typeface="Microsoft Tai Le" panose="020B0502040204020203" pitchFamily="34" charset="0"/>
                <a:cs typeface="Calibri" panose="020F0502020204030204" pitchFamily="34" charset="0"/>
              </a:rPr>
              <a:t>Více než </a:t>
            </a:r>
            <a:r>
              <a:rPr lang="cs-CZ" altLang="cs-CZ" sz="2400" b="1" dirty="0">
                <a:latin typeface="Corbel" panose="020B0503020204020204" pitchFamily="34" charset="0"/>
                <a:ea typeface="Microsoft Tai Le" panose="020B0502040204020203" pitchFamily="34" charset="0"/>
                <a:cs typeface="Calibri" panose="020F0502020204030204" pitchFamily="34" charset="0"/>
              </a:rPr>
              <a:t>6%</a:t>
            </a:r>
            <a:r>
              <a:rPr lang="cs-CZ" altLang="cs-CZ" sz="2400" dirty="0">
                <a:latin typeface="Corbel" panose="020B0503020204020204" pitchFamily="34" charset="0"/>
                <a:ea typeface="Microsoft Tai Le" panose="020B0502040204020203" pitchFamily="34" charset="0"/>
                <a:cs typeface="Calibri" panose="020F0502020204030204" pitchFamily="34" charset="0"/>
              </a:rPr>
              <a:t> seniorů je pak vystaveno finančnímu nátlaku</a:t>
            </a:r>
          </a:p>
          <a:p>
            <a:pPr lvl="2">
              <a:buClr>
                <a:srgbClr val="FF6600"/>
              </a:buClr>
              <a:buSzPct val="120000"/>
            </a:pPr>
            <a:r>
              <a:rPr lang="cs-CZ" altLang="cs-CZ" sz="2400" dirty="0">
                <a:latin typeface="Corbel" panose="020B0503020204020204" pitchFamily="34" charset="0"/>
                <a:ea typeface="Microsoft Tai Le" panose="020B0502040204020203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>
                <a:latin typeface="Corbel" panose="020B0503020204020204" pitchFamily="34" charset="0"/>
                <a:ea typeface="Microsoft Tai Le" panose="020B0502040204020203" pitchFamily="34" charset="0"/>
                <a:cs typeface="Calibri" panose="020F0502020204030204" pitchFamily="34" charset="0"/>
              </a:rPr>
              <a:t>4,2 %</a:t>
            </a:r>
            <a:r>
              <a:rPr lang="cs-CZ" altLang="cs-CZ" sz="2400" dirty="0">
                <a:latin typeface="Corbel" panose="020B0503020204020204" pitchFamily="34" charset="0"/>
                <a:ea typeface="Microsoft Tai Le" panose="020B0502040204020203" pitchFamily="34" charset="0"/>
                <a:cs typeface="Calibri" panose="020F0502020204030204" pitchFamily="34" charset="0"/>
              </a:rPr>
              <a:t> seniorů jsou zanedbáváni</a:t>
            </a:r>
          </a:p>
          <a:p>
            <a:pPr lvl="2">
              <a:buClr>
                <a:srgbClr val="FF6600"/>
              </a:buClr>
              <a:buSzPct val="120000"/>
            </a:pPr>
            <a:r>
              <a:rPr lang="cs-CZ" altLang="cs-CZ" sz="2400" b="1" dirty="0">
                <a:latin typeface="Corbel" panose="020B0503020204020204" pitchFamily="34" charset="0"/>
                <a:ea typeface="Microsoft Tai Le" panose="020B0502040204020203" pitchFamily="34" charset="0"/>
                <a:cs typeface="Calibri" panose="020F0502020204030204" pitchFamily="34" charset="0"/>
              </a:rPr>
              <a:t>2,6 %</a:t>
            </a:r>
            <a:r>
              <a:rPr lang="cs-CZ" altLang="cs-CZ" sz="2400" dirty="0">
                <a:latin typeface="Corbel" panose="020B0503020204020204" pitchFamily="34" charset="0"/>
                <a:ea typeface="Microsoft Tai Le" panose="020B0502040204020203" pitchFamily="34" charset="0"/>
                <a:cs typeface="Calibri" panose="020F0502020204030204" pitchFamily="34" charset="0"/>
              </a:rPr>
              <a:t> lidí starších 60 let jsou vystaveni fyzickému násilí, přičemž téměř každý stý má zkušenost i se sexuálním násilím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xmlns="" id="{AEDAFBD2-BC48-489B-8927-E1C9FDC06E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kern="1200" dirty="0">
                <a:solidFill>
                  <a:schemeClr val="bg1"/>
                </a:solidFill>
              </a:rPr>
              <a:t>Statistika DN senioři</a:t>
            </a:r>
            <a:r>
              <a:rPr lang="cs-CZ" altLang="cs-CZ" b="1" dirty="0">
                <a:solidFill>
                  <a:schemeClr val="tx1"/>
                </a:solidFill>
                <a:latin typeface="Source Sans Pro" panose="020B0503030403020204" pitchFamily="34" charset="0"/>
              </a:rPr>
              <a:t/>
            </a:r>
            <a:br>
              <a:rPr lang="cs-CZ" altLang="cs-CZ" b="1" dirty="0">
                <a:solidFill>
                  <a:schemeClr val="tx1"/>
                </a:solidFill>
                <a:latin typeface="Source Sans Pro" panose="020B0503030403020204" pitchFamily="34" charset="0"/>
              </a:rPr>
            </a:br>
            <a:endParaRPr lang="cs-CZ" altLang="cs-CZ" sz="2000" dirty="0">
              <a:solidFill>
                <a:schemeClr val="bg1"/>
              </a:solidFill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xmlns="" id="{5E2E77C8-FBBC-446A-B373-168A020312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400" dirty="0"/>
              <a:t>šetření Zdravotní fakulty Jihočeské univerzity, 2005</a:t>
            </a:r>
            <a:endParaRPr lang="cs-CZ" altLang="cs-CZ" sz="2500" dirty="0" smtClean="0"/>
          </a:p>
          <a:p>
            <a:pPr>
              <a:lnSpc>
                <a:spcPct val="80000"/>
              </a:lnSpc>
            </a:pPr>
            <a:endParaRPr lang="cs-CZ" altLang="cs-CZ" sz="2500" dirty="0"/>
          </a:p>
          <a:p>
            <a:pPr>
              <a:lnSpc>
                <a:spcPct val="80000"/>
              </a:lnSpc>
              <a:buClr>
                <a:srgbClr val="FFA347"/>
              </a:buClr>
            </a:pPr>
            <a:r>
              <a:rPr lang="cs-CZ" altLang="cs-CZ" sz="2400" b="1" dirty="0">
                <a:latin typeface="Corbel" panose="020B0503020204020204" pitchFamily="34" charset="0"/>
                <a:cs typeface="Calibri" panose="020F0502020204030204" pitchFamily="34" charset="0"/>
              </a:rPr>
              <a:t>psychické</a:t>
            </a: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 – </a:t>
            </a:r>
            <a:r>
              <a:rPr lang="cs-CZ" altLang="cs-CZ" sz="2400" b="1" dirty="0">
                <a:latin typeface="Corbel" panose="020B0503020204020204" pitchFamily="34" charset="0"/>
                <a:cs typeface="Calibri" panose="020F0502020204030204" pitchFamily="34" charset="0"/>
              </a:rPr>
              <a:t>20,8 %</a:t>
            </a: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 (rodina) a </a:t>
            </a:r>
            <a:r>
              <a:rPr lang="cs-CZ" altLang="cs-CZ" sz="2400" b="1" dirty="0">
                <a:latin typeface="Corbel" panose="020B0503020204020204" pitchFamily="34" charset="0"/>
                <a:cs typeface="Calibri" panose="020F0502020204030204" pitchFamily="34" charset="0"/>
              </a:rPr>
              <a:t>6,8 % </a:t>
            </a: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(terénní pečovatelé) - (vulgarity, urážení, soustavné ponižování…) </a:t>
            </a:r>
          </a:p>
          <a:p>
            <a:pPr>
              <a:lnSpc>
                <a:spcPct val="80000"/>
              </a:lnSpc>
              <a:buClr>
                <a:srgbClr val="FFA347"/>
              </a:buClr>
            </a:pPr>
            <a:endParaRPr lang="cs-CZ" altLang="cs-CZ" sz="2400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buClr>
                <a:srgbClr val="FFA347"/>
              </a:buClr>
            </a:pPr>
            <a:r>
              <a:rPr lang="cs-CZ" altLang="cs-CZ" sz="2400" b="1" dirty="0">
                <a:latin typeface="Corbel" panose="020B0503020204020204" pitchFamily="34" charset="0"/>
                <a:cs typeface="Calibri" panose="020F0502020204030204" pitchFamily="34" charset="0"/>
              </a:rPr>
              <a:t>fyzické </a:t>
            </a: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– </a:t>
            </a:r>
            <a:r>
              <a:rPr lang="cs-CZ" altLang="cs-CZ" sz="2400" b="1" dirty="0">
                <a:latin typeface="Corbel" panose="020B0503020204020204" pitchFamily="34" charset="0"/>
                <a:cs typeface="Calibri" panose="020F0502020204030204" pitchFamily="34" charset="0"/>
              </a:rPr>
              <a:t>13 %</a:t>
            </a: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 a </a:t>
            </a:r>
            <a:r>
              <a:rPr lang="cs-CZ" altLang="cs-CZ" sz="2400" b="1" dirty="0">
                <a:latin typeface="Corbel" panose="020B0503020204020204" pitchFamily="34" charset="0"/>
                <a:cs typeface="Calibri" panose="020F0502020204030204" pitchFamily="34" charset="0"/>
              </a:rPr>
              <a:t>22 %</a:t>
            </a: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 (facka, prudké strčení, pohlavky, silné držení…)</a:t>
            </a:r>
          </a:p>
          <a:p>
            <a:pPr>
              <a:lnSpc>
                <a:spcPct val="80000"/>
              </a:lnSpc>
              <a:buClr>
                <a:srgbClr val="FFA347"/>
              </a:buClr>
            </a:pPr>
            <a:endParaRPr lang="cs-CZ" altLang="cs-CZ" sz="2400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buClr>
                <a:srgbClr val="FFA347"/>
              </a:buClr>
            </a:pPr>
            <a:r>
              <a:rPr lang="cs-CZ" altLang="cs-CZ" sz="2400" b="1" dirty="0">
                <a:latin typeface="Corbel" panose="020B0503020204020204" pitchFamily="34" charset="0"/>
                <a:cs typeface="Calibri" panose="020F0502020204030204" pitchFamily="34" charset="0"/>
              </a:rPr>
              <a:t>ekonomické</a:t>
            </a: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 – </a:t>
            </a:r>
            <a:r>
              <a:rPr lang="cs-CZ" altLang="cs-CZ" sz="2400" b="1" dirty="0">
                <a:latin typeface="Corbel" panose="020B0503020204020204" pitchFamily="34" charset="0"/>
                <a:cs typeface="Calibri" panose="020F0502020204030204" pitchFamily="34" charset="0"/>
              </a:rPr>
              <a:t>6,8 %</a:t>
            </a: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 (vyžadování finančních prostředků pod pohrůžkou) </a:t>
            </a:r>
          </a:p>
          <a:p>
            <a:pPr>
              <a:lnSpc>
                <a:spcPct val="80000"/>
              </a:lnSpc>
            </a:pPr>
            <a:endParaRPr lang="cs-CZ" altLang="cs-CZ" sz="25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xmlns="" id="{582413DA-AA00-42AB-B084-2BF86C052A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kern="1200" dirty="0" smtClean="0">
                <a:solidFill>
                  <a:schemeClr val="bg1"/>
                </a:solidFill>
              </a:rPr>
              <a:t>Formy DN u seniorů</a:t>
            </a:r>
            <a:endParaRPr lang="cs-CZ" altLang="cs-CZ" b="1" kern="1200" dirty="0">
              <a:solidFill>
                <a:schemeClr val="bg1"/>
              </a:solidFill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xmlns="" id="{6DDBCC2A-AD7F-433F-975F-79D0ABA8F0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rgbClr val="FF9900"/>
              </a:buClr>
            </a:pPr>
            <a:r>
              <a:rPr lang="cs-CZ" altLang="cs-CZ" sz="2400" b="1" dirty="0">
                <a:solidFill>
                  <a:schemeClr val="tx2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psychické </a:t>
            </a:r>
            <a:r>
              <a:rPr lang="cs-CZ" altLang="cs-CZ" sz="2400" dirty="0">
                <a:solidFill>
                  <a:schemeClr val="tx2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- citové vydírání a týrání, zanedbávání</a:t>
            </a:r>
            <a:endParaRPr lang="cs-CZ" altLang="cs-CZ" sz="2400" b="1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rgbClr val="FF9900"/>
              </a:buClr>
            </a:pPr>
            <a:r>
              <a:rPr lang="cs-CZ" altLang="cs-CZ" sz="2400" b="1" dirty="0">
                <a:solidFill>
                  <a:schemeClr val="tx2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fyzické</a:t>
            </a: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 – bití, omezování pohybu, netlumení bolesti</a:t>
            </a:r>
          </a:p>
          <a:p>
            <a:pPr>
              <a:lnSpc>
                <a:spcPct val="150000"/>
              </a:lnSpc>
              <a:buClr>
                <a:srgbClr val="FF9900"/>
              </a:buClr>
            </a:pPr>
            <a:r>
              <a:rPr lang="cs-CZ" altLang="cs-CZ" sz="2400" b="1" dirty="0">
                <a:solidFill>
                  <a:schemeClr val="tx2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ekonomické</a:t>
            </a:r>
            <a:r>
              <a:rPr lang="cs-CZ" altLang="cs-CZ" sz="2400" dirty="0">
                <a:solidFill>
                  <a:schemeClr val="tx2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– převody majetku, disponování s důchodem</a:t>
            </a:r>
          </a:p>
          <a:p>
            <a:pPr>
              <a:lnSpc>
                <a:spcPct val="150000"/>
              </a:lnSpc>
              <a:buClr>
                <a:srgbClr val="FF9900"/>
              </a:buClr>
            </a:pPr>
            <a:r>
              <a:rPr lang="cs-CZ" altLang="cs-CZ" sz="2400" b="1" dirty="0">
                <a:latin typeface="Corbel" panose="020B0503020204020204" pitchFamily="34" charset="0"/>
                <a:cs typeface="Calibri" panose="020F0502020204030204" pitchFamily="34" charset="0"/>
              </a:rPr>
              <a:t>sociální – </a:t>
            </a:r>
            <a:r>
              <a:rPr lang="cs-CZ" altLang="cs-CZ" sz="2400" dirty="0">
                <a:latin typeface="Corbel" panose="020B0503020204020204" pitchFamily="34" charset="0"/>
                <a:cs typeface="Calibri" panose="020F0502020204030204" pitchFamily="34" charset="0"/>
              </a:rPr>
              <a:t>odepírání sociálních kontaktů</a:t>
            </a:r>
            <a:endParaRPr lang="cs-CZ" altLang="cs-CZ" sz="2400" b="1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rgbClr val="FF9900"/>
              </a:buClr>
            </a:pPr>
            <a:r>
              <a:rPr lang="cs-CZ" altLang="cs-CZ" sz="2400" b="1" dirty="0">
                <a:solidFill>
                  <a:schemeClr val="tx2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sexuální </a:t>
            </a:r>
            <a:endParaRPr lang="cs-CZ" altLang="cs-CZ" sz="2400" b="1" dirty="0"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rgbClr val="FF9900"/>
              </a:buClr>
            </a:pPr>
            <a:r>
              <a:rPr lang="cs-CZ" altLang="cs-CZ" sz="2400" b="1" dirty="0">
                <a:latin typeface="Corbel" panose="020B0503020204020204" pitchFamily="34" charset="0"/>
                <a:cs typeface="Calibri" panose="020F0502020204030204" pitchFamily="34" charset="0"/>
              </a:rPr>
              <a:t>zanedbávání</a:t>
            </a:r>
          </a:p>
          <a:p>
            <a:endParaRPr lang="cs-CZ" altLang="cs-CZ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xmlns="" id="{F06C4360-5CFA-4DC9-9991-1770DB4CAE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3600" b="1" kern="1200" dirty="0" smtClean="0">
                <a:solidFill>
                  <a:schemeClr val="bg1"/>
                </a:solidFill>
              </a:rPr>
              <a:t>Zanedbávání </a:t>
            </a:r>
            <a:endParaRPr lang="cs-CZ" altLang="cs-CZ" sz="3600" b="1" kern="1200" dirty="0">
              <a:solidFill>
                <a:schemeClr val="bg1"/>
              </a:solidFill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xmlns="" id="{77D3C438-DCE7-4E9D-BA76-E3C3F37DB5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Clr>
                <a:srgbClr val="FF9900"/>
              </a:buClr>
              <a:buFont typeface="+mj-lt"/>
              <a:buAutoNum type="arabicPeriod"/>
            </a:pPr>
            <a:r>
              <a:rPr lang="cs-CZ" altLang="cs-CZ" sz="3200" b="1" dirty="0">
                <a:solidFill>
                  <a:schemeClr val="tx2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aktivní – </a:t>
            </a:r>
            <a:r>
              <a:rPr lang="cs-CZ" altLang="cs-CZ" sz="3200" dirty="0">
                <a:solidFill>
                  <a:schemeClr val="tx2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záměrné neposkytování pomoci a </a:t>
            </a:r>
            <a:r>
              <a:rPr lang="cs-CZ" altLang="cs-CZ" sz="3200" dirty="0" smtClean="0">
                <a:solidFill>
                  <a:schemeClr val="tx2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odpírání </a:t>
            </a:r>
            <a:r>
              <a:rPr lang="cs-CZ" altLang="cs-CZ" sz="3200" dirty="0">
                <a:solidFill>
                  <a:schemeClr val="tx2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péče – jídlo, pití, léky</a:t>
            </a:r>
          </a:p>
          <a:p>
            <a:pPr marL="457200" indent="-457200">
              <a:lnSpc>
                <a:spcPct val="90000"/>
              </a:lnSpc>
              <a:buClr>
                <a:srgbClr val="FF9900"/>
              </a:buClr>
              <a:buFont typeface="+mj-lt"/>
              <a:buAutoNum type="arabicPeriod"/>
            </a:pPr>
            <a:endParaRPr lang="cs-CZ" altLang="cs-CZ" sz="3200" dirty="0">
              <a:solidFill>
                <a:schemeClr val="tx2"/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buClr>
                <a:srgbClr val="FF9900"/>
              </a:buClr>
              <a:buFont typeface="+mj-lt"/>
              <a:buAutoNum type="arabicPeriod"/>
            </a:pPr>
            <a:endParaRPr lang="cs-CZ" altLang="cs-CZ" sz="3200" dirty="0">
              <a:solidFill>
                <a:schemeClr val="tx2"/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buClr>
                <a:srgbClr val="FF9900"/>
              </a:buClr>
              <a:buFont typeface="+mj-lt"/>
              <a:buAutoNum type="arabicPeriod"/>
            </a:pPr>
            <a:endParaRPr lang="cs-CZ" altLang="cs-CZ" sz="3200" dirty="0">
              <a:solidFill>
                <a:schemeClr val="tx2"/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buClr>
                <a:srgbClr val="FF9900"/>
              </a:buClr>
              <a:buFont typeface="+mj-lt"/>
              <a:buAutoNum type="arabicPeriod"/>
            </a:pPr>
            <a:r>
              <a:rPr lang="cs-CZ" altLang="cs-CZ" sz="3200" b="1" dirty="0">
                <a:solidFill>
                  <a:schemeClr val="tx2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pasivní – </a:t>
            </a:r>
            <a:r>
              <a:rPr lang="cs-CZ" altLang="cs-CZ" sz="3200" dirty="0">
                <a:solidFill>
                  <a:schemeClr val="tx2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opomíjení potřeb seniora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8_Krizová intervence 2023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B11A6C18-5406-41EE-B76F-0B8E3B4C955C}" vid="{00C1CD9A-9A4D-4155-9DFF-08C6318FEBF5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P8_Krizová intervence 2023</Template>
  <TotalTime>5117</TotalTime>
  <Words>1680</Words>
  <Application>Microsoft Office PowerPoint</Application>
  <PresentationFormat>Širokoúhlá obrazovka</PresentationFormat>
  <Paragraphs>226</Paragraphs>
  <Slides>34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4" baseType="lpstr">
      <vt:lpstr>Arial</vt:lpstr>
      <vt:lpstr>Calibri</vt:lpstr>
      <vt:lpstr>Corbel</vt:lpstr>
      <vt:lpstr>Courier New</vt:lpstr>
      <vt:lpstr>Microsoft Tai Le</vt:lpstr>
      <vt:lpstr>Palatino Linotype</vt:lpstr>
      <vt:lpstr>Source Sans Pro</vt:lpstr>
      <vt:lpstr>Verdana</vt:lpstr>
      <vt:lpstr>Wingdings</vt:lpstr>
      <vt:lpstr>P8_Krizová intervence 2023</vt:lpstr>
      <vt:lpstr>Specifické skupiny ohrožené domácím a sexuálním násilím </vt:lpstr>
      <vt:lpstr>Prezentace aplikace PowerPoint</vt:lpstr>
      <vt:lpstr>O koho se jedná</vt:lpstr>
      <vt:lpstr>Možné příčiny/podmínky vzniku násilí</vt:lpstr>
      <vt:lpstr>Násilí na seniorech</vt:lpstr>
      <vt:lpstr>Senior jako oběť násilí</vt:lpstr>
      <vt:lpstr>Statistika DN senioři </vt:lpstr>
      <vt:lpstr>Formy DN u seniorů</vt:lpstr>
      <vt:lpstr>Zanedbávání </vt:lpstr>
      <vt:lpstr>Specifické okolnosti násilí na seniorech</vt:lpstr>
      <vt:lpstr>Jak zjistit ohrožení seniora</vt:lpstr>
      <vt:lpstr>Systémová pomoc seniorům</vt:lpstr>
      <vt:lpstr>DN na osobách s disabilitou</vt:lpstr>
      <vt:lpstr>Specifické formy DN u osob s disabilitou</vt:lpstr>
      <vt:lpstr>Specifika DN na osobách s disabilitou</vt:lpstr>
      <vt:lpstr>Prezentace aplikace PowerPoint</vt:lpstr>
      <vt:lpstr>Systém pomoci osobám s disabilitou (omezením)</vt:lpstr>
      <vt:lpstr>DN v romské komunitě</vt:lpstr>
      <vt:lpstr>Možné příčiny/podmínky DN u Romů</vt:lpstr>
      <vt:lpstr>Specifické formy DN u romského etnika</vt:lpstr>
      <vt:lpstr>Pachatelé DN</vt:lpstr>
      <vt:lpstr>Specifika pomoci </vt:lpstr>
      <vt:lpstr>DN a migranti </vt:lpstr>
      <vt:lpstr>Specifika DN u etnických menšin</vt:lpstr>
      <vt:lpstr>Příčiny</vt:lpstr>
      <vt:lpstr>Řešení násilí</vt:lpstr>
      <vt:lpstr>Násilí v gay a lesbických (QUEER) párech</vt:lpstr>
      <vt:lpstr>Prezentace aplikace PowerPoint</vt:lpstr>
      <vt:lpstr>Sexuální násilí v QUEER komunitě</vt:lpstr>
      <vt:lpstr>Prezentace aplikace PowerPoint</vt:lpstr>
      <vt:lpstr>DN na mužích</vt:lpstr>
      <vt:lpstr>DN na mužích</vt:lpstr>
      <vt:lpstr>Literatura</vt:lpstr>
      <vt:lpstr>Prezentace aplikace PowerPoint</vt:lpstr>
    </vt:vector>
  </TitlesOfParts>
  <Company>Liga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DOMÁCÍHO NÁSILÍ V JIHOMORAVSKÉM KRAJI</dc:title>
  <dc:creator>Jitka</dc:creator>
  <cp:lastModifiedBy>Hana Kanisová</cp:lastModifiedBy>
  <cp:revision>186</cp:revision>
  <cp:lastPrinted>2021-01-12T12:43:17Z</cp:lastPrinted>
  <dcterms:created xsi:type="dcterms:W3CDTF">2007-05-23T07:59:23Z</dcterms:created>
  <dcterms:modified xsi:type="dcterms:W3CDTF">2023-11-08T09:50:50Z</dcterms:modified>
</cp:coreProperties>
</file>