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92" r:id="rId6"/>
    <p:sldId id="261" r:id="rId7"/>
    <p:sldId id="293" r:id="rId8"/>
    <p:sldId id="262" r:id="rId9"/>
    <p:sldId id="263" r:id="rId10"/>
    <p:sldId id="265" r:id="rId11"/>
    <p:sldId id="295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el Navrátil" initials="PN" lastIdx="1" clrIdx="0">
    <p:extLst>
      <p:ext uri="{19B8F6BF-5375-455C-9EA6-DF929625EA0E}">
        <p15:presenceInfo xmlns:p15="http://schemas.microsoft.com/office/powerpoint/2012/main" userId="7316be2d1310da3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438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89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518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5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2826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41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368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154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5653030-9D1B-4978-9A04-26F63EA7B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>
            <a:extLst>
              <a:ext uri="{FF2B5EF4-FFF2-40B4-BE49-F238E27FC236}">
                <a16:creationId xmlns="" xmlns:a16="http://schemas.microsoft.com/office/drawing/2014/main" id="{29CC8C37-28D9-46CD-92C5-B871311CD4D9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661F386F-79AF-4464-A84D-A175C1394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F2067C23-D6E2-465C-80E1-C102FC720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A85A11D1-0460-402E-A5F9-620E90972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5301449-102C-4537-8D35-A0D7DED4B6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54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83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868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49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29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65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1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21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78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F66D0-B165-426C-8781-DB62592F7879}" type="datetimeFigureOut">
              <a:rPr lang="en-GB" smtClean="0"/>
              <a:pPr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97D0CC9-E645-437D-ADEC-F7C69044948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31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858218"/>
          </a:xfrm>
        </p:spPr>
        <p:txBody>
          <a:bodyPr>
            <a:normAutofit/>
          </a:bodyPr>
          <a:lstStyle/>
          <a:p>
            <a:r>
              <a:rPr lang="cs-CZ" sz="4000" b="1" dirty="0"/>
              <a:t>Postoje a hodnoty v SPR</a:t>
            </a:r>
            <a:r>
              <a:rPr lang="en-GB" sz="4000" b="1" dirty="0">
                <a:solidFill>
                  <a:schemeClr val="tx1"/>
                </a:solidFill>
              </a:rPr>
              <a:t> </a:t>
            </a:r>
            <a:r>
              <a:rPr lang="en-GB" sz="2700" dirty="0">
                <a:solidFill>
                  <a:schemeClr val="tx1"/>
                </a:solidFill>
              </a:rPr>
              <a:t/>
            </a:r>
            <a:br>
              <a:rPr lang="en-GB" sz="2700" dirty="0">
                <a:solidFill>
                  <a:schemeClr val="tx1"/>
                </a:solidFill>
              </a:rPr>
            </a:br>
            <a:r>
              <a:rPr lang="en-GB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pic>
        <p:nvPicPr>
          <p:cNvPr id="3074" name="Picture 2" descr="Introducing social work: a starter kit: 4 Discrimination and  anti-oppressive practice - OpenLearn - Open University - K832_1">
            <a:extLst>
              <a:ext uri="{FF2B5EF4-FFF2-40B4-BE49-F238E27FC236}">
                <a16:creationId xmlns="" xmlns:a16="http://schemas.microsoft.com/office/drawing/2014/main" id="{85AB1257-C880-44C7-8852-8E9E54D20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916832"/>
            <a:ext cx="3950568" cy="415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b="1" dirty="0" err="1"/>
              <a:t>Johariho</a:t>
            </a:r>
            <a:r>
              <a:rPr lang="cs-CZ" sz="3100" b="1" dirty="0"/>
              <a:t> okno</a:t>
            </a:r>
            <a:endParaRPr lang="en-GB" sz="2200" b="1" dirty="0"/>
          </a:p>
        </p:txBody>
      </p:sp>
      <p:pic>
        <p:nvPicPr>
          <p:cNvPr id="6" name="Content Placeholder 3" descr="johari1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3068960"/>
            <a:ext cx="3672407" cy="2487787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9DCCCBE3-A2C5-4EDE-B11D-630AFDC9C928}"/>
              </a:ext>
            </a:extLst>
          </p:cNvPr>
          <p:cNvSpPr/>
          <p:nvPr/>
        </p:nvSpPr>
        <p:spPr>
          <a:xfrm>
            <a:off x="2051720" y="1484784"/>
            <a:ext cx="62646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Kognitivní</a:t>
            </a:r>
            <a:r>
              <a:rPr lang="en-US" dirty="0"/>
              <a:t> </a:t>
            </a:r>
            <a:r>
              <a:rPr lang="en-US" dirty="0" err="1"/>
              <a:t>nástroj</a:t>
            </a:r>
            <a:r>
              <a:rPr lang="en-US" dirty="0"/>
              <a:t> </a:t>
            </a:r>
            <a:r>
              <a:rPr lang="en-US" dirty="0" err="1"/>
              <a:t>vytvořený</a:t>
            </a:r>
            <a:r>
              <a:rPr lang="en-US" dirty="0"/>
              <a:t> </a:t>
            </a:r>
            <a:r>
              <a:rPr lang="en-US" dirty="0" err="1"/>
              <a:t>Luftem</a:t>
            </a:r>
            <a:r>
              <a:rPr lang="en-US" dirty="0"/>
              <a:t> a </a:t>
            </a:r>
            <a:r>
              <a:rPr lang="en-US" dirty="0" err="1"/>
              <a:t>Inghamem</a:t>
            </a:r>
            <a:r>
              <a:rPr lang="en-US" dirty="0"/>
              <a:t> (1955),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pomáhá</a:t>
            </a:r>
            <a:r>
              <a:rPr lang="en-US" dirty="0"/>
              <a:t> </a:t>
            </a:r>
            <a:r>
              <a:rPr lang="en-US" dirty="0" err="1"/>
              <a:t>lidem</a:t>
            </a:r>
            <a:r>
              <a:rPr lang="en-US" dirty="0"/>
              <a:t> </a:t>
            </a:r>
            <a:r>
              <a:rPr lang="en-US" dirty="0" err="1"/>
              <a:t>porozumět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komunikaci</a:t>
            </a:r>
            <a:r>
              <a:rPr lang="en-US" dirty="0"/>
              <a:t>, </a:t>
            </a:r>
            <a:r>
              <a:rPr lang="en-US" dirty="0" err="1"/>
              <a:t>vztahům</a:t>
            </a:r>
            <a:r>
              <a:rPr lang="en-US" dirty="0"/>
              <a:t> a </a:t>
            </a:r>
            <a:r>
              <a:rPr lang="cs-CZ" dirty="0"/>
              <a:t>využití vlastního Já</a:t>
            </a:r>
            <a:r>
              <a:rPr lang="en-US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43E76D6A-8576-4935-9390-7875774198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cs-CZ" altLang="cs-CZ" b="1" dirty="0" err="1"/>
              <a:t>Johariho</a:t>
            </a:r>
            <a:r>
              <a:rPr lang="cs-CZ" altLang="cs-CZ" b="1" dirty="0"/>
              <a:t> okno</a:t>
            </a:r>
          </a:p>
        </p:txBody>
      </p:sp>
      <p:graphicFrame>
        <p:nvGraphicFramePr>
          <p:cNvPr id="11332" name="Group 68">
            <a:extLst>
              <a:ext uri="{FF2B5EF4-FFF2-40B4-BE49-F238E27FC236}">
                <a16:creationId xmlns="" xmlns:a16="http://schemas.microsoft.com/office/drawing/2014/main" id="{9B11132F-CAF9-42CF-85FA-64508F7CDCB3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4110652"/>
              </p:ext>
            </p:extLst>
          </p:nvPr>
        </p:nvGraphicFramePr>
        <p:xfrm>
          <a:off x="1002432" y="1556792"/>
          <a:ext cx="7139135" cy="4523829"/>
        </p:xfrm>
        <a:graphic>
          <a:graphicData uri="http://schemas.openxmlformats.org/drawingml/2006/table">
            <a:tbl>
              <a:tblPr/>
              <a:tblGrid>
                <a:gridCol w="1037084">
                  <a:extLst>
                    <a:ext uri="{9D8B030D-6E8A-4147-A177-3AD203B41FA5}">
                      <a16:colId xmlns="" xmlns:a16="http://schemas.microsoft.com/office/drawing/2014/main" val="3220998230"/>
                    </a:ext>
                  </a:extLst>
                </a:gridCol>
                <a:gridCol w="3051026">
                  <a:extLst>
                    <a:ext uri="{9D8B030D-6E8A-4147-A177-3AD203B41FA5}">
                      <a16:colId xmlns="" xmlns:a16="http://schemas.microsoft.com/office/drawing/2014/main" val="3007896054"/>
                    </a:ext>
                  </a:extLst>
                </a:gridCol>
                <a:gridCol w="3051025">
                  <a:extLst>
                    <a:ext uri="{9D8B030D-6E8A-4147-A177-3AD203B41FA5}">
                      <a16:colId xmlns="" xmlns:a16="http://schemas.microsoft.com/office/drawing/2014/main" val="2409482781"/>
                    </a:ext>
                  </a:extLst>
                </a:gridCol>
              </a:tblGrid>
              <a:tr h="922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Já o sobě vím</a:t>
                      </a: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Já o sobě nevím</a:t>
                      </a: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14579100"/>
                  </a:ext>
                </a:extLst>
              </a:tr>
              <a:tr h="181396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Jiní o mně ví</a:t>
                      </a: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vert="ea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Veřejná oblast</a:t>
                      </a:r>
                      <a:endParaRPr kumimoji="0" lang="cs-CZ" altLang="cs-CZ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(chování, které znám já i druzí)</a:t>
                      </a:r>
                      <a:endParaRPr kumimoji="0" lang="cs-CZ" altLang="cs-CZ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Slepá oblast</a:t>
                      </a:r>
                      <a:endParaRPr kumimoji="0" lang="cs-CZ" altLang="cs-CZ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(chování, které znají druzí, ale já si ho nejsem vědom)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61242961"/>
                  </a:ext>
                </a:extLst>
              </a:tr>
              <a:tr h="17875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Jiní o mně neví</a:t>
                      </a: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vert="ea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Skrytá oblast</a:t>
                      </a:r>
                      <a:endParaRPr kumimoji="0" lang="cs-CZ" altLang="cs-CZ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(chování, které skrývám před druhými)</a:t>
                      </a:r>
                      <a:endParaRPr kumimoji="0" lang="cs-CZ" altLang="cs-CZ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Neznámá oblast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(neznámá nám i druhým, ale může se stát známou)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92788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602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Ostatní</a:t>
            </a:r>
            <a:r>
              <a:rPr lang="en-GB" dirty="0"/>
              <a:t> </a:t>
            </a:r>
            <a:r>
              <a:rPr lang="en-GB" dirty="0" err="1"/>
              <a:t>nás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vidět</a:t>
            </a:r>
            <a:r>
              <a:rPr lang="en-GB" dirty="0"/>
              <a:t> </a:t>
            </a:r>
            <a:r>
              <a:rPr lang="en-GB" dirty="0" err="1"/>
              <a:t>jinak</a:t>
            </a:r>
            <a:r>
              <a:rPr lang="en-GB" dirty="0"/>
              <a:t>, </a:t>
            </a:r>
            <a:r>
              <a:rPr lang="en-GB" dirty="0" err="1"/>
              <a:t>protože</a:t>
            </a:r>
            <a:r>
              <a:rPr lang="en-GB" dirty="0"/>
              <a:t> </a:t>
            </a:r>
            <a:r>
              <a:rPr lang="en-GB" dirty="0" err="1"/>
              <a:t>ukazujeme</a:t>
            </a:r>
            <a:r>
              <a:rPr lang="en-GB" dirty="0"/>
              <a:t> </a:t>
            </a:r>
            <a:r>
              <a:rPr lang="en-GB" dirty="0" err="1"/>
              <a:t>různé</a:t>
            </a:r>
            <a:r>
              <a:rPr lang="en-GB" dirty="0"/>
              <a:t> </a:t>
            </a:r>
            <a:r>
              <a:rPr lang="en-GB" dirty="0" err="1"/>
              <a:t>části</a:t>
            </a:r>
            <a:r>
              <a:rPr lang="en-GB" dirty="0"/>
              <a:t> </a:t>
            </a:r>
            <a:r>
              <a:rPr lang="en-GB" dirty="0" err="1"/>
              <a:t>svého</a:t>
            </a:r>
            <a:r>
              <a:rPr lang="en-GB" dirty="0"/>
              <a:t> </a:t>
            </a:r>
            <a:r>
              <a:rPr lang="en-GB" dirty="0" err="1"/>
              <a:t>já</a:t>
            </a:r>
            <a:r>
              <a:rPr lang="en-GB" dirty="0"/>
              <a:t>.</a:t>
            </a:r>
          </a:p>
        </p:txBody>
      </p:sp>
      <p:grpSp>
        <p:nvGrpSpPr>
          <p:cNvPr id="9" name="Skupina 8">
            <a:extLst>
              <a:ext uri="{FF2B5EF4-FFF2-40B4-BE49-F238E27FC236}">
                <a16:creationId xmlns="" xmlns:a16="http://schemas.microsoft.com/office/drawing/2014/main" id="{8EBEDF6E-305E-4826-879F-A49416C20BDA}"/>
              </a:ext>
            </a:extLst>
          </p:cNvPr>
          <p:cNvGrpSpPr/>
          <p:nvPr/>
        </p:nvGrpSpPr>
        <p:grpSpPr>
          <a:xfrm>
            <a:off x="1763688" y="2276872"/>
            <a:ext cx="5715000" cy="4391025"/>
            <a:chOff x="1619672" y="1772816"/>
            <a:chExt cx="5715000" cy="4391025"/>
          </a:xfrm>
        </p:grpSpPr>
        <p:pic>
          <p:nvPicPr>
            <p:cNvPr id="5" name="Picture 2" descr="http://www.chimaeraconsulting.com/images/baseline/johari_picture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19672" y="1772816"/>
              <a:ext cx="5715000" cy="4391025"/>
            </a:xfrm>
            <a:prstGeom prst="rect">
              <a:avLst/>
            </a:prstGeom>
            <a:noFill/>
          </p:spPr>
        </p:pic>
        <p:sp>
          <p:nvSpPr>
            <p:cNvPr id="6" name="Řečová bublina: obdélníkový bublinový popisek se zakulacenými rohy 5">
              <a:extLst>
                <a:ext uri="{FF2B5EF4-FFF2-40B4-BE49-F238E27FC236}">
                  <a16:creationId xmlns="" xmlns:a16="http://schemas.microsoft.com/office/drawing/2014/main" id="{9BAB1C60-2005-442C-BEC5-E46F1B8AB7FA}"/>
                </a:ext>
              </a:extLst>
            </p:cNvPr>
            <p:cNvSpPr/>
            <p:nvPr/>
          </p:nvSpPr>
          <p:spPr>
            <a:xfrm>
              <a:off x="2051720" y="2276872"/>
              <a:ext cx="1224136" cy="1080120"/>
            </a:xfrm>
            <a:prstGeom prst="wedgeRoundRectCallout">
              <a:avLst>
                <a:gd name="adj1" fmla="val 8788"/>
                <a:gd name="adj2" fmla="val 90962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Vidím Tě</a:t>
              </a:r>
            </a:p>
          </p:txBody>
        </p:sp>
        <p:sp>
          <p:nvSpPr>
            <p:cNvPr id="7" name="TextovéPole 6">
              <a:extLst>
                <a:ext uri="{FF2B5EF4-FFF2-40B4-BE49-F238E27FC236}">
                  <a16:creationId xmlns="" xmlns:a16="http://schemas.microsoft.com/office/drawing/2014/main" id="{CF179A0A-5F8B-42C5-B400-EB946138FFA0}"/>
                </a:ext>
              </a:extLst>
            </p:cNvPr>
            <p:cNvSpPr txBox="1"/>
            <p:nvPr/>
          </p:nvSpPr>
          <p:spPr>
            <a:xfrm>
              <a:off x="2771800" y="4725144"/>
              <a:ext cx="864096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Druzí</a:t>
              </a:r>
            </a:p>
          </p:txBody>
        </p:sp>
        <p:sp>
          <p:nvSpPr>
            <p:cNvPr id="8" name="TextovéPole 7">
              <a:extLst>
                <a:ext uri="{FF2B5EF4-FFF2-40B4-BE49-F238E27FC236}">
                  <a16:creationId xmlns="" xmlns:a16="http://schemas.microsoft.com/office/drawing/2014/main" id="{D8AE8E2B-5726-46F0-9A0E-850442374C87}"/>
                </a:ext>
              </a:extLst>
            </p:cNvPr>
            <p:cNvSpPr txBox="1"/>
            <p:nvPr/>
          </p:nvSpPr>
          <p:spPr>
            <a:xfrm>
              <a:off x="5076056" y="5157192"/>
              <a:ext cx="1008112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Vy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 err="1"/>
              <a:t>Uvědom</a:t>
            </a:r>
            <a:r>
              <a:rPr lang="cs-CZ" sz="3200" b="1" dirty="0"/>
              <a:t>ování si</a:t>
            </a:r>
            <a:r>
              <a:rPr lang="en-GB" sz="3200" b="1" dirty="0"/>
              <a:t> </a:t>
            </a:r>
            <a:r>
              <a:rPr lang="en-GB" sz="3200" b="1" dirty="0" err="1"/>
              <a:t>této</a:t>
            </a:r>
            <a:r>
              <a:rPr lang="en-GB" sz="3200" b="1" dirty="0"/>
              <a:t> </a:t>
            </a:r>
            <a:r>
              <a:rPr lang="en-GB" sz="3200" b="1" dirty="0" err="1"/>
              <a:t>skutečnosti</a:t>
            </a:r>
            <a:r>
              <a:rPr lang="en-GB" sz="3200" b="1" dirty="0"/>
              <a:t> </a:t>
            </a:r>
            <a:r>
              <a:rPr lang="en-GB" sz="3200" b="1" dirty="0" err="1"/>
              <a:t>umožňuje</a:t>
            </a:r>
            <a:r>
              <a:rPr lang="en-GB" sz="3200" b="1" dirty="0"/>
              <a:t> </a:t>
            </a:r>
            <a:r>
              <a:rPr lang="en-GB" sz="3200" b="1" dirty="0" err="1"/>
              <a:t>rozvoj</a:t>
            </a:r>
            <a:r>
              <a:rPr lang="en-GB" sz="3200" b="1" dirty="0"/>
              <a:t> </a:t>
            </a:r>
            <a:r>
              <a:rPr lang="en-GB" sz="3200" b="1" dirty="0" err="1"/>
              <a:t>vědomí</a:t>
            </a:r>
            <a:r>
              <a:rPr lang="en-GB" sz="3200" b="1" dirty="0"/>
              <a:t> </a:t>
            </a:r>
            <a:r>
              <a:rPr lang="en-GB" sz="3200" b="1" dirty="0" err="1"/>
              <a:t>této</a:t>
            </a:r>
            <a:r>
              <a:rPr lang="en-GB" sz="3200" b="1" dirty="0"/>
              <a:t> </a:t>
            </a:r>
            <a:r>
              <a:rPr lang="en-GB" sz="3200" b="1" dirty="0" err="1"/>
              <a:t>skutečnosti</a:t>
            </a:r>
            <a:r>
              <a:rPr lang="en-GB" sz="3200" b="1" dirty="0"/>
              <a:t> a </a:t>
            </a:r>
            <a:r>
              <a:rPr lang="en-GB" sz="3200" b="1" dirty="0" err="1"/>
              <a:t>rozvoj</a:t>
            </a:r>
            <a:r>
              <a:rPr lang="en-GB" sz="3200" b="1" dirty="0"/>
              <a:t> </a:t>
            </a:r>
            <a:r>
              <a:rPr lang="en-GB" sz="3200" b="1" dirty="0" err="1"/>
              <a:t>vlastního</a:t>
            </a:r>
            <a:r>
              <a:rPr lang="en-GB" sz="3200" b="1" dirty="0"/>
              <a:t> </a:t>
            </a:r>
            <a:r>
              <a:rPr lang="en-GB" sz="3200" b="1" dirty="0" err="1"/>
              <a:t>já</a:t>
            </a:r>
            <a:r>
              <a:rPr lang="en-GB" sz="3200" b="1" dirty="0"/>
              <a:t>. </a:t>
            </a:r>
          </a:p>
        </p:txBody>
      </p:sp>
      <p:pic>
        <p:nvPicPr>
          <p:cNvPr id="1026" name="Picture 2" descr="https://www.vitavera.cz/img/clanky_next/clanky/johari_okno.jpg">
            <a:extLst>
              <a:ext uri="{FF2B5EF4-FFF2-40B4-BE49-F238E27FC236}">
                <a16:creationId xmlns="" xmlns:a16="http://schemas.microsoft.com/office/drawing/2014/main" id="{2C25065F-97B5-4DFD-B642-618D7E4C7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36912"/>
            <a:ext cx="60388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</p:spPr>
        <p:txBody>
          <a:bodyPr>
            <a:normAutofit/>
          </a:bodyPr>
          <a:lstStyle/>
          <a:p>
            <a:r>
              <a:rPr lang="en-GB" sz="2800" b="1" u="sng" dirty="0" err="1"/>
              <a:t>Reflexivní</a:t>
            </a:r>
            <a:r>
              <a:rPr lang="en-GB" sz="2800" b="1" u="sng" dirty="0"/>
              <a:t> </a:t>
            </a:r>
            <a:r>
              <a:rPr lang="en-GB" sz="2800" b="1" u="sng" dirty="0" err="1"/>
              <a:t>otázky</a:t>
            </a:r>
            <a:endParaRPr lang="en-GB" sz="28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35696" y="2708920"/>
            <a:ext cx="6591985" cy="377762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dirty="0" err="1"/>
              <a:t>Předsudky</a:t>
            </a:r>
            <a:r>
              <a:rPr lang="cs-CZ" b="1" dirty="0"/>
              <a:t>, s</a:t>
            </a:r>
            <a:r>
              <a:rPr lang="en-GB" b="1" dirty="0" err="1"/>
              <a:t>tereotypy</a:t>
            </a:r>
            <a:r>
              <a:rPr lang="en-GB" b="1" dirty="0"/>
              <a:t> </a:t>
            </a:r>
            <a:r>
              <a:rPr lang="cs-CZ" b="1" dirty="0"/>
              <a:t>a d</a:t>
            </a:r>
            <a:r>
              <a:rPr lang="en-GB" b="1" dirty="0" err="1"/>
              <a:t>iskriminace</a:t>
            </a:r>
            <a:endParaRPr lang="en-GB" b="1" dirty="0"/>
          </a:p>
          <a:p>
            <a:pPr marL="514350" indent="-514350">
              <a:buFont typeface="+mj-lt"/>
              <a:buAutoNum type="arabicPeriod"/>
            </a:pPr>
            <a:r>
              <a:rPr lang="en-GB" b="1" dirty="0" err="1"/>
              <a:t>Uveďte</a:t>
            </a:r>
            <a:r>
              <a:rPr lang="en-GB" b="1" dirty="0"/>
              <a:t> </a:t>
            </a:r>
            <a:r>
              <a:rPr lang="en-GB" b="1" dirty="0" err="1"/>
              <a:t>příklad</a:t>
            </a:r>
            <a:r>
              <a:rPr lang="cs-CZ" b="1" dirty="0"/>
              <a:t> pro každou </a:t>
            </a:r>
            <a:endParaRPr lang="en-GB" b="1" dirty="0"/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Co </a:t>
            </a:r>
            <a:r>
              <a:rPr lang="en-GB" b="1" dirty="0" err="1"/>
              <a:t>jsou</a:t>
            </a:r>
            <a:r>
              <a:rPr lang="en-GB" b="1" dirty="0"/>
              <a:t> to </a:t>
            </a:r>
            <a:r>
              <a:rPr lang="en-GB" b="1" dirty="0" err="1"/>
              <a:t>profesní</a:t>
            </a:r>
            <a:r>
              <a:rPr lang="en-GB" b="1" dirty="0"/>
              <a:t> </a:t>
            </a:r>
            <a:r>
              <a:rPr lang="en-GB" b="1" dirty="0" err="1"/>
              <a:t>hodnoty</a:t>
            </a:r>
            <a:r>
              <a:rPr lang="en-GB" b="1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Co </a:t>
            </a:r>
            <a:r>
              <a:rPr lang="en-GB" b="1" dirty="0" err="1"/>
              <a:t>jsou</a:t>
            </a:r>
            <a:r>
              <a:rPr lang="en-GB" b="1" dirty="0"/>
              <a:t> to </a:t>
            </a:r>
            <a:r>
              <a:rPr lang="en-GB" b="1" dirty="0" err="1"/>
              <a:t>individuální</a:t>
            </a:r>
            <a:r>
              <a:rPr lang="en-GB" b="1" dirty="0"/>
              <a:t> </a:t>
            </a:r>
            <a:r>
              <a:rPr lang="en-GB" b="1" dirty="0" err="1"/>
              <a:t>hodnoty</a:t>
            </a:r>
            <a:r>
              <a:rPr lang="en-GB" b="1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err="1"/>
              <a:t>Jaké</a:t>
            </a:r>
            <a:r>
              <a:rPr lang="en-GB" b="1" dirty="0"/>
              <a:t> </a:t>
            </a:r>
            <a:r>
              <a:rPr lang="en-GB" b="1" dirty="0" err="1"/>
              <a:t>jsou</a:t>
            </a:r>
            <a:r>
              <a:rPr lang="en-GB" b="1" dirty="0"/>
              <a:t> </a:t>
            </a:r>
            <a:r>
              <a:rPr lang="en-GB" b="1" dirty="0" err="1"/>
              <a:t>univerzální</a:t>
            </a:r>
            <a:r>
              <a:rPr lang="en-GB" b="1" dirty="0"/>
              <a:t> </a:t>
            </a:r>
            <a:r>
              <a:rPr lang="en-GB" b="1" dirty="0" err="1"/>
              <a:t>hodnoty</a:t>
            </a:r>
            <a:r>
              <a:rPr lang="en-GB" b="1" dirty="0"/>
              <a:t>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D0E5D35A-296E-4680-8CAB-416458784BF1}"/>
              </a:ext>
            </a:extLst>
          </p:cNvPr>
          <p:cNvSpPr/>
          <p:nvPr/>
        </p:nvSpPr>
        <p:spPr>
          <a:xfrm>
            <a:off x="1835696" y="1700835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/>
              <a:t>Ve</a:t>
            </a:r>
            <a:r>
              <a:rPr lang="en-GB" b="1" dirty="0"/>
              <a:t> </a:t>
            </a:r>
            <a:r>
              <a:rPr lang="en-GB" b="1" dirty="0" err="1"/>
              <a:t>skupinách</a:t>
            </a:r>
            <a:r>
              <a:rPr lang="en-GB" b="1" dirty="0"/>
              <a:t> </a:t>
            </a:r>
            <a:r>
              <a:rPr lang="en-GB" b="1" dirty="0" err="1"/>
              <a:t>diskutujte</a:t>
            </a:r>
            <a:r>
              <a:rPr lang="en-GB" b="1" dirty="0"/>
              <a:t> o tom, </a:t>
            </a:r>
            <a:r>
              <a:rPr lang="en-GB" b="1" dirty="0" err="1"/>
              <a:t>jak</a:t>
            </a:r>
            <a:r>
              <a:rPr lang="en-GB" b="1" dirty="0"/>
              <a:t> </a:t>
            </a:r>
            <a:r>
              <a:rPr lang="en-GB" b="1" dirty="0" err="1"/>
              <a:t>rozumíte</a:t>
            </a:r>
            <a:r>
              <a:rPr lang="en-GB" b="1" dirty="0"/>
              <a:t> </a:t>
            </a:r>
            <a:r>
              <a:rPr lang="en-GB" b="1" dirty="0" err="1"/>
              <a:t>pojmům</a:t>
            </a:r>
            <a:r>
              <a:rPr lang="en-GB" b="1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/>
              <a:t>PŘEDSUDKY</a:t>
            </a:r>
            <a:r>
              <a:rPr lang="en-US" b="1" dirty="0"/>
              <a:t/>
            </a:r>
            <a:br>
              <a:rPr lang="en-US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Vytváření</a:t>
            </a:r>
            <a:r>
              <a:rPr lang="en-GB" dirty="0"/>
              <a:t> </a:t>
            </a:r>
            <a:r>
              <a:rPr lang="en-GB" dirty="0" err="1"/>
              <a:t>před</a:t>
            </a:r>
            <a:r>
              <a:rPr lang="cs-CZ" dirty="0"/>
              <a:t>časného ú</a:t>
            </a:r>
            <a:r>
              <a:rPr lang="en-GB" dirty="0" err="1"/>
              <a:t>sudk</a:t>
            </a:r>
            <a:r>
              <a:rPr lang="cs-CZ" dirty="0"/>
              <a:t>u</a:t>
            </a:r>
            <a:r>
              <a:rPr lang="en-GB" dirty="0"/>
              <a:t> o </a:t>
            </a:r>
            <a:r>
              <a:rPr lang="en-GB" dirty="0" err="1"/>
              <a:t>něčem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- </a:t>
            </a:r>
            <a:r>
              <a:rPr lang="cs-CZ" sz="1800" dirty="0"/>
              <a:t>bez osobní zkušenosti</a:t>
            </a:r>
            <a:endParaRPr lang="en-GB" sz="1800" dirty="0"/>
          </a:p>
          <a:p>
            <a:pPr marL="457200" lvl="1" indent="0">
              <a:buNone/>
            </a:pPr>
            <a:r>
              <a:rPr lang="cs-CZ" sz="1800" dirty="0"/>
              <a:t>  </a:t>
            </a:r>
            <a:r>
              <a:rPr lang="en-GB" sz="1800" dirty="0" err="1"/>
              <a:t>nebo</a:t>
            </a:r>
            <a:r>
              <a:rPr lang="en-GB" sz="1800" dirty="0"/>
              <a:t> </a:t>
            </a:r>
          </a:p>
          <a:p>
            <a:pPr marL="0" indent="0">
              <a:buNone/>
            </a:pPr>
            <a:r>
              <a:rPr lang="cs-CZ" dirty="0"/>
              <a:t>       - bez dostatečné znalosti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/>
              <a:t>STEREOTYPI</a:t>
            </a:r>
            <a:r>
              <a:rPr lang="cs-CZ" b="1" u="sng" dirty="0"/>
              <a:t>ZACE</a:t>
            </a:r>
            <a:r>
              <a:rPr lang="en-US" b="1" dirty="0"/>
              <a:t/>
            </a:r>
            <a:br>
              <a:rPr lang="en-US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en-GB" dirty="0" err="1"/>
              <a:t>Vytváření</a:t>
            </a:r>
            <a:r>
              <a:rPr lang="en-GB" dirty="0"/>
              <a:t> </a:t>
            </a:r>
            <a:r>
              <a:rPr lang="en-GB" dirty="0" err="1"/>
              <a:t>zobecněných</a:t>
            </a:r>
            <a:r>
              <a:rPr lang="en-GB" dirty="0"/>
              <a:t> </a:t>
            </a:r>
            <a:r>
              <a:rPr lang="en-GB" dirty="0" err="1"/>
              <a:t>předpokladů</a:t>
            </a:r>
            <a:r>
              <a:rPr lang="en-GB" dirty="0"/>
              <a:t> o </a:t>
            </a:r>
            <a:r>
              <a:rPr lang="en-GB" dirty="0" err="1"/>
              <a:t>osobě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skupině</a:t>
            </a:r>
            <a:r>
              <a:rPr lang="en-GB" dirty="0"/>
              <a:t>.</a:t>
            </a:r>
          </a:p>
          <a:p>
            <a:pPr lvl="0">
              <a:buNone/>
            </a:pPr>
            <a:endParaRPr lang="cs-CZ" dirty="0"/>
          </a:p>
          <a:p>
            <a:pPr lvl="0">
              <a:buNone/>
            </a:pPr>
            <a:r>
              <a:rPr lang="en-GB" dirty="0" err="1"/>
              <a:t>Často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nepravdivých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zavádějících</a:t>
            </a:r>
            <a:r>
              <a:rPr lang="en-GB" dirty="0"/>
              <a:t> </a:t>
            </a:r>
            <a:r>
              <a:rPr lang="en-GB" dirty="0" err="1"/>
              <a:t>informací</a:t>
            </a:r>
            <a:r>
              <a:rPr lang="en-GB" dirty="0"/>
              <a:t>.</a:t>
            </a:r>
          </a:p>
          <a:p>
            <a:pPr lvl="0">
              <a:buNone/>
            </a:pPr>
            <a:r>
              <a:rPr lang="en-GB" dirty="0"/>
              <a:t>  </a:t>
            </a:r>
          </a:p>
          <a:p>
            <a:pPr lvl="0">
              <a:buNone/>
            </a:pPr>
            <a:r>
              <a:rPr lang="en-GB" dirty="0" err="1"/>
              <a:t>Tyto</a:t>
            </a:r>
            <a:r>
              <a:rPr lang="en-GB" dirty="0"/>
              <a:t> </a:t>
            </a:r>
            <a:r>
              <a:rPr lang="en-GB" dirty="0" err="1"/>
              <a:t>domněnky</a:t>
            </a:r>
            <a:r>
              <a:rPr lang="en-GB" dirty="0"/>
              <a:t> se </a:t>
            </a:r>
            <a:r>
              <a:rPr lang="en-GB" dirty="0" err="1"/>
              <a:t>nekriticky</a:t>
            </a:r>
            <a:r>
              <a:rPr lang="en-GB" dirty="0"/>
              <a:t> </a:t>
            </a:r>
            <a:r>
              <a:rPr lang="en-GB" dirty="0" err="1"/>
              <a:t>vztahují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skupinu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osobu</a:t>
            </a:r>
            <a:r>
              <a:rPr lang="en-GB" dirty="0"/>
              <a:t>.</a:t>
            </a:r>
          </a:p>
          <a:p>
            <a:pPr lvl="0">
              <a:buNone/>
            </a:pPr>
            <a:r>
              <a:rPr lang="en-GB" dirty="0"/>
              <a:t>  </a:t>
            </a:r>
          </a:p>
          <a:p>
            <a:pPr lvl="0">
              <a:buNone/>
            </a:pPr>
            <a:r>
              <a:rPr lang="en-GB" dirty="0"/>
              <a:t>Od </a:t>
            </a:r>
            <a:r>
              <a:rPr lang="en-GB" dirty="0" err="1"/>
              <a:t>osoby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skupiny</a:t>
            </a:r>
            <a:r>
              <a:rPr lang="en-GB" dirty="0"/>
              <a:t> se </a:t>
            </a:r>
            <a:r>
              <a:rPr lang="en-GB" dirty="0" err="1"/>
              <a:t>očekává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se </a:t>
            </a:r>
            <a:r>
              <a:rPr lang="en-GB" dirty="0" err="1"/>
              <a:t>těmto</a:t>
            </a:r>
            <a:r>
              <a:rPr lang="en-GB" dirty="0"/>
              <a:t> </a:t>
            </a:r>
            <a:r>
              <a:rPr lang="en-GB" dirty="0" err="1"/>
              <a:t>stereotypním</a:t>
            </a:r>
            <a:r>
              <a:rPr lang="en-GB" dirty="0"/>
              <a:t> </a:t>
            </a:r>
            <a:r>
              <a:rPr lang="en-GB" dirty="0" err="1"/>
              <a:t>předpokladům</a:t>
            </a:r>
            <a:r>
              <a:rPr lang="en-GB" dirty="0"/>
              <a:t> </a:t>
            </a:r>
            <a:r>
              <a:rPr lang="en-GB" dirty="0" err="1"/>
              <a:t>přizpůsobí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Příklady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err="1"/>
              <a:t>Všichni</a:t>
            </a:r>
            <a:r>
              <a:rPr lang="en-GB" dirty="0"/>
              <a:t> </a:t>
            </a:r>
            <a:r>
              <a:rPr lang="en-GB" dirty="0" err="1"/>
              <a:t>Skotové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cs-CZ" dirty="0"/>
              <a:t>držgrešle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lvl="0"/>
            <a:r>
              <a:rPr lang="cs-CZ" dirty="0">
                <a:sym typeface="Wingdings" panose="05000000000000000000" pitchFamily="2" charset="2"/>
              </a:rPr>
              <a:t>Romové jsou dobří hudebníci </a:t>
            </a:r>
            <a:endParaRPr lang="en-GB" dirty="0"/>
          </a:p>
          <a:p>
            <a:pPr lvl="0"/>
            <a:r>
              <a:rPr lang="en-GB" dirty="0" err="1"/>
              <a:t>Všichni</a:t>
            </a:r>
            <a:r>
              <a:rPr lang="en-GB" dirty="0"/>
              <a:t> </a:t>
            </a:r>
            <a:r>
              <a:rPr lang="en-GB" dirty="0" err="1"/>
              <a:t>lidé</a:t>
            </a:r>
            <a:r>
              <a:rPr lang="en-GB" dirty="0"/>
              <a:t> s </a:t>
            </a:r>
            <a:r>
              <a:rPr lang="en-GB" dirty="0" err="1"/>
              <a:t>dred</a:t>
            </a:r>
            <a:r>
              <a:rPr lang="cs-CZ" dirty="0"/>
              <a:t>y</a:t>
            </a:r>
            <a:r>
              <a:rPr lang="en-GB" dirty="0"/>
              <a:t> </a:t>
            </a:r>
            <a:r>
              <a:rPr lang="en-GB" dirty="0" err="1"/>
              <a:t>berou</a:t>
            </a:r>
            <a:r>
              <a:rPr lang="en-GB" dirty="0"/>
              <a:t> </a:t>
            </a:r>
            <a:r>
              <a:rPr lang="en-GB" dirty="0" err="1"/>
              <a:t>drogy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en-GB" dirty="0"/>
          </a:p>
          <a:p>
            <a:pPr lvl="0"/>
            <a:r>
              <a:rPr lang="en-GB" dirty="0" err="1"/>
              <a:t>Všichni</a:t>
            </a:r>
            <a:r>
              <a:rPr lang="en-GB" dirty="0"/>
              <a:t> </a:t>
            </a:r>
            <a:r>
              <a:rPr lang="en-GB" dirty="0" err="1"/>
              <a:t>lidé</a:t>
            </a:r>
            <a:r>
              <a:rPr lang="en-GB" dirty="0"/>
              <a:t> </a:t>
            </a:r>
            <a:r>
              <a:rPr lang="en-GB" dirty="0" err="1"/>
              <a:t>starší</a:t>
            </a:r>
            <a:r>
              <a:rPr lang="en-GB" dirty="0"/>
              <a:t> 70 let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senilní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lvl="0"/>
            <a:r>
              <a:rPr lang="cs-CZ" dirty="0">
                <a:sym typeface="Wingdings" panose="05000000000000000000" pitchFamily="2" charset="2"/>
              </a:rPr>
              <a:t>…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/>
              <a:t>DISKRIMINACE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Takové z</a:t>
            </a:r>
            <a:r>
              <a:rPr lang="en-GB" dirty="0" err="1"/>
              <a:t>acházení</a:t>
            </a:r>
            <a:r>
              <a:rPr lang="en-GB" dirty="0"/>
              <a:t> s </a:t>
            </a:r>
            <a:r>
              <a:rPr lang="en-GB" dirty="0" err="1"/>
              <a:t>osobou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skupinou</a:t>
            </a:r>
            <a:r>
              <a:rPr lang="cs-CZ" dirty="0"/>
              <a:t>, které je </a:t>
            </a:r>
            <a:r>
              <a:rPr lang="en-GB" dirty="0" err="1"/>
              <a:t>méně</a:t>
            </a:r>
            <a:r>
              <a:rPr lang="en-GB" dirty="0"/>
              <a:t> </a:t>
            </a:r>
            <a:r>
              <a:rPr lang="en-GB" dirty="0" err="1"/>
              <a:t>přízniv</a:t>
            </a:r>
            <a:r>
              <a:rPr lang="cs-CZ" dirty="0"/>
              <a:t>é</a:t>
            </a:r>
            <a:r>
              <a:rPr lang="en-GB" dirty="0"/>
              <a:t>, </a:t>
            </a:r>
            <a:r>
              <a:rPr lang="en-GB" dirty="0" err="1"/>
              <a:t>než</a:t>
            </a:r>
            <a:r>
              <a:rPr lang="en-GB" dirty="0"/>
              <a:t> by se </a:t>
            </a:r>
            <a:r>
              <a:rPr lang="en-GB" dirty="0" err="1"/>
              <a:t>zacházelo</a:t>
            </a:r>
            <a:r>
              <a:rPr lang="en-GB" dirty="0"/>
              <a:t> s </a:t>
            </a:r>
            <a:r>
              <a:rPr lang="en-GB" dirty="0" err="1"/>
              <a:t>jinou</a:t>
            </a:r>
            <a:r>
              <a:rPr lang="en-GB" dirty="0"/>
              <a:t> </a:t>
            </a:r>
            <a:r>
              <a:rPr lang="en-GB" dirty="0" err="1"/>
              <a:t>osobou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skupinou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cs-CZ" dirty="0"/>
              <a:t>:</a:t>
            </a:r>
            <a:r>
              <a:rPr lang="en-GB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en-GB" dirty="0" err="1"/>
              <a:t>pohlaví</a:t>
            </a:r>
            <a:endParaRPr lang="en-GB" dirty="0"/>
          </a:p>
          <a:p>
            <a:pPr lvl="1"/>
            <a:r>
              <a:rPr lang="en-GB" dirty="0" err="1"/>
              <a:t>věku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zdravotního</a:t>
            </a:r>
            <a:r>
              <a:rPr lang="en-GB" dirty="0"/>
              <a:t> </a:t>
            </a:r>
            <a:r>
              <a:rPr lang="en-GB" dirty="0" err="1"/>
              <a:t>postižení</a:t>
            </a:r>
            <a:endParaRPr lang="en-GB" dirty="0"/>
          </a:p>
          <a:p>
            <a:pPr lvl="1"/>
            <a:r>
              <a:rPr lang="cs-CZ" dirty="0"/>
              <a:t>s</a:t>
            </a:r>
            <a:r>
              <a:rPr lang="en-GB" dirty="0" err="1"/>
              <a:t>exuální</a:t>
            </a:r>
            <a:r>
              <a:rPr lang="en-GB" dirty="0"/>
              <a:t> </a:t>
            </a:r>
            <a:r>
              <a:rPr lang="en-GB" dirty="0" err="1"/>
              <a:t>orientace</a:t>
            </a:r>
            <a:endParaRPr lang="en-GB" dirty="0"/>
          </a:p>
          <a:p>
            <a:pPr lvl="1"/>
            <a:r>
              <a:rPr lang="cs-CZ" dirty="0"/>
              <a:t>n</a:t>
            </a:r>
            <a:r>
              <a:rPr lang="en-GB" dirty="0" err="1"/>
              <a:t>áboženství</a:t>
            </a:r>
            <a:endParaRPr lang="en-GB" dirty="0"/>
          </a:p>
          <a:p>
            <a:pPr lvl="1"/>
            <a:r>
              <a:rPr lang="cs-CZ" dirty="0"/>
              <a:t>p</a:t>
            </a:r>
            <a:r>
              <a:rPr lang="en-GB" dirty="0" err="1"/>
              <a:t>ohlaví</a:t>
            </a:r>
            <a:endParaRPr lang="en-GB" dirty="0"/>
          </a:p>
          <a:p>
            <a:pPr lvl="1"/>
            <a:r>
              <a:rPr lang="cs-CZ" dirty="0"/>
              <a:t>r</a:t>
            </a:r>
            <a:r>
              <a:rPr lang="en-GB" dirty="0" err="1"/>
              <a:t>odinn</a:t>
            </a:r>
            <a:r>
              <a:rPr lang="cs-CZ" dirty="0" err="1"/>
              <a:t>ého</a:t>
            </a:r>
            <a:r>
              <a:rPr lang="en-GB" dirty="0"/>
              <a:t> </a:t>
            </a:r>
            <a:r>
              <a:rPr lang="en-GB" dirty="0" err="1"/>
              <a:t>stav</a:t>
            </a:r>
            <a:r>
              <a:rPr lang="cs-CZ" dirty="0"/>
              <a:t>u</a:t>
            </a:r>
            <a:r>
              <a:rPr lang="en-GB" dirty="0"/>
              <a:t> </a:t>
            </a:r>
          </a:p>
          <a:p>
            <a:pPr lvl="1"/>
            <a:r>
              <a:rPr lang="cs-CZ" dirty="0"/>
              <a:t>r</a:t>
            </a:r>
            <a:r>
              <a:rPr lang="en-GB" dirty="0"/>
              <a:t>as</a:t>
            </a:r>
            <a:r>
              <a:rPr lang="cs-CZ" dirty="0"/>
              <a:t>y, etnicity …</a:t>
            </a:r>
            <a:endParaRPr lang="en-GB" dirty="0"/>
          </a:p>
          <a:p>
            <a:pPr lvl="1">
              <a:buNone/>
            </a:pPr>
            <a:r>
              <a:rPr lang="en-GB" b="1" dirty="0"/>
              <a:t> 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Formy diskriminace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772816"/>
            <a:ext cx="6591985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b="1" dirty="0" err="1"/>
              <a:t>Přím</a:t>
            </a:r>
            <a:r>
              <a:rPr lang="cs-CZ" b="1" dirty="0"/>
              <a:t>á</a:t>
            </a:r>
            <a:r>
              <a:rPr lang="en-GB" b="1" dirty="0"/>
              <a:t> - </a:t>
            </a:r>
            <a:r>
              <a:rPr lang="en-GB" dirty="0" err="1"/>
              <a:t>méně</a:t>
            </a:r>
            <a:r>
              <a:rPr lang="en-GB" dirty="0"/>
              <a:t> </a:t>
            </a:r>
            <a:r>
              <a:rPr lang="en-GB" dirty="0" err="1"/>
              <a:t>příznivé</a:t>
            </a:r>
            <a:r>
              <a:rPr lang="en-GB" dirty="0"/>
              <a:t> </a:t>
            </a:r>
            <a:r>
              <a:rPr lang="en-GB" dirty="0" err="1"/>
              <a:t>zacházení</a:t>
            </a:r>
            <a:r>
              <a:rPr lang="en-GB" dirty="0"/>
              <a:t> s </a:t>
            </a:r>
            <a:r>
              <a:rPr lang="en-GB" dirty="0" err="1"/>
              <a:t>někým</a:t>
            </a:r>
            <a:r>
              <a:rPr lang="en-GB" dirty="0"/>
              <a:t>, </a:t>
            </a:r>
            <a:r>
              <a:rPr lang="en-GB" dirty="0" err="1"/>
              <a:t>než</a:t>
            </a:r>
            <a:r>
              <a:rPr lang="en-GB" dirty="0"/>
              <a:t> by </a:t>
            </a:r>
            <a:r>
              <a:rPr lang="en-GB" dirty="0" err="1"/>
              <a:t>bylo</a:t>
            </a:r>
            <a:r>
              <a:rPr lang="en-GB" dirty="0"/>
              <a:t> </a:t>
            </a:r>
            <a:r>
              <a:rPr lang="en-GB" dirty="0" err="1"/>
              <a:t>zacházeno</a:t>
            </a:r>
            <a:r>
              <a:rPr lang="en-GB" dirty="0"/>
              <a:t> s </a:t>
            </a:r>
            <a:r>
              <a:rPr lang="en-GB" dirty="0" err="1"/>
              <a:t>někým</a:t>
            </a:r>
            <a:r>
              <a:rPr lang="en-GB" dirty="0"/>
              <a:t> </a:t>
            </a:r>
            <a:r>
              <a:rPr lang="en-GB" dirty="0" err="1"/>
              <a:t>jiným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srovnatelné</a:t>
            </a:r>
            <a:r>
              <a:rPr lang="en-GB" dirty="0"/>
              <a:t> </a:t>
            </a:r>
            <a:r>
              <a:rPr lang="en-GB" dirty="0" err="1"/>
              <a:t>situaci</a:t>
            </a:r>
            <a:r>
              <a:rPr lang="en-GB" dirty="0"/>
              <a:t>.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personál</a:t>
            </a:r>
            <a:r>
              <a:rPr lang="en-GB" dirty="0"/>
              <a:t> v </a:t>
            </a:r>
            <a:r>
              <a:rPr lang="en-GB" dirty="0" err="1"/>
              <a:t>restauraci</a:t>
            </a:r>
            <a:r>
              <a:rPr lang="en-GB" dirty="0"/>
              <a:t> </a:t>
            </a:r>
            <a:r>
              <a:rPr lang="en-GB" dirty="0" err="1"/>
              <a:t>odmítne</a:t>
            </a:r>
            <a:r>
              <a:rPr lang="en-GB" dirty="0"/>
              <a:t> </a:t>
            </a:r>
            <a:r>
              <a:rPr lang="en-GB" dirty="0" err="1"/>
              <a:t>obsloužit</a:t>
            </a:r>
            <a:r>
              <a:rPr lang="en-GB" dirty="0"/>
              <a:t> </a:t>
            </a:r>
            <a:r>
              <a:rPr lang="en-GB" dirty="0" err="1"/>
              <a:t>osobu</a:t>
            </a:r>
            <a:r>
              <a:rPr lang="en-GB" dirty="0"/>
              <a:t> </a:t>
            </a:r>
            <a:r>
              <a:rPr lang="en-GB" dirty="0" err="1"/>
              <a:t>kvůli</a:t>
            </a:r>
            <a:r>
              <a:rPr lang="en-GB" dirty="0"/>
              <a:t> </a:t>
            </a:r>
            <a:r>
              <a:rPr lang="en-GB" dirty="0" err="1"/>
              <a:t>jejímu</a:t>
            </a:r>
            <a:r>
              <a:rPr lang="en-GB" dirty="0"/>
              <a:t> </a:t>
            </a:r>
            <a:r>
              <a:rPr lang="en-GB" dirty="0" err="1"/>
              <a:t>etnickému</a:t>
            </a:r>
            <a:r>
              <a:rPr lang="en-GB" dirty="0"/>
              <a:t> </a:t>
            </a:r>
            <a:r>
              <a:rPr lang="en-GB" dirty="0" err="1"/>
              <a:t>původu</a:t>
            </a:r>
            <a:r>
              <a:rPr lang="en-GB" dirty="0"/>
              <a:t>.</a:t>
            </a:r>
          </a:p>
          <a:p>
            <a:pPr marL="0" lvl="0" indent="0">
              <a:buNone/>
            </a:pPr>
            <a:r>
              <a:rPr lang="en-GB" b="1" dirty="0"/>
              <a:t> </a:t>
            </a:r>
          </a:p>
          <a:p>
            <a:pPr lvl="0"/>
            <a:r>
              <a:rPr lang="en-GB" b="1" dirty="0" err="1"/>
              <a:t>Nepřím</a:t>
            </a:r>
            <a:r>
              <a:rPr lang="cs-CZ" b="1" dirty="0"/>
              <a:t>á</a:t>
            </a:r>
            <a:r>
              <a:rPr lang="en-GB" b="1" dirty="0"/>
              <a:t> - </a:t>
            </a:r>
            <a:r>
              <a:rPr lang="en-GB" dirty="0" err="1"/>
              <a:t>pravidlo</a:t>
            </a:r>
            <a:r>
              <a:rPr lang="en-GB" dirty="0"/>
              <a:t>, </a:t>
            </a:r>
            <a:r>
              <a:rPr lang="en-GB" dirty="0" err="1"/>
              <a:t>politika</a:t>
            </a:r>
            <a:r>
              <a:rPr lang="en-GB" dirty="0"/>
              <a:t>, </a:t>
            </a:r>
            <a:r>
              <a:rPr lang="en-GB" dirty="0" err="1"/>
              <a:t>praxe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postup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je </a:t>
            </a:r>
            <a:r>
              <a:rPr lang="en-GB" dirty="0" err="1"/>
              <a:t>stejný</a:t>
            </a:r>
            <a:r>
              <a:rPr lang="en-GB" dirty="0"/>
              <a:t> pro </a:t>
            </a:r>
            <a:r>
              <a:rPr lang="en-GB" dirty="0" err="1"/>
              <a:t>všechny</a:t>
            </a:r>
            <a:r>
              <a:rPr lang="en-GB" dirty="0"/>
              <a:t>, ale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nerovný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nepřiměřený</a:t>
            </a:r>
            <a:r>
              <a:rPr lang="en-GB" dirty="0"/>
              <a:t> </a:t>
            </a:r>
            <a:r>
              <a:rPr lang="en-GB" dirty="0" err="1"/>
              <a:t>dopad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určitou</a:t>
            </a:r>
            <a:r>
              <a:rPr lang="en-GB" dirty="0"/>
              <a:t> </a:t>
            </a:r>
            <a:r>
              <a:rPr lang="en-GB" dirty="0" err="1"/>
              <a:t>skupinu</a:t>
            </a:r>
            <a:r>
              <a:rPr lang="en-GB" dirty="0"/>
              <a:t> </a:t>
            </a:r>
            <a:r>
              <a:rPr lang="en-GB" dirty="0" err="1"/>
              <a:t>osob</a:t>
            </a:r>
            <a:r>
              <a:rPr lang="en-GB" dirty="0"/>
              <a:t>.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požadavek</a:t>
            </a:r>
            <a:r>
              <a:rPr lang="en-GB" dirty="0"/>
              <a:t>, aby </a:t>
            </a:r>
            <a:r>
              <a:rPr lang="en-GB" dirty="0" err="1"/>
              <a:t>zaměstnanec</a:t>
            </a:r>
            <a:r>
              <a:rPr lang="en-GB" dirty="0"/>
              <a:t> </a:t>
            </a:r>
            <a:r>
              <a:rPr lang="en-GB" dirty="0" err="1"/>
              <a:t>měřil</a:t>
            </a:r>
            <a:r>
              <a:rPr lang="en-GB" dirty="0"/>
              <a:t> </a:t>
            </a:r>
            <a:r>
              <a:rPr lang="en-GB" dirty="0" err="1"/>
              <a:t>dva</a:t>
            </a:r>
            <a:r>
              <a:rPr lang="en-GB" dirty="0"/>
              <a:t> </a:t>
            </a:r>
            <a:r>
              <a:rPr lang="en-GB" dirty="0" err="1"/>
              <a:t>metry</a:t>
            </a:r>
            <a:r>
              <a:rPr lang="en-GB" dirty="0"/>
              <a:t>, by </a:t>
            </a:r>
            <a:r>
              <a:rPr lang="en-GB" dirty="0" err="1"/>
              <a:t>nepřiměřeně</a:t>
            </a:r>
            <a:r>
              <a:rPr lang="en-GB" dirty="0"/>
              <a:t> </a:t>
            </a:r>
            <a:r>
              <a:rPr lang="en-GB" dirty="0" err="1"/>
              <a:t>znevýhodňoval</a:t>
            </a:r>
            <a:r>
              <a:rPr lang="en-GB" dirty="0"/>
              <a:t> </a:t>
            </a:r>
            <a:r>
              <a:rPr lang="en-GB" dirty="0" err="1"/>
              <a:t>ženy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požadavky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uniformy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stanoví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zaměstnanci</a:t>
            </a:r>
            <a:r>
              <a:rPr lang="en-GB" dirty="0"/>
              <a:t> </a:t>
            </a:r>
            <a:r>
              <a:rPr lang="en-GB" dirty="0" err="1"/>
              <a:t>nesmí</a:t>
            </a:r>
            <a:r>
              <a:rPr lang="en-GB" dirty="0"/>
              <a:t> </a:t>
            </a:r>
            <a:r>
              <a:rPr lang="en-GB" dirty="0" err="1"/>
              <a:t>nosit</a:t>
            </a:r>
            <a:r>
              <a:rPr lang="en-GB" dirty="0"/>
              <a:t> </a:t>
            </a:r>
            <a:r>
              <a:rPr lang="en-GB" dirty="0" err="1"/>
              <a:t>žádnou</a:t>
            </a:r>
            <a:r>
              <a:rPr lang="en-GB" dirty="0"/>
              <a:t> </a:t>
            </a:r>
            <a:r>
              <a:rPr lang="en-GB" dirty="0" err="1"/>
              <a:t>pokrývku</a:t>
            </a:r>
            <a:r>
              <a:rPr lang="en-GB" dirty="0"/>
              <a:t> </a:t>
            </a:r>
            <a:r>
              <a:rPr lang="en-GB" dirty="0" err="1"/>
              <a:t>hlavy</a:t>
            </a:r>
            <a:r>
              <a:rPr lang="en-GB" dirty="0"/>
              <a:t>, by </a:t>
            </a:r>
            <a:r>
              <a:rPr lang="en-GB" dirty="0" err="1"/>
              <a:t>nepřímo</a:t>
            </a:r>
            <a:r>
              <a:rPr lang="en-GB" dirty="0"/>
              <a:t> </a:t>
            </a:r>
            <a:r>
              <a:rPr lang="en-GB" dirty="0" err="1"/>
              <a:t>diskriminovaly</a:t>
            </a:r>
            <a:r>
              <a:rPr lang="en-GB" dirty="0"/>
              <a:t> </a:t>
            </a:r>
            <a:r>
              <a:rPr lang="en-GB" dirty="0" err="1"/>
              <a:t>sikhské</a:t>
            </a:r>
            <a:r>
              <a:rPr lang="en-GB" dirty="0"/>
              <a:t> </a:t>
            </a:r>
            <a:r>
              <a:rPr lang="en-GB" dirty="0" err="1"/>
              <a:t>muže</a:t>
            </a:r>
            <a:r>
              <a:rPr lang="en-GB" dirty="0"/>
              <a:t>.</a:t>
            </a:r>
          </a:p>
          <a:p>
            <a:pPr marL="0" lvl="0" indent="0">
              <a:buNone/>
            </a:pPr>
            <a:endParaRPr lang="en-GB" b="1" dirty="0"/>
          </a:p>
          <a:p>
            <a:pPr lvl="0"/>
            <a:r>
              <a:rPr lang="cs-CZ" b="1" dirty="0"/>
              <a:t>V</a:t>
            </a:r>
            <a:r>
              <a:rPr lang="en-GB" b="1" dirty="0" err="1"/>
              <a:t>iktimizace</a:t>
            </a:r>
            <a:r>
              <a:rPr lang="en-GB" b="1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vykořisťování</a:t>
            </a:r>
            <a:r>
              <a:rPr lang="en-GB" dirty="0"/>
              <a:t>: </a:t>
            </a:r>
            <a:r>
              <a:rPr lang="en-GB" dirty="0" err="1"/>
              <a:t>jednání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někoho</a:t>
            </a:r>
            <a:r>
              <a:rPr lang="en-GB" dirty="0"/>
              <a:t> </a:t>
            </a:r>
            <a:r>
              <a:rPr lang="en-GB" dirty="0" err="1"/>
              <a:t>vykořisťuje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viktimizuje</a:t>
            </a:r>
            <a:r>
              <a:rPr lang="en-GB" dirty="0"/>
              <a:t> (</a:t>
            </a:r>
            <a:r>
              <a:rPr lang="en-GB" dirty="0" err="1"/>
              <a:t>zachází</a:t>
            </a:r>
            <a:r>
              <a:rPr lang="en-GB" dirty="0"/>
              <a:t> s </a:t>
            </a:r>
            <a:r>
              <a:rPr lang="en-GB" dirty="0" err="1"/>
              <a:t>ním</a:t>
            </a:r>
            <a:r>
              <a:rPr lang="en-GB" dirty="0"/>
              <a:t> </a:t>
            </a:r>
            <a:r>
              <a:rPr lang="en-GB" dirty="0" err="1"/>
              <a:t>nespravedlivě</a:t>
            </a:r>
            <a:r>
              <a:rPr lang="en-GB" dirty="0"/>
              <a:t>);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5656" y="548680"/>
            <a:ext cx="7427168" cy="1080120"/>
          </a:xfrm>
        </p:spPr>
        <p:txBody>
          <a:bodyPr/>
          <a:lstStyle/>
          <a:p>
            <a:r>
              <a:rPr lang="cs-CZ" b="1" dirty="0"/>
              <a:t>Význam hodnot v sociální práci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87624" y="1700808"/>
            <a:ext cx="7272808" cy="4929411"/>
          </a:xfrm>
        </p:spPr>
        <p:txBody>
          <a:bodyPr>
            <a:normAutofit/>
          </a:bodyPr>
          <a:lstStyle/>
          <a:p>
            <a:r>
              <a:rPr lang="en-US" sz="2000" dirty="0" err="1"/>
              <a:t>Jaké</a:t>
            </a:r>
            <a:r>
              <a:rPr lang="en-US" sz="2000" dirty="0"/>
              <a:t> </a:t>
            </a:r>
            <a:r>
              <a:rPr lang="en-US" sz="2000" dirty="0" err="1"/>
              <a:t>jsou</a:t>
            </a:r>
            <a:r>
              <a:rPr lang="cs-CZ" sz="2000" dirty="0"/>
              <a:t> vlastně </a:t>
            </a:r>
            <a:r>
              <a:rPr lang="en-US" sz="2000" dirty="0" err="1"/>
              <a:t>hodnoty</a:t>
            </a:r>
            <a:r>
              <a:rPr lang="en-US" sz="2000" dirty="0"/>
              <a:t> </a:t>
            </a:r>
            <a:r>
              <a:rPr lang="en-US" sz="2000" dirty="0" err="1"/>
              <a:t>sociální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?</a:t>
            </a:r>
          </a:p>
          <a:p>
            <a:r>
              <a:rPr lang="en-US" sz="2000" dirty="0" err="1"/>
              <a:t>Jsou</a:t>
            </a:r>
            <a:r>
              <a:rPr lang="en-US" sz="2000" dirty="0"/>
              <a:t> </a:t>
            </a:r>
            <a:r>
              <a:rPr lang="en-US" sz="2000" dirty="0" err="1"/>
              <a:t>souborem</a:t>
            </a:r>
            <a:r>
              <a:rPr lang="en-US" sz="2000" dirty="0"/>
              <a:t> </a:t>
            </a:r>
            <a:r>
              <a:rPr lang="en-US" sz="2000" dirty="0" err="1"/>
              <a:t>principů</a:t>
            </a:r>
            <a:r>
              <a:rPr lang="en-US" sz="2000" dirty="0"/>
              <a:t>,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nichž</a:t>
            </a:r>
            <a:r>
              <a:rPr lang="en-US" sz="2000" dirty="0"/>
              <a:t> </a:t>
            </a:r>
            <a:r>
              <a:rPr lang="en-US" sz="2000" dirty="0" err="1"/>
              <a:t>sociální</a:t>
            </a:r>
            <a:r>
              <a:rPr lang="en-US" sz="2000" dirty="0"/>
              <a:t> </a:t>
            </a:r>
            <a:r>
              <a:rPr lang="en-US" sz="2000" dirty="0" err="1"/>
              <a:t>pracovníci</a:t>
            </a:r>
            <a:r>
              <a:rPr lang="en-US" sz="2000" dirty="0"/>
              <a:t> </a:t>
            </a:r>
            <a:r>
              <a:rPr lang="en-US" sz="2000" dirty="0" err="1"/>
              <a:t>zakládají</a:t>
            </a:r>
            <a:r>
              <a:rPr lang="en-US" sz="2000" dirty="0"/>
              <a:t> </a:t>
            </a:r>
            <a:r>
              <a:rPr lang="en-US" sz="2000" dirty="0" err="1"/>
              <a:t>své</a:t>
            </a:r>
            <a:r>
              <a:rPr lang="en-US" sz="2000" dirty="0"/>
              <a:t> </a:t>
            </a:r>
            <a:r>
              <a:rPr lang="en-US" sz="2000" dirty="0" err="1"/>
              <a:t>jednání</a:t>
            </a:r>
            <a:r>
              <a:rPr lang="en-US" sz="2000" dirty="0"/>
              <a:t>?</a:t>
            </a:r>
          </a:p>
          <a:p>
            <a:r>
              <a:rPr lang="en-US" sz="2000" dirty="0" err="1" smtClean="0"/>
              <a:t>Můžeme</a:t>
            </a:r>
            <a:r>
              <a:rPr lang="en-US" sz="2000" dirty="0" smtClean="0"/>
              <a:t> </a:t>
            </a:r>
            <a:r>
              <a:rPr lang="en-US" sz="2000" dirty="0"/>
              <a:t>se </a:t>
            </a:r>
            <a:r>
              <a:rPr lang="en-US" sz="2000" dirty="0" err="1"/>
              <a:t>rozhodnout</a:t>
            </a:r>
            <a:r>
              <a:rPr lang="en-US" sz="2000" dirty="0"/>
              <a:t>, </a:t>
            </a:r>
            <a:r>
              <a:rPr lang="en-US" sz="2000" dirty="0" err="1"/>
              <a:t>že</a:t>
            </a:r>
            <a:r>
              <a:rPr lang="en-US" sz="2000" dirty="0"/>
              <a:t> </a:t>
            </a:r>
            <a:r>
              <a:rPr lang="en-US" sz="2000" dirty="0" err="1"/>
              <a:t>některé</a:t>
            </a:r>
            <a:r>
              <a:rPr lang="en-US" sz="2000" dirty="0"/>
              <a:t> </a:t>
            </a:r>
            <a:r>
              <a:rPr lang="en-US" sz="2000" dirty="0" err="1"/>
              <a:t>hodnoty</a:t>
            </a:r>
            <a:r>
              <a:rPr lang="en-US" sz="2000" dirty="0"/>
              <a:t> </a:t>
            </a:r>
            <a:r>
              <a:rPr lang="en-US" sz="2000" dirty="0" err="1"/>
              <a:t>budeme</a:t>
            </a:r>
            <a:r>
              <a:rPr lang="en-US" sz="2000" dirty="0"/>
              <a:t> </a:t>
            </a:r>
            <a:r>
              <a:rPr lang="en-US" sz="2000" dirty="0" err="1"/>
              <a:t>dodržovat</a:t>
            </a:r>
            <a:r>
              <a:rPr lang="en-US" sz="2000" dirty="0"/>
              <a:t> a </a:t>
            </a:r>
            <a:r>
              <a:rPr lang="en-US" sz="2000" dirty="0" err="1"/>
              <a:t>jiné</a:t>
            </a:r>
            <a:r>
              <a:rPr lang="en-US" sz="2000" dirty="0"/>
              <a:t> ne?</a:t>
            </a:r>
          </a:p>
          <a:p>
            <a:r>
              <a:rPr lang="en-US" sz="2000" dirty="0"/>
              <a:t>Co se </a:t>
            </a:r>
            <a:r>
              <a:rPr lang="en-US" sz="2000" dirty="0" err="1"/>
              <a:t>stane</a:t>
            </a:r>
            <a:r>
              <a:rPr lang="en-US" sz="2000" dirty="0"/>
              <a:t>, </a:t>
            </a:r>
            <a:r>
              <a:rPr lang="en-US" sz="2000" dirty="0" err="1"/>
              <a:t>když</a:t>
            </a:r>
            <a:r>
              <a:rPr lang="en-US" sz="2000" dirty="0"/>
              <a:t> s </a:t>
            </a:r>
            <a:r>
              <a:rPr lang="en-US" sz="2000" dirty="0" err="1"/>
              <a:t>některými</a:t>
            </a:r>
            <a:r>
              <a:rPr lang="en-US" sz="2000" dirty="0"/>
              <a:t> </a:t>
            </a:r>
            <a:r>
              <a:rPr lang="en-US" sz="2000" dirty="0" err="1"/>
              <a:t>hodnotami</a:t>
            </a:r>
            <a:r>
              <a:rPr lang="en-US" sz="2000" dirty="0"/>
              <a:t> </a:t>
            </a:r>
            <a:r>
              <a:rPr lang="en-US" sz="2000" dirty="0" err="1"/>
              <a:t>osobně</a:t>
            </a:r>
            <a:r>
              <a:rPr lang="en-US" sz="2000" dirty="0"/>
              <a:t> </a:t>
            </a:r>
            <a:r>
              <a:rPr lang="en-US" sz="2000" dirty="0" err="1"/>
              <a:t>nesouhlasíte</a:t>
            </a:r>
            <a:r>
              <a:rPr lang="en-US" sz="2000" dirty="0"/>
              <a:t>?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GB" sz="3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 err="1"/>
              <a:t>Univerzální</a:t>
            </a:r>
            <a:r>
              <a:rPr lang="en-GB" b="1" u="sng" dirty="0"/>
              <a:t> </a:t>
            </a:r>
            <a:r>
              <a:rPr lang="en-GB" b="1" u="sng" dirty="0" err="1"/>
              <a:t>hodnoty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Hodnoty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drží</a:t>
            </a:r>
            <a:r>
              <a:rPr lang="en-GB" dirty="0"/>
              <a:t> </a:t>
            </a:r>
            <a:r>
              <a:rPr lang="en-GB" dirty="0" err="1"/>
              <a:t>společnost</a:t>
            </a:r>
            <a:r>
              <a:rPr lang="en-GB" dirty="0"/>
              <a:t> </a:t>
            </a:r>
            <a:r>
              <a:rPr lang="en-GB" dirty="0" err="1"/>
              <a:t>pohromadě</a:t>
            </a:r>
            <a:r>
              <a:rPr lang="en-GB" dirty="0"/>
              <a:t>.</a:t>
            </a:r>
          </a:p>
          <a:p>
            <a:r>
              <a:rPr lang="en-GB" dirty="0"/>
              <a:t>Ty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vidět</a:t>
            </a:r>
            <a:r>
              <a:rPr lang="en-GB" dirty="0"/>
              <a:t> v </a:t>
            </a:r>
            <a:r>
              <a:rPr lang="en-GB" dirty="0" err="1"/>
              <a:t>legislativě</a:t>
            </a:r>
            <a:r>
              <a:rPr lang="en-GB" dirty="0"/>
              <a:t> </a:t>
            </a:r>
            <a:r>
              <a:rPr lang="en-GB" dirty="0" err="1"/>
              <a:t>společnosti</a:t>
            </a:r>
            <a:r>
              <a:rPr lang="cs-CZ" dirty="0"/>
              <a:t>.</a:t>
            </a:r>
            <a:r>
              <a:rPr lang="en-GB" dirty="0"/>
              <a:t> </a:t>
            </a:r>
            <a:endParaRPr lang="cs-CZ" dirty="0"/>
          </a:p>
          <a:p>
            <a:r>
              <a:rPr lang="cs-CZ" dirty="0"/>
              <a:t>Jsou </a:t>
            </a:r>
            <a:r>
              <a:rPr lang="en-GB" dirty="0" err="1"/>
              <a:t>prosazov</a:t>
            </a:r>
            <a:r>
              <a:rPr lang="cs-CZ" dirty="0" err="1"/>
              <a:t>ány</a:t>
            </a:r>
            <a:r>
              <a:rPr lang="en-GB" dirty="0"/>
              <a:t> </a:t>
            </a:r>
            <a:r>
              <a:rPr lang="en-GB" dirty="0" err="1"/>
              <a:t>těmi</a:t>
            </a:r>
            <a:r>
              <a:rPr lang="en-GB" dirty="0"/>
              <a:t>, </a:t>
            </a:r>
            <a:r>
              <a:rPr lang="en-GB" dirty="0" err="1"/>
              <a:t>kdo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společnosti</a:t>
            </a:r>
            <a:r>
              <a:rPr lang="en-GB" dirty="0"/>
              <a:t> </a:t>
            </a:r>
            <a:r>
              <a:rPr lang="en-GB" dirty="0" err="1"/>
              <a:t>moc</a:t>
            </a:r>
            <a:r>
              <a:rPr lang="en-GB" dirty="0"/>
              <a:t>.</a:t>
            </a:r>
          </a:p>
          <a:p>
            <a:r>
              <a:rPr lang="en-GB" dirty="0" err="1"/>
              <a:t>Náboženství</a:t>
            </a:r>
            <a:r>
              <a:rPr lang="en-GB" dirty="0"/>
              <a:t>, </a:t>
            </a:r>
            <a:r>
              <a:rPr lang="en-GB" dirty="0" err="1"/>
              <a:t>vzdělávací</a:t>
            </a:r>
            <a:r>
              <a:rPr lang="en-GB" dirty="0"/>
              <a:t> </a:t>
            </a:r>
            <a:r>
              <a:rPr lang="en-GB" dirty="0" err="1"/>
              <a:t>instituce</a:t>
            </a:r>
            <a:r>
              <a:rPr lang="en-GB" dirty="0"/>
              <a:t>, </a:t>
            </a:r>
            <a:r>
              <a:rPr lang="en-GB" dirty="0" err="1"/>
              <a:t>soudy</a:t>
            </a:r>
            <a:r>
              <a:rPr lang="en-GB" dirty="0"/>
              <a:t>, </a:t>
            </a:r>
            <a:r>
              <a:rPr lang="en-GB" dirty="0" err="1"/>
              <a:t>vláda</a:t>
            </a:r>
            <a:r>
              <a:rPr lang="en-GB" dirty="0"/>
              <a:t>.</a:t>
            </a:r>
            <a:endParaRPr lang="cs-CZ" dirty="0"/>
          </a:p>
          <a:p>
            <a:pPr lvl="1"/>
            <a:r>
              <a:rPr lang="cs-CZ" dirty="0"/>
              <a:t>Narušení univerzálních hodnot: </a:t>
            </a:r>
            <a:r>
              <a:rPr lang="en-GB" dirty="0" err="1"/>
              <a:t>vzít</a:t>
            </a:r>
            <a:r>
              <a:rPr lang="en-GB" dirty="0"/>
              <a:t> </a:t>
            </a:r>
            <a:r>
              <a:rPr lang="en-GB" dirty="0" err="1"/>
              <a:t>život</a:t>
            </a:r>
            <a:r>
              <a:rPr lang="cs-CZ" dirty="0"/>
              <a:t>, k</a:t>
            </a:r>
            <a:r>
              <a:rPr lang="en-GB" dirty="0" err="1"/>
              <a:t>rást</a:t>
            </a:r>
            <a:r>
              <a:rPr lang="en-GB" dirty="0"/>
              <a:t>,</a:t>
            </a:r>
            <a:r>
              <a:rPr lang="cs-CZ" dirty="0"/>
              <a:t> </a:t>
            </a:r>
            <a:r>
              <a:rPr lang="en-GB" dirty="0" err="1"/>
              <a:t>vzít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blízkého</a:t>
            </a:r>
            <a:r>
              <a:rPr lang="en-GB" dirty="0"/>
              <a:t> </a:t>
            </a:r>
            <a:r>
              <a:rPr lang="en-GB" dirty="0" err="1"/>
              <a:t>příbuzného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 err="1"/>
              <a:t>Profesní</a:t>
            </a:r>
            <a:r>
              <a:rPr lang="en-GB" b="1" u="sng" dirty="0"/>
              <a:t> </a:t>
            </a:r>
            <a:r>
              <a:rPr lang="en-GB" b="1" u="sng" dirty="0" err="1"/>
              <a:t>hodnoty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772816"/>
            <a:ext cx="6995120" cy="43533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</a:t>
            </a:r>
            <a:r>
              <a:rPr lang="en-GB" dirty="0" err="1"/>
              <a:t>rofese</a:t>
            </a:r>
            <a:r>
              <a:rPr lang="en-GB" dirty="0"/>
              <a:t> a </a:t>
            </a:r>
            <a:r>
              <a:rPr lang="cs-CZ" dirty="0"/>
              <a:t>profesní </a:t>
            </a:r>
            <a:r>
              <a:rPr lang="en-GB" dirty="0" err="1"/>
              <a:t>organizace</a:t>
            </a:r>
            <a:r>
              <a:rPr lang="cs-CZ" dirty="0"/>
              <a:t> </a:t>
            </a:r>
            <a:r>
              <a:rPr lang="en-GB" dirty="0"/>
              <a:t>se </a:t>
            </a:r>
            <a:r>
              <a:rPr lang="en-GB" dirty="0" err="1"/>
              <a:t>řídí</a:t>
            </a:r>
            <a:r>
              <a:rPr lang="en-GB" dirty="0"/>
              <a:t> </a:t>
            </a:r>
            <a:r>
              <a:rPr lang="cs-CZ" dirty="0"/>
              <a:t>společnými</a:t>
            </a:r>
            <a:r>
              <a:rPr lang="en-GB" dirty="0"/>
              <a:t> </a:t>
            </a:r>
            <a:r>
              <a:rPr lang="en-GB" dirty="0" err="1"/>
              <a:t>principy</a:t>
            </a:r>
            <a:r>
              <a:rPr lang="en-GB" dirty="0"/>
              <a:t> a </a:t>
            </a:r>
            <a:r>
              <a:rPr lang="en-GB" dirty="0" err="1"/>
              <a:t>očekávají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je </a:t>
            </a:r>
            <a:r>
              <a:rPr lang="en-GB" dirty="0" err="1"/>
              <a:t>budou</a:t>
            </a:r>
            <a:r>
              <a:rPr lang="en-GB" dirty="0"/>
              <a:t> </a:t>
            </a:r>
            <a:r>
              <a:rPr lang="en-GB" dirty="0" err="1"/>
              <a:t>dodržovat</a:t>
            </a:r>
            <a:r>
              <a:rPr lang="en-GB" dirty="0"/>
              <a:t> </a:t>
            </a:r>
            <a:r>
              <a:rPr lang="en-GB" dirty="0" err="1"/>
              <a:t>všichni</a:t>
            </a:r>
            <a:r>
              <a:rPr lang="en-GB" dirty="0"/>
              <a:t>, </a:t>
            </a:r>
            <a:r>
              <a:rPr lang="en-GB" dirty="0" err="1"/>
              <a:t>kdo</a:t>
            </a:r>
            <a:r>
              <a:rPr lang="en-GB" dirty="0"/>
              <a:t> v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dirty="0" err="1"/>
              <a:t>profesi</a:t>
            </a:r>
            <a:r>
              <a:rPr lang="en-GB" dirty="0"/>
              <a:t> </a:t>
            </a:r>
            <a:r>
              <a:rPr lang="en-GB" dirty="0" err="1"/>
              <a:t>pracují</a:t>
            </a:r>
            <a:r>
              <a:rPr lang="en-GB" dirty="0"/>
              <a:t>.</a:t>
            </a:r>
          </a:p>
          <a:p>
            <a:pPr>
              <a:buNone/>
            </a:pPr>
            <a:r>
              <a:rPr lang="en-GB" b="1" dirty="0" err="1"/>
              <a:t>Lékaři</a:t>
            </a:r>
            <a:r>
              <a:rPr lang="en-GB" b="1" dirty="0"/>
              <a:t> </a:t>
            </a:r>
            <a:r>
              <a:rPr lang="en-GB" b="1" dirty="0" err="1"/>
              <a:t>musí</a:t>
            </a:r>
            <a:r>
              <a:rPr lang="en-GB" b="1" dirty="0"/>
              <a:t> </a:t>
            </a:r>
            <a:r>
              <a:rPr lang="en-GB" b="1" dirty="0" err="1"/>
              <a:t>zachránit</a:t>
            </a:r>
            <a:r>
              <a:rPr lang="en-GB" b="1" dirty="0"/>
              <a:t> </a:t>
            </a:r>
            <a:r>
              <a:rPr lang="en-GB" b="1" dirty="0" err="1"/>
              <a:t>život</a:t>
            </a:r>
            <a:r>
              <a:rPr lang="en-GB" b="1" dirty="0"/>
              <a:t> </a:t>
            </a:r>
            <a:r>
              <a:rPr lang="en-GB" dirty="0"/>
              <a:t>- </a:t>
            </a:r>
            <a:r>
              <a:rPr lang="en-GB" dirty="0" err="1"/>
              <a:t>Hippokratova</a:t>
            </a:r>
            <a:r>
              <a:rPr lang="en-GB" dirty="0"/>
              <a:t> </a:t>
            </a:r>
            <a:r>
              <a:rPr lang="en-GB" dirty="0" err="1"/>
              <a:t>přísaha</a:t>
            </a:r>
            <a:endParaRPr lang="en-GB" dirty="0"/>
          </a:p>
          <a:p>
            <a:pPr>
              <a:buNone/>
            </a:pPr>
            <a:r>
              <a:rPr lang="cs-CZ" dirty="0"/>
              <a:t>	</a:t>
            </a:r>
            <a:r>
              <a:rPr lang="en-GB" dirty="0" err="1"/>
              <a:t>Autonehoda</a:t>
            </a:r>
            <a:r>
              <a:rPr lang="en-GB" dirty="0"/>
              <a:t> - </a:t>
            </a:r>
            <a:r>
              <a:rPr lang="cs-CZ" dirty="0"/>
              <a:t>P</a:t>
            </a:r>
            <a:r>
              <a:rPr lang="en-GB" dirty="0" err="1"/>
              <a:t>ovažovali</a:t>
            </a:r>
            <a:r>
              <a:rPr lang="en-GB" dirty="0"/>
              <a:t> </a:t>
            </a:r>
            <a:r>
              <a:rPr lang="en-GB" dirty="0" err="1"/>
              <a:t>bychom</a:t>
            </a:r>
            <a:r>
              <a:rPr lang="en-GB" dirty="0"/>
              <a:t> za </a:t>
            </a:r>
            <a:r>
              <a:rPr lang="en-GB" dirty="0" err="1"/>
              <a:t>nesprávné</a:t>
            </a:r>
            <a:r>
              <a:rPr lang="en-GB" dirty="0"/>
              <a:t>, </a:t>
            </a:r>
            <a:r>
              <a:rPr lang="en-GB" dirty="0" err="1"/>
              <a:t>kdyby</a:t>
            </a:r>
            <a:r>
              <a:rPr lang="en-GB" dirty="0"/>
              <a:t> </a:t>
            </a:r>
            <a:r>
              <a:rPr lang="cs-CZ" dirty="0"/>
              <a:t>lék</a:t>
            </a:r>
            <a:r>
              <a:rPr lang="en-GB" dirty="0" err="1"/>
              <a:t>ař</a:t>
            </a:r>
            <a:r>
              <a:rPr lang="en-GB" dirty="0"/>
              <a:t> </a:t>
            </a:r>
            <a:r>
              <a:rPr lang="cs-CZ" dirty="0"/>
              <a:t>nepomohl</a:t>
            </a:r>
            <a:r>
              <a:rPr lang="en-GB" dirty="0"/>
              <a:t>.</a:t>
            </a:r>
          </a:p>
          <a:p>
            <a:pPr>
              <a:buNone/>
            </a:pPr>
            <a:r>
              <a:rPr lang="en-GB" b="1" dirty="0" err="1"/>
              <a:t>Hodnotový</a:t>
            </a:r>
            <a:r>
              <a:rPr lang="en-GB" b="1" dirty="0"/>
              <a:t> </a:t>
            </a:r>
            <a:r>
              <a:rPr lang="en-GB" b="1" dirty="0" err="1"/>
              <a:t>základ</a:t>
            </a:r>
            <a:r>
              <a:rPr lang="en-GB" b="1" dirty="0"/>
              <a:t> </a:t>
            </a:r>
            <a:r>
              <a:rPr lang="en-GB" b="1" dirty="0" err="1"/>
              <a:t>sociální</a:t>
            </a:r>
            <a:r>
              <a:rPr lang="en-GB" b="1" dirty="0"/>
              <a:t> </a:t>
            </a:r>
            <a:r>
              <a:rPr lang="en-GB" b="1" dirty="0" err="1"/>
              <a:t>práce</a:t>
            </a:r>
            <a:r>
              <a:rPr lang="en-GB" b="1" dirty="0"/>
              <a:t> a </a:t>
            </a:r>
            <a:r>
              <a:rPr lang="en-GB" b="1" dirty="0" err="1"/>
              <a:t>kodexy</a:t>
            </a:r>
            <a:r>
              <a:rPr lang="en-GB" b="1" dirty="0"/>
              <a:t> </a:t>
            </a:r>
            <a:r>
              <a:rPr lang="en-GB" b="1" dirty="0" err="1"/>
              <a:t>praxe</a:t>
            </a:r>
            <a:endParaRPr lang="en-GB" b="1" dirty="0"/>
          </a:p>
          <a:p>
            <a:pPr>
              <a:buNone/>
            </a:pP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pracovníci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respektovat</a:t>
            </a:r>
            <a:r>
              <a:rPr lang="en-GB" dirty="0"/>
              <a:t> a </a:t>
            </a:r>
            <a:r>
              <a:rPr lang="en-GB" dirty="0" err="1"/>
              <a:t>podporovat</a:t>
            </a:r>
            <a:r>
              <a:rPr lang="en-GB" dirty="0"/>
              <a:t> </a:t>
            </a:r>
            <a:r>
              <a:rPr lang="en-GB" dirty="0" err="1"/>
              <a:t>pomáhající</a:t>
            </a:r>
            <a:r>
              <a:rPr lang="en-GB" dirty="0"/>
              <a:t> </a:t>
            </a:r>
            <a:r>
              <a:rPr lang="en-GB" dirty="0" err="1"/>
              <a:t>vztah</a:t>
            </a:r>
            <a:r>
              <a:rPr lang="en-GB" dirty="0"/>
              <a:t> a </a:t>
            </a:r>
            <a:r>
              <a:rPr lang="cs-CZ" dirty="0"/>
              <a:t>je </a:t>
            </a:r>
            <a:r>
              <a:rPr lang="en-GB" dirty="0" err="1"/>
              <a:t>nepřijatelné</a:t>
            </a:r>
            <a:r>
              <a:rPr lang="en-GB" dirty="0"/>
              <a:t> </a:t>
            </a:r>
            <a:r>
              <a:rPr lang="en-GB" dirty="0" err="1"/>
              <a:t>tento</a:t>
            </a:r>
            <a:r>
              <a:rPr lang="en-GB" dirty="0"/>
              <a:t> </a:t>
            </a:r>
            <a:r>
              <a:rPr lang="en-GB" dirty="0" err="1"/>
              <a:t>vztah</a:t>
            </a:r>
            <a:r>
              <a:rPr lang="en-GB" dirty="0"/>
              <a:t> </a:t>
            </a:r>
            <a:r>
              <a:rPr lang="en-GB" dirty="0" err="1"/>
              <a:t>jakkoli</a:t>
            </a:r>
            <a:r>
              <a:rPr lang="en-GB" dirty="0"/>
              <a:t> </a:t>
            </a:r>
            <a:r>
              <a:rPr lang="en-GB" dirty="0" err="1"/>
              <a:t>zneužívat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 err="1"/>
              <a:t>Osobní</a:t>
            </a:r>
            <a:r>
              <a:rPr lang="en-GB" b="1" u="sng" dirty="0"/>
              <a:t> </a:t>
            </a:r>
            <a:r>
              <a:rPr lang="en-GB" b="1" u="sng" dirty="0" err="1"/>
              <a:t>hodnoty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905000"/>
            <a:ext cx="7139136" cy="4221163"/>
          </a:xfrm>
        </p:spPr>
        <p:txBody>
          <a:bodyPr>
            <a:normAutofit/>
          </a:bodyPr>
          <a:lstStyle/>
          <a:p>
            <a:r>
              <a:rPr lang="en-GB" dirty="0" err="1"/>
              <a:t>Soubor</a:t>
            </a:r>
            <a:r>
              <a:rPr lang="en-GB" dirty="0"/>
              <a:t> </a:t>
            </a:r>
            <a:r>
              <a:rPr lang="en-GB" dirty="0" err="1"/>
              <a:t>přesvědčení</a:t>
            </a:r>
            <a:r>
              <a:rPr lang="en-GB" dirty="0"/>
              <a:t> a </a:t>
            </a:r>
            <a:r>
              <a:rPr lang="en-GB" dirty="0" err="1"/>
              <a:t>morálních</a:t>
            </a:r>
            <a:r>
              <a:rPr lang="en-GB" dirty="0"/>
              <a:t> </a:t>
            </a:r>
            <a:r>
              <a:rPr lang="cs-CZ" dirty="0"/>
              <a:t>principů,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cs-CZ" dirty="0"/>
              <a:t>jsme si osvojili</a:t>
            </a:r>
            <a:r>
              <a:rPr lang="en-GB" dirty="0"/>
              <a:t> </a:t>
            </a:r>
            <a:r>
              <a:rPr lang="en-GB" dirty="0" err="1"/>
              <a:t>prostřednictvím</a:t>
            </a:r>
            <a:r>
              <a:rPr lang="en-GB" dirty="0"/>
              <a:t> </a:t>
            </a:r>
            <a:r>
              <a:rPr lang="en-GB" dirty="0" err="1"/>
              <a:t>socializace</a:t>
            </a:r>
            <a:r>
              <a:rPr lang="cs-CZ" dirty="0"/>
              <a:t>, zejména v </a:t>
            </a:r>
            <a:r>
              <a:rPr lang="en-GB" dirty="0" err="1"/>
              <a:t>rodin</a:t>
            </a:r>
            <a:r>
              <a:rPr lang="cs-CZ" dirty="0"/>
              <a:t>ě</a:t>
            </a:r>
            <a:r>
              <a:rPr lang="en-GB" dirty="0"/>
              <a:t>, </a:t>
            </a:r>
            <a:r>
              <a:rPr lang="cs-CZ" dirty="0"/>
              <a:t>škole </a:t>
            </a:r>
            <a:r>
              <a:rPr lang="en-GB" dirty="0"/>
              <a:t>a </a:t>
            </a:r>
            <a:r>
              <a:rPr lang="cs-CZ" dirty="0"/>
              <a:t>v </a:t>
            </a:r>
            <a:r>
              <a:rPr lang="en-GB" dirty="0" err="1"/>
              <a:t>komunit</a:t>
            </a:r>
            <a:r>
              <a:rPr lang="cs-CZ" dirty="0"/>
              <a:t>ě</a:t>
            </a:r>
            <a:r>
              <a:rPr lang="en-GB" dirty="0"/>
              <a:t>/kultur</a:t>
            </a:r>
            <a:r>
              <a:rPr lang="cs-CZ" dirty="0"/>
              <a:t>ou</a:t>
            </a:r>
            <a:r>
              <a:rPr lang="en-GB" dirty="0"/>
              <a:t>.</a:t>
            </a:r>
          </a:p>
          <a:p>
            <a:r>
              <a:rPr lang="en-GB" dirty="0" err="1"/>
              <a:t>Jednotlivci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zažívat</a:t>
            </a:r>
            <a:r>
              <a:rPr lang="en-GB" dirty="0"/>
              <a:t> </a:t>
            </a:r>
            <a:r>
              <a:rPr lang="en-GB" dirty="0" err="1"/>
              <a:t>konflikty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těmito</a:t>
            </a:r>
            <a:r>
              <a:rPr lang="en-GB" dirty="0"/>
              <a:t> </a:t>
            </a:r>
            <a:r>
              <a:rPr lang="en-GB" dirty="0" err="1"/>
              <a:t>třemi</a:t>
            </a:r>
            <a:r>
              <a:rPr lang="en-GB" dirty="0"/>
              <a:t> </a:t>
            </a:r>
            <a:r>
              <a:rPr lang="en-GB" dirty="0" err="1"/>
              <a:t>systémy</a:t>
            </a:r>
            <a:r>
              <a:rPr lang="en-GB" dirty="0"/>
              <a:t>.</a:t>
            </a:r>
          </a:p>
          <a:p>
            <a:r>
              <a:rPr lang="en-GB" dirty="0"/>
              <a:t>Za </a:t>
            </a:r>
            <a:r>
              <a:rPr lang="en-GB" dirty="0" err="1"/>
              <a:t>určitých</a:t>
            </a:r>
            <a:r>
              <a:rPr lang="en-GB" dirty="0"/>
              <a:t> </a:t>
            </a:r>
            <a:r>
              <a:rPr lang="en-GB" dirty="0" err="1"/>
              <a:t>okolností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jeden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 </a:t>
            </a:r>
            <a:r>
              <a:rPr lang="en-GB" dirty="0" err="1"/>
              <a:t>převážit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ostatními</a:t>
            </a:r>
            <a:r>
              <a:rPr lang="en-GB" dirty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err="1"/>
              <a:t>Hodnoty</a:t>
            </a:r>
            <a:r>
              <a:rPr lang="en-GB" b="1" u="sng" dirty="0"/>
              <a:t> </a:t>
            </a:r>
            <a:r>
              <a:rPr lang="en-GB" b="1" u="sng" dirty="0" err="1"/>
              <a:t>sociální</a:t>
            </a:r>
            <a:r>
              <a:rPr lang="en-GB" b="1" u="sng" dirty="0"/>
              <a:t> </a:t>
            </a:r>
            <a:r>
              <a:rPr lang="en-GB" b="1" u="sng" dirty="0" err="1"/>
              <a:t>práce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V </a:t>
            </a:r>
            <a:r>
              <a:rPr lang="en-GB" dirty="0" err="1"/>
              <a:t>pr</a:t>
            </a:r>
            <a:r>
              <a:rPr lang="cs-CZ" dirty="0" err="1"/>
              <a:t>ofesní</a:t>
            </a:r>
            <a:r>
              <a:rPr lang="cs-CZ" dirty="0"/>
              <a:t> </a:t>
            </a:r>
            <a:r>
              <a:rPr lang="en-GB" dirty="0" err="1"/>
              <a:t>situaci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vždy</a:t>
            </a:r>
            <a:r>
              <a:rPr lang="en-GB" dirty="0"/>
              <a:t> </a:t>
            </a:r>
            <a:r>
              <a:rPr lang="en-GB" dirty="0" err="1"/>
              <a:t>převažovat</a:t>
            </a:r>
            <a:r>
              <a:rPr lang="en-GB" dirty="0"/>
              <a:t> </a:t>
            </a:r>
            <a:r>
              <a:rPr lang="en-GB" dirty="0" err="1"/>
              <a:t>profesiní</a:t>
            </a:r>
            <a:r>
              <a:rPr lang="en-GB" dirty="0"/>
              <a:t> </a:t>
            </a:r>
            <a:r>
              <a:rPr lang="en-GB" dirty="0" err="1"/>
              <a:t>soubor</a:t>
            </a:r>
            <a:r>
              <a:rPr lang="en-GB" dirty="0"/>
              <a:t> </a:t>
            </a:r>
            <a:r>
              <a:rPr lang="en-GB" dirty="0" err="1"/>
              <a:t>hodnot</a:t>
            </a:r>
            <a:r>
              <a:rPr lang="en-GB" dirty="0"/>
              <a:t>.</a:t>
            </a:r>
          </a:p>
          <a:p>
            <a:r>
              <a:rPr lang="en-GB" dirty="0" err="1"/>
              <a:t>Musíte</a:t>
            </a:r>
            <a:r>
              <a:rPr lang="en-GB" dirty="0"/>
              <a:t> </a:t>
            </a:r>
            <a:r>
              <a:rPr lang="en-GB" dirty="0" err="1"/>
              <a:t>zkoumat</a:t>
            </a:r>
            <a:r>
              <a:rPr lang="en-GB" dirty="0"/>
              <a:t>, co to pro </a:t>
            </a:r>
            <a:r>
              <a:rPr lang="en-GB" dirty="0" err="1"/>
              <a:t>vás</a:t>
            </a:r>
            <a:r>
              <a:rPr lang="en-GB" dirty="0"/>
              <a:t> </a:t>
            </a:r>
            <a:r>
              <a:rPr lang="en-GB" dirty="0" err="1"/>
              <a:t>znamená</a:t>
            </a:r>
            <a:r>
              <a:rPr lang="en-GB" dirty="0"/>
              <a:t>.</a:t>
            </a:r>
          </a:p>
          <a:p>
            <a:r>
              <a:rPr lang="en-GB" dirty="0" err="1"/>
              <a:t>Pokud</a:t>
            </a:r>
            <a:r>
              <a:rPr lang="en-GB" dirty="0"/>
              <a:t> je </a:t>
            </a:r>
            <a:r>
              <a:rPr lang="en-GB" dirty="0" err="1"/>
              <a:t>totiž</a:t>
            </a:r>
            <a:r>
              <a:rPr lang="en-GB" dirty="0"/>
              <a:t> </a:t>
            </a:r>
            <a:r>
              <a:rPr lang="en-GB" dirty="0" err="1"/>
              <a:t>profesní</a:t>
            </a:r>
            <a:r>
              <a:rPr lang="en-GB" dirty="0"/>
              <a:t> </a:t>
            </a:r>
            <a:r>
              <a:rPr lang="en-GB" dirty="0" err="1"/>
              <a:t>hodnotový</a:t>
            </a:r>
            <a:r>
              <a:rPr lang="en-GB" dirty="0"/>
              <a:t> </a:t>
            </a:r>
            <a:r>
              <a:rPr lang="en-GB" dirty="0" err="1"/>
              <a:t>základ</a:t>
            </a:r>
            <a:r>
              <a:rPr lang="en-GB" dirty="0"/>
              <a:t> </a:t>
            </a:r>
            <a:r>
              <a:rPr lang="en-GB" dirty="0" err="1"/>
              <a:t>vzdálen</a:t>
            </a:r>
            <a:r>
              <a:rPr lang="en-GB" dirty="0"/>
              <a:t> </a:t>
            </a:r>
            <a:r>
              <a:rPr lang="en-GB" dirty="0" err="1"/>
              <a:t>vašim</a:t>
            </a:r>
            <a:r>
              <a:rPr lang="en-GB" dirty="0"/>
              <a:t> </a:t>
            </a:r>
            <a:r>
              <a:rPr lang="en-GB" dirty="0" err="1"/>
              <a:t>vlastním</a:t>
            </a:r>
            <a:r>
              <a:rPr lang="en-GB" dirty="0"/>
              <a:t> </a:t>
            </a:r>
            <a:r>
              <a:rPr lang="en-GB" dirty="0" err="1"/>
              <a:t>hodnotám</a:t>
            </a:r>
            <a:r>
              <a:rPr lang="en-GB" dirty="0"/>
              <a:t>, </a:t>
            </a:r>
            <a:r>
              <a:rPr lang="en-GB" dirty="0" err="1"/>
              <a:t>nebudete</a:t>
            </a:r>
            <a:r>
              <a:rPr lang="en-GB" dirty="0"/>
              <a:t> </a:t>
            </a:r>
            <a:r>
              <a:rPr lang="en-GB" dirty="0" err="1"/>
              <a:t>schopni</a:t>
            </a:r>
            <a:r>
              <a:rPr lang="en-GB" dirty="0"/>
              <a:t> </a:t>
            </a:r>
            <a:r>
              <a:rPr lang="en-GB" dirty="0" err="1"/>
              <a:t>pracovat</a:t>
            </a:r>
            <a:r>
              <a:rPr lang="en-GB" dirty="0"/>
              <a:t> s </a:t>
            </a:r>
            <a:r>
              <a:rPr lang="en-GB" dirty="0" err="1"/>
              <a:t>lidmi</a:t>
            </a:r>
            <a:r>
              <a:rPr lang="en-GB" dirty="0"/>
              <a:t> a </a:t>
            </a:r>
            <a:r>
              <a:rPr lang="en-GB" dirty="0" err="1"/>
              <a:t>poskytovat</a:t>
            </a:r>
            <a:r>
              <a:rPr lang="en-GB" dirty="0"/>
              <a:t> </a:t>
            </a:r>
            <a:r>
              <a:rPr lang="en-GB" dirty="0" err="1"/>
              <a:t>odpovídající</a:t>
            </a:r>
            <a:r>
              <a:rPr lang="en-GB" dirty="0"/>
              <a:t> </a:t>
            </a:r>
            <a:r>
              <a:rPr lang="en-GB" dirty="0" err="1"/>
              <a:t>služby</a:t>
            </a:r>
            <a:r>
              <a:rPr lang="en-GB" dirty="0"/>
              <a:t> </a:t>
            </a:r>
            <a:r>
              <a:rPr lang="en-GB" dirty="0" err="1"/>
              <a:t>uživatelů</a:t>
            </a:r>
            <a:r>
              <a:rPr lang="cs-CZ" dirty="0"/>
              <a:t>m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ANTIOPRESIVNÍ PRAXE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Přístup</a:t>
            </a:r>
            <a:r>
              <a:rPr lang="en-GB" dirty="0"/>
              <a:t>, </a:t>
            </a:r>
            <a:r>
              <a:rPr lang="en-GB" dirty="0" err="1"/>
              <a:t>jehož</a:t>
            </a:r>
            <a:r>
              <a:rPr lang="en-GB" dirty="0"/>
              <a:t> </a:t>
            </a:r>
            <a:r>
              <a:rPr lang="en-GB" dirty="0" err="1"/>
              <a:t>cílem</a:t>
            </a:r>
            <a:r>
              <a:rPr lang="en-GB" dirty="0"/>
              <a:t> je</a:t>
            </a:r>
          </a:p>
          <a:p>
            <a:pPr lvl="1"/>
            <a:r>
              <a:rPr lang="cs-CZ" dirty="0"/>
              <a:t>omezení </a:t>
            </a:r>
            <a:endParaRPr lang="en-GB" dirty="0"/>
          </a:p>
          <a:p>
            <a:pPr lvl="1"/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odstran</a:t>
            </a:r>
            <a:r>
              <a:rPr lang="cs-CZ" dirty="0" err="1"/>
              <a:t>ění</a:t>
            </a:r>
            <a:r>
              <a:rPr lang="en-GB" dirty="0"/>
              <a:t> </a:t>
            </a:r>
          </a:p>
          <a:p>
            <a:r>
              <a:rPr lang="en-GB" dirty="0" err="1"/>
              <a:t>diskriminac</a:t>
            </a:r>
            <a:r>
              <a:rPr lang="cs-CZ" dirty="0"/>
              <a:t>e</a:t>
            </a:r>
            <a:r>
              <a:rPr lang="en-GB" dirty="0"/>
              <a:t>, </a:t>
            </a:r>
            <a:r>
              <a:rPr lang="en-GB" dirty="0" err="1"/>
              <a:t>předsudk</a:t>
            </a:r>
            <a:r>
              <a:rPr lang="cs-CZ" dirty="0"/>
              <a:t>ů</a:t>
            </a:r>
            <a:r>
              <a:rPr lang="en-GB" dirty="0"/>
              <a:t>, </a:t>
            </a:r>
            <a:r>
              <a:rPr lang="en-GB" dirty="0" err="1"/>
              <a:t>útlak</a:t>
            </a:r>
            <a:r>
              <a:rPr lang="cs-CZ" dirty="0"/>
              <a:t>u</a:t>
            </a:r>
            <a:r>
              <a:rPr lang="en-GB" dirty="0"/>
              <a:t> a </a:t>
            </a:r>
            <a:r>
              <a:rPr lang="en-GB" dirty="0" err="1"/>
              <a:t>bezmocnost</a:t>
            </a:r>
            <a:r>
              <a:rPr lang="cs-CZ" dirty="0"/>
              <a:t>i</a:t>
            </a:r>
            <a:r>
              <a:rPr lang="en-GB" dirty="0"/>
              <a:t> </a:t>
            </a:r>
            <a:r>
              <a:rPr lang="en-GB" dirty="0" err="1"/>
              <a:t>jednotlivců</a:t>
            </a:r>
            <a:r>
              <a:rPr lang="en-GB" dirty="0"/>
              <a:t> a </a:t>
            </a:r>
            <a:r>
              <a:rPr lang="en-GB" dirty="0" err="1"/>
              <a:t>skupin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AOP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772816"/>
            <a:ext cx="6851104" cy="4353347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Cení si </a:t>
            </a:r>
            <a:r>
              <a:rPr lang="en-GB" dirty="0" err="1"/>
              <a:t>jednotlivců</a:t>
            </a:r>
            <a:r>
              <a:rPr lang="en-GB" dirty="0"/>
              <a:t> a </a:t>
            </a:r>
            <a:r>
              <a:rPr lang="en-GB" dirty="0" err="1"/>
              <a:t>rozmanitosti</a:t>
            </a:r>
            <a:r>
              <a:rPr lang="en-GB" dirty="0"/>
              <a:t>.</a:t>
            </a:r>
          </a:p>
          <a:p>
            <a:pPr lvl="0"/>
            <a:r>
              <a:rPr lang="cs-CZ" dirty="0"/>
              <a:t>R</a:t>
            </a:r>
            <a:r>
              <a:rPr lang="en-GB" dirty="0" err="1"/>
              <a:t>ovnost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totéž</a:t>
            </a:r>
            <a:r>
              <a:rPr lang="en-GB" dirty="0"/>
              <a:t> co </a:t>
            </a:r>
            <a:r>
              <a:rPr lang="en-GB" dirty="0" err="1"/>
              <a:t>uniformita</a:t>
            </a:r>
            <a:r>
              <a:rPr lang="cs-CZ" dirty="0"/>
              <a:t>.</a:t>
            </a:r>
            <a:endParaRPr lang="en-GB" dirty="0"/>
          </a:p>
          <a:p>
            <a:pPr lvl="0"/>
            <a:r>
              <a:rPr lang="en-GB" dirty="0" err="1"/>
              <a:t>Nelze</a:t>
            </a:r>
            <a:r>
              <a:rPr lang="en-GB" dirty="0"/>
              <a:t> se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všem</a:t>
            </a:r>
            <a:r>
              <a:rPr lang="en-GB" dirty="0"/>
              <a:t> </a:t>
            </a:r>
            <a:r>
              <a:rPr lang="en-GB" dirty="0" err="1"/>
              <a:t>chovat</a:t>
            </a:r>
            <a:r>
              <a:rPr lang="en-GB" dirty="0"/>
              <a:t> </a:t>
            </a:r>
            <a:r>
              <a:rPr lang="en-GB" dirty="0" err="1"/>
              <a:t>stejně</a:t>
            </a:r>
            <a:r>
              <a:rPr lang="en-GB" dirty="0"/>
              <a:t>, </a:t>
            </a:r>
            <a:r>
              <a:rPr lang="en-GB" dirty="0" err="1"/>
              <a:t>protože</a:t>
            </a:r>
            <a:r>
              <a:rPr lang="en-GB" dirty="0"/>
              <a:t> to </a:t>
            </a:r>
            <a:r>
              <a:rPr lang="en-GB" dirty="0" err="1"/>
              <a:t>někdy</a:t>
            </a:r>
            <a:r>
              <a:rPr lang="en-GB" dirty="0"/>
              <a:t> </a:t>
            </a:r>
            <a:r>
              <a:rPr lang="en-GB" dirty="0" err="1"/>
              <a:t>posiluje</a:t>
            </a:r>
            <a:r>
              <a:rPr lang="en-GB" dirty="0"/>
              <a:t> </a:t>
            </a:r>
            <a:r>
              <a:rPr lang="en-GB" dirty="0" err="1"/>
              <a:t>existující</a:t>
            </a:r>
            <a:r>
              <a:rPr lang="en-GB" dirty="0"/>
              <a:t> </a:t>
            </a:r>
            <a:r>
              <a:rPr lang="en-GB" dirty="0" err="1"/>
              <a:t>nerovnosti</a:t>
            </a:r>
            <a:r>
              <a:rPr lang="en-GB" dirty="0"/>
              <a:t> a </a:t>
            </a:r>
            <a:r>
              <a:rPr lang="en-GB" dirty="0" err="1"/>
              <a:t>útlak</a:t>
            </a:r>
            <a:r>
              <a:rPr lang="en-GB" dirty="0"/>
              <a:t>.</a:t>
            </a:r>
          </a:p>
          <a:p>
            <a:pPr lvl="0"/>
            <a:r>
              <a:rPr lang="en-GB" dirty="0" err="1"/>
              <a:t>Uvědomění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dirty="0" err="1"/>
              <a:t>skutečnosti</a:t>
            </a:r>
            <a:r>
              <a:rPr lang="en-GB" dirty="0"/>
              <a:t> a </a:t>
            </a:r>
            <a:r>
              <a:rPr lang="en-GB" dirty="0" err="1"/>
              <a:t>dopadů</a:t>
            </a:r>
            <a:r>
              <a:rPr lang="en-GB" dirty="0"/>
              <a:t> </a:t>
            </a:r>
            <a:r>
              <a:rPr lang="en-GB" dirty="0" err="1"/>
              <a:t>diskriminace</a:t>
            </a:r>
            <a:r>
              <a:rPr lang="en-GB" dirty="0"/>
              <a:t> a </a:t>
            </a:r>
            <a:r>
              <a:rPr lang="en-GB" dirty="0" err="1"/>
              <a:t>způsobu</a:t>
            </a:r>
            <a:r>
              <a:rPr lang="en-GB" dirty="0"/>
              <a:t>, </a:t>
            </a:r>
            <a:r>
              <a:rPr lang="en-GB" dirty="0" err="1"/>
              <a:t>jakým</a:t>
            </a:r>
            <a:r>
              <a:rPr lang="en-GB" dirty="0"/>
              <a:t> k </a:t>
            </a:r>
            <a:r>
              <a:rPr lang="en-GB" dirty="0" err="1"/>
              <a:t>ní</a:t>
            </a:r>
            <a:r>
              <a:rPr lang="en-GB" dirty="0"/>
              <a:t> </a:t>
            </a:r>
            <a:r>
              <a:rPr lang="en-GB" dirty="0" err="1"/>
              <a:t>dochází</a:t>
            </a:r>
            <a:r>
              <a:rPr lang="en-GB" dirty="0"/>
              <a:t>.</a:t>
            </a:r>
          </a:p>
          <a:p>
            <a:pPr lvl="0"/>
            <a:r>
              <a:rPr lang="cs-CZ" dirty="0"/>
              <a:t>P</a:t>
            </a:r>
            <a:r>
              <a:rPr lang="en-GB" dirty="0" err="1"/>
              <a:t>rosazování</a:t>
            </a:r>
            <a:r>
              <a:rPr lang="en-GB" dirty="0"/>
              <a:t> </a:t>
            </a:r>
            <a:r>
              <a:rPr lang="cs-CZ" dirty="0"/>
              <a:t>lidských </a:t>
            </a:r>
            <a:r>
              <a:rPr lang="en-GB" dirty="0" err="1"/>
              <a:t>práv</a:t>
            </a:r>
            <a:endParaRPr lang="en-GB" dirty="0"/>
          </a:p>
          <a:p>
            <a:pPr lvl="0"/>
            <a:r>
              <a:rPr lang="cs-CZ" dirty="0"/>
              <a:t>Odmítání všech</a:t>
            </a:r>
            <a:r>
              <a:rPr lang="en-GB" dirty="0"/>
              <a:t> </a:t>
            </a:r>
            <a:r>
              <a:rPr lang="en-GB" dirty="0" err="1"/>
              <a:t>projevů</a:t>
            </a:r>
            <a:r>
              <a:rPr lang="en-GB" dirty="0"/>
              <a:t> </a:t>
            </a:r>
            <a:r>
              <a:rPr lang="en-GB" dirty="0" err="1"/>
              <a:t>útlaku</a:t>
            </a:r>
            <a:endParaRPr lang="en-GB" dirty="0"/>
          </a:p>
          <a:p>
            <a:pPr lvl="0"/>
            <a:r>
              <a:rPr lang="en-GB" dirty="0" err="1"/>
              <a:t>Závazek</a:t>
            </a:r>
            <a:r>
              <a:rPr lang="en-GB" dirty="0"/>
              <a:t> k </a:t>
            </a:r>
            <a:r>
              <a:rPr lang="en-GB" dirty="0" err="1"/>
              <a:t>hodnotovému</a:t>
            </a:r>
            <a:r>
              <a:rPr lang="en-GB" dirty="0"/>
              <a:t> </a:t>
            </a:r>
            <a:r>
              <a:rPr lang="en-GB" dirty="0" err="1"/>
              <a:t>základu</a:t>
            </a:r>
            <a:r>
              <a:rPr lang="en-GB" dirty="0"/>
              <a:t> 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7355160" cy="720080"/>
          </a:xfrm>
        </p:spPr>
        <p:txBody>
          <a:bodyPr/>
          <a:lstStyle/>
          <a:p>
            <a:r>
              <a:rPr lang="cs-CZ" b="1" dirty="0"/>
              <a:t>AOP (N. Thompson)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556792"/>
            <a:ext cx="7283152" cy="456937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</a:t>
            </a:r>
            <a:r>
              <a:rPr lang="en-GB" dirty="0" err="1"/>
              <a:t>chota</a:t>
            </a:r>
            <a:r>
              <a:rPr lang="en-GB" dirty="0"/>
              <a:t> </a:t>
            </a:r>
            <a:r>
              <a:rPr lang="en-GB" dirty="0" err="1"/>
              <a:t>postavit</a:t>
            </a:r>
            <a:r>
              <a:rPr lang="en-GB" dirty="0"/>
              <a:t> se </a:t>
            </a:r>
            <a:r>
              <a:rPr lang="cs-CZ" dirty="0"/>
              <a:t>opresivnímu chování (vlastnímu i cizímu)</a:t>
            </a:r>
            <a:r>
              <a:rPr lang="en-GB" dirty="0"/>
              <a:t>.</a:t>
            </a:r>
          </a:p>
          <a:p>
            <a:pPr lvl="0"/>
            <a:r>
              <a:rPr lang="cs-CZ" dirty="0"/>
              <a:t>P</a:t>
            </a:r>
            <a:r>
              <a:rPr lang="en-GB" dirty="0" err="1"/>
              <a:t>odporuje</a:t>
            </a:r>
            <a:r>
              <a:rPr lang="en-GB" dirty="0"/>
              <a:t> </a:t>
            </a:r>
            <a:r>
              <a:rPr lang="en-GB" dirty="0" err="1"/>
              <a:t>posílení</a:t>
            </a:r>
            <a:r>
              <a:rPr lang="en-GB" dirty="0"/>
              <a:t> a </a:t>
            </a:r>
            <a:r>
              <a:rPr lang="en-GB" dirty="0" err="1"/>
              <a:t>seberealizaci</a:t>
            </a:r>
            <a:r>
              <a:rPr lang="en-GB" dirty="0"/>
              <a:t> </a:t>
            </a:r>
            <a:r>
              <a:rPr lang="cs-CZ" dirty="0"/>
              <a:t>osob </a:t>
            </a:r>
            <a:r>
              <a:rPr lang="en-GB" dirty="0"/>
              <a:t>a </a:t>
            </a:r>
            <a:r>
              <a:rPr lang="en-GB" dirty="0" err="1"/>
              <a:t>zlepšuje</a:t>
            </a:r>
            <a:r>
              <a:rPr lang="en-GB" dirty="0"/>
              <a:t> </a:t>
            </a:r>
            <a:r>
              <a:rPr lang="cs-CZ" dirty="0"/>
              <a:t>jejich </a:t>
            </a:r>
            <a:r>
              <a:rPr lang="en-GB" dirty="0" err="1"/>
              <a:t>životní</a:t>
            </a:r>
            <a:r>
              <a:rPr lang="en-GB" dirty="0"/>
              <a:t> </a:t>
            </a:r>
            <a:r>
              <a:rPr lang="en-GB" dirty="0" err="1"/>
              <a:t>šance</a:t>
            </a:r>
            <a:r>
              <a:rPr lang="en-GB" dirty="0"/>
              <a:t>. </a:t>
            </a:r>
          </a:p>
          <a:p>
            <a:pPr lvl="0"/>
            <a:r>
              <a:rPr lang="en-GB" dirty="0" err="1"/>
              <a:t>Tyto</a:t>
            </a:r>
            <a:r>
              <a:rPr lang="en-GB" dirty="0"/>
              <a:t> </a:t>
            </a:r>
            <a:r>
              <a:rPr lang="en-GB" dirty="0" err="1"/>
              <a:t>činnosti</a:t>
            </a:r>
            <a:r>
              <a:rPr lang="en-GB" dirty="0"/>
              <a:t> </a:t>
            </a:r>
            <a:r>
              <a:rPr lang="en-GB" dirty="0" err="1"/>
              <a:t>prostupují</a:t>
            </a:r>
            <a:r>
              <a:rPr lang="en-GB" dirty="0"/>
              <a:t> </a:t>
            </a:r>
            <a:r>
              <a:rPr lang="en-GB" dirty="0" err="1"/>
              <a:t>všemi</a:t>
            </a:r>
            <a:r>
              <a:rPr lang="en-GB" dirty="0"/>
              <a:t> </a:t>
            </a:r>
            <a:r>
              <a:rPr lang="en-GB" dirty="0" err="1"/>
              <a:t>aspekty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 a </a:t>
            </a:r>
            <a:r>
              <a:rPr lang="en-GB" dirty="0" err="1"/>
              <a:t>poskytování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.   </a:t>
            </a:r>
          </a:p>
          <a:p>
            <a:pPr lvl="0"/>
            <a:r>
              <a:rPr lang="cs-CZ" dirty="0"/>
              <a:t>Je součástí</a:t>
            </a:r>
            <a:r>
              <a:rPr lang="en-GB" dirty="0"/>
              <a:t> </a:t>
            </a:r>
            <a:r>
              <a:rPr lang="en-GB" dirty="0" err="1"/>
              <a:t>vztah</a:t>
            </a:r>
            <a:r>
              <a:rPr lang="cs-CZ" dirty="0"/>
              <a:t>u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uživatelem</a:t>
            </a:r>
            <a:r>
              <a:rPr lang="en-GB" dirty="0"/>
              <a:t> </a:t>
            </a:r>
            <a:r>
              <a:rPr lang="en-GB" dirty="0" err="1"/>
              <a:t>služby</a:t>
            </a:r>
            <a:r>
              <a:rPr lang="en-GB" dirty="0"/>
              <a:t> a </a:t>
            </a:r>
            <a:r>
              <a:rPr lang="en-GB" dirty="0" err="1"/>
              <a:t>pracovníkem</a:t>
            </a:r>
            <a:r>
              <a:rPr lang="cs-CZ" dirty="0"/>
              <a:t>.</a:t>
            </a:r>
            <a:r>
              <a:rPr lang="en-GB" dirty="0"/>
              <a:t>  </a:t>
            </a:r>
          </a:p>
          <a:p>
            <a:pPr lvl="0"/>
            <a:r>
              <a:rPr lang="cs-CZ" dirty="0"/>
              <a:t>Zahrnuje i v</a:t>
            </a:r>
            <a:r>
              <a:rPr lang="en-GB" dirty="0" err="1"/>
              <a:t>ztah</a:t>
            </a:r>
            <a:r>
              <a:rPr lang="en-GB" dirty="0"/>
              <a:t> </a:t>
            </a:r>
            <a:r>
              <a:rPr lang="en-GB" dirty="0" err="1"/>
              <a:t>zaměstnavatele</a:t>
            </a:r>
            <a:r>
              <a:rPr lang="en-GB" dirty="0"/>
              <a:t> a </a:t>
            </a:r>
            <a:r>
              <a:rPr lang="en-GB" dirty="0" err="1"/>
              <a:t>zaměstnance</a:t>
            </a:r>
            <a:r>
              <a:rPr lang="cs-CZ" dirty="0"/>
              <a:t>.</a:t>
            </a:r>
            <a:endParaRPr lang="en-GB" dirty="0"/>
          </a:p>
          <a:p>
            <a:pPr lvl="0"/>
            <a:r>
              <a:rPr lang="cs-CZ" dirty="0"/>
              <a:t>P</a:t>
            </a:r>
            <a:r>
              <a:rPr lang="en-GB" dirty="0" err="1"/>
              <a:t>rostupuje</a:t>
            </a:r>
            <a:r>
              <a:rPr lang="en-GB" dirty="0"/>
              <a:t> </a:t>
            </a:r>
            <a:r>
              <a:rPr lang="cs-CZ" dirty="0"/>
              <a:t>organizací</a:t>
            </a:r>
            <a:r>
              <a:rPr lang="en-GB" dirty="0"/>
              <a:t>, </a:t>
            </a:r>
            <a:r>
              <a:rPr lang="en-GB" dirty="0" err="1"/>
              <a:t>kulturou</a:t>
            </a:r>
            <a:r>
              <a:rPr lang="en-GB" dirty="0"/>
              <a:t> a </a:t>
            </a:r>
            <a:r>
              <a:rPr lang="en-GB" dirty="0" err="1"/>
              <a:t>společností</a:t>
            </a:r>
            <a:r>
              <a:rPr lang="en-GB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55676" y="476672"/>
            <a:ext cx="6923112" cy="1143000"/>
          </a:xfrm>
        </p:spPr>
        <p:txBody>
          <a:bodyPr>
            <a:normAutofit/>
          </a:bodyPr>
          <a:lstStyle/>
          <a:p>
            <a:r>
              <a:rPr lang="cs-CZ" b="1" dirty="0"/>
              <a:t>Sociální práce a zmocnění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47664" y="1412776"/>
            <a:ext cx="7139136" cy="4713387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err="1"/>
              <a:t>Přestože</a:t>
            </a:r>
            <a:r>
              <a:rPr lang="en-US" sz="2000" dirty="0"/>
              <a:t> </a:t>
            </a:r>
            <a:r>
              <a:rPr lang="en-US" sz="2000" dirty="0" err="1"/>
              <a:t>existují</a:t>
            </a:r>
            <a:r>
              <a:rPr lang="en-US" sz="2000" dirty="0"/>
              <a:t> </a:t>
            </a:r>
            <a:r>
              <a:rPr lang="en-US" sz="2000" dirty="0" err="1"/>
              <a:t>rozdíly</a:t>
            </a:r>
            <a:r>
              <a:rPr lang="en-US" sz="2000" dirty="0"/>
              <a:t> v </a:t>
            </a:r>
            <a:r>
              <a:rPr lang="en-US" sz="2000" dirty="0" err="1"/>
              <a:t>definicích</a:t>
            </a:r>
            <a:r>
              <a:rPr lang="en-US" sz="2000" dirty="0"/>
              <a:t> </a:t>
            </a:r>
            <a:r>
              <a:rPr lang="en-US" sz="2000" dirty="0" err="1"/>
              <a:t>sociální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, </a:t>
            </a:r>
            <a:r>
              <a:rPr lang="en-US" sz="2000" dirty="0" err="1"/>
              <a:t>hodnoty</a:t>
            </a:r>
            <a:r>
              <a:rPr lang="en-US" sz="2000" dirty="0"/>
              <a:t> </a:t>
            </a:r>
            <a:r>
              <a:rPr lang="en-US" sz="2000" dirty="0" err="1"/>
              <a:t>zůstávají</a:t>
            </a:r>
            <a:r>
              <a:rPr lang="en-US" sz="2000" dirty="0"/>
              <a:t> </a:t>
            </a:r>
            <a:r>
              <a:rPr lang="en-US" sz="2000" dirty="0" err="1"/>
              <a:t>konzistentní</a:t>
            </a:r>
            <a:r>
              <a:rPr lang="en-US" sz="2000" dirty="0"/>
              <a:t> a </a:t>
            </a:r>
            <a:r>
              <a:rPr lang="en-US" sz="2000" dirty="0" err="1"/>
              <a:t>jsou</a:t>
            </a:r>
            <a:r>
              <a:rPr lang="en-US" sz="2000" dirty="0"/>
              <a:t> </a:t>
            </a:r>
            <a:r>
              <a:rPr lang="en-US" sz="2000" dirty="0" err="1"/>
              <a:t>zakotveny</a:t>
            </a:r>
            <a:r>
              <a:rPr lang="en-US" sz="2000" dirty="0"/>
              <a:t> v </a:t>
            </a:r>
            <a:r>
              <a:rPr lang="en-US" sz="2000" dirty="0" err="1"/>
              <a:t>kodexech</a:t>
            </a:r>
            <a:r>
              <a:rPr lang="en-US" sz="2000" dirty="0"/>
              <a:t> </a:t>
            </a:r>
            <a:r>
              <a:rPr lang="en-US" sz="2000" dirty="0" err="1"/>
              <a:t>praxe</a:t>
            </a:r>
            <a:r>
              <a:rPr lang="en-US" sz="2000" dirty="0"/>
              <a:t> </a:t>
            </a:r>
            <a:r>
              <a:rPr lang="en-US" sz="2000" dirty="0" err="1"/>
              <a:t>jednotlivých</a:t>
            </a:r>
            <a:r>
              <a:rPr lang="en-US" sz="2000" dirty="0"/>
              <a:t> </a:t>
            </a:r>
            <a:r>
              <a:rPr lang="en-US" sz="2000" dirty="0" err="1"/>
              <a:t>zemí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Soubor</a:t>
            </a:r>
            <a:r>
              <a:rPr lang="en-US" sz="2000" dirty="0"/>
              <a:t> </a:t>
            </a:r>
            <a:r>
              <a:rPr lang="en-US" sz="2000" dirty="0" err="1"/>
              <a:t>základních</a:t>
            </a:r>
            <a:r>
              <a:rPr lang="en-US" sz="2000" dirty="0"/>
              <a:t> </a:t>
            </a:r>
            <a:r>
              <a:rPr lang="en-US" sz="2000" dirty="0" err="1"/>
              <a:t>hodnot</a:t>
            </a:r>
            <a:r>
              <a:rPr lang="en-US" sz="2000" dirty="0"/>
              <a:t> </a:t>
            </a:r>
            <a:r>
              <a:rPr lang="en-US" sz="2000" dirty="0" err="1"/>
              <a:t>přispívá</a:t>
            </a:r>
            <a:r>
              <a:rPr lang="en-US" sz="2000" dirty="0"/>
              <a:t> k </a:t>
            </a:r>
            <a:r>
              <a:rPr lang="cs-CZ" sz="2000" dirty="0"/>
              <a:t>pojetí</a:t>
            </a:r>
            <a:r>
              <a:rPr lang="en-US" sz="2000" dirty="0"/>
              <a:t> </a:t>
            </a:r>
            <a:r>
              <a:rPr lang="en-US" sz="2000" dirty="0" err="1"/>
              <a:t>profesionalizace</a:t>
            </a:r>
            <a:r>
              <a:rPr lang="en-US" sz="2000" dirty="0"/>
              <a:t>, </a:t>
            </a:r>
            <a:r>
              <a:rPr lang="en-US" sz="2000" dirty="0" err="1"/>
              <a:t>kter</a:t>
            </a:r>
            <a:r>
              <a:rPr lang="cs-CZ" sz="2000" dirty="0"/>
              <a:t>é</a:t>
            </a:r>
            <a:r>
              <a:rPr lang="en-US" sz="2000" dirty="0"/>
              <a:t> ji </a:t>
            </a:r>
            <a:r>
              <a:rPr lang="en-US" sz="2000" dirty="0" err="1"/>
              <a:t>odlišuje</a:t>
            </a:r>
            <a:r>
              <a:rPr lang="en-US" sz="2000" dirty="0"/>
              <a:t> od </a:t>
            </a:r>
            <a:r>
              <a:rPr lang="en-US" sz="2000" dirty="0" err="1"/>
              <a:t>jiných</a:t>
            </a:r>
            <a:r>
              <a:rPr lang="en-US" sz="2000" dirty="0"/>
              <a:t> </a:t>
            </a:r>
            <a:r>
              <a:rPr lang="en-US" sz="2000" dirty="0" err="1"/>
              <a:t>profesí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Sociální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 je </a:t>
            </a:r>
            <a:r>
              <a:rPr lang="en-US" sz="2000" dirty="0" err="1"/>
              <a:t>založena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respektu</a:t>
            </a:r>
            <a:r>
              <a:rPr lang="en-US" sz="2000" dirty="0"/>
              <a:t> a </a:t>
            </a:r>
            <a:r>
              <a:rPr lang="en-US" sz="2000" dirty="0" err="1"/>
              <a:t>přirozené</a:t>
            </a:r>
            <a:r>
              <a:rPr lang="en-US" sz="2000" dirty="0"/>
              <a:t> </a:t>
            </a:r>
            <a:r>
              <a:rPr lang="en-US" sz="2000" dirty="0" err="1"/>
              <a:t>hodnotě</a:t>
            </a:r>
            <a:r>
              <a:rPr lang="en-US" sz="2000" dirty="0"/>
              <a:t> a </a:t>
            </a:r>
            <a:r>
              <a:rPr lang="en-US" sz="2000" dirty="0" err="1"/>
              <a:t>důstojnosti</a:t>
            </a:r>
            <a:r>
              <a:rPr lang="en-US" sz="2000" dirty="0"/>
              <a:t> </a:t>
            </a:r>
            <a:r>
              <a:rPr lang="en-US" sz="2000" dirty="0" err="1"/>
              <a:t>všech</a:t>
            </a:r>
            <a:r>
              <a:rPr lang="en-US" sz="2000" dirty="0"/>
              <a:t> </a:t>
            </a:r>
            <a:r>
              <a:rPr lang="en-US" sz="2000" dirty="0" err="1"/>
              <a:t>lidí</a:t>
            </a:r>
            <a:r>
              <a:rPr lang="en-US" sz="2000" dirty="0"/>
              <a:t> a z </a:t>
            </a:r>
            <a:r>
              <a:rPr lang="en-US" sz="2000" dirty="0" err="1"/>
              <a:t>toho</a:t>
            </a:r>
            <a:r>
              <a:rPr lang="en-US" sz="2000" dirty="0"/>
              <a:t> </a:t>
            </a:r>
            <a:r>
              <a:rPr lang="en-US" sz="2000" dirty="0" err="1"/>
              <a:t>vyplývajících</a:t>
            </a:r>
            <a:r>
              <a:rPr lang="en-US" sz="2000" dirty="0"/>
              <a:t> </a:t>
            </a:r>
            <a:r>
              <a:rPr lang="en-US" sz="2000" dirty="0" err="1"/>
              <a:t>práv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Sociální</a:t>
            </a:r>
            <a:r>
              <a:rPr lang="en-US" sz="2000" dirty="0"/>
              <a:t> </a:t>
            </a:r>
            <a:r>
              <a:rPr lang="en-US" sz="2000" dirty="0" err="1"/>
              <a:t>pracovníci</a:t>
            </a:r>
            <a:r>
              <a:rPr lang="en-US" sz="2000" dirty="0"/>
              <a:t> by </a:t>
            </a:r>
            <a:r>
              <a:rPr lang="en-US" sz="2000" dirty="0" err="1"/>
              <a:t>měli</a:t>
            </a:r>
            <a:r>
              <a:rPr lang="en-US" sz="2000" dirty="0"/>
              <a:t> </a:t>
            </a:r>
            <a:r>
              <a:rPr lang="en-US" sz="2000" dirty="0" err="1"/>
              <a:t>prosazovat</a:t>
            </a:r>
            <a:r>
              <a:rPr lang="en-US" sz="2000" dirty="0"/>
              <a:t> a </a:t>
            </a:r>
            <a:r>
              <a:rPr lang="en-US" sz="2000" dirty="0" err="1"/>
              <a:t>hájit</a:t>
            </a:r>
            <a:r>
              <a:rPr lang="en-US" sz="2000" dirty="0"/>
              <a:t> </a:t>
            </a:r>
            <a:r>
              <a:rPr lang="en-US" sz="2000" dirty="0" err="1"/>
              <a:t>fyzickou</a:t>
            </a:r>
            <a:r>
              <a:rPr lang="en-US" sz="2000" dirty="0"/>
              <a:t>, </a:t>
            </a:r>
            <a:r>
              <a:rPr lang="en-US" sz="2000" dirty="0" err="1"/>
              <a:t>psychickou</a:t>
            </a:r>
            <a:r>
              <a:rPr lang="en-US" sz="2000" dirty="0"/>
              <a:t>, </a:t>
            </a:r>
            <a:r>
              <a:rPr lang="en-US" sz="2000" dirty="0" err="1"/>
              <a:t>emocionální</a:t>
            </a:r>
            <a:r>
              <a:rPr lang="en-US" sz="2000" dirty="0"/>
              <a:t> a </a:t>
            </a:r>
            <a:r>
              <a:rPr lang="en-US" sz="2000" dirty="0" err="1"/>
              <a:t>duchovní</a:t>
            </a:r>
            <a:r>
              <a:rPr lang="en-US" sz="2000" dirty="0"/>
              <a:t> </a:t>
            </a:r>
            <a:r>
              <a:rPr lang="en-US" sz="2000" dirty="0" err="1"/>
              <a:t>pohodu</a:t>
            </a:r>
            <a:r>
              <a:rPr lang="en-US" sz="2000" dirty="0"/>
              <a:t> </a:t>
            </a:r>
            <a:r>
              <a:rPr lang="en-US" sz="2000" dirty="0" err="1"/>
              <a:t>člověka</a:t>
            </a:r>
            <a:r>
              <a:rPr lang="en-US" sz="2000" dirty="0"/>
              <a:t>. </a:t>
            </a:r>
          </a:p>
          <a:p>
            <a:r>
              <a:rPr lang="en-US" sz="2000" dirty="0"/>
              <a:t>"</a:t>
            </a:r>
            <a:r>
              <a:rPr lang="en-US" sz="2000" i="1" dirty="0" err="1"/>
              <a:t>Pracujeme</a:t>
            </a:r>
            <a:r>
              <a:rPr lang="en-US" sz="2000" i="1" dirty="0"/>
              <a:t> se </a:t>
            </a:r>
            <a:r>
              <a:rPr lang="en-US" sz="2000" i="1" dirty="0" err="1"/>
              <a:t>zranitelnými</a:t>
            </a:r>
            <a:r>
              <a:rPr lang="en-US" sz="2000" i="1" dirty="0"/>
              <a:t> </a:t>
            </a:r>
            <a:r>
              <a:rPr lang="en-US" sz="2000" i="1" dirty="0" err="1"/>
              <a:t>osobami</a:t>
            </a:r>
            <a:r>
              <a:rPr lang="en-US" sz="2000" i="1" dirty="0"/>
              <a:t>, </a:t>
            </a:r>
            <a:r>
              <a:rPr lang="en-US" sz="2000" i="1" dirty="0" err="1"/>
              <a:t>které</a:t>
            </a:r>
            <a:r>
              <a:rPr lang="en-US" sz="2000" i="1" dirty="0"/>
              <a:t> </a:t>
            </a:r>
            <a:r>
              <a:rPr lang="en-US" sz="2000" i="1" dirty="0" err="1"/>
              <a:t>zažívají</a:t>
            </a:r>
            <a:r>
              <a:rPr lang="en-US" sz="2000" i="1" dirty="0"/>
              <a:t> </a:t>
            </a:r>
            <a:r>
              <a:rPr lang="en-US" sz="2000" i="1" dirty="0" err="1"/>
              <a:t>širokou</a:t>
            </a:r>
            <a:r>
              <a:rPr lang="en-US" sz="2000" i="1" dirty="0"/>
              <a:t> </a:t>
            </a:r>
            <a:r>
              <a:rPr lang="en-US" sz="2000" i="1" dirty="0" err="1"/>
              <a:t>škálu</a:t>
            </a:r>
            <a:r>
              <a:rPr lang="en-US" sz="2000" i="1" dirty="0"/>
              <a:t> </a:t>
            </a:r>
            <a:r>
              <a:rPr lang="en-US" sz="2000" i="1" dirty="0" err="1"/>
              <a:t>nerovností</a:t>
            </a:r>
            <a:r>
              <a:rPr lang="en-US" sz="2000" i="1" dirty="0"/>
              <a:t> a </a:t>
            </a:r>
            <a:r>
              <a:rPr lang="en-US" sz="2000" i="1" dirty="0" err="1"/>
              <a:t>diskriminace</a:t>
            </a:r>
            <a:r>
              <a:rPr lang="en-US" sz="2000" i="1" dirty="0"/>
              <a:t>, a </a:t>
            </a:r>
            <a:r>
              <a:rPr lang="en-US" sz="2000" i="1" dirty="0" err="1"/>
              <a:t>musíme</a:t>
            </a:r>
            <a:r>
              <a:rPr lang="en-US" sz="2000" i="1" dirty="0"/>
              <a:t> se </a:t>
            </a:r>
            <a:r>
              <a:rPr lang="en-US" sz="2000" i="1" dirty="0" err="1"/>
              <a:t>chránit</a:t>
            </a:r>
            <a:r>
              <a:rPr lang="en-US" sz="2000" i="1" dirty="0"/>
              <a:t> </a:t>
            </a:r>
            <a:r>
              <a:rPr lang="en-US" sz="2000" i="1" dirty="0" err="1"/>
              <a:t>před</a:t>
            </a:r>
            <a:r>
              <a:rPr lang="en-US" sz="2000" i="1" dirty="0"/>
              <a:t> </a:t>
            </a:r>
            <a:r>
              <a:rPr lang="en-US" sz="2000" i="1" dirty="0" err="1"/>
              <a:t>možností</a:t>
            </a:r>
            <a:r>
              <a:rPr lang="en-US" sz="2000" i="1" dirty="0"/>
              <a:t> </a:t>
            </a:r>
            <a:r>
              <a:rPr lang="en-US" sz="2000" i="1" dirty="0" err="1"/>
              <a:t>vykořisťování</a:t>
            </a:r>
            <a:r>
              <a:rPr lang="en-US" sz="2000" i="1" dirty="0"/>
              <a:t> </a:t>
            </a:r>
            <a:r>
              <a:rPr lang="en-US" sz="2000" i="1" dirty="0" err="1"/>
              <a:t>nebo</a:t>
            </a:r>
            <a:r>
              <a:rPr lang="en-US" sz="2000" i="1" dirty="0"/>
              <a:t> </a:t>
            </a:r>
            <a:r>
              <a:rPr lang="en-US" sz="2000" i="1" dirty="0" err="1"/>
              <a:t>utlačování</a:t>
            </a:r>
            <a:r>
              <a:rPr lang="en-US" sz="2000" i="1" dirty="0"/>
              <a:t> </a:t>
            </a:r>
            <a:r>
              <a:rPr lang="en-US" sz="2000" i="1" dirty="0" err="1"/>
              <a:t>osob</a:t>
            </a:r>
            <a:r>
              <a:rPr lang="en-US" sz="2000" i="1" dirty="0"/>
              <a:t>, s </a:t>
            </a:r>
            <a:r>
              <a:rPr lang="en-US" sz="2000" i="1" dirty="0" err="1"/>
              <a:t>nimiž</a:t>
            </a:r>
            <a:r>
              <a:rPr lang="en-US" sz="2000" i="1" dirty="0"/>
              <a:t> </a:t>
            </a:r>
            <a:r>
              <a:rPr lang="en-US" sz="2000" i="1" dirty="0" err="1"/>
              <a:t>pracujeme</a:t>
            </a:r>
            <a:r>
              <a:rPr lang="en-US" sz="2000" i="1" dirty="0"/>
              <a:t>, </a:t>
            </a:r>
            <a:r>
              <a:rPr lang="en-US" sz="2000" i="1" dirty="0" err="1"/>
              <a:t>prostřednictvím</a:t>
            </a:r>
            <a:r>
              <a:rPr lang="en-US" sz="2000" i="1" dirty="0"/>
              <a:t> </a:t>
            </a:r>
            <a:r>
              <a:rPr lang="en-US" sz="2000" i="1" dirty="0" err="1"/>
              <a:t>neetických</a:t>
            </a:r>
            <a:r>
              <a:rPr lang="en-US" sz="2000" i="1" dirty="0"/>
              <a:t> </a:t>
            </a:r>
            <a:r>
              <a:rPr lang="en-US" sz="2000" i="1" dirty="0" err="1"/>
              <a:t>postupů</a:t>
            </a:r>
            <a:r>
              <a:rPr lang="en-US" sz="2000" dirty="0"/>
              <a:t>".</a:t>
            </a:r>
            <a:r>
              <a:rPr lang="cs-CZ" sz="2000" dirty="0"/>
              <a:t> </a:t>
            </a:r>
          </a:p>
          <a:p>
            <a:r>
              <a:rPr lang="en-GB" sz="2000" dirty="0"/>
              <a:t>N. Thompson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47664" y="620688"/>
            <a:ext cx="6995120" cy="648072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Ale jak to můžeme udělat?</a:t>
            </a:r>
            <a:r>
              <a:rPr lang="en-GB" b="1" dirty="0"/>
              <a:t/>
            </a:r>
            <a:br>
              <a:rPr lang="en-GB" b="1" dirty="0"/>
            </a:b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47664" y="1700808"/>
            <a:ext cx="7139136" cy="4425355"/>
          </a:xfrm>
        </p:spPr>
        <p:txBody>
          <a:bodyPr>
            <a:normAutofit/>
          </a:bodyPr>
          <a:lstStyle/>
          <a:p>
            <a:r>
              <a:rPr lang="en-US" dirty="0" err="1"/>
              <a:t>Vhled</a:t>
            </a:r>
            <a:r>
              <a:rPr lang="en-US" dirty="0"/>
              <a:t> do </a:t>
            </a:r>
            <a:r>
              <a:rPr lang="en-US" dirty="0" err="1"/>
              <a:t>základních</a:t>
            </a:r>
            <a:r>
              <a:rPr lang="en-US" dirty="0"/>
              <a:t> </a:t>
            </a:r>
            <a:r>
              <a:rPr lang="en-US" dirty="0" err="1"/>
              <a:t>principů</a:t>
            </a:r>
            <a:r>
              <a:rPr lang="en-US" dirty="0"/>
              <a:t> </a:t>
            </a:r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a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integrace</a:t>
            </a:r>
            <a:r>
              <a:rPr lang="en-US" dirty="0"/>
              <a:t> je pro </a:t>
            </a:r>
            <a:r>
              <a:rPr lang="en-US" dirty="0" err="1"/>
              <a:t>profesionální</a:t>
            </a:r>
            <a:r>
              <a:rPr lang="en-US" dirty="0"/>
              <a:t> </a:t>
            </a:r>
            <a:r>
              <a:rPr lang="en-US" dirty="0" err="1"/>
              <a:t>práci</a:t>
            </a:r>
            <a:r>
              <a:rPr lang="en-US" dirty="0"/>
              <a:t> </a:t>
            </a:r>
            <a:r>
              <a:rPr lang="en-US" dirty="0" err="1"/>
              <a:t>zásadní</a:t>
            </a:r>
            <a:r>
              <a:rPr lang="en-US" dirty="0"/>
              <a:t>. </a:t>
            </a:r>
          </a:p>
          <a:p>
            <a:r>
              <a:rPr lang="en-US" dirty="0"/>
              <a:t>To </a:t>
            </a:r>
            <a:r>
              <a:rPr lang="en-US" dirty="0" err="1"/>
              <a:t>znamená</a:t>
            </a:r>
            <a:r>
              <a:rPr lang="en-US" dirty="0"/>
              <a:t> </a:t>
            </a:r>
            <a:r>
              <a:rPr lang="en-US" dirty="0" err="1"/>
              <a:t>osvojit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následující</a:t>
            </a:r>
            <a:r>
              <a:rPr lang="cs-CZ" dirty="0"/>
              <a:t>:</a:t>
            </a:r>
            <a:endParaRPr lang="en-US" dirty="0"/>
          </a:p>
          <a:p>
            <a:pPr lvl="1"/>
            <a:r>
              <a:rPr lang="en-US" dirty="0" err="1"/>
              <a:t>respektování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sebeurčení</a:t>
            </a:r>
            <a:r>
              <a:rPr lang="cs-CZ" dirty="0"/>
              <a:t>;</a:t>
            </a:r>
            <a:endParaRPr lang="en-US" dirty="0"/>
          </a:p>
          <a:p>
            <a:pPr lvl="1"/>
            <a:r>
              <a:rPr lang="cs-CZ" dirty="0"/>
              <a:t>p</a:t>
            </a:r>
            <a:r>
              <a:rPr lang="en-US" dirty="0" err="1"/>
              <a:t>odporovat</a:t>
            </a:r>
            <a:r>
              <a:rPr lang="en-US" dirty="0"/>
              <a:t> </a:t>
            </a:r>
            <a:r>
              <a:rPr lang="en-US" dirty="0" err="1"/>
              <a:t>právo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participaci</a:t>
            </a:r>
            <a:r>
              <a:rPr lang="cs-CZ" dirty="0"/>
              <a:t>;</a:t>
            </a:r>
            <a:endParaRPr lang="en-US" dirty="0"/>
          </a:p>
          <a:p>
            <a:pPr lvl="1"/>
            <a:r>
              <a:rPr lang="cs-CZ" dirty="0"/>
              <a:t>z</a:t>
            </a:r>
            <a:r>
              <a:rPr lang="en-US" dirty="0" err="1"/>
              <a:t>acházení</a:t>
            </a:r>
            <a:r>
              <a:rPr lang="en-US" dirty="0"/>
              <a:t> s </a:t>
            </a:r>
            <a:r>
              <a:rPr lang="en-US" dirty="0" err="1"/>
              <a:t>každým</a:t>
            </a:r>
            <a:r>
              <a:rPr lang="en-US" dirty="0"/>
              <a:t> </a:t>
            </a:r>
            <a:r>
              <a:rPr lang="en-US" dirty="0" err="1"/>
              <a:t>člověkem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s </a:t>
            </a:r>
            <a:r>
              <a:rPr lang="en-US" dirty="0" err="1"/>
              <a:t>celkem</a:t>
            </a:r>
            <a:r>
              <a:rPr lang="cs-CZ" dirty="0"/>
              <a:t>;</a:t>
            </a:r>
            <a:r>
              <a:rPr lang="en-US" dirty="0"/>
              <a:t>  </a:t>
            </a:r>
          </a:p>
          <a:p>
            <a:pPr lvl="1"/>
            <a:r>
              <a:rPr lang="en-US" dirty="0" err="1"/>
              <a:t>identifikace</a:t>
            </a:r>
            <a:r>
              <a:rPr lang="en-US" dirty="0"/>
              <a:t> a </a:t>
            </a:r>
            <a:r>
              <a:rPr lang="en-US" dirty="0" err="1"/>
              <a:t>rozvíjení</a:t>
            </a:r>
            <a:r>
              <a:rPr lang="en-US" dirty="0"/>
              <a:t> </a:t>
            </a:r>
            <a:r>
              <a:rPr lang="en-US" dirty="0" err="1"/>
              <a:t>silných</a:t>
            </a:r>
            <a:r>
              <a:rPr lang="en-US" dirty="0"/>
              <a:t> </a:t>
            </a:r>
            <a:r>
              <a:rPr lang="en-US" dirty="0" err="1"/>
              <a:t>stránek</a:t>
            </a:r>
            <a:r>
              <a:rPr lang="cs-CZ" dirty="0"/>
              <a:t>. </a:t>
            </a:r>
            <a:endParaRPr lang="en-US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Hodno</a:t>
            </a:r>
            <a:r>
              <a:rPr lang="cs-CZ" b="1" dirty="0"/>
              <a:t>ty</a:t>
            </a:r>
            <a:r>
              <a:rPr lang="en-GB" b="1" dirty="0"/>
              <a:t> </a:t>
            </a:r>
            <a:r>
              <a:rPr lang="en-GB" b="1" dirty="0" err="1"/>
              <a:t>sociální</a:t>
            </a:r>
            <a:r>
              <a:rPr lang="en-GB" b="1" dirty="0"/>
              <a:t> </a:t>
            </a:r>
            <a:r>
              <a:rPr lang="en-GB" b="1" dirty="0" err="1"/>
              <a:t>práce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err="1"/>
              <a:t>Individualizace</a:t>
            </a:r>
            <a:endParaRPr lang="en-GB" dirty="0"/>
          </a:p>
          <a:p>
            <a:pPr lvl="0"/>
            <a:r>
              <a:rPr lang="cs-CZ" dirty="0"/>
              <a:t>Akceptace</a:t>
            </a:r>
            <a:endParaRPr lang="en-GB" dirty="0"/>
          </a:p>
          <a:p>
            <a:pPr lvl="0"/>
            <a:r>
              <a:rPr lang="en-GB" dirty="0"/>
              <a:t>Ne</a:t>
            </a:r>
            <a:r>
              <a:rPr lang="cs-CZ" dirty="0"/>
              <a:t>předsudečný</a:t>
            </a:r>
            <a:r>
              <a:rPr lang="en-GB" dirty="0"/>
              <a:t> </a:t>
            </a:r>
            <a:r>
              <a:rPr lang="en-GB" dirty="0" err="1"/>
              <a:t>přístup</a:t>
            </a:r>
            <a:endParaRPr lang="en-GB" dirty="0"/>
          </a:p>
          <a:p>
            <a:pPr lvl="0"/>
            <a:r>
              <a:rPr lang="en-GB" dirty="0" err="1"/>
              <a:t>Sebeurčení</a:t>
            </a:r>
            <a:endParaRPr lang="en-GB" dirty="0"/>
          </a:p>
          <a:p>
            <a:pPr lvl="0"/>
            <a:r>
              <a:rPr lang="en-GB" dirty="0" err="1"/>
              <a:t>Důvěrnost</a:t>
            </a:r>
            <a:endParaRPr lang="en-GB" dirty="0"/>
          </a:p>
          <a:p>
            <a:pPr lvl="0"/>
            <a:r>
              <a:rPr lang="en-GB" dirty="0" err="1"/>
              <a:t>Respekt</a:t>
            </a:r>
            <a:r>
              <a:rPr lang="en-GB" dirty="0"/>
              <a:t> </a:t>
            </a:r>
            <a:endParaRPr lang="cs-CZ" dirty="0"/>
          </a:p>
          <a:p>
            <a:pPr lvl="0"/>
            <a:r>
              <a:rPr lang="cs-CZ" dirty="0" err="1"/>
              <a:t>Kongruence</a:t>
            </a:r>
            <a:endParaRPr lang="en-GB" dirty="0"/>
          </a:p>
          <a:p>
            <a:pPr lvl="0"/>
            <a:r>
              <a:rPr lang="en-GB" dirty="0" err="1"/>
              <a:t>Empatie</a:t>
            </a:r>
            <a:endParaRPr lang="en-GB" dirty="0"/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en-GB" dirty="0" err="1"/>
              <a:t>Existují</a:t>
            </a:r>
            <a:r>
              <a:rPr lang="en-GB" dirty="0"/>
              <a:t> </a:t>
            </a:r>
            <a:r>
              <a:rPr lang="en-GB" dirty="0" err="1"/>
              <a:t>hodnoty</a:t>
            </a:r>
            <a:r>
              <a:rPr lang="en-GB" dirty="0"/>
              <a:t>, </a:t>
            </a:r>
            <a:r>
              <a:rPr lang="en-GB" dirty="0" err="1"/>
              <a:t>kterým</a:t>
            </a:r>
            <a:r>
              <a:rPr lang="en-GB" dirty="0"/>
              <a:t> </a:t>
            </a:r>
            <a:r>
              <a:rPr lang="en-GB" dirty="0" err="1"/>
              <a:t>nerozumíte</a:t>
            </a:r>
            <a:r>
              <a:rPr lang="en-GB" dirty="0"/>
              <a:t>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err="1"/>
              <a:t>Bezpodmínečný</a:t>
            </a:r>
            <a:r>
              <a:rPr lang="en-GB" dirty="0"/>
              <a:t> </a:t>
            </a:r>
            <a:r>
              <a:rPr lang="en-GB" dirty="0" err="1"/>
              <a:t>kladný</a:t>
            </a:r>
            <a:r>
              <a:rPr lang="en-GB" dirty="0"/>
              <a:t> </a:t>
            </a:r>
            <a:r>
              <a:rPr lang="en-GB" dirty="0" err="1"/>
              <a:t>vztah</a:t>
            </a:r>
            <a:r>
              <a:rPr lang="en-GB" dirty="0"/>
              <a:t>.</a:t>
            </a:r>
          </a:p>
          <a:p>
            <a:pPr lvl="0"/>
            <a:r>
              <a:rPr lang="en-GB" dirty="0" err="1"/>
              <a:t>Rovnost</a:t>
            </a:r>
            <a:endParaRPr lang="en-GB" dirty="0"/>
          </a:p>
          <a:p>
            <a:pPr lvl="0"/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spravedlnost</a:t>
            </a:r>
            <a:endParaRPr lang="en-GB" dirty="0"/>
          </a:p>
          <a:p>
            <a:pPr lvl="0"/>
            <a:r>
              <a:rPr lang="en-GB" dirty="0" err="1"/>
              <a:t>Partnerství</a:t>
            </a:r>
            <a:endParaRPr lang="en-GB" dirty="0"/>
          </a:p>
          <a:p>
            <a:pPr lvl="0"/>
            <a:r>
              <a:rPr lang="en-GB" dirty="0" err="1"/>
              <a:t>Občanství</a:t>
            </a:r>
            <a:endParaRPr lang="en-GB" dirty="0"/>
          </a:p>
          <a:p>
            <a:pPr lvl="0"/>
            <a:r>
              <a:rPr lang="en-GB" dirty="0" err="1"/>
              <a:t>Zplnomocnění</a:t>
            </a:r>
            <a:endParaRPr lang="en-GB" dirty="0"/>
          </a:p>
          <a:p>
            <a:pPr lvl="0"/>
            <a:r>
              <a:rPr lang="en-GB" dirty="0" err="1"/>
              <a:t>Autenticita</a:t>
            </a:r>
            <a:endParaRPr lang="en-GB" dirty="0"/>
          </a:p>
          <a:p>
            <a:pPr lvl="0"/>
            <a:endParaRPr lang="cs-CZ" dirty="0"/>
          </a:p>
          <a:p>
            <a:pPr marL="0" lvl="0" indent="0">
              <a:buNone/>
            </a:pPr>
            <a:r>
              <a:rPr lang="cs-CZ" dirty="0"/>
              <a:t>N</a:t>
            </a:r>
            <a:r>
              <a:rPr lang="en-GB" dirty="0" err="1"/>
              <a:t>esouhlasíte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myslíte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důležitější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ostatní</a:t>
            </a:r>
            <a:r>
              <a:rPr lang="en-GB" dirty="0"/>
              <a:t>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33737" y="548680"/>
            <a:ext cx="6589199" cy="1280890"/>
          </a:xfrm>
        </p:spPr>
        <p:txBody>
          <a:bodyPr>
            <a:normAutofit/>
          </a:bodyPr>
          <a:lstStyle/>
          <a:p>
            <a:r>
              <a:rPr lang="en-GB" b="1" dirty="0" err="1"/>
              <a:t>Porozumění</a:t>
            </a:r>
            <a:r>
              <a:rPr lang="en-GB" b="1" dirty="0"/>
              <a:t> </a:t>
            </a:r>
            <a:r>
              <a:rPr lang="en-GB" b="1" dirty="0" err="1"/>
              <a:t>hodnotám</a:t>
            </a:r>
            <a:r>
              <a:rPr lang="en-GB" b="1" dirty="0"/>
              <a:t> </a:t>
            </a:r>
            <a:r>
              <a:rPr lang="en-GB" b="1" dirty="0" err="1"/>
              <a:t>sociální</a:t>
            </a:r>
            <a:r>
              <a:rPr lang="en-GB" b="1" dirty="0"/>
              <a:t> </a:t>
            </a:r>
            <a:r>
              <a:rPr lang="en-GB" b="1" dirty="0" err="1"/>
              <a:t>práce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07704" y="2276872"/>
            <a:ext cx="6779096" cy="3849291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 err="1"/>
              <a:t>Většina</a:t>
            </a:r>
            <a:r>
              <a:rPr lang="en-GB" dirty="0"/>
              <a:t> </a:t>
            </a:r>
            <a:r>
              <a:rPr lang="en-GB" dirty="0" err="1"/>
              <a:t>uživatelů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složité</a:t>
            </a:r>
            <a:r>
              <a:rPr lang="en-GB" dirty="0"/>
              <a:t> </a:t>
            </a:r>
            <a:r>
              <a:rPr lang="en-GB" dirty="0" err="1"/>
              <a:t>problémy</a:t>
            </a:r>
            <a:r>
              <a:rPr lang="en-GB" dirty="0"/>
              <a:t> a </a:t>
            </a:r>
            <a:r>
              <a:rPr lang="en-GB" dirty="0" err="1"/>
              <a:t>trápení</a:t>
            </a:r>
            <a:r>
              <a:rPr lang="en-GB" dirty="0"/>
              <a:t>, </a:t>
            </a:r>
            <a:r>
              <a:rPr lang="en-GB" dirty="0" err="1"/>
              <a:t>často</a:t>
            </a:r>
            <a:r>
              <a:rPr lang="en-GB" dirty="0"/>
              <a:t> s </a:t>
            </a:r>
            <a:r>
              <a:rPr lang="en-GB" dirty="0" err="1"/>
              <a:t>neuspokojenými</a:t>
            </a:r>
            <a:r>
              <a:rPr lang="en-GB" dirty="0"/>
              <a:t> </a:t>
            </a:r>
            <a:r>
              <a:rPr lang="en-GB" dirty="0" err="1"/>
              <a:t>potřebami</a:t>
            </a:r>
            <a:r>
              <a:rPr lang="en-GB" dirty="0"/>
              <a:t>. </a:t>
            </a:r>
          </a:p>
          <a:p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zranitelní</a:t>
            </a:r>
            <a:r>
              <a:rPr lang="en-GB" dirty="0"/>
              <a:t> a </a:t>
            </a:r>
            <a:r>
              <a:rPr lang="en-GB" dirty="0" err="1"/>
              <a:t>znevýhodnění</a:t>
            </a:r>
            <a:r>
              <a:rPr lang="en-GB" dirty="0"/>
              <a:t> a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potíže</a:t>
            </a:r>
            <a:r>
              <a:rPr lang="en-GB" dirty="0"/>
              <a:t> se </a:t>
            </a:r>
            <a:r>
              <a:rPr lang="en-GB" dirty="0" err="1"/>
              <a:t>zdají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neřešitelné</a:t>
            </a:r>
            <a:r>
              <a:rPr lang="en-GB" dirty="0"/>
              <a:t>.</a:t>
            </a:r>
          </a:p>
          <a:p>
            <a:r>
              <a:rPr lang="en-GB" dirty="0" err="1"/>
              <a:t>Abychom</a:t>
            </a:r>
            <a:r>
              <a:rPr lang="en-GB" dirty="0"/>
              <a:t> se s </a:t>
            </a:r>
            <a:r>
              <a:rPr lang="en-GB" dirty="0" err="1"/>
              <a:t>těmito</a:t>
            </a:r>
            <a:r>
              <a:rPr lang="en-GB" dirty="0"/>
              <a:t> </a:t>
            </a:r>
            <a:r>
              <a:rPr lang="en-GB" dirty="0" err="1"/>
              <a:t>problémy</a:t>
            </a:r>
            <a:r>
              <a:rPr lang="en-GB" dirty="0"/>
              <a:t> </a:t>
            </a:r>
            <a:r>
              <a:rPr lang="en-GB" dirty="0" err="1"/>
              <a:t>mohli</a:t>
            </a:r>
            <a:r>
              <a:rPr lang="en-GB" dirty="0"/>
              <a:t> </a:t>
            </a:r>
            <a:r>
              <a:rPr lang="en-GB" dirty="0" err="1"/>
              <a:t>vypořádat</a:t>
            </a:r>
            <a:r>
              <a:rPr lang="en-GB" dirty="0"/>
              <a:t>, </a:t>
            </a:r>
            <a:r>
              <a:rPr lang="en-GB" dirty="0" err="1"/>
              <a:t>musíme</a:t>
            </a:r>
            <a:r>
              <a:rPr lang="en-GB" dirty="0"/>
              <a:t> </a:t>
            </a:r>
            <a:r>
              <a:rPr lang="en-GB" dirty="0" err="1"/>
              <a:t>postupovat</a:t>
            </a:r>
            <a:r>
              <a:rPr lang="en-GB" dirty="0"/>
              <a:t> </a:t>
            </a:r>
            <a:r>
              <a:rPr lang="en-GB" dirty="0" err="1"/>
              <a:t>eticky</a:t>
            </a:r>
            <a:r>
              <a:rPr lang="en-GB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360" y="476672"/>
            <a:ext cx="6914728" cy="1280890"/>
          </a:xfrm>
        </p:spPr>
        <p:txBody>
          <a:bodyPr>
            <a:normAutofit/>
          </a:bodyPr>
          <a:lstStyle/>
          <a:p>
            <a:r>
              <a:rPr lang="en-GB" b="1" dirty="0" err="1"/>
              <a:t>Sociální</a:t>
            </a:r>
            <a:r>
              <a:rPr lang="en-GB" b="1" dirty="0"/>
              <a:t> </a:t>
            </a:r>
            <a:r>
              <a:rPr lang="en-GB" b="1" dirty="0" err="1"/>
              <a:t>práce</a:t>
            </a:r>
            <a:r>
              <a:rPr lang="en-GB" b="1" dirty="0"/>
              <a:t> </a:t>
            </a:r>
            <a:r>
              <a:rPr lang="en-GB" b="1" dirty="0" err="1"/>
              <a:t>vyžaduje</a:t>
            </a:r>
            <a:r>
              <a:rPr lang="en-GB" b="1" dirty="0"/>
              <a:t> </a:t>
            </a:r>
            <a:r>
              <a:rPr lang="en-GB" b="1" dirty="0" err="1"/>
              <a:t>emoční</a:t>
            </a:r>
            <a:r>
              <a:rPr lang="en-GB" b="1" dirty="0"/>
              <a:t> </a:t>
            </a:r>
            <a:r>
              <a:rPr lang="en-GB" b="1" dirty="0" err="1"/>
              <a:t>inteligenci</a:t>
            </a:r>
            <a:r>
              <a:rPr lang="en-GB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3" y="2133600"/>
            <a:ext cx="6914728" cy="3777622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Aby se </a:t>
            </a:r>
            <a:r>
              <a:rPr lang="en-US" sz="2800" dirty="0" err="1"/>
              <a:t>neprohlubovala</a:t>
            </a:r>
            <a:r>
              <a:rPr lang="en-US" sz="2800" dirty="0"/>
              <a:t> </a:t>
            </a:r>
            <a:r>
              <a:rPr lang="en-US" sz="2800" dirty="0" err="1"/>
              <a:t>zranitelnost</a:t>
            </a:r>
            <a:r>
              <a:rPr lang="en-US" sz="2800" dirty="0"/>
              <a:t> a </a:t>
            </a:r>
            <a:r>
              <a:rPr lang="en-US" sz="2800" dirty="0" err="1"/>
              <a:t>znevýhodnění</a:t>
            </a:r>
            <a:r>
              <a:rPr lang="cs-CZ" sz="2800" dirty="0"/>
              <a:t> klientů, s</a:t>
            </a:r>
            <a:r>
              <a:rPr lang="en-US" sz="2800" dirty="0" err="1"/>
              <a:t>ociální</a:t>
            </a:r>
            <a:r>
              <a:rPr lang="en-US" sz="2800" dirty="0"/>
              <a:t> </a:t>
            </a:r>
            <a:r>
              <a:rPr lang="en-US" sz="2800" dirty="0" err="1"/>
              <a:t>pracovníci</a:t>
            </a:r>
            <a:r>
              <a:rPr lang="en-US" sz="2800" dirty="0"/>
              <a:t> </a:t>
            </a:r>
            <a:r>
              <a:rPr lang="en-US" sz="2800" dirty="0" err="1"/>
              <a:t>potřebují</a:t>
            </a:r>
            <a:r>
              <a:rPr lang="en-US" sz="2800" dirty="0"/>
              <a:t> </a:t>
            </a:r>
            <a:r>
              <a:rPr lang="en-US" sz="2800" dirty="0" err="1"/>
              <a:t>soubor</a:t>
            </a:r>
            <a:r>
              <a:rPr lang="en-US" sz="2800" dirty="0"/>
              <a:t> </a:t>
            </a:r>
            <a:r>
              <a:rPr lang="en-US" sz="2800" dirty="0" err="1"/>
              <a:t>zásad</a:t>
            </a:r>
            <a:r>
              <a:rPr lang="en-US" sz="2800" dirty="0"/>
              <a:t>,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kterých</a:t>
            </a:r>
            <a:r>
              <a:rPr lang="en-US" sz="2800" dirty="0"/>
              <a:t> </a:t>
            </a:r>
            <a:r>
              <a:rPr lang="cs-CZ" sz="2800" dirty="0"/>
              <a:t>mohou </a:t>
            </a:r>
            <a:r>
              <a:rPr lang="en-US" sz="2800" dirty="0" err="1"/>
              <a:t>založi</a:t>
            </a:r>
            <a:r>
              <a:rPr lang="cs-CZ" sz="2800" dirty="0"/>
              <a:t>t</a:t>
            </a:r>
            <a:r>
              <a:rPr lang="en-US" sz="2800" dirty="0"/>
              <a:t> </a:t>
            </a:r>
            <a:r>
              <a:rPr lang="en-US" sz="2800" dirty="0" err="1"/>
              <a:t>své</a:t>
            </a:r>
            <a:r>
              <a:rPr lang="en-US" sz="2800" dirty="0"/>
              <a:t> </a:t>
            </a:r>
            <a:r>
              <a:rPr lang="cs-CZ" sz="2800" dirty="0"/>
              <a:t>profesní </a:t>
            </a:r>
            <a:r>
              <a:rPr lang="en-US" sz="2800" dirty="0" err="1"/>
              <a:t>jednání</a:t>
            </a:r>
            <a:r>
              <a:rPr lang="en-US" sz="2800" dirty="0"/>
              <a:t>. </a:t>
            </a:r>
          </a:p>
          <a:p>
            <a:r>
              <a:rPr lang="cs-CZ" sz="2800" dirty="0"/>
              <a:t>Potřebují </a:t>
            </a:r>
            <a:r>
              <a:rPr lang="en-US" sz="2800" dirty="0" err="1"/>
              <a:t>morální</a:t>
            </a:r>
            <a:r>
              <a:rPr lang="en-US" sz="2800" dirty="0"/>
              <a:t> </a:t>
            </a:r>
            <a:r>
              <a:rPr lang="en-US" sz="2800" dirty="0" err="1"/>
              <a:t>kodex</a:t>
            </a:r>
            <a:r>
              <a:rPr lang="en-US" sz="2800" dirty="0"/>
              <a:t>,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němž</a:t>
            </a:r>
            <a:r>
              <a:rPr lang="en-US" sz="2800" dirty="0"/>
              <a:t> </a:t>
            </a:r>
            <a:r>
              <a:rPr lang="en-US" sz="2800" dirty="0" err="1"/>
              <a:t>jsou</a:t>
            </a:r>
            <a:r>
              <a:rPr lang="en-US" sz="2800" dirty="0"/>
              <a:t> </a:t>
            </a:r>
            <a:r>
              <a:rPr lang="en-US" sz="2800" dirty="0" err="1"/>
              <a:t>založeny</a:t>
            </a:r>
            <a:r>
              <a:rPr lang="en-US" sz="2800" dirty="0"/>
              <a:t> </a:t>
            </a:r>
            <a:r>
              <a:rPr lang="cs-CZ" sz="2800" dirty="0"/>
              <a:t>profesní </a:t>
            </a:r>
            <a:r>
              <a:rPr lang="en-US" sz="2800" dirty="0" err="1"/>
              <a:t>činnosti</a:t>
            </a:r>
            <a:r>
              <a:rPr lang="en-US" sz="2800" dirty="0"/>
              <a:t>, aby </a:t>
            </a:r>
            <a:r>
              <a:rPr lang="en-US" sz="2800" dirty="0" err="1"/>
              <a:t>byla</a:t>
            </a:r>
            <a:r>
              <a:rPr lang="en-US" sz="2800" dirty="0"/>
              <a:t> </a:t>
            </a:r>
            <a:r>
              <a:rPr lang="en-US" sz="2800" dirty="0" err="1"/>
              <a:t>zajištěna</a:t>
            </a:r>
            <a:r>
              <a:rPr lang="en-US" sz="2800" dirty="0"/>
              <a:t> </a:t>
            </a:r>
            <a:r>
              <a:rPr lang="cs-CZ" sz="2800" dirty="0"/>
              <a:t>etická integrita</a:t>
            </a:r>
            <a:r>
              <a:rPr lang="en-US" sz="2800" dirty="0"/>
              <a:t> </a:t>
            </a:r>
            <a:r>
              <a:rPr lang="cs-CZ" sz="2800" dirty="0"/>
              <a:t>praxe u </a:t>
            </a:r>
            <a:r>
              <a:rPr lang="en-US" sz="2800" dirty="0" err="1"/>
              <a:t>všech</a:t>
            </a:r>
            <a:r>
              <a:rPr lang="en-US" sz="2800" dirty="0"/>
              <a:t> </a:t>
            </a:r>
            <a:r>
              <a:rPr lang="en-US" sz="2800" dirty="0" err="1"/>
              <a:t>pracovníků</a:t>
            </a:r>
            <a:r>
              <a:rPr lang="en-US" sz="2800" dirty="0"/>
              <a:t> a </a:t>
            </a:r>
            <a:r>
              <a:rPr lang="en-US" sz="2800" dirty="0" err="1"/>
              <a:t>služ</a:t>
            </a:r>
            <a:r>
              <a:rPr lang="cs-CZ" sz="2800" dirty="0"/>
              <a:t>e</a:t>
            </a:r>
            <a:r>
              <a:rPr lang="en-US" sz="2800" dirty="0"/>
              <a:t>b.</a:t>
            </a:r>
          </a:p>
          <a:p>
            <a:r>
              <a:rPr lang="cs-CZ" sz="2800" dirty="0"/>
              <a:t>P</a:t>
            </a:r>
            <a:r>
              <a:rPr lang="en-US" sz="2800" dirty="0" err="1"/>
              <a:t>ochopení</a:t>
            </a:r>
            <a:r>
              <a:rPr lang="en-US" sz="2800" dirty="0"/>
              <a:t> </a:t>
            </a:r>
            <a:r>
              <a:rPr lang="en-US" sz="2800" dirty="0" err="1"/>
              <a:t>významu</a:t>
            </a:r>
            <a:r>
              <a:rPr lang="en-US" sz="2800" dirty="0"/>
              <a:t> </a:t>
            </a:r>
            <a:r>
              <a:rPr lang="en-US" sz="2800" dirty="0" err="1"/>
              <a:t>etické</a:t>
            </a:r>
            <a:r>
              <a:rPr lang="en-US" sz="2800" dirty="0"/>
              <a:t> </a:t>
            </a:r>
            <a:r>
              <a:rPr lang="en-US" sz="2800" dirty="0" err="1"/>
              <a:t>praxe</a:t>
            </a:r>
            <a:r>
              <a:rPr lang="en-US" sz="2800" dirty="0"/>
              <a:t> a </a:t>
            </a:r>
            <a:r>
              <a:rPr lang="en-US" sz="2800" dirty="0" err="1"/>
              <a:t>nerovnosti</a:t>
            </a:r>
            <a:r>
              <a:rPr lang="en-US" sz="2800" dirty="0"/>
              <a:t> je pro </a:t>
            </a:r>
            <a:r>
              <a:rPr lang="en-US" sz="2800" dirty="0" err="1"/>
              <a:t>poskytování</a:t>
            </a:r>
            <a:r>
              <a:rPr lang="en-US" sz="2800" dirty="0"/>
              <a:t> </a:t>
            </a:r>
            <a:r>
              <a:rPr lang="en-US" sz="2800" dirty="0" err="1"/>
              <a:t>služeb</a:t>
            </a:r>
            <a:r>
              <a:rPr lang="en-US" sz="2800" dirty="0"/>
              <a:t> </a:t>
            </a:r>
            <a:r>
              <a:rPr lang="en-US" sz="2800" dirty="0" err="1"/>
              <a:t>zásadní</a:t>
            </a:r>
            <a:r>
              <a:rPr lang="en-US" sz="2800" dirty="0"/>
              <a:t>.  </a:t>
            </a:r>
          </a:p>
          <a:p>
            <a:r>
              <a:rPr lang="en-US" sz="2800" dirty="0"/>
              <a:t>Pro </a:t>
            </a:r>
            <a:r>
              <a:rPr lang="en-US" sz="2800" dirty="0" err="1"/>
              <a:t>rozvoj</a:t>
            </a:r>
            <a:r>
              <a:rPr lang="en-US" sz="2800" dirty="0"/>
              <a:t> </a:t>
            </a:r>
            <a:r>
              <a:rPr lang="en-US" sz="2800" dirty="0" err="1"/>
              <a:t>tohoto</a:t>
            </a:r>
            <a:r>
              <a:rPr lang="en-US" sz="2800" dirty="0"/>
              <a:t> </a:t>
            </a:r>
            <a:r>
              <a:rPr lang="en-US" sz="2800" dirty="0" err="1"/>
              <a:t>porozumění</a:t>
            </a:r>
            <a:r>
              <a:rPr lang="en-US" sz="2800" dirty="0"/>
              <a:t> je </a:t>
            </a:r>
            <a:r>
              <a:rPr lang="cs-CZ" sz="2800" dirty="0"/>
              <a:t>pak </a:t>
            </a:r>
            <a:r>
              <a:rPr lang="en-US" sz="2800" dirty="0" err="1"/>
              <a:t>nezbytné</a:t>
            </a:r>
            <a:r>
              <a:rPr lang="en-US" sz="2800" dirty="0"/>
              <a:t> </a:t>
            </a:r>
            <a:r>
              <a:rPr lang="en-US" sz="2800" dirty="0" err="1"/>
              <a:t>zkoumat</a:t>
            </a:r>
            <a:r>
              <a:rPr lang="en-US" sz="2800" dirty="0"/>
              <a:t>, </a:t>
            </a:r>
            <a:r>
              <a:rPr lang="en-US" sz="2800" dirty="0" err="1"/>
              <a:t>jak</a:t>
            </a:r>
            <a:r>
              <a:rPr lang="cs-CZ" sz="2800" dirty="0"/>
              <a:t> profesní hodnoty rezonují s osobností pracovníka. </a:t>
            </a:r>
            <a:endParaRPr lang="en-US" sz="2800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Antiopresivní</a:t>
            </a:r>
            <a:r>
              <a:rPr lang="en-GB" dirty="0"/>
              <a:t> </a:t>
            </a:r>
            <a:r>
              <a:rPr lang="en-GB" dirty="0" err="1"/>
              <a:t>praxe</a:t>
            </a:r>
            <a:r>
              <a:rPr lang="en-GB" dirty="0"/>
              <a:t> a </a:t>
            </a:r>
            <a:r>
              <a:rPr lang="en-GB" dirty="0" err="1"/>
              <a:t>sebe</a:t>
            </a:r>
            <a:r>
              <a:rPr lang="cs-CZ" dirty="0"/>
              <a:t>reflexe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2048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GB" dirty="0" err="1"/>
              <a:t>Před</a:t>
            </a:r>
            <a:r>
              <a:rPr lang="en-GB" dirty="0"/>
              <a:t> </a:t>
            </a:r>
            <a:r>
              <a:rPr lang="cs-CZ" dirty="0"/>
              <a:t>uplatněním</a:t>
            </a:r>
            <a:r>
              <a:rPr lang="en-GB" dirty="0"/>
              <a:t> </a:t>
            </a:r>
            <a:r>
              <a:rPr lang="en-GB" dirty="0" err="1"/>
              <a:t>antiopresivního</a:t>
            </a:r>
            <a:r>
              <a:rPr lang="en-GB" dirty="0"/>
              <a:t> </a:t>
            </a:r>
            <a:r>
              <a:rPr lang="en-GB" dirty="0" err="1"/>
              <a:t>přístupu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pracovníci</a:t>
            </a:r>
            <a:r>
              <a:rPr lang="en-GB" dirty="0"/>
              <a:t> </a:t>
            </a:r>
            <a:r>
              <a:rPr lang="en-GB" dirty="0" err="1"/>
              <a:t>začít</a:t>
            </a:r>
            <a:r>
              <a:rPr lang="en-GB" dirty="0"/>
              <a:t> </a:t>
            </a:r>
            <a:r>
              <a:rPr lang="en-GB" dirty="0" err="1"/>
              <a:t>tím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se </a:t>
            </a:r>
            <a:r>
              <a:rPr lang="en-GB" dirty="0" err="1"/>
              <a:t>podívají</a:t>
            </a:r>
            <a:r>
              <a:rPr lang="en-GB" dirty="0"/>
              <a:t> </a:t>
            </a:r>
            <a:r>
              <a:rPr lang="en-GB" dirty="0" err="1"/>
              <a:t>sami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sebe</a:t>
            </a:r>
            <a:r>
              <a:rPr lang="en-GB" dirty="0"/>
              <a:t> a </a:t>
            </a:r>
            <a:r>
              <a:rPr lang="en-GB" dirty="0" err="1"/>
              <a:t>rozvinou</a:t>
            </a:r>
            <a:r>
              <a:rPr lang="en-GB" dirty="0"/>
              <a:t> </a:t>
            </a:r>
            <a:r>
              <a:rPr lang="cs-CZ" dirty="0"/>
              <a:t>sebepoznání</a:t>
            </a:r>
            <a:r>
              <a:rPr lang="en-GB" dirty="0"/>
              <a:t>.</a:t>
            </a:r>
          </a:p>
          <a:p>
            <a:pPr algn="r">
              <a:buNone/>
            </a:pPr>
            <a:r>
              <a:rPr lang="en-GB" sz="1500" b="1" dirty="0"/>
              <a:t> </a:t>
            </a:r>
            <a:r>
              <a:rPr lang="en-GB" sz="1500" dirty="0"/>
              <a:t>(</a:t>
            </a:r>
            <a:r>
              <a:rPr lang="en-GB" sz="1900" dirty="0" err="1"/>
              <a:t>Dominelli</a:t>
            </a:r>
            <a:r>
              <a:rPr lang="en-GB" sz="1900" dirty="0"/>
              <a:t>/ Banks/ Thompson)</a:t>
            </a:r>
            <a:endParaRPr lang="en-US" sz="1900" dirty="0"/>
          </a:p>
          <a:p>
            <a:pPr algn="ctr">
              <a:buNone/>
            </a:pPr>
            <a:r>
              <a:rPr lang="en-GB" b="1" dirty="0" err="1"/>
              <a:t>Musí</a:t>
            </a:r>
            <a:r>
              <a:rPr lang="en-GB" b="1" dirty="0"/>
              <a:t> </a:t>
            </a:r>
            <a:r>
              <a:rPr lang="en-GB" b="1" dirty="0" err="1"/>
              <a:t>zkoumat</a:t>
            </a:r>
            <a:r>
              <a:rPr lang="en-GB" b="1" dirty="0"/>
              <a:t> a </a:t>
            </a:r>
            <a:r>
              <a:rPr lang="cs-CZ" b="1" dirty="0"/>
              <a:t>přezkoumávat</a:t>
            </a:r>
            <a:endParaRPr lang="en-GB" b="1" dirty="0"/>
          </a:p>
          <a:p>
            <a:pPr algn="ctr">
              <a:buNone/>
            </a:pPr>
            <a:r>
              <a:rPr lang="en-GB" b="1" dirty="0" err="1"/>
              <a:t>své</a:t>
            </a:r>
            <a:r>
              <a:rPr lang="en-GB" b="1" dirty="0"/>
              <a:t> </a:t>
            </a:r>
            <a:r>
              <a:rPr lang="en-GB" b="1" dirty="0" err="1"/>
              <a:t>vlastní</a:t>
            </a:r>
            <a:r>
              <a:rPr lang="en-GB" b="1" dirty="0"/>
              <a:t> </a:t>
            </a:r>
            <a:r>
              <a:rPr lang="en-GB" b="1" dirty="0" err="1"/>
              <a:t>hodnoty</a:t>
            </a:r>
            <a:endParaRPr lang="en-GB" b="1" dirty="0"/>
          </a:p>
          <a:p>
            <a:pPr algn="ctr">
              <a:buNone/>
            </a:pPr>
            <a:endParaRPr lang="cs-CZ" b="1" dirty="0"/>
          </a:p>
          <a:p>
            <a:pPr algn="ctr">
              <a:buNone/>
            </a:pPr>
            <a:r>
              <a:rPr lang="cs-CZ" b="1" dirty="0"/>
              <a:t>svou k</a:t>
            </a:r>
            <a:r>
              <a:rPr lang="en-GB" b="1" dirty="0" err="1"/>
              <a:t>ultur</a:t>
            </a:r>
            <a:r>
              <a:rPr lang="cs-CZ" b="1" dirty="0"/>
              <a:t>u</a:t>
            </a:r>
            <a:r>
              <a:rPr lang="en-GB" b="1" dirty="0"/>
              <a:t> a </a:t>
            </a:r>
            <a:r>
              <a:rPr lang="cs-CZ" b="1" dirty="0"/>
              <a:t>sociální pozadí</a:t>
            </a:r>
            <a:endParaRPr lang="en-GB" b="1" dirty="0"/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r>
              <a:rPr lang="cs-CZ" b="1" dirty="0"/>
              <a:t>své p</a:t>
            </a:r>
            <a:r>
              <a:rPr lang="en-GB" b="1" dirty="0" err="1"/>
              <a:t>odmíněnost</a:t>
            </a:r>
            <a:r>
              <a:rPr lang="cs-CZ" b="1" dirty="0"/>
              <a:t>i</a:t>
            </a:r>
            <a:r>
              <a:rPr lang="en-GB" b="1" dirty="0"/>
              <a:t> a </a:t>
            </a:r>
            <a:r>
              <a:rPr lang="en-GB" b="1" dirty="0" err="1"/>
              <a:t>předsudky</a:t>
            </a:r>
            <a:endParaRPr lang="en-GB" b="1" dirty="0"/>
          </a:p>
          <a:p>
            <a:pPr>
              <a:buNone/>
            </a:pPr>
            <a:endParaRPr lang="en-GB" b="1" dirty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Pak teprve se můžeme </a:t>
            </a:r>
            <a:r>
              <a:rPr lang="en-GB" dirty="0" err="1"/>
              <a:t>zabývat</a:t>
            </a:r>
            <a:r>
              <a:rPr lang="en-GB" dirty="0"/>
              <a:t> </a:t>
            </a:r>
            <a:r>
              <a:rPr lang="en-GB" dirty="0" err="1"/>
              <a:t>intit</a:t>
            </a:r>
            <a:r>
              <a:rPr lang="cs-CZ" dirty="0" err="1"/>
              <a:t>ucionální</a:t>
            </a:r>
            <a:r>
              <a:rPr lang="en-GB" dirty="0"/>
              <a:t> a </a:t>
            </a:r>
            <a:r>
              <a:rPr lang="en-GB" dirty="0" err="1"/>
              <a:t>společenskou</a:t>
            </a:r>
            <a:r>
              <a:rPr lang="en-GB" dirty="0"/>
              <a:t> </a:t>
            </a:r>
            <a:r>
              <a:rPr lang="en-GB" dirty="0" err="1"/>
              <a:t>úrovní</a:t>
            </a:r>
            <a:r>
              <a:rPr lang="en-GB" dirty="0"/>
              <a:t> </a:t>
            </a:r>
            <a:r>
              <a:rPr lang="en-GB" dirty="0" err="1"/>
              <a:t>diskriminace</a:t>
            </a:r>
            <a:r>
              <a:rPr lang="en-GB" dirty="0"/>
              <a:t> a </a:t>
            </a:r>
            <a:r>
              <a:rPr lang="en-GB" dirty="0" err="1"/>
              <a:t>útlaku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4" name="Down Arrow 3"/>
          <p:cNvSpPr/>
          <p:nvPr/>
        </p:nvSpPr>
        <p:spPr>
          <a:xfrm>
            <a:off x="4355976" y="3893950"/>
            <a:ext cx="314324" cy="3253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own Arrow 4"/>
          <p:cNvSpPr/>
          <p:nvPr/>
        </p:nvSpPr>
        <p:spPr>
          <a:xfrm>
            <a:off x="4360176" y="4509120"/>
            <a:ext cx="314324" cy="3253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wn Arrow 5"/>
          <p:cNvSpPr/>
          <p:nvPr/>
        </p:nvSpPr>
        <p:spPr>
          <a:xfrm>
            <a:off x="4355976" y="5255717"/>
            <a:ext cx="3143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7" y="624110"/>
            <a:ext cx="6698704" cy="1280890"/>
          </a:xfrm>
        </p:spPr>
        <p:txBody>
          <a:bodyPr/>
          <a:lstStyle/>
          <a:p>
            <a:r>
              <a:rPr lang="en-US" b="1" dirty="0" err="1"/>
              <a:t>Rozvoj</a:t>
            </a:r>
            <a:r>
              <a:rPr lang="en-US" b="1" dirty="0"/>
              <a:t> </a:t>
            </a:r>
            <a:r>
              <a:rPr lang="en-US" b="1" dirty="0" err="1"/>
              <a:t>sebeuvědomění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6779096" cy="4353347"/>
          </a:xfrm>
        </p:spPr>
        <p:txBody>
          <a:bodyPr>
            <a:normAutofit fontScale="25000" lnSpcReduction="20000"/>
          </a:bodyPr>
          <a:lstStyle/>
          <a:p>
            <a:r>
              <a:rPr lang="en-US" sz="7000" dirty="0" err="1"/>
              <a:t>Zahrnuje</a:t>
            </a:r>
            <a:r>
              <a:rPr lang="en-US" sz="7000" dirty="0"/>
              <a:t> </a:t>
            </a:r>
            <a:r>
              <a:rPr lang="en-US" sz="7000" dirty="0" err="1"/>
              <a:t>pochopení</a:t>
            </a:r>
            <a:r>
              <a:rPr lang="en-US" sz="7000" dirty="0"/>
              <a:t> </a:t>
            </a:r>
            <a:r>
              <a:rPr lang="en-US" sz="7000" dirty="0" err="1"/>
              <a:t>vlastní</a:t>
            </a:r>
            <a:r>
              <a:rPr lang="en-US" sz="7000" dirty="0"/>
              <a:t> </a:t>
            </a:r>
            <a:r>
              <a:rPr lang="en-US" sz="7000" dirty="0" err="1"/>
              <a:t>emoční</a:t>
            </a:r>
            <a:r>
              <a:rPr lang="en-US" sz="7000" dirty="0"/>
              <a:t> </a:t>
            </a:r>
            <a:r>
              <a:rPr lang="en-US" sz="7000" dirty="0" err="1"/>
              <a:t>inteligence</a:t>
            </a:r>
            <a:r>
              <a:rPr lang="en-US" sz="7000" dirty="0"/>
              <a:t> a </a:t>
            </a:r>
            <a:r>
              <a:rPr lang="en-US" sz="7000" dirty="0" err="1"/>
              <a:t>hodnot</a:t>
            </a:r>
            <a:r>
              <a:rPr lang="en-US" sz="7000" dirty="0"/>
              <a:t>, </a:t>
            </a:r>
            <a:r>
              <a:rPr lang="en-US" sz="7000" dirty="0" err="1"/>
              <a:t>vlastního</a:t>
            </a:r>
            <a:r>
              <a:rPr lang="en-US" sz="7000" dirty="0"/>
              <a:t> </a:t>
            </a:r>
            <a:r>
              <a:rPr lang="en-US" sz="7000" dirty="0" err="1"/>
              <a:t>přesvědčení</a:t>
            </a:r>
            <a:r>
              <a:rPr lang="en-US" sz="7000" dirty="0"/>
              <a:t>, </a:t>
            </a:r>
            <a:r>
              <a:rPr lang="en-US" sz="7000" dirty="0" err="1"/>
              <a:t>schopností</a:t>
            </a:r>
            <a:r>
              <a:rPr lang="en-US" sz="7000" dirty="0"/>
              <a:t>, </a:t>
            </a:r>
            <a:r>
              <a:rPr lang="en-US" sz="7000" dirty="0" err="1"/>
              <a:t>dovedností</a:t>
            </a:r>
            <a:r>
              <a:rPr lang="en-US" sz="7000" dirty="0"/>
              <a:t> a </a:t>
            </a:r>
            <a:r>
              <a:rPr lang="en-US" sz="7000" dirty="0" err="1"/>
              <a:t>znalostí</a:t>
            </a:r>
            <a:r>
              <a:rPr lang="en-US" sz="7000" dirty="0"/>
              <a:t>, </a:t>
            </a:r>
            <a:r>
              <a:rPr lang="en-US" sz="7000" dirty="0" err="1"/>
              <a:t>myšlenek</a:t>
            </a:r>
            <a:r>
              <a:rPr lang="en-US" sz="7000" dirty="0"/>
              <a:t> a </a:t>
            </a:r>
            <a:r>
              <a:rPr lang="en-US" sz="7000" dirty="0" err="1"/>
              <a:t>emocí</a:t>
            </a:r>
            <a:r>
              <a:rPr lang="en-US" sz="7000" dirty="0"/>
              <a:t>.</a:t>
            </a:r>
          </a:p>
          <a:p>
            <a:endParaRPr lang="en-US" sz="7000" dirty="0"/>
          </a:p>
          <a:p>
            <a:r>
              <a:rPr lang="en-US" sz="7000" dirty="0" err="1"/>
              <a:t>Potíž</a:t>
            </a:r>
            <a:r>
              <a:rPr lang="en-US" sz="7000" dirty="0"/>
              <a:t>, </a:t>
            </a:r>
            <a:r>
              <a:rPr lang="en-US" sz="7000" dirty="0" err="1"/>
              <a:t>kterou</a:t>
            </a:r>
            <a:r>
              <a:rPr lang="en-US" sz="7000" dirty="0"/>
              <a:t> </a:t>
            </a:r>
            <a:r>
              <a:rPr lang="en-US" sz="7000" dirty="0" err="1"/>
              <a:t>všichni</a:t>
            </a:r>
            <a:r>
              <a:rPr lang="en-US" sz="7000" dirty="0"/>
              <a:t> </a:t>
            </a:r>
            <a:r>
              <a:rPr lang="en-US" sz="7000" dirty="0" err="1"/>
              <a:t>máme</a:t>
            </a:r>
            <a:r>
              <a:rPr lang="en-US" sz="7000" dirty="0"/>
              <a:t>, je, </a:t>
            </a:r>
            <a:r>
              <a:rPr lang="en-US" sz="7000" dirty="0" err="1"/>
              <a:t>že</a:t>
            </a:r>
            <a:r>
              <a:rPr lang="en-US" sz="7000" dirty="0"/>
              <a:t> </a:t>
            </a:r>
            <a:r>
              <a:rPr lang="en-US" sz="7000" dirty="0" err="1"/>
              <a:t>si</a:t>
            </a:r>
            <a:r>
              <a:rPr lang="en-US" sz="7000" dirty="0"/>
              <a:t> </a:t>
            </a:r>
            <a:r>
              <a:rPr lang="en-US" sz="7000" dirty="0" err="1"/>
              <a:t>neuvědomujeme</a:t>
            </a:r>
            <a:r>
              <a:rPr lang="en-US" sz="7000" dirty="0"/>
              <a:t> </a:t>
            </a:r>
            <a:r>
              <a:rPr lang="en-US" sz="7000" dirty="0" err="1"/>
              <a:t>věci</a:t>
            </a:r>
            <a:r>
              <a:rPr lang="en-US" sz="7000" dirty="0"/>
              <a:t>, </a:t>
            </a:r>
            <a:r>
              <a:rPr lang="en-US" sz="7000" dirty="0" err="1"/>
              <a:t>které</a:t>
            </a:r>
            <a:r>
              <a:rPr lang="en-US" sz="7000" dirty="0"/>
              <a:t> </a:t>
            </a:r>
            <a:r>
              <a:rPr lang="en-US" sz="7000" dirty="0" err="1"/>
              <a:t>si</a:t>
            </a:r>
            <a:r>
              <a:rPr lang="en-US" sz="7000" dirty="0"/>
              <a:t> </a:t>
            </a:r>
            <a:r>
              <a:rPr lang="en-US" sz="7000" dirty="0" err="1"/>
              <a:t>neuvědomujeme</a:t>
            </a:r>
            <a:r>
              <a:rPr lang="en-US" sz="7000" dirty="0"/>
              <a:t>! </a:t>
            </a:r>
          </a:p>
          <a:p>
            <a:r>
              <a:rPr lang="en-US" sz="7000" dirty="0" err="1"/>
              <a:t>Máme</a:t>
            </a:r>
            <a:r>
              <a:rPr lang="en-US" sz="7000" dirty="0"/>
              <a:t> </a:t>
            </a:r>
            <a:r>
              <a:rPr lang="en-US" sz="7000" dirty="0" err="1"/>
              <a:t>slepé</a:t>
            </a:r>
            <a:r>
              <a:rPr lang="en-US" sz="7000" dirty="0"/>
              <a:t> </a:t>
            </a:r>
            <a:r>
              <a:rPr lang="en-US" sz="7000" dirty="0" err="1"/>
              <a:t>skvrny</a:t>
            </a:r>
            <a:r>
              <a:rPr lang="en-US" sz="7000" dirty="0"/>
              <a:t> v </a:t>
            </a:r>
            <a:r>
              <a:rPr lang="en-US" sz="7000" dirty="0" err="1"/>
              <a:t>oblastech</a:t>
            </a:r>
            <a:r>
              <a:rPr lang="en-US" sz="7000" dirty="0"/>
              <a:t>, </a:t>
            </a:r>
            <a:r>
              <a:rPr lang="en-US" sz="7000" dirty="0" err="1"/>
              <a:t>které</a:t>
            </a:r>
            <a:r>
              <a:rPr lang="en-US" sz="7000" dirty="0"/>
              <a:t> </a:t>
            </a:r>
            <a:r>
              <a:rPr lang="en-US" sz="7000" dirty="0" err="1"/>
              <a:t>můžeme</a:t>
            </a:r>
            <a:r>
              <a:rPr lang="en-US" sz="7000" dirty="0"/>
              <a:t> </a:t>
            </a:r>
            <a:r>
              <a:rPr lang="en-US" sz="7000" dirty="0" err="1"/>
              <a:t>zlepšit</a:t>
            </a:r>
            <a:r>
              <a:rPr lang="en-US" sz="7000" dirty="0"/>
              <a:t>, a </a:t>
            </a:r>
            <a:r>
              <a:rPr lang="en-US" sz="7000" dirty="0" err="1"/>
              <a:t>musíme</a:t>
            </a:r>
            <a:r>
              <a:rPr lang="en-US" sz="7000" dirty="0"/>
              <a:t> </a:t>
            </a:r>
            <a:r>
              <a:rPr lang="en-US" sz="7000" dirty="0" err="1"/>
              <a:t>si</a:t>
            </a:r>
            <a:r>
              <a:rPr lang="en-US" sz="7000" dirty="0"/>
              <a:t> je </a:t>
            </a:r>
            <a:r>
              <a:rPr lang="en-US" sz="7000" dirty="0" err="1"/>
              <a:t>uvědomit</a:t>
            </a:r>
            <a:r>
              <a:rPr lang="en-US" sz="7000" dirty="0"/>
              <a:t>, </a:t>
            </a:r>
            <a:r>
              <a:rPr lang="en-US" sz="7000" dirty="0" err="1"/>
              <a:t>abychom</a:t>
            </a:r>
            <a:r>
              <a:rPr lang="en-US" sz="7000" dirty="0"/>
              <a:t> </a:t>
            </a:r>
            <a:r>
              <a:rPr lang="en-US" sz="7000" dirty="0" err="1"/>
              <a:t>si</a:t>
            </a:r>
            <a:r>
              <a:rPr lang="en-US" sz="7000" dirty="0"/>
              <a:t> </a:t>
            </a:r>
            <a:r>
              <a:rPr lang="en-US" sz="7000" dirty="0" err="1"/>
              <a:t>lépe</a:t>
            </a:r>
            <a:r>
              <a:rPr lang="en-US" sz="7000" dirty="0"/>
              <a:t> </a:t>
            </a:r>
            <a:r>
              <a:rPr lang="en-US" sz="7000" dirty="0" err="1"/>
              <a:t>porozuměli</a:t>
            </a:r>
            <a:r>
              <a:rPr lang="en-US" sz="7000" dirty="0"/>
              <a:t>. </a:t>
            </a:r>
          </a:p>
          <a:p>
            <a:r>
              <a:rPr lang="en-US" sz="7000" dirty="0" err="1"/>
              <a:t>Sebepoznání</a:t>
            </a:r>
            <a:r>
              <a:rPr lang="en-US" sz="7000" dirty="0"/>
              <a:t> </a:t>
            </a:r>
            <a:r>
              <a:rPr lang="en-US" sz="7000" dirty="0" err="1"/>
              <a:t>potřebujeme</a:t>
            </a:r>
            <a:r>
              <a:rPr lang="en-US" sz="7000" dirty="0"/>
              <a:t> k </a:t>
            </a:r>
            <a:r>
              <a:rPr lang="en-US" sz="7000" dirty="0" err="1"/>
              <a:t>tomu</a:t>
            </a:r>
            <a:r>
              <a:rPr lang="en-US" sz="7000" dirty="0"/>
              <a:t>, </a:t>
            </a:r>
            <a:r>
              <a:rPr lang="en-US" sz="7000" dirty="0" err="1"/>
              <a:t>abychom</a:t>
            </a:r>
            <a:r>
              <a:rPr lang="en-US" sz="7000" dirty="0"/>
              <a:t> s</a:t>
            </a:r>
            <a:r>
              <a:rPr lang="cs-CZ" sz="7000" dirty="0"/>
              <a:t>e</a:t>
            </a:r>
            <a:r>
              <a:rPr lang="en-US" sz="7000" dirty="0"/>
              <a:t> </a:t>
            </a:r>
            <a:r>
              <a:rPr lang="en-US" sz="7000" dirty="0" err="1"/>
              <a:t>stali</a:t>
            </a:r>
            <a:r>
              <a:rPr lang="en-US" sz="7000" dirty="0"/>
              <a:t> </a:t>
            </a:r>
            <a:r>
              <a:rPr lang="en-US" sz="7000" dirty="0" err="1"/>
              <a:t>kompetentními</a:t>
            </a:r>
            <a:r>
              <a:rPr lang="en-US" sz="7000" dirty="0"/>
              <a:t> </a:t>
            </a:r>
            <a:r>
              <a:rPr lang="en-US" sz="7000" dirty="0" err="1"/>
              <a:t>praktiky</a:t>
            </a:r>
            <a:r>
              <a:rPr lang="en-US" sz="7000" dirty="0"/>
              <a:t>.</a:t>
            </a:r>
          </a:p>
          <a:p>
            <a:r>
              <a:rPr lang="en-US" sz="7000" dirty="0" err="1"/>
              <a:t>Rámcem</a:t>
            </a:r>
            <a:r>
              <a:rPr lang="en-US" sz="7000" dirty="0"/>
              <a:t>, </a:t>
            </a:r>
            <a:r>
              <a:rPr lang="en-US" sz="7000" dirty="0" err="1"/>
              <a:t>který</a:t>
            </a:r>
            <a:r>
              <a:rPr lang="en-US" sz="7000" dirty="0"/>
              <a:t> </a:t>
            </a:r>
            <a:r>
              <a:rPr lang="en-US" sz="7000" dirty="0" err="1"/>
              <a:t>nám</a:t>
            </a:r>
            <a:r>
              <a:rPr lang="en-US" sz="7000" dirty="0"/>
              <a:t> </a:t>
            </a:r>
            <a:r>
              <a:rPr lang="en-US" sz="7000" dirty="0" err="1"/>
              <a:t>pomáhá</a:t>
            </a:r>
            <a:r>
              <a:rPr lang="en-US" sz="7000" dirty="0"/>
              <a:t> </a:t>
            </a:r>
            <a:r>
              <a:rPr lang="en-US" sz="7000" dirty="0" err="1"/>
              <a:t>uvědomit</a:t>
            </a:r>
            <a:r>
              <a:rPr lang="en-US" sz="7000" dirty="0"/>
              <a:t> </a:t>
            </a:r>
            <a:r>
              <a:rPr lang="en-US" sz="7000" dirty="0" err="1"/>
              <a:t>si</a:t>
            </a:r>
            <a:r>
              <a:rPr lang="en-US" sz="7000" dirty="0"/>
              <a:t> </a:t>
            </a:r>
            <a:r>
              <a:rPr lang="en-US" sz="7000" dirty="0" err="1"/>
              <a:t>sebe</a:t>
            </a:r>
            <a:r>
              <a:rPr lang="en-US" sz="7000" dirty="0"/>
              <a:t> </a:t>
            </a:r>
            <a:r>
              <a:rPr lang="en-US" sz="7000" dirty="0" err="1"/>
              <a:t>sama</a:t>
            </a:r>
            <a:r>
              <a:rPr lang="en-US" sz="7000" dirty="0"/>
              <a:t>, je </a:t>
            </a:r>
            <a:r>
              <a:rPr lang="en-US" sz="7000" b="1" dirty="0" err="1"/>
              <a:t>Johariho</a:t>
            </a:r>
            <a:r>
              <a:rPr lang="en-US" sz="7000" b="1" dirty="0"/>
              <a:t> </a:t>
            </a:r>
            <a:r>
              <a:rPr lang="en-US" sz="7000" b="1" dirty="0" err="1"/>
              <a:t>okno</a:t>
            </a:r>
            <a:r>
              <a:rPr lang="en-US" sz="7000" b="1" dirty="0"/>
              <a:t>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3468</TotalTime>
  <Words>1147</Words>
  <Application>Microsoft Office PowerPoint</Application>
  <PresentationFormat>Předvádění na obrazovce (4:3)</PresentationFormat>
  <Paragraphs>177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Century Gothic</vt:lpstr>
      <vt:lpstr>Times New Roman</vt:lpstr>
      <vt:lpstr>Wingdings</vt:lpstr>
      <vt:lpstr>Wingdings 3</vt:lpstr>
      <vt:lpstr>Stébla</vt:lpstr>
      <vt:lpstr>Postoje a hodnoty v SPR    </vt:lpstr>
      <vt:lpstr>Význam hodnot v sociální práci</vt:lpstr>
      <vt:lpstr>Sociální práce a zmocnění</vt:lpstr>
      <vt:lpstr>Ale jak to můžeme udělat? </vt:lpstr>
      <vt:lpstr>Hodnoty sociální práce</vt:lpstr>
      <vt:lpstr>Porozumění hodnotám sociální práce</vt:lpstr>
      <vt:lpstr>Sociální práce vyžaduje emoční inteligenci </vt:lpstr>
      <vt:lpstr>Antiopresivní praxe a sebereflexe</vt:lpstr>
      <vt:lpstr>Rozvoj sebeuvědomění</vt:lpstr>
      <vt:lpstr>Johariho okno</vt:lpstr>
      <vt:lpstr>Johariho okno</vt:lpstr>
      <vt:lpstr>Ostatní nás mohou vidět jinak, protože ukazujeme různé části svého já.</vt:lpstr>
      <vt:lpstr>Uvědomování si této skutečnosti umožňuje rozvoj vědomí této skutečnosti a rozvoj vlastního já. </vt:lpstr>
      <vt:lpstr>Reflexivní otázky</vt:lpstr>
      <vt:lpstr>PŘEDSUDKY </vt:lpstr>
      <vt:lpstr>STEREOTYPIZACE </vt:lpstr>
      <vt:lpstr>Příklady</vt:lpstr>
      <vt:lpstr>DISKRIMINACE</vt:lpstr>
      <vt:lpstr>Formy diskriminace</vt:lpstr>
      <vt:lpstr>Univerzální hodnoty</vt:lpstr>
      <vt:lpstr>Profesní hodnoty </vt:lpstr>
      <vt:lpstr>Osobní hodnoty</vt:lpstr>
      <vt:lpstr>Hodnoty sociální práce</vt:lpstr>
      <vt:lpstr>ANTIOPRESIVNÍ PRAXE</vt:lpstr>
      <vt:lpstr>AOP</vt:lpstr>
      <vt:lpstr>AOP (N. Thompson)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Values Class aims to introduce the social work value base and Thompson PCS model of Disadvantage in order to develop self awareness of the ethical tensions in delivering services.</dc:title>
  <dc:creator>Jayne</dc:creator>
  <cp:lastModifiedBy>monika punova</cp:lastModifiedBy>
  <cp:revision>70</cp:revision>
  <dcterms:created xsi:type="dcterms:W3CDTF">2011-06-02T16:32:16Z</dcterms:created>
  <dcterms:modified xsi:type="dcterms:W3CDTF">2024-08-26T14:22:19Z</dcterms:modified>
</cp:coreProperties>
</file>