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2"/>
  </p:notesMasterIdLst>
  <p:sldIdLst>
    <p:sldId id="293" r:id="rId5"/>
    <p:sldId id="257" r:id="rId6"/>
    <p:sldId id="294" r:id="rId7"/>
    <p:sldId id="261" r:id="rId8"/>
    <p:sldId id="262" r:id="rId9"/>
    <p:sldId id="263" r:id="rId10"/>
    <p:sldId id="328" r:id="rId11"/>
    <p:sldId id="264" r:id="rId12"/>
    <p:sldId id="266" r:id="rId13"/>
    <p:sldId id="351" r:id="rId14"/>
    <p:sldId id="267" r:id="rId15"/>
    <p:sldId id="361" r:id="rId16"/>
    <p:sldId id="362" r:id="rId17"/>
    <p:sldId id="363" r:id="rId18"/>
    <p:sldId id="332" r:id="rId19"/>
    <p:sldId id="364" r:id="rId20"/>
    <p:sldId id="365" r:id="rId21"/>
    <p:sldId id="273" r:id="rId22"/>
    <p:sldId id="274" r:id="rId23"/>
    <p:sldId id="366" r:id="rId24"/>
    <p:sldId id="276" r:id="rId25"/>
    <p:sldId id="277" r:id="rId26"/>
    <p:sldId id="278" r:id="rId27"/>
    <p:sldId id="324" r:id="rId28"/>
    <p:sldId id="340" r:id="rId29"/>
    <p:sldId id="343" r:id="rId30"/>
    <p:sldId id="279" r:id="rId31"/>
    <p:sldId id="280" r:id="rId32"/>
    <p:sldId id="338" r:id="rId33"/>
    <p:sldId id="339" r:id="rId34"/>
    <p:sldId id="360" r:id="rId35"/>
    <p:sldId id="313" r:id="rId36"/>
    <p:sldId id="314" r:id="rId37"/>
    <p:sldId id="315" r:id="rId38"/>
    <p:sldId id="357" r:id="rId39"/>
    <p:sldId id="356" r:id="rId40"/>
    <p:sldId id="286" r:id="rId41"/>
    <p:sldId id="346" r:id="rId42"/>
    <p:sldId id="292" r:id="rId43"/>
    <p:sldId id="317" r:id="rId44"/>
    <p:sldId id="358" r:id="rId45"/>
    <p:sldId id="287" r:id="rId46"/>
    <p:sldId id="288" r:id="rId47"/>
    <p:sldId id="289" r:id="rId48"/>
    <p:sldId id="347" r:id="rId49"/>
    <p:sldId id="291" r:id="rId50"/>
    <p:sldId id="299" r:id="rId5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67" roundtripDataSignature="AMtx7mgpFRNic1D66lnlxBmQCAdnyc7a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Mazancová" initials="DM" lastIdx="11" clrIdx="0">
    <p:extLst>
      <p:ext uri="{19B8F6BF-5375-455C-9EA6-DF929625EA0E}">
        <p15:presenceInfo xmlns:p15="http://schemas.microsoft.com/office/powerpoint/2012/main" userId="S-1-5-21-271893136-264475109-1824216404-1739" providerId="AD"/>
      </p:ext>
    </p:extLst>
  </p:cmAuthor>
  <p:cmAuthor id="2" name="Martina Nedomová" initials="MN" lastIdx="2" clrIdx="1">
    <p:extLst>
      <p:ext uri="{19B8F6BF-5375-455C-9EA6-DF929625EA0E}">
        <p15:presenceInfo xmlns:p15="http://schemas.microsoft.com/office/powerpoint/2012/main" userId="Martina Nedom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7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67" Type="http://customschemas.google.com/relationships/presentationmetadata" Target="meta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502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3ab934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613ab934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13ab9346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613ab9346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3ab93460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613ab934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13ab93460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613ab9346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13ab93460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613ab9346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c28b1a9b_1_16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70c28b1a9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13ab9346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g613ab9346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13ab93460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613ab9346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61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09c9f94a8_0_1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609c9f94a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13ab93460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613ab934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83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0a5cf5ecd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60a5cf5ec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366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13ab93460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613ab9346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1607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13c9f950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613c9f950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809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09c77370a_1_23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g609c77370a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13ab93460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613ab9346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13ab9346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613ab934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3ab9346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" name="Google Shape;135;g613ab934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3ab93460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613ab9346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13ab9346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613ab9346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3ab93460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613ab934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15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obe.com/products/digitaledition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logs.adobe.com/digitalpublishing/supported-devic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-zdroje/bookpor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-zdroje/e-kniha-na-pockan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" TargetMode="External"/><Relationship Id="rId3" Type="http://schemas.openxmlformats.org/officeDocument/2006/relationships/hyperlink" Target="https://katalog.muni.cz/" TargetMode="External"/><Relationship Id="rId7" Type="http://schemas.openxmlformats.org/officeDocument/2006/relationships/hyperlink" Target="https://ezdroje.muni.cz/?lang=cs" TargetMode="External"/><Relationship Id="rId12" Type="http://schemas.openxmlformats.org/officeDocument/2006/relationships/hyperlink" Target="http://books.google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leph.nkp.cz/F/?func=file&amp;file_name=find-b&amp;local_base=skcm" TargetMode="External"/><Relationship Id="rId11" Type="http://schemas.openxmlformats.org/officeDocument/2006/relationships/hyperlink" Target="https://www.doabooks.org/" TargetMode="External"/><Relationship Id="rId5" Type="http://schemas.openxmlformats.org/officeDocument/2006/relationships/hyperlink" Target="http://www.jib.cz/" TargetMode="External"/><Relationship Id="rId10" Type="http://schemas.openxmlformats.org/officeDocument/2006/relationships/hyperlink" Target="http://www.oapen.org/home?brand=oapen" TargetMode="External"/><Relationship Id="rId4" Type="http://schemas.openxmlformats.org/officeDocument/2006/relationships/hyperlink" Target="https://www.knihovny.cz/" TargetMode="External"/><Relationship Id="rId9" Type="http://schemas.openxmlformats.org/officeDocument/2006/relationships/hyperlink" Target="https://knihovna.fss.muni.cz/e-zdroje/e-prezenck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edomova@fss.muni.cz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990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217604" y="2302011"/>
            <a:ext cx="7454516" cy="205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Základy práce s informačními zdroji pro studenty SPR</a:t>
            </a:r>
            <a:endParaRPr sz="4400" b="1"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4332303" y="5548544"/>
            <a:ext cx="4400597" cy="97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Martina Nedomová, </a:t>
            </a:r>
            <a:r>
              <a:rPr lang="cs-CZ" sz="5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000" b="1" dirty="0">
              <a:solidFill>
                <a:srgbClr val="3333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01335" y="5652600"/>
            <a:ext cx="3368389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200" b="1" i="0" u="none" strike="noStrike" cap="none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Brno, 17. 10. 2024</a:t>
            </a:r>
            <a:endParaRPr sz="2200" b="1" i="0" u="none" strike="noStrike" cap="none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404AC-43AE-418D-8AAF-B4C2AEDF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54811"/>
          </a:xfrm>
        </p:spPr>
        <p:txBody>
          <a:bodyPr/>
          <a:lstStyle/>
          <a:p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Research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Starters</a:t>
            </a:r>
            <a:endParaRPr lang="cs-CZ" sz="4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F784BAF0-844B-4F1E-8A65-E4CB6DFD4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634" y="1371522"/>
            <a:ext cx="7886700" cy="58790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sz="2000" dirty="0"/>
              <a:t>Funkce poskytuje </a:t>
            </a:r>
            <a:r>
              <a:rPr lang="cs-CZ" sz="2000" dirty="0" err="1"/>
              <a:t>prolinkovatelné</a:t>
            </a:r>
            <a:r>
              <a:rPr lang="cs-CZ" sz="2000" dirty="0"/>
              <a:t> odkazy na hesla včetně bibliografie na dané téma.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6B1E93-EC29-4F23-A80E-4B9AD6C12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5" r="1936" b="7751"/>
          <a:stretch/>
        </p:blipFill>
        <p:spPr>
          <a:xfrm>
            <a:off x="88490" y="2418255"/>
            <a:ext cx="9055510" cy="407461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FBCA373-59F6-459E-A965-A45585CA72EE}"/>
              </a:ext>
            </a:extLst>
          </p:cNvPr>
          <p:cNvSpPr/>
          <p:nvPr/>
        </p:nvSpPr>
        <p:spPr>
          <a:xfrm>
            <a:off x="2566218" y="3300984"/>
            <a:ext cx="4758814" cy="14971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803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13ab93460_0_55"/>
          <p:cNvSpPr txBox="1"/>
          <p:nvPr/>
        </p:nvSpPr>
        <p:spPr>
          <a:xfrm>
            <a:off x="414474" y="581700"/>
            <a:ext cx="8463711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  - </a:t>
            </a: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dohledávání  dostupných časopisů a knih na MU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7" name="Google Shape;167;g613ab93460_0_55"/>
          <p:cNvSpPr txBox="1"/>
          <p:nvPr/>
        </p:nvSpPr>
        <p:spPr>
          <a:xfrm>
            <a:off x="414475" y="2264734"/>
            <a:ext cx="8070306" cy="321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zjistit, zda má MU přístup k elektronické verzi daného časopisu nebo knihy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Je propojen s technologií A-to-Z Link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Resolver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(EBSCO Full Text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E922D1D3-B4FE-41B0-80BB-4B99C40E7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57" r="19260" b="18888"/>
          <a:stretch/>
        </p:blipFill>
        <p:spPr>
          <a:xfrm>
            <a:off x="169334" y="917856"/>
            <a:ext cx="5232399" cy="246618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556FDB9-79C9-4B7A-B2B5-A0645390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72" r="23226" b="24146"/>
          <a:stretch/>
        </p:blipFill>
        <p:spPr>
          <a:xfrm>
            <a:off x="76551" y="3326648"/>
            <a:ext cx="8974667" cy="35313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FBA7B29-1B27-45A8-B646-FD8BF412B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81" y="4314145"/>
            <a:ext cx="5388952" cy="511855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ACFE4CA0-33AE-4EC7-9FCD-668D16458645}"/>
              </a:ext>
            </a:extLst>
          </p:cNvPr>
          <p:cNvSpPr/>
          <p:nvPr/>
        </p:nvSpPr>
        <p:spPr>
          <a:xfrm flipV="1">
            <a:off x="169335" y="2396067"/>
            <a:ext cx="745066" cy="914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42083E29-A8C1-4B21-9A70-6815FD31B943}"/>
              </a:ext>
            </a:extLst>
          </p:cNvPr>
          <p:cNvCxnSpPr>
            <a:cxnSpLocks/>
          </p:cNvCxnSpPr>
          <p:nvPr/>
        </p:nvCxnSpPr>
        <p:spPr>
          <a:xfrm>
            <a:off x="914401" y="2487505"/>
            <a:ext cx="2451179" cy="186687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77;g613ab93460_0_60">
            <a:extLst>
              <a:ext uri="{FF2B5EF4-FFF2-40B4-BE49-F238E27FC236}">
                <a16:creationId xmlns:a16="http://schemas.microsoft.com/office/drawing/2014/main" id="{FBC68F17-00D5-4697-BB6A-FA08A849CD8E}"/>
              </a:ext>
            </a:extLst>
          </p:cNvPr>
          <p:cNvSpPr txBox="1"/>
          <p:nvPr/>
        </p:nvSpPr>
        <p:spPr>
          <a:xfrm>
            <a:off x="169334" y="5633447"/>
            <a:ext cx="3291621" cy="61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Zadání údajů o časopisu/knize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(titul, téma nebo ISSN/ISBN)</a:t>
            </a:r>
            <a:endParaRPr lang="cs-CZ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1BFAD90-5AFD-4B06-AD3B-FC91314A8EEE}"/>
              </a:ext>
            </a:extLst>
          </p:cNvPr>
          <p:cNvSpPr txBox="1"/>
          <p:nvPr/>
        </p:nvSpPr>
        <p:spPr>
          <a:xfrm>
            <a:off x="169334" y="160726"/>
            <a:ext cx="859814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  - dohledávání  dostupných časopisů a knih na MU</a:t>
            </a:r>
            <a:endParaRPr lang="cs-CZ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594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34F7F45-EF64-4CB1-9F58-DB05F8128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3" t="13950" r="22934" b="5391"/>
          <a:stretch/>
        </p:blipFill>
        <p:spPr>
          <a:xfrm>
            <a:off x="305605" y="1352509"/>
            <a:ext cx="8317286" cy="5505491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3C138F84-C47A-4DAD-90D2-05B8F89770BE}"/>
              </a:ext>
            </a:extLst>
          </p:cNvPr>
          <p:cNvSpPr/>
          <p:nvPr/>
        </p:nvSpPr>
        <p:spPr>
          <a:xfrm>
            <a:off x="1942875" y="1622436"/>
            <a:ext cx="1614196" cy="4058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C19012E-55C8-4FB4-B08E-4A2D48F01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651" y="2251161"/>
            <a:ext cx="587729" cy="4295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EE6A1F-623C-4BC7-B455-491362D4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09" y="4050890"/>
            <a:ext cx="1012723" cy="25572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C0C9DAD-BC8F-4094-8954-D324BD0C6963}"/>
              </a:ext>
            </a:extLst>
          </p:cNvPr>
          <p:cNvSpPr txBox="1"/>
          <p:nvPr/>
        </p:nvSpPr>
        <p:spPr>
          <a:xfrm>
            <a:off x="5931580" y="3936103"/>
            <a:ext cx="2603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konkrétního titulu – databáze, kde je časopis k dohledání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E733AA9-2982-4713-A58B-0D315B2D337B}"/>
              </a:ext>
            </a:extLst>
          </p:cNvPr>
          <p:cNvSpPr txBox="1"/>
          <p:nvPr/>
        </p:nvSpPr>
        <p:spPr>
          <a:xfrm>
            <a:off x="169334" y="160726"/>
            <a:ext cx="859814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  - dohledávání  dostupných časopisů a knih na MU – ukázka časopis</a:t>
            </a:r>
            <a:endParaRPr lang="cs-CZ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532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6D1EFD64-4863-487F-B75F-00F2C63C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365127"/>
            <a:ext cx="8901404" cy="819862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Publikace </a:t>
            </a:r>
            <a:r>
              <a:rPr lang="cs-CZ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dohledávání  dostupných časopisů a knih na MU </a:t>
            </a:r>
            <a:r>
              <a:rPr lang="pl-PL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 prolinkování do databáze ProQuest</a:t>
            </a:r>
            <a:endParaRPr lang="cs-CZ" sz="27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8FBF9A-6EF1-42B4-A3AB-BACACF3AA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7" t="13538" r="17527" b="4838"/>
          <a:stretch/>
        </p:blipFill>
        <p:spPr>
          <a:xfrm>
            <a:off x="235974" y="1329813"/>
            <a:ext cx="5938684" cy="41983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82328E-C4B0-45A8-9542-3807BED1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4" t="16786" r="27813" b="6372"/>
          <a:stretch/>
        </p:blipFill>
        <p:spPr>
          <a:xfrm>
            <a:off x="5097864" y="3429000"/>
            <a:ext cx="3810162" cy="3342967"/>
          </a:xfrm>
          <a:prstGeom prst="rect">
            <a:avLst/>
          </a:prstGeom>
        </p:spPr>
      </p:pic>
      <p:sp>
        <p:nvSpPr>
          <p:cNvPr id="10" name="Google Shape;194;g609c9f94a8_0_52">
            <a:extLst>
              <a:ext uri="{FF2B5EF4-FFF2-40B4-BE49-F238E27FC236}">
                <a16:creationId xmlns:a16="http://schemas.microsoft.com/office/drawing/2014/main" id="{A340D55B-2ED4-4AD7-B23D-19E2A16DA05F}"/>
              </a:ext>
            </a:extLst>
          </p:cNvPr>
          <p:cNvSpPr txBox="1"/>
          <p:nvPr/>
        </p:nvSpPr>
        <p:spPr>
          <a:xfrm>
            <a:off x="6123090" y="2185220"/>
            <a:ext cx="2836505" cy="96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20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 – dostupné od r. 1995 -současnost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A0791A9-4C5A-451E-A5E6-8D48150E938A}"/>
              </a:ext>
            </a:extLst>
          </p:cNvPr>
          <p:cNvSpPr/>
          <p:nvPr/>
        </p:nvSpPr>
        <p:spPr>
          <a:xfrm>
            <a:off x="5097864" y="3618271"/>
            <a:ext cx="309878" cy="138634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44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65390B-A821-49FD-B2D9-2B6BE4C02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0" r="1326" b="3955"/>
          <a:stretch/>
        </p:blipFill>
        <p:spPr>
          <a:xfrm>
            <a:off x="60649" y="1444752"/>
            <a:ext cx="9022702" cy="5321808"/>
          </a:xfrm>
          <a:prstGeom prst="rect">
            <a:avLst/>
          </a:prstGeom>
        </p:spPr>
      </p:pic>
      <p:sp>
        <p:nvSpPr>
          <p:cNvPr id="6" name="Google Shape;194;g609c9f94a8_0_52">
            <a:extLst>
              <a:ext uri="{FF2B5EF4-FFF2-40B4-BE49-F238E27FC236}">
                <a16:creationId xmlns:a16="http://schemas.microsoft.com/office/drawing/2014/main" id="{4141BFD1-6122-44BA-9EA4-0A76BFA998BD}"/>
              </a:ext>
            </a:extLst>
          </p:cNvPr>
          <p:cNvSpPr txBox="1"/>
          <p:nvPr/>
        </p:nvSpPr>
        <p:spPr>
          <a:xfrm>
            <a:off x="5965704" y="2875188"/>
            <a:ext cx="2836505" cy="96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20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 – dostupné od r. 1988 - 2012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3D7C07-E0E5-4563-A4D4-BF494514C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0" t="13600" r="22899" b="8178"/>
          <a:stretch/>
        </p:blipFill>
        <p:spPr>
          <a:xfrm>
            <a:off x="5469676" y="3927348"/>
            <a:ext cx="3553026" cy="2752344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F301BB3-D619-48DC-A990-F323B2F1F364}"/>
              </a:ext>
            </a:extLst>
          </p:cNvPr>
          <p:cNvSpPr/>
          <p:nvPr/>
        </p:nvSpPr>
        <p:spPr>
          <a:xfrm>
            <a:off x="5650992" y="3941064"/>
            <a:ext cx="1444752" cy="2743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14F53B8B-E585-47B9-A0B0-2FDAF234B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365127"/>
            <a:ext cx="8901404" cy="819862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Publikace </a:t>
            </a:r>
            <a:r>
              <a:rPr lang="cs-CZ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dohledávání  dostupných časopisů a knih na MU </a:t>
            </a:r>
            <a:r>
              <a:rPr lang="pl-PL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 prolinkování do databáze ProQuest</a:t>
            </a: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354277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11C6E89-0F74-4512-831D-2BC69F358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" t="13345" r="28818" b="4456"/>
          <a:stretch/>
        </p:blipFill>
        <p:spPr>
          <a:xfrm>
            <a:off x="228355" y="1216740"/>
            <a:ext cx="8537103" cy="5514333"/>
          </a:xfrm>
          <a:prstGeom prst="rect">
            <a:avLst/>
          </a:prstGeom>
          <a:ln w="19050">
            <a:noFill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B2F4AD9-3774-4ED3-99BB-4C143079D28A}"/>
              </a:ext>
            </a:extLst>
          </p:cNvPr>
          <p:cNvSpPr/>
          <p:nvPr/>
        </p:nvSpPr>
        <p:spPr>
          <a:xfrm>
            <a:off x="3583368" y="2337816"/>
            <a:ext cx="4734722" cy="3955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0CF4955-1534-4FDF-A644-12AD58F4602E}"/>
              </a:ext>
            </a:extLst>
          </p:cNvPr>
          <p:cNvSpPr/>
          <p:nvPr/>
        </p:nvSpPr>
        <p:spPr>
          <a:xfrm>
            <a:off x="3684695" y="3973907"/>
            <a:ext cx="737118" cy="1943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FD5CC1F-732C-4BFD-ABC3-1631BB952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57" t="20227" r="31961" b="22999"/>
          <a:stretch/>
        </p:blipFill>
        <p:spPr>
          <a:xfrm>
            <a:off x="228355" y="2893586"/>
            <a:ext cx="2786279" cy="2160639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EAA23D4-B115-4056-92D7-CAB6800B9573}"/>
              </a:ext>
            </a:extLst>
          </p:cNvPr>
          <p:cNvCxnSpPr/>
          <p:nvPr/>
        </p:nvCxnSpPr>
        <p:spPr>
          <a:xfrm>
            <a:off x="3014634" y="459166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pojnice: pravoúhlá 13">
            <a:extLst>
              <a:ext uri="{FF2B5EF4-FFF2-40B4-BE49-F238E27FC236}">
                <a16:creationId xmlns:a16="http://schemas.microsoft.com/office/drawing/2014/main" id="{144125AE-B14A-413A-9B87-60DCED8E3CFD}"/>
              </a:ext>
            </a:extLst>
          </p:cNvPr>
          <p:cNvCxnSpPr>
            <a:cxnSpLocks/>
          </p:cNvCxnSpPr>
          <p:nvPr/>
        </p:nvCxnSpPr>
        <p:spPr>
          <a:xfrm>
            <a:off x="3014634" y="2984927"/>
            <a:ext cx="2373443" cy="790660"/>
          </a:xfrm>
          <a:prstGeom prst="bentConnector3">
            <a:avLst>
              <a:gd name="adj1" fmla="val 68642"/>
            </a:avLst>
          </a:prstGeom>
          <a:ln w="158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3DF61CC-7246-4DFC-9E9B-C913CC2DFB2E}"/>
              </a:ext>
            </a:extLst>
          </p:cNvPr>
          <p:cNvSpPr txBox="1"/>
          <p:nvPr/>
        </p:nvSpPr>
        <p:spPr>
          <a:xfrm>
            <a:off x="169334" y="160726"/>
            <a:ext cx="859814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  - dohledávání  dostupných časopisů a knih na MU – ukázka kniha</a:t>
            </a:r>
            <a:endParaRPr lang="cs-CZ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107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16B072F-DF99-41FF-8B08-662481EE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0" y="365127"/>
            <a:ext cx="8806392" cy="819862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Publikace  – </a:t>
            </a:r>
            <a:r>
              <a:rPr lang="pl-PL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prolinkování do databáze Sage Knowledge</a:t>
            </a:r>
            <a:endParaRPr lang="cs-CZ" sz="29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AE1502E-FA41-4026-B051-1EF62D7B4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3" t="13537" r="24086" b="9426"/>
          <a:stretch/>
        </p:blipFill>
        <p:spPr>
          <a:xfrm>
            <a:off x="216310" y="1307690"/>
            <a:ext cx="5122606" cy="39624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0ECAB5-6093-4836-98E9-DD8B878B1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4" t="12581" r="25161" b="7133"/>
          <a:stretch/>
        </p:blipFill>
        <p:spPr>
          <a:xfrm>
            <a:off x="5011141" y="2976056"/>
            <a:ext cx="4011561" cy="3803286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DDC9167F-5095-4956-80F6-3C70036F1FFA}"/>
              </a:ext>
            </a:extLst>
          </p:cNvPr>
          <p:cNvSpPr/>
          <p:nvPr/>
        </p:nvSpPr>
        <p:spPr>
          <a:xfrm>
            <a:off x="7354529" y="3637935"/>
            <a:ext cx="1359703" cy="5014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352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613ab93460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613ab93460_0_66"/>
          <p:cNvSpPr txBox="1"/>
          <p:nvPr/>
        </p:nvSpPr>
        <p:spPr>
          <a:xfrm>
            <a:off x="1625075" y="2197425"/>
            <a:ext cx="5866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FFFF"/>
                </a:solidFill>
              </a:rPr>
              <a:t>Elektronické knihy</a:t>
            </a:r>
            <a:endParaRPr sz="7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13ab93460_0_7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Colection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8" name="Google Shape;228;g613ab93460_0_71"/>
          <p:cNvSpPr txBox="1"/>
          <p:nvPr/>
        </p:nvSpPr>
        <p:spPr>
          <a:xfrm>
            <a:off x="522143" y="1435608"/>
            <a:ext cx="7885813" cy="51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just"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Multioborová kolekce e-</a:t>
            </a:r>
            <a:r>
              <a:rPr 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MU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od předních vydavatelů odborné a vědecké literatury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Elsevier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Science, Oxford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MIT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Sage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Wiley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" lvl="0" algn="just">
              <a:buSzPts val="2400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07340">
              <a:buSzPts val="2400"/>
              <a:buChar char="❑"/>
            </a:pP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Více než 246.000 e-knih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Ukládání do složky (pro trvalé uložení je zapotřebí si založit účet v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EBSCO)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čtení přes Adobe Digital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Editions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Sdílení s dalšími uživateli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do Citace.com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EndNote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07"/>
            <a:ext cx="9144000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28650" y="309094"/>
            <a:ext cx="7886700" cy="70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cs-CZ" sz="30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Práce EIZ II. - osnova lekce</a:t>
            </a:r>
            <a:endParaRPr sz="3000" b="1" dirty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628650" y="1171977"/>
            <a:ext cx="8038832" cy="547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23999" lvl="0" indent="-323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EBSCO Discovery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Service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databáze elektronických 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praktické vyhledávání ve vybraných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db</a:t>
            </a: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e-knih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praktická cvičení </a:t>
            </a:r>
            <a:r>
              <a:rPr lang="cs-CZ" sz="3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(slouží k „poznání“ databází, pomůže Vám to při zpracování rešerše a při další práci s informačními zdroji)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rešerše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endParaRPr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5E47A85-29DF-4D5D-A001-5C061AADC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3" r="15484" b="6368"/>
          <a:stretch/>
        </p:blipFill>
        <p:spPr>
          <a:xfrm>
            <a:off x="0" y="902110"/>
            <a:ext cx="9144000" cy="44245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8EB5C4-3255-4D4F-BCE4-9215B9BE3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0" t="13978" r="19247" b="5030"/>
          <a:stretch/>
        </p:blipFill>
        <p:spPr>
          <a:xfrm>
            <a:off x="163485" y="3429000"/>
            <a:ext cx="3923070" cy="329793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7C2705F-7C07-405B-8E5E-1E42C02E3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90" t="31888" r="40323" b="23190"/>
          <a:stretch/>
        </p:blipFill>
        <p:spPr>
          <a:xfrm>
            <a:off x="7644518" y="4797310"/>
            <a:ext cx="1499482" cy="2060690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FEEF84-4C2B-492F-90DB-200766338C32}"/>
              </a:ext>
            </a:extLst>
          </p:cNvPr>
          <p:cNvCxnSpPr>
            <a:cxnSpLocks/>
          </p:cNvCxnSpPr>
          <p:nvPr/>
        </p:nvCxnSpPr>
        <p:spPr>
          <a:xfrm flipH="1">
            <a:off x="3087330" y="2192594"/>
            <a:ext cx="1162710" cy="123640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Nadpis 4">
            <a:extLst>
              <a:ext uri="{FF2B5EF4-FFF2-40B4-BE49-F238E27FC236}">
                <a16:creationId xmlns:a16="http://schemas.microsoft.com/office/drawing/2014/main" id="{25C568B9-22C3-4546-8002-89BE5010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2" y="111969"/>
            <a:ext cx="8369558" cy="586122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EBSCO </a:t>
            </a:r>
            <a:r>
              <a:rPr lang="cs-CZ" sz="28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</a:t>
            </a:r>
            <a:r>
              <a:rPr lang="cs-CZ" sz="28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Academic</a:t>
            </a:r>
            <a:r>
              <a:rPr lang="cs-CZ" sz="28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Collection</a:t>
            </a:r>
            <a:endParaRPr lang="cs-CZ" sz="28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B3C46686-DBC1-4A10-97A4-B8ED08B16C6A}"/>
              </a:ext>
            </a:extLst>
          </p:cNvPr>
          <p:cNvSpPr/>
          <p:nvPr/>
        </p:nvSpPr>
        <p:spPr>
          <a:xfrm>
            <a:off x="2811471" y="1141872"/>
            <a:ext cx="1548881" cy="3219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171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3ab93460_0_77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Výpůjčka e-knih - Adobe Digital </a:t>
            </a:r>
            <a:r>
              <a:rPr lang="cs-CZ" sz="3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1" name="Google Shape;241;g613ab93460_0_77"/>
          <p:cNvSpPr txBox="1"/>
          <p:nvPr/>
        </p:nvSpPr>
        <p:spPr>
          <a:xfrm>
            <a:off x="503275" y="2254400"/>
            <a:ext cx="80814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 stažení (vypůjčení) e-knih je potřebné nainstalovat do počítače 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Editions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aktivovat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AdobeID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E-knihy lze stáhnout do kteréhokoliv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zařízení, které podporuje 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Editions</a:t>
            </a: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Možnost číst knihy na zařízení s OS Android (android market)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iPad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42" name="Google Shape;242;g613ab93460_0_77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613ab93460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613ab93460_0_83"/>
          <p:cNvSpPr txBox="1"/>
          <p:nvPr/>
        </p:nvSpPr>
        <p:spPr>
          <a:xfrm>
            <a:off x="403925" y="1503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4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9" name="Google Shape;249;g613ab93460_0_83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613ab93460_0_83" descr="ADE verz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8688"/>
            <a:ext cx="9144000" cy="592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13ab93460_0_91"/>
          <p:cNvSpPr txBox="1"/>
          <p:nvPr/>
        </p:nvSpPr>
        <p:spPr>
          <a:xfrm>
            <a:off x="403925" y="150300"/>
            <a:ext cx="83961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2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otevřená kniha</a:t>
            </a:r>
            <a:endParaRPr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6" name="Google Shape;256;g613ab93460_0_9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613ab93460_0_91" descr="ADE verze 2 otevrena kniha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13" y="1357300"/>
            <a:ext cx="8215313" cy="55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c28b1a9b_1_163"/>
          <p:cNvSpPr txBox="1">
            <a:spLocks noGrp="1"/>
          </p:cNvSpPr>
          <p:nvPr>
            <p:ph type="title"/>
          </p:nvPr>
        </p:nvSpPr>
        <p:spPr>
          <a:xfrm>
            <a:off x="487150" y="3947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r>
              <a:rPr lang="cs-CZ" sz="32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endParaRPr sz="40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70c28b1a9b_1_163"/>
          <p:cNvSpPr txBox="1"/>
          <p:nvPr/>
        </p:nvSpPr>
        <p:spPr>
          <a:xfrm>
            <a:off x="433925" y="1169725"/>
            <a:ext cx="8554627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digitální knihovna s více než 5000 e-knihami nakladatelství   </a:t>
            </a:r>
            <a:r>
              <a:rPr lang="cs-CZ" sz="2400" dirty="0" err="1">
                <a:solidFill>
                  <a:schemeClr val="dk1"/>
                </a:solidFill>
              </a:rPr>
              <a:t>Sage</a:t>
            </a: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400" dirty="0" err="1">
                <a:solidFill>
                  <a:schemeClr val="dk1"/>
                </a:solidFill>
              </a:rPr>
              <a:t>Publications</a:t>
            </a:r>
            <a:r>
              <a:rPr lang="cs-CZ" sz="2400" dirty="0">
                <a:solidFill>
                  <a:schemeClr val="dk1"/>
                </a:solidFill>
              </a:rPr>
              <a:t> (</a:t>
            </a:r>
            <a:r>
              <a:rPr lang="en-US" sz="2400" dirty="0">
                <a:solidFill>
                  <a:schemeClr val="dk1"/>
                </a:solidFill>
              </a:rPr>
              <a:t>SAGE Knowledge Complete Books and Reference Collection</a:t>
            </a:r>
            <a:r>
              <a:rPr lang="cs-CZ" sz="2400" dirty="0">
                <a:solidFill>
                  <a:schemeClr val="dk1"/>
                </a:solidFill>
              </a:rPr>
              <a:t>)</a:t>
            </a: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 kolekce:</a:t>
            </a:r>
            <a:endParaRPr sz="2400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Counseling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Psychotherapy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Geography</a:t>
            </a:r>
            <a:r>
              <a:rPr lang="cs-CZ" sz="2400" i="1" dirty="0">
                <a:solidFill>
                  <a:schemeClr val="dk1"/>
                </a:solidFill>
              </a:rPr>
              <a:t>, </a:t>
            </a:r>
            <a:r>
              <a:rPr lang="cs-CZ" sz="2400" i="1" dirty="0" err="1">
                <a:solidFill>
                  <a:schemeClr val="dk1"/>
                </a:solidFill>
              </a:rPr>
              <a:t>Earth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Environmental</a:t>
            </a:r>
            <a:r>
              <a:rPr lang="cs-CZ" sz="2400" i="1" dirty="0">
                <a:solidFill>
                  <a:schemeClr val="dk1"/>
                </a:solidFill>
              </a:rPr>
              <a:t> Science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Health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Social</a:t>
            </a:r>
            <a:r>
              <a:rPr lang="cs-CZ" sz="2400" i="1" dirty="0">
                <a:solidFill>
                  <a:schemeClr val="dk1"/>
                </a:solidFill>
              </a:rPr>
              <a:t> Care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b="1" i="1" dirty="0">
                <a:solidFill>
                  <a:schemeClr val="dk1"/>
                </a:solidFill>
              </a:rPr>
              <a:t>Media, </a:t>
            </a:r>
            <a:r>
              <a:rPr lang="cs-CZ" sz="2400" b="1" i="1" dirty="0" err="1">
                <a:solidFill>
                  <a:schemeClr val="dk1"/>
                </a:solidFill>
              </a:rPr>
              <a:t>Communication</a:t>
            </a:r>
            <a:r>
              <a:rPr lang="cs-CZ" sz="2400" b="1" i="1" dirty="0">
                <a:solidFill>
                  <a:schemeClr val="dk1"/>
                </a:solidFill>
              </a:rPr>
              <a:t> &amp; </a:t>
            </a:r>
            <a:r>
              <a:rPr lang="cs-CZ" sz="2400" b="1" i="1" dirty="0" err="1">
                <a:solidFill>
                  <a:schemeClr val="dk1"/>
                </a:solidFill>
              </a:rPr>
              <a:t>Cultural</a:t>
            </a: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b="1" i="1" dirty="0" err="1">
                <a:solidFill>
                  <a:schemeClr val="dk1"/>
                </a:solidFill>
              </a:rPr>
              <a:t>Studies</a:t>
            </a:r>
            <a:endParaRPr sz="2400" b="1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Politics</a:t>
            </a:r>
            <a:r>
              <a:rPr lang="cs-CZ" sz="2400" i="1" dirty="0">
                <a:solidFill>
                  <a:schemeClr val="dk1"/>
                </a:solidFill>
              </a:rPr>
              <a:t> and International Relations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Psychology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Sociology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95DC2CA-D660-492A-A525-F036B1B1A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905"/>
            <a:ext cx="9144000" cy="610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3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ED4A3F00-B281-42BC-950E-5B242E38A9C3}"/>
              </a:ext>
            </a:extLst>
          </p:cNvPr>
          <p:cNvSpPr txBox="1"/>
          <p:nvPr/>
        </p:nvSpPr>
        <p:spPr>
          <a:xfrm>
            <a:off x="5514392" y="1101012"/>
            <a:ext cx="332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Práce s e-knihou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4FE739-8A9C-49B8-83B8-16BFF9751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12681" r="24969" b="8564"/>
          <a:stretch/>
        </p:blipFill>
        <p:spPr>
          <a:xfrm>
            <a:off x="118437" y="0"/>
            <a:ext cx="4611086" cy="40507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F50504-9956-46D8-B389-038386A26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3" t="12399" r="24970" b="8846"/>
          <a:stretch/>
        </p:blipFill>
        <p:spPr>
          <a:xfrm>
            <a:off x="4572000" y="2581480"/>
            <a:ext cx="4393372" cy="405079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BA7B1F4-22D8-41CF-BD8A-F54CC872391D}"/>
              </a:ext>
            </a:extLst>
          </p:cNvPr>
          <p:cNvSpPr/>
          <p:nvPr/>
        </p:nvSpPr>
        <p:spPr>
          <a:xfrm>
            <a:off x="7995216" y="3429000"/>
            <a:ext cx="485192" cy="429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AA48911-D1D3-47D1-B120-2B8A2B7B804B}"/>
              </a:ext>
            </a:extLst>
          </p:cNvPr>
          <p:cNvCxnSpPr>
            <a:cxnSpLocks/>
          </p:cNvCxnSpPr>
          <p:nvPr/>
        </p:nvCxnSpPr>
        <p:spPr>
          <a:xfrm flipH="1">
            <a:off x="2818491" y="3920930"/>
            <a:ext cx="5419321" cy="1710613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B9A50EEE-7F2D-4014-A178-0955802D7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41" t="14911" r="32971" b="3651"/>
          <a:stretch/>
        </p:blipFill>
        <p:spPr>
          <a:xfrm>
            <a:off x="906188" y="4238172"/>
            <a:ext cx="1912303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5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13ab93460_0_109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endParaRPr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Google Shape;264;g613ab93460_0_109"/>
          <p:cNvSpPr txBox="1"/>
          <p:nvPr/>
        </p:nvSpPr>
        <p:spPr>
          <a:xfrm>
            <a:off x="503275" y="1949600"/>
            <a:ext cx="820479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Máme zakoupeno cca 80 e-knih z oblasti mediálních studií a žurnalistiky a z environmentálních studií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lvl="0">
              <a:spcBef>
                <a:spcPts val="600"/>
              </a:spcBef>
              <a:buClr>
                <a:schemeClr val="dk1"/>
              </a:buClr>
              <a:buSzPts val="2400"/>
            </a:pPr>
            <a:r>
              <a:rPr lang="cs-CZ" sz="2000" dirty="0">
                <a:solidFill>
                  <a:schemeClr val="dk1"/>
                </a:solidFill>
              </a:rPr>
              <a:t>Pozn. po zadání klíčového slova si můžete mezi vyhledanými výsledky zakoupené knihy vyfiltrovat pomocí "</a:t>
            </a:r>
            <a:r>
              <a:rPr lang="cs-CZ" sz="2000" i="1" dirty="0">
                <a:solidFill>
                  <a:schemeClr val="dk1"/>
                </a:solidFill>
              </a:rPr>
              <a:t>Show </a:t>
            </a:r>
            <a:r>
              <a:rPr lang="cs-CZ" sz="2000" i="1" dirty="0" err="1">
                <a:solidFill>
                  <a:schemeClr val="dk1"/>
                </a:solidFill>
              </a:rPr>
              <a:t>content</a:t>
            </a:r>
            <a:r>
              <a:rPr lang="cs-CZ" sz="2000" i="1" dirty="0">
                <a:solidFill>
                  <a:schemeClr val="dk1"/>
                </a:solidFill>
              </a:rPr>
              <a:t> I </a:t>
            </a:r>
            <a:r>
              <a:rPr lang="cs-CZ" sz="2000" i="1" dirty="0" err="1">
                <a:solidFill>
                  <a:schemeClr val="dk1"/>
                </a:solidFill>
              </a:rPr>
              <a:t>have</a:t>
            </a:r>
            <a:r>
              <a:rPr lang="cs-CZ" sz="2000" i="1" dirty="0">
                <a:solidFill>
                  <a:schemeClr val="dk1"/>
                </a:solidFill>
              </a:rPr>
              <a:t> </a:t>
            </a:r>
            <a:r>
              <a:rPr lang="cs-CZ" sz="2000" i="1" dirty="0" err="1">
                <a:solidFill>
                  <a:schemeClr val="dk1"/>
                </a:solidFill>
              </a:rPr>
              <a:t>access</a:t>
            </a:r>
            <a:r>
              <a:rPr lang="cs-CZ" sz="2000" i="1" dirty="0">
                <a:solidFill>
                  <a:schemeClr val="dk1"/>
                </a:solidFill>
              </a:rPr>
              <a:t> to</a:t>
            </a:r>
            <a:r>
              <a:rPr lang="cs-CZ" sz="2000" dirty="0">
                <a:solidFill>
                  <a:schemeClr val="dk1"/>
                </a:solidFill>
              </a:rPr>
              <a:t>".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65" name="Google Shape;265;g613ab93460_0_109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AE6C25-FDCB-401F-8745-64D6673B8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86" r="1621" b="3754"/>
          <a:stretch/>
        </p:blipFill>
        <p:spPr>
          <a:xfrm>
            <a:off x="0" y="284205"/>
            <a:ext cx="9017344" cy="515276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1966D28-604B-44EA-B084-0A522BDB3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0" t="12489" r="23500" b="5911"/>
          <a:stretch/>
        </p:blipFill>
        <p:spPr>
          <a:xfrm>
            <a:off x="301752" y="87026"/>
            <a:ext cx="8119872" cy="6496654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7E28E5A1-0917-4D36-9B6F-3EFE169D0715}"/>
              </a:ext>
            </a:extLst>
          </p:cNvPr>
          <p:cNvSpPr/>
          <p:nvPr/>
        </p:nvSpPr>
        <p:spPr>
          <a:xfrm>
            <a:off x="2249424" y="274320"/>
            <a:ext cx="2093976" cy="393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69B9A8D-8F2F-4A84-B2FC-B504A416C562}"/>
              </a:ext>
            </a:extLst>
          </p:cNvPr>
          <p:cNvSpPr/>
          <p:nvPr/>
        </p:nvSpPr>
        <p:spPr>
          <a:xfrm>
            <a:off x="2519172" y="2176272"/>
            <a:ext cx="1554480" cy="512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6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286100" y="1929000"/>
            <a:ext cx="6571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SzPts val="6000"/>
            </a:pPr>
            <a:r>
              <a:rPr lang="cs-CZ" sz="6000" b="1" dirty="0">
                <a:solidFill>
                  <a:schemeClr val="bg1"/>
                </a:solidFill>
              </a:rPr>
              <a:t>EDS</a:t>
            </a:r>
            <a:endParaRPr sz="6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54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56E8C-DD1C-4FAD-8F58-50E3C0AD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09" y="346466"/>
            <a:ext cx="8584163" cy="1193086"/>
          </a:xfrm>
        </p:spPr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b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</a:t>
            </a:r>
            <a:r>
              <a:rPr lang="cs-CZ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6767FC-61F7-4802-AC97-52B64794B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5" t="13265" r="17645" b="5734"/>
          <a:stretch/>
        </p:blipFill>
        <p:spPr>
          <a:xfrm>
            <a:off x="530352" y="1614841"/>
            <a:ext cx="7662672" cy="5098763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364BE110-EDAF-4EC0-B4AB-DCA3434FED3A}"/>
              </a:ext>
            </a:extLst>
          </p:cNvPr>
          <p:cNvSpPr/>
          <p:nvPr/>
        </p:nvSpPr>
        <p:spPr>
          <a:xfrm>
            <a:off x="4434840" y="3180425"/>
            <a:ext cx="1017036" cy="497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936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09c9f94a8_0_111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Bookport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Google Shape;279;g609c9f94a8_0_111"/>
          <p:cNvSpPr txBox="1"/>
          <p:nvPr/>
        </p:nvSpPr>
        <p:spPr>
          <a:xfrm>
            <a:off x="503274" y="1494971"/>
            <a:ext cx="8347775" cy="509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92100" algn="just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on-line knihovna, ve které můžete číst na počítači, tabletu nebo mobilním telefonu tisíce českých knih od nakladatelství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Portál, Jota,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Galén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Karolinum a další. Nyní k dispozici kolekce 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Psychologie a pedagogika, Společenské vědy, Podnikání, ekonomie, finance, Právo, daně, účetnictví.</a:t>
            </a:r>
          </a:p>
          <a:p>
            <a:pPr marL="50800" lvl="0" algn="just">
              <a:buClr>
                <a:schemeClr val="dk1"/>
              </a:buClr>
              <a:buSzPts val="2400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Institucionální přihlášení přes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eduID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pomocí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primárního hesla, není potřeba ani vzdálený přístup.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Návody na přihlášení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51E187E-155F-4600-935F-BB708674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970" b="3960"/>
          <a:stretch/>
        </p:blipFill>
        <p:spPr>
          <a:xfrm>
            <a:off x="0" y="266331"/>
            <a:ext cx="9055223" cy="4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67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64A8D0-38C6-43F6-9C22-B122AFBF6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79" t="12157" r="37379" b="68166"/>
          <a:stretch/>
        </p:blipFill>
        <p:spPr>
          <a:xfrm>
            <a:off x="448322" y="4039339"/>
            <a:ext cx="2308194" cy="10120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AAD4E2-C713-40DD-9B18-D0A9E0B44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5" t="9699" r="18156" b="7929"/>
          <a:stretch/>
        </p:blipFill>
        <p:spPr>
          <a:xfrm>
            <a:off x="4727358" y="4168065"/>
            <a:ext cx="3793294" cy="2689934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A5DE9C9-607A-48B8-8138-5966DBF105B3}"/>
              </a:ext>
            </a:extLst>
          </p:cNvPr>
          <p:cNvCxnSpPr>
            <a:cxnSpLocks/>
          </p:cNvCxnSpPr>
          <p:nvPr/>
        </p:nvCxnSpPr>
        <p:spPr>
          <a:xfrm>
            <a:off x="2671068" y="4464298"/>
            <a:ext cx="2140629" cy="18210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4CDCFE8-FE53-4F61-8625-E66C5167C015}"/>
              </a:ext>
            </a:extLst>
          </p:cNvPr>
          <p:cNvSpPr/>
          <p:nvPr/>
        </p:nvSpPr>
        <p:spPr>
          <a:xfrm>
            <a:off x="4736235" y="6123372"/>
            <a:ext cx="1935333" cy="559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B8A739-13BE-46A9-9240-C5BC50DAD663}"/>
              </a:ext>
            </a:extLst>
          </p:cNvPr>
          <p:cNvSpPr txBox="1"/>
          <p:nvPr/>
        </p:nvSpPr>
        <p:spPr>
          <a:xfrm>
            <a:off x="448322" y="5610687"/>
            <a:ext cx="32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Přihlášení do </a:t>
            </a:r>
            <a:r>
              <a:rPr lang="cs-CZ" sz="2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Bookportu</a:t>
            </a:r>
            <a:endParaRPr lang="cs-CZ" sz="2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C3E178-2D04-40ED-BDE0-50E21ECEA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3815792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A7248FDB-C2F7-4169-A0E1-31DAC32C00A2}"/>
              </a:ext>
            </a:extLst>
          </p:cNvPr>
          <p:cNvSpPr/>
          <p:nvPr/>
        </p:nvSpPr>
        <p:spPr>
          <a:xfrm>
            <a:off x="3187083" y="2938509"/>
            <a:ext cx="2942948" cy="692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A39AC94E-F422-4977-84B6-FBEBCDF30278}"/>
              </a:ext>
            </a:extLst>
          </p:cNvPr>
          <p:cNvCxnSpPr>
            <a:stCxn id="10" idx="2"/>
          </p:cNvCxnSpPr>
          <p:nvPr/>
        </p:nvCxnSpPr>
        <p:spPr>
          <a:xfrm flipH="1">
            <a:off x="2467992" y="3284738"/>
            <a:ext cx="719091" cy="7146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7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B2EB39-C6A6-431F-9C07-D985679E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t="9568" r="1165" b="7065"/>
          <a:stretch/>
        </p:blipFill>
        <p:spPr>
          <a:xfrm>
            <a:off x="0" y="0"/>
            <a:ext cx="6740597" cy="3577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03E754-4C13-40EE-90A5-09E5CFEE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9775" r="16893" b="3096"/>
          <a:stretch/>
        </p:blipFill>
        <p:spPr>
          <a:xfrm>
            <a:off x="4572000" y="3551067"/>
            <a:ext cx="4445718" cy="330031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87FEA54-3352-4713-B870-1100680F05F5}"/>
              </a:ext>
            </a:extLst>
          </p:cNvPr>
          <p:cNvSpPr/>
          <p:nvPr/>
        </p:nvSpPr>
        <p:spPr>
          <a:xfrm>
            <a:off x="4500979" y="6620"/>
            <a:ext cx="958788" cy="27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CC3D295-D6A2-469E-A641-307DBE3AE42B}"/>
              </a:ext>
            </a:extLst>
          </p:cNvPr>
          <p:cNvSpPr/>
          <p:nvPr/>
        </p:nvSpPr>
        <p:spPr>
          <a:xfrm>
            <a:off x="2991775" y="2308194"/>
            <a:ext cx="834501" cy="1120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1EF9D97-8657-4EB0-A1B0-A14DCA37CB46}"/>
              </a:ext>
            </a:extLst>
          </p:cNvPr>
          <p:cNvCxnSpPr/>
          <p:nvPr/>
        </p:nvCxnSpPr>
        <p:spPr>
          <a:xfrm>
            <a:off x="3284738" y="3429000"/>
            <a:ext cx="1287262" cy="15780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939AA8-FB99-45F3-9209-FAA522699A65}"/>
              </a:ext>
            </a:extLst>
          </p:cNvPr>
          <p:cNvSpPr txBox="1"/>
          <p:nvPr/>
        </p:nvSpPr>
        <p:spPr>
          <a:xfrm>
            <a:off x="630315" y="4906763"/>
            <a:ext cx="291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26650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F1227-FF1F-44CE-888A-392AE13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4280"/>
          </a:xfrm>
        </p:spPr>
        <p:txBody>
          <a:bodyPr>
            <a:normAutofit fontScale="90000"/>
          </a:bodyPr>
          <a:lstStyle/>
          <a:p>
            <a:pPr algn="just"/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– 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vybrané tituly z kolekce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kolekce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Social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Sciences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&amp;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Humanities</a:t>
            </a:r>
            <a:endParaRPr lang="cs-CZ" sz="28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7E0A05-2FDC-4374-9408-585EBC834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4" r="970" b="3959"/>
          <a:stretch/>
        </p:blipFill>
        <p:spPr>
          <a:xfrm>
            <a:off x="44388" y="1690689"/>
            <a:ext cx="9055223" cy="47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5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CE1F0-561A-4113-B37F-2E75ECBE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ECDACA-E1DA-46E1-9C3B-3E018C4F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4" t="11632" r="2449" b="4465"/>
          <a:stretch/>
        </p:blipFill>
        <p:spPr>
          <a:xfrm>
            <a:off x="4012164" y="3712194"/>
            <a:ext cx="4732794" cy="2679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C9444E-E078-49D5-84B6-4195AE69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5" t="13075" r="26277" b="32946"/>
          <a:stretch/>
        </p:blipFill>
        <p:spPr>
          <a:xfrm>
            <a:off x="167951" y="1175657"/>
            <a:ext cx="491723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8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13ab93460_0_14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 err="1">
                <a:solidFill>
                  <a:srgbClr val="0000DC"/>
                </a:solidFill>
              </a:rPr>
              <a:t>Demand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Driven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Acquisition</a:t>
            </a:r>
            <a:r>
              <a:rPr lang="cs-CZ" sz="3600" b="1" dirty="0">
                <a:solidFill>
                  <a:srgbClr val="0000DC"/>
                </a:solidFill>
              </a:rPr>
              <a:t> (DDA)</a:t>
            </a: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613ab93460_0_141"/>
          <p:cNvSpPr txBox="1"/>
          <p:nvPr/>
        </p:nvSpPr>
        <p:spPr>
          <a:xfrm>
            <a:off x="204400" y="1924493"/>
            <a:ext cx="8599358" cy="387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kolekce knih (cca 500 000 titulů)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uživatelé si vybírají na základě vlastních požadavků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5 minutách mohou poslat knihovníkům požadavek na nákup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výhodou je téměř okamžitá dostupnost knihy (pokud je daný  požadavek schválen)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Více na webu knihovny v sekci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E-kniha na počkání</a:t>
            </a:r>
            <a:endParaRPr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108C59B-CEA9-4B28-BEAB-F5303D6E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0" r="2143" b="10000"/>
          <a:stretch/>
        </p:blipFill>
        <p:spPr>
          <a:xfrm>
            <a:off x="0" y="3465"/>
            <a:ext cx="7735078" cy="342553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35A055E-28F1-416E-A386-84749F384CAA}"/>
              </a:ext>
            </a:extLst>
          </p:cNvPr>
          <p:cNvSpPr/>
          <p:nvPr/>
        </p:nvSpPr>
        <p:spPr>
          <a:xfrm>
            <a:off x="2789853" y="979714"/>
            <a:ext cx="681135" cy="3545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370283-6F5A-4BEA-8B4F-9AFB06A8D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07" t="12667" r="19400" b="4311"/>
          <a:stretch/>
        </p:blipFill>
        <p:spPr>
          <a:xfrm>
            <a:off x="4817122" y="3428999"/>
            <a:ext cx="4180574" cy="34255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E4B0FF-52F8-4917-BB78-7D5CFF41E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0" t="12667" r="15408" b="8755"/>
          <a:stretch/>
        </p:blipFill>
        <p:spPr>
          <a:xfrm>
            <a:off x="420624" y="3575303"/>
            <a:ext cx="3730752" cy="28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7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0a5cf5ecd_0_112"/>
          <p:cNvSpPr txBox="1">
            <a:spLocks noGrp="1"/>
          </p:cNvSpPr>
          <p:nvPr>
            <p:ph type="title"/>
          </p:nvPr>
        </p:nvSpPr>
        <p:spPr>
          <a:xfrm>
            <a:off x="360150" y="387178"/>
            <a:ext cx="7886700" cy="60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knihy </a:t>
            </a:r>
            <a:endParaRPr sz="2000" dirty="0"/>
          </a:p>
        </p:txBody>
      </p:sp>
      <p:sp>
        <p:nvSpPr>
          <p:cNvPr id="352" name="Google Shape;352;g60a5cf5ecd_0_112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53" name="Google Shape;353;g60a5cf5ecd_0_112"/>
          <p:cNvSpPr txBox="1"/>
          <p:nvPr/>
        </p:nvSpPr>
        <p:spPr>
          <a:xfrm>
            <a:off x="210275" y="1326293"/>
            <a:ext cx="8640900" cy="5340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Katalogy a licencované databáze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Katalog MU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Aleph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❖"/>
            </a:pPr>
            <a:r>
              <a:rPr lang="cs-CZ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Souborné katalogy –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knihovny.cz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,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CASLIN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Ebsco Discovery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Service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Databáze e knih na portálu EIZ MU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E-</a:t>
            </a:r>
            <a:r>
              <a:rPr lang="cs-CZ" sz="2600" b="1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prezenčka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100" b="1" u="sng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560"/>
              </a:spcBef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dostupné zdroje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OAPEN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Library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přístupné akademické knihy, zejména z oblasti humanitních a společenských věd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Directory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of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Open Access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Books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(DOAB)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recenzovaných knih (OA), přes 4000 knih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Google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Books</a:t>
            </a:r>
            <a:endParaRPr lang="cs-CZ"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13ab93460_0_13"/>
          <p:cNvSpPr txBox="1"/>
          <p:nvPr/>
        </p:nvSpPr>
        <p:spPr>
          <a:xfrm>
            <a:off x="414475" y="459575"/>
            <a:ext cx="8880900" cy="4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rgbClr val="000000"/>
              </a:buClr>
              <a:buSzPts val="2565"/>
              <a:buFont typeface="Arial"/>
              <a:buNone/>
            </a:pPr>
            <a:endParaRPr sz="256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613ab93460_0_13" descr="E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1196975"/>
            <a:ext cx="4038600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613ab93460_0_13"/>
          <p:cNvSpPr txBox="1"/>
          <p:nvPr/>
        </p:nvSpPr>
        <p:spPr>
          <a:xfrm>
            <a:off x="1730725" y="5299075"/>
            <a:ext cx="5985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cs-CZ" sz="5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discovery.muni.cz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Zadání rešerše</a:t>
            </a:r>
            <a:endParaRPr sz="7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67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6D7CFD-7158-4098-8B42-EC9F5918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562708"/>
            <a:ext cx="7886700" cy="5614255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Zadání závěrečné rešerše najdete v </a:t>
            </a:r>
            <a:r>
              <a:rPr lang="cs-CZ" b="1" dirty="0" err="1"/>
              <a:t>ISu</a:t>
            </a:r>
            <a:r>
              <a:rPr lang="cs-CZ" b="1" dirty="0"/>
              <a:t> –Studijní materiály.</a:t>
            </a:r>
          </a:p>
          <a:p>
            <a:pPr algn="just"/>
            <a:endParaRPr lang="cs-CZ" b="1" dirty="0"/>
          </a:p>
          <a:p>
            <a:pPr algn="just">
              <a:spcBef>
                <a:spcPts val="600"/>
              </a:spcBef>
            </a:pPr>
            <a:r>
              <a:rPr lang="cs-CZ" b="1" dirty="0"/>
              <a:t>Úkol je třeba vložit do Odevzdávárny předmětu </a:t>
            </a:r>
            <a:r>
              <a:rPr lang="cs-CZ" b="1" dirty="0">
                <a:solidFill>
                  <a:schemeClr val="tx1"/>
                </a:solidFill>
              </a:rPr>
              <a:t> Závěrečná rešerše </a:t>
            </a:r>
            <a:r>
              <a:rPr lang="cs-CZ" b="1" dirty="0">
                <a:solidFill>
                  <a:srgbClr val="FF0000"/>
                </a:solidFill>
              </a:rPr>
              <a:t>do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neděle 3. 11. 2024 23:59</a:t>
            </a:r>
            <a:r>
              <a:rPr lang="cs-CZ" sz="2600" b="1" dirty="0">
                <a:solidFill>
                  <a:srgbClr val="FF0000"/>
                </a:solidFill>
              </a:rPr>
              <a:t>.</a:t>
            </a:r>
            <a:endParaRPr lang="cs-CZ" sz="2600" b="1" dirty="0"/>
          </a:p>
          <a:p>
            <a:pPr algn="just"/>
            <a:endParaRPr lang="cs-CZ" b="1" dirty="0"/>
          </a:p>
          <a:p>
            <a:pPr algn="just"/>
            <a:r>
              <a:rPr lang="cs-CZ" b="1" dirty="0">
                <a:sym typeface="Wingdings" panose="05000000000000000000" pitchFamily="2" charset="2"/>
              </a:rPr>
              <a:t>Pokud budete potřebovat radu či nějaké další upřesnění, jsme vám k dispozici na emailu.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129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7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3ab93460_0_153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44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EBSCO Discovery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2400" dirty="0"/>
          </a:p>
        </p:txBody>
      </p:sp>
      <p:sp>
        <p:nvSpPr>
          <p:cNvPr id="325" name="Google Shape;325;g613ab93460_0_153"/>
          <p:cNvSpPr txBox="1"/>
          <p:nvPr/>
        </p:nvSpPr>
        <p:spPr>
          <a:xfrm>
            <a:off x="424350" y="1297172"/>
            <a:ext cx="8404857" cy="491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Umožňuje vyhledávat ve více zdrojích současně</a:t>
            </a:r>
          </a:p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Jednoduché x pokročilé vyhledávání</a:t>
            </a:r>
          </a:p>
          <a:p>
            <a:pPr marL="12700"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Seznam dostupných časopisů a knih na MU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 ověření, zda MU má  přístup k zadanému titulu  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časopisu nebo knihy</a:t>
            </a: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 Full Text </a:t>
            </a:r>
            <a:r>
              <a:rPr lang="cs-CZ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umožňuje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prolinkování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plnému textu</a:t>
            </a: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1000" b="1" dirty="0">
              <a:solidFill>
                <a:srgbClr val="0000CC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EBSCO </a:t>
            </a:r>
            <a:r>
              <a:rPr lang="cs-CZ" sz="2200" b="1" dirty="0" err="1">
                <a:solidFill>
                  <a:srgbClr val="111111"/>
                </a:solidFill>
              </a:rPr>
              <a:t>eBook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Academic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Collection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Multioborová databáze, více jak 180.000 e-knih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Taylor</a:t>
            </a:r>
            <a:r>
              <a:rPr lang="cs-CZ" sz="2200" b="1" dirty="0">
                <a:solidFill>
                  <a:srgbClr val="111111"/>
                </a:solidFill>
              </a:rPr>
              <a:t> &amp; Francis</a:t>
            </a:r>
            <a:endParaRPr sz="2200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E-knihy zaměřené na mediální studia a žurnalistiku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Sage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Knowledge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Více než 5000 e-knih od vydavatele </a:t>
            </a:r>
            <a:r>
              <a:rPr lang="cs-CZ" sz="2200" dirty="0" err="1">
                <a:solidFill>
                  <a:srgbClr val="111111"/>
                </a:solidFill>
              </a:rPr>
              <a:t>Sage</a:t>
            </a:r>
            <a:r>
              <a:rPr lang="cs-CZ" sz="2200" dirty="0">
                <a:solidFill>
                  <a:srgbClr val="111111"/>
                </a:solidFill>
              </a:rPr>
              <a:t> </a:t>
            </a:r>
            <a:r>
              <a:rPr lang="cs-CZ" sz="2200" dirty="0" err="1">
                <a:solidFill>
                  <a:srgbClr val="111111"/>
                </a:solidFill>
              </a:rPr>
              <a:t>Publications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 dirty="0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Bookport</a:t>
            </a:r>
            <a:endParaRPr lang="cs-CZ" sz="22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Online knihovna e-knih v češtině nakl. Grada, Portál, Jota a další</a:t>
            </a: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200" b="1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DDA - E-kniha na počkání</a:t>
            </a:r>
            <a:endParaRPr sz="2200" dirty="0">
              <a:solidFill>
                <a:srgbClr val="111111"/>
              </a:solidFill>
            </a:endParaRP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na </a:t>
            </a:r>
            <a:r>
              <a:rPr lang="pt-BR" sz="2400" dirty="0"/>
              <a:t>platformě Proquest Ebook Central</a:t>
            </a:r>
            <a:r>
              <a:rPr lang="cs-CZ" sz="2400" dirty="0"/>
              <a:t>, přes 500 000 </a:t>
            </a: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titulů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72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13c9f9505_0_102"/>
          <p:cNvSpPr txBox="1">
            <a:spLocks noGrp="1"/>
          </p:cNvSpPr>
          <p:nvPr>
            <p:ph type="title"/>
          </p:nvPr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Literatura</a:t>
            </a:r>
            <a:endParaRPr sz="4000"/>
          </a:p>
        </p:txBody>
      </p:sp>
      <p:sp>
        <p:nvSpPr>
          <p:cNvPr id="345" name="Google Shape;345;g613c9f9505_0_102"/>
          <p:cNvSpPr txBox="1"/>
          <p:nvPr/>
        </p:nvSpPr>
        <p:spPr>
          <a:xfrm>
            <a:off x="282925" y="1686557"/>
            <a:ext cx="8403875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400" dirty="0" err="1"/>
              <a:t>Steinerová</a:t>
            </a:r>
            <a:r>
              <a:rPr lang="en-GB" sz="2400" dirty="0"/>
              <a:t>, J., </a:t>
            </a:r>
            <a:r>
              <a:rPr lang="en-GB" sz="2400" dirty="0" err="1"/>
              <a:t>Grešková</a:t>
            </a:r>
            <a:r>
              <a:rPr lang="en-GB" sz="2400" dirty="0"/>
              <a:t>, M., &amp; </a:t>
            </a:r>
            <a:r>
              <a:rPr lang="en-GB" sz="2400" dirty="0" err="1"/>
              <a:t>Ilavská</a:t>
            </a:r>
            <a:r>
              <a:rPr lang="en-GB" sz="2400" dirty="0"/>
              <a:t>, J. (2010). </a:t>
            </a:r>
            <a:r>
              <a:rPr lang="en-GB" sz="2400" i="1" dirty="0" err="1"/>
              <a:t>Informačné</a:t>
            </a:r>
            <a:r>
              <a:rPr lang="en-GB" sz="2400" i="1" dirty="0"/>
              <a:t> </a:t>
            </a:r>
            <a:r>
              <a:rPr lang="en-GB" sz="2400" i="1" dirty="0" err="1"/>
              <a:t>stratégie</a:t>
            </a:r>
            <a:r>
              <a:rPr lang="en-GB" sz="2400" i="1" dirty="0"/>
              <a:t> v </a:t>
            </a:r>
            <a:r>
              <a:rPr lang="en-GB" sz="2400" i="1" dirty="0" err="1"/>
              <a:t>elektronickom</a:t>
            </a:r>
            <a:r>
              <a:rPr lang="en-GB" sz="2400" i="1" dirty="0"/>
              <a:t> </a:t>
            </a:r>
            <a:r>
              <a:rPr lang="en-GB" sz="2400" i="1" dirty="0" err="1"/>
              <a:t>prostredí</a:t>
            </a:r>
            <a:r>
              <a:rPr lang="en-GB" sz="2400" dirty="0"/>
              <a:t> (2. </a:t>
            </a:r>
            <a:r>
              <a:rPr lang="en-GB" sz="2400" dirty="0" err="1"/>
              <a:t>preprac</a:t>
            </a:r>
            <a:r>
              <a:rPr lang="en-GB" sz="2400" dirty="0"/>
              <a:t>. </a:t>
            </a:r>
            <a:r>
              <a:rPr lang="en-GB" sz="2400" dirty="0" err="1"/>
              <a:t>vyd</a:t>
            </a:r>
            <a:r>
              <a:rPr lang="en-GB" sz="2400" dirty="0"/>
              <a:t>). </a:t>
            </a:r>
            <a:r>
              <a:rPr lang="en-GB" sz="2400" dirty="0" err="1"/>
              <a:t>Univerzita</a:t>
            </a:r>
            <a:r>
              <a:rPr lang="en-GB" sz="2400" dirty="0"/>
              <a:t> </a:t>
            </a:r>
            <a:r>
              <a:rPr lang="en-GB" sz="2400" dirty="0" err="1"/>
              <a:t>Komenského</a:t>
            </a:r>
            <a:r>
              <a:rPr lang="en-GB" sz="2400" dirty="0"/>
              <a:t>.</a:t>
            </a:r>
            <a:endParaRPr lang="cs-CZ" sz="2400" dirty="0"/>
          </a:p>
          <a:p>
            <a:pPr marL="342900" lvl="0" indent="-18542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portálu ezdroje.muni.cz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609c77370a_1_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609c77370a_1_235"/>
          <p:cNvSpPr txBox="1"/>
          <p:nvPr/>
        </p:nvSpPr>
        <p:spPr>
          <a:xfrm>
            <a:off x="858525" y="2197425"/>
            <a:ext cx="74712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10"/>
              <a:buFont typeface="Tahoma"/>
              <a:buNone/>
            </a:pPr>
            <a:r>
              <a:rPr lang="cs-CZ" sz="5310" b="1" dirty="0">
                <a:solidFill>
                  <a:schemeClr val="lt1"/>
                </a:solidFill>
              </a:rPr>
              <a:t>Zadání 2. praktického úkolu</a:t>
            </a:r>
            <a:endParaRPr sz="531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dirty="0">
              <a:solidFill>
                <a:srgbClr val="FFFFFF"/>
              </a:solidFill>
            </a:endParaRPr>
          </a:p>
        </p:txBody>
      </p:sp>
      <p:pic>
        <p:nvPicPr>
          <p:cNvPr id="4" name="Google Shape;88;p1">
            <a:extLst>
              <a:ext uri="{FF2B5EF4-FFF2-40B4-BE49-F238E27FC236}">
                <a16:creationId xmlns:a16="http://schemas.microsoft.com/office/drawing/2014/main" id="{94CEAA75-26E5-4907-9C68-442BD70CA8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9;g609c77370a_1_242">
            <a:extLst>
              <a:ext uri="{FF2B5EF4-FFF2-40B4-BE49-F238E27FC236}">
                <a16:creationId xmlns:a16="http://schemas.microsoft.com/office/drawing/2014/main" id="{18503148-A911-472A-99CA-AC93331BAB76}"/>
              </a:ext>
            </a:extLst>
          </p:cNvPr>
          <p:cNvSpPr txBox="1"/>
          <p:nvPr/>
        </p:nvSpPr>
        <p:spPr>
          <a:xfrm>
            <a:off x="-19525" y="222693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</a:rPr>
              <a:t>Děkujeme vám za pozornost</a:t>
            </a:r>
            <a:endParaRPr sz="4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60;g609c77370a_1_242">
            <a:extLst>
              <a:ext uri="{FF2B5EF4-FFF2-40B4-BE49-F238E27FC236}">
                <a16:creationId xmlns:a16="http://schemas.microsoft.com/office/drawing/2014/main" id="{F9A9EAF9-31AF-4579-8842-763DB838C1B4}"/>
              </a:ext>
            </a:extLst>
          </p:cNvPr>
          <p:cNvSpPr txBox="1"/>
          <p:nvPr/>
        </p:nvSpPr>
        <p:spPr>
          <a:xfrm>
            <a:off x="19825" y="3259306"/>
            <a:ext cx="9144000" cy="11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dirty="0">
                <a:solidFill>
                  <a:srgbClr val="0000CC"/>
                </a:solidFill>
              </a:rPr>
              <a:t>Mgr. Dana Mazancová, </a:t>
            </a:r>
            <a:r>
              <a:rPr lang="cs-CZ" sz="3000" b="1" dirty="0" err="1">
                <a:solidFill>
                  <a:srgbClr val="0000CC"/>
                </a:solidFill>
              </a:rPr>
              <a:t>DiS</a:t>
            </a:r>
            <a:r>
              <a:rPr lang="cs-CZ" sz="3000" b="1" dirty="0">
                <a:solidFill>
                  <a:srgbClr val="0000CC"/>
                </a:solidFill>
              </a:rPr>
              <a:t>.</a:t>
            </a:r>
            <a:endParaRPr sz="3000" b="1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i="0" u="none" strike="noStrike" cap="none" dirty="0">
                <a:solidFill>
                  <a:srgbClr val="0000CC"/>
                </a:solidFill>
              </a:rPr>
              <a:t>Ing. Martina Nedomová, </a:t>
            </a:r>
            <a:r>
              <a:rPr lang="cs-CZ" sz="3000" b="1" i="0" u="none" strike="noStrike" cap="none" dirty="0" err="1">
                <a:solidFill>
                  <a:srgbClr val="0000CC"/>
                </a:solidFill>
              </a:rPr>
              <a:t>DiS</a:t>
            </a:r>
            <a:r>
              <a:rPr lang="cs-CZ" sz="3000" b="1" i="0" u="none" strike="noStrike" cap="none" dirty="0">
                <a:solidFill>
                  <a:srgbClr val="0000CC"/>
                </a:solidFill>
              </a:rPr>
              <a:t>.</a:t>
            </a:r>
            <a:endParaRPr sz="3000" i="0" u="none" strike="noStrike" cap="none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cs-CZ" sz="2800" b="1" i="0" u="sng" strike="noStrike" cap="none" dirty="0">
              <a:solidFill>
                <a:srgbClr val="0000CC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mazancov@fss.muni.cz</a:t>
            </a: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cs-CZ" sz="24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nedomova</a:t>
            </a: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@fss.muni.cz</a:t>
            </a:r>
            <a:endParaRPr sz="2400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13ab93460_0_20"/>
          <p:cNvSpPr txBox="1"/>
          <p:nvPr/>
        </p:nvSpPr>
        <p:spPr>
          <a:xfrm>
            <a:off x="603681" y="571825"/>
            <a:ext cx="7827937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2" name="Google Shape;132;g613ab93460_0_20"/>
          <p:cNvSpPr txBox="1"/>
          <p:nvPr/>
        </p:nvSpPr>
        <p:spPr>
          <a:xfrm>
            <a:off x="414475" y="2137050"/>
            <a:ext cx="8017144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 základě jednoho vyhledávacího  dotazu umožňuje prohledávat více zdrojů současně v rámci jednoho rozhraní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Podpora vzdáleného přístupu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Producent fa EBSCO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6D319EA-9E72-471B-B79D-16A649E02E43}"/>
              </a:ext>
            </a:extLst>
          </p:cNvPr>
          <p:cNvSpPr txBox="1"/>
          <p:nvPr/>
        </p:nvSpPr>
        <p:spPr>
          <a:xfrm>
            <a:off x="2409851" y="5667548"/>
            <a:ext cx="404948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vyhledávání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FA74A5-4479-4035-A4BB-FF69CCDBE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46" r="1828" b="5985"/>
          <a:stretch/>
        </p:blipFill>
        <p:spPr>
          <a:xfrm>
            <a:off x="83574" y="667232"/>
            <a:ext cx="9060426" cy="45438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5420F3-E0CE-49D5-B39A-509949DC3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4" r="1505" b="5412"/>
          <a:stretch/>
        </p:blipFill>
        <p:spPr>
          <a:xfrm>
            <a:off x="0" y="78658"/>
            <a:ext cx="9045677" cy="3608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23F9-A0D8-4846-90C0-5D27D6265C75}"/>
              </a:ext>
            </a:extLst>
          </p:cNvPr>
          <p:cNvSpPr txBox="1"/>
          <p:nvPr/>
        </p:nvSpPr>
        <p:spPr>
          <a:xfrm>
            <a:off x="5482687" y="3130430"/>
            <a:ext cx="313508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Rozšířené vyhledávání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E8CC1FE-23F2-402D-BB74-0A568EEE7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24" r="1075" b="9045"/>
          <a:stretch/>
        </p:blipFill>
        <p:spPr>
          <a:xfrm>
            <a:off x="0" y="3687097"/>
            <a:ext cx="9045676" cy="29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13ab93460_0_33"/>
          <p:cNvSpPr txBox="1"/>
          <p:nvPr/>
        </p:nvSpPr>
        <p:spPr>
          <a:xfrm>
            <a:off x="1019772" y="571825"/>
            <a:ext cx="8361345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6" name="Google Shape;146;g613ab93460_0_33"/>
          <p:cNvSpPr txBox="1"/>
          <p:nvPr/>
        </p:nvSpPr>
        <p:spPr>
          <a:xfrm>
            <a:off x="378964" y="1622146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prohledávání: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Souborného katalogu knihoven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Univerzitních databází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Databází elektronických knih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Závěrečných prací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Volně dostupných zdrojů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13ab93460_0_48"/>
          <p:cNvSpPr txBox="1"/>
          <p:nvPr/>
        </p:nvSpPr>
        <p:spPr>
          <a:xfrm>
            <a:off x="753442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Full Text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Finder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0" name="Google Shape;160;g613ab93460_0_48"/>
          <p:cNvSpPr txBox="1"/>
          <p:nvPr/>
        </p:nvSpPr>
        <p:spPr>
          <a:xfrm>
            <a:off x="146304" y="1688994"/>
            <a:ext cx="8531352" cy="268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Pokud v databázi není obsažen plný text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dokumentu, tak je prostřednictvím této 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služby nabídnuto jeho dohledání v jiném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zdroji (databázi, katalogu, vyhledávači)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be863f-a8b4-4616-855d-8d3fff3c62b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96D02917F9394CB82D798B4AB954B1" ma:contentTypeVersion="18" ma:contentTypeDescription="Vytvoří nový dokument" ma:contentTypeScope="" ma:versionID="f8dd2bac387de453144fb060ddff55ac">
  <xsd:schema xmlns:xsd="http://www.w3.org/2001/XMLSchema" xmlns:xs="http://www.w3.org/2001/XMLSchema" xmlns:p="http://schemas.microsoft.com/office/2006/metadata/properties" xmlns:ns3="9760918a-8e2c-472e-aaca-b785e18a223b" xmlns:ns4="dcbe863f-a8b4-4616-855d-8d3fff3c62bf" targetNamespace="http://schemas.microsoft.com/office/2006/metadata/properties" ma:root="true" ma:fieldsID="1636de496fcc85b02679ad2e1cb6f66a" ns3:_="" ns4:_="">
    <xsd:import namespace="9760918a-8e2c-472e-aaca-b785e18a223b"/>
    <xsd:import namespace="dcbe863f-a8b4-4616-855d-8d3fff3c62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0918a-8e2c-472e-aaca-b785e18a22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e863f-a8b4-4616-855d-8d3fff3c6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7F8D3-D7AD-4CC6-8C18-CABDEBFD26BB}">
  <ds:schemaRefs>
    <ds:schemaRef ds:uri="http://schemas.microsoft.com/office/2006/documentManagement/types"/>
    <ds:schemaRef ds:uri="http://purl.org/dc/terms/"/>
    <ds:schemaRef ds:uri="dcbe863f-a8b4-4616-855d-8d3fff3c62bf"/>
    <ds:schemaRef ds:uri="9760918a-8e2c-472e-aaca-b785e18a223b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235B80E-0DDB-4364-8211-54C780615F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0918a-8e2c-472e-aaca-b785e18a223b"/>
    <ds:schemaRef ds:uri="dcbe863f-a8b4-4616-855d-8d3fff3c6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6A41E3-33A5-4AB0-BC9D-61FFEDB1DF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1044</Words>
  <Application>Microsoft Office PowerPoint</Application>
  <PresentationFormat>Předvádění na obrazovce (4:3)</PresentationFormat>
  <Paragraphs>182</Paragraphs>
  <Slides>47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4" baseType="lpstr">
      <vt:lpstr>Arial</vt:lpstr>
      <vt:lpstr>Calibri</vt:lpstr>
      <vt:lpstr>Noto Sans Symbols</vt:lpstr>
      <vt:lpstr>Tahoma</vt:lpstr>
      <vt:lpstr>Verdana</vt:lpstr>
      <vt:lpstr>Wingdings</vt:lpstr>
      <vt:lpstr>Motiv Office</vt:lpstr>
      <vt:lpstr>Základy práce s informačními zdroji pro studenty SPR</vt:lpstr>
      <vt:lpstr>Práce EIZ II. - osnova lekce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Research Starters</vt:lpstr>
      <vt:lpstr>Prezentace aplikace PowerPoint</vt:lpstr>
      <vt:lpstr>Prezentace aplikace PowerPoint</vt:lpstr>
      <vt:lpstr>Prezentace aplikace PowerPoint</vt:lpstr>
      <vt:lpstr>Publikace dohledávání  dostupných časopisů a knih na MU – prolinkování do databáze ProQuest</vt:lpstr>
      <vt:lpstr>Publikace dohledávání  dostupných časopisů a knih na MU – prolinkování do databáze ProQuest</vt:lpstr>
      <vt:lpstr>Prezentace aplikace PowerPoint</vt:lpstr>
      <vt:lpstr>Publikace  – prolinkování do databáze Sage Knowledge</vt:lpstr>
      <vt:lpstr>Prezentace aplikace PowerPoint</vt:lpstr>
      <vt:lpstr>Prezentace aplikace PowerPoint</vt:lpstr>
      <vt:lpstr>EBSCO Ebook Academic Collection</vt:lpstr>
      <vt:lpstr>Prezentace aplikace PowerPoint</vt:lpstr>
      <vt:lpstr>Prezentace aplikace PowerPoint</vt:lpstr>
      <vt:lpstr>Prezentace aplikace PowerPoint</vt:lpstr>
      <vt:lpstr>Sage Knowledge</vt:lpstr>
      <vt:lpstr>Prezentace aplikace PowerPoint</vt:lpstr>
      <vt:lpstr>Prezentace aplikace PowerPoint</vt:lpstr>
      <vt:lpstr>Taylor&amp;Francis eBooks</vt:lpstr>
      <vt:lpstr>Prezentace aplikace PowerPoint</vt:lpstr>
      <vt:lpstr>Prezentace aplikace PowerPoint</vt:lpstr>
      <vt:lpstr>Taylor&amp;Francis eBooks  – zobrazení konkrétního titulu</vt:lpstr>
      <vt:lpstr>Bookport</vt:lpstr>
      <vt:lpstr>Prezentace aplikace PowerPoint</vt:lpstr>
      <vt:lpstr>Prezentace aplikace PowerPoint</vt:lpstr>
      <vt:lpstr>Prezentace aplikace PowerPoint</vt:lpstr>
      <vt:lpstr>De Gruyter eBooks – vybrané tituly z kolekce kolekce Social Sciences &amp; Humanities</vt:lpstr>
      <vt:lpstr>De Gruyter eBooks</vt:lpstr>
      <vt:lpstr>Prezentace aplikace PowerPoint</vt:lpstr>
      <vt:lpstr>Prezentace aplikace PowerPoint</vt:lpstr>
      <vt:lpstr>Kde hledat knihy </vt:lpstr>
      <vt:lpstr>Prezentace aplikace PowerPoint</vt:lpstr>
      <vt:lpstr>Prezentace aplikace PowerPoint</vt:lpstr>
      <vt:lpstr>Prezentace aplikace PowerPoint</vt:lpstr>
      <vt:lpstr>EBSCO Discovery Service</vt:lpstr>
      <vt:lpstr>Prezentace aplikace PowerPoint</vt:lpstr>
      <vt:lpstr>Prezentace aplikace PowerPoint</vt:lpstr>
      <vt:lpstr>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práce s informačními zdroji pro bakalářské studenty ZUR</dc:title>
  <dc:creator>Aneta Pilátová</dc:creator>
  <cp:lastModifiedBy>Martina Nedomová</cp:lastModifiedBy>
  <cp:revision>139</cp:revision>
  <dcterms:created xsi:type="dcterms:W3CDTF">2019-07-22T10:37:01Z</dcterms:created>
  <dcterms:modified xsi:type="dcterms:W3CDTF">2024-10-18T06:22:42Z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0x010100C496D02917F9394CB82D798B4AB954B1</vt:lpwstr>
  </property>
</Properties>
</file>