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4"/>
  </p:notesMasterIdLst>
  <p:handoutMasterIdLst>
    <p:handoutMasterId r:id="rId5"/>
  </p:handoutMasterIdLst>
  <p:sldIdLst>
    <p:sldId id="378" r:id="rId2"/>
    <p:sldId id="321" r:id="rId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04" d="100"/>
          <a:sy n="104" d="100"/>
        </p:scale>
        <p:origin x="858" y="1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14000" y="414000"/>
            <a:ext cx="1531624" cy="1036098"/>
          </a:xfrm>
          <a:prstGeom prst="rect">
            <a:avLst/>
          </a:prstGeom>
        </p:spPr>
      </p:pic>
      <p:pic>
        <p:nvPicPr>
          <p:cNvPr id="9" name="Obrázek 8">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1131529608"/>
      </p:ext>
    </p:extLst>
  </p:cSld>
  <p:clrMapOvr>
    <a:masterClrMapping/>
  </p:clrMapOvr>
  <p:hf hdr="0" dt="0"/>
  <p:extLst>
    <p:ext uri="{DCECCB84-F9BA-43D5-87BE-67443E8EF086}">
      <p15:sldGuideLst xmlns:p15="http://schemas.microsoft.com/office/powerpoint/2012/main">
        <p15:guide id="3" orient="horz" pos="2432" userDrawn="1">
          <p15:clr>
            <a:srgbClr val="FBAE40"/>
          </p15:clr>
        </p15:guide>
        <p15:guide id="4"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14" name="Obrázek 13">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04064655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6" name="Obrázek 5">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888423711"/>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77426" y="6050485"/>
            <a:ext cx="883410" cy="597601"/>
          </a:xfrm>
          <a:prstGeom prst="rect">
            <a:avLst/>
          </a:prstGeom>
        </p:spPr>
      </p:pic>
      <p:pic>
        <p:nvPicPr>
          <p:cNvPr id="6" name="Obrázek 5">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193671043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pic>
        <p:nvPicPr>
          <p:cNvPr id="6" name="Obrázek 5">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023135" y="2019299"/>
            <a:ext cx="4199887" cy="2841099"/>
          </a:xfrm>
          <a:prstGeom prst="rect">
            <a:avLst/>
          </a:prstGeom>
        </p:spPr>
      </p:pic>
    </p:spTree>
    <p:extLst>
      <p:ext uri="{BB962C8B-B14F-4D97-AF65-F5344CB8AC3E}">
        <p14:creationId xmlns:p14="http://schemas.microsoft.com/office/powerpoint/2010/main" val="648251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Definujte zápatí - název prezentace / pracoviště</a:t>
            </a:r>
            <a:endParaRPr lang="cs-CZ" dirty="0"/>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250208" y="2434288"/>
            <a:ext cx="7673489" cy="1989423"/>
          </a:xfrm>
          <a:prstGeom prst="rect">
            <a:avLst/>
          </a:prstGeom>
        </p:spPr>
      </p:pic>
    </p:spTree>
    <p:extLst>
      <p:ext uri="{BB962C8B-B14F-4D97-AF65-F5344CB8AC3E}">
        <p14:creationId xmlns:p14="http://schemas.microsoft.com/office/powerpoint/2010/main" val="23061767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en-US"/>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US"/>
              <a:t>Click to edit Master title style</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a:p>
            <a:pPr lvl="2"/>
            <a:r>
              <a:rPr lang="en-US"/>
              <a:t>Third level</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en-US"/>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a:p>
            <a:pPr lvl="2"/>
            <a:r>
              <a:rPr lang="en-US"/>
              <a:t>Third level</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US"/>
              <a:t>Click to edit Master text styles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US"/>
              <a:t>Click to edit Master title style</a:t>
            </a:r>
            <a:endParaRPr lang="cs-CZ"/>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US"/>
              <a:t>Click to edit Master text styles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US"/>
              <a:t>Click to edit Master title style</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US"/>
              <a:t>Click to edit Master text styles</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a:p>
            <a:pPr lvl="2"/>
            <a:r>
              <a:rPr lang="en-US"/>
              <a:t>Third level</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a:p>
            <a:pPr lvl="2"/>
            <a:r>
              <a:rPr lang="en-US"/>
              <a:t>Third level</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smtClean="0"/>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8" name="Obrázek 7">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027074100"/>
      </p:ext>
    </p:extLst>
  </p:cSld>
  <p:clrMapOvr>
    <a:masterClrMapping/>
  </p:clrMapOvr>
  <p:hf hdr="0" dt="0"/>
  <p:extLst>
    <p:ext uri="{DCECCB84-F9BA-43D5-87BE-67443E8EF086}">
      <p15:sldGuideLst xmlns:p15="http://schemas.microsoft.com/office/powerpoint/2012/main">
        <p15:guide id="3" orient="horz" pos="3997" userDrawn="1">
          <p15:clr>
            <a:srgbClr val="FBAE40"/>
          </p15:clr>
        </p15:guide>
        <p15:guide id="4"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en-US"/>
              <a:t>Click to 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en-US"/>
              <a:t>Click to edit Master title style</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en-US"/>
              <a:t>Click to edit Master text styles</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US"/>
              <a:t>Click to edit Master text styles</a:t>
            </a:r>
          </a:p>
          <a:p>
            <a:pPr lvl="1"/>
            <a:r>
              <a:rPr lang="en-US"/>
              <a:t>Second level</a:t>
            </a:r>
          </a:p>
          <a:p>
            <a:pPr lvl="2"/>
            <a:r>
              <a:rPr lang="en-US"/>
              <a:t>Third level</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en-US"/>
              <a:t>Click to 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Click to edit Master text styles</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Click to edit Master text styles</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Click to edit Master text styles</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en-US"/>
              <a:t>Click to edit Master text styles</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en-US"/>
              <a:t>Click to edit Master text styles</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en-US"/>
              <a:t>Click to edit Master text styles</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en-US"/>
              <a:t>Click to edit Master text styles</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en-US"/>
              <a:t>Click to edit Master text styles</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US"/>
              <a:t>Click to edit Master text styles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US"/>
              <a:t>Click to edit Master title style</a:t>
            </a:r>
            <a:endParaRPr lang="cs-CZ"/>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US"/>
              <a:t>Click to edit Master text styles</a:t>
            </a:r>
          </a:p>
          <a:p>
            <a:pPr lvl="1"/>
            <a:r>
              <a:rPr lang="en-US"/>
              <a:t>Second level</a:t>
            </a:r>
          </a:p>
          <a:p>
            <a:pPr lvl="2"/>
            <a:r>
              <a:rPr lang="en-US"/>
              <a:t>Third level</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en-US"/>
              <a:t>Click to edit Master text styles</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en-US"/>
              <a:t>Click to edit Master text styles</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a:p>
            <a:pPr lvl="2"/>
            <a:r>
              <a:rPr lang="en-US"/>
              <a:t>Third level</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en-US"/>
              <a:t>Click to 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Click to edit Master text styles</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en-US"/>
              <a:t>Click to edit Master text styles</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Click to edit Master text styles</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en-US"/>
              <a:t>Click to edit Master text styles</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en-US"/>
              <a:t>Click to edit Master text styles</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en-US"/>
              <a:t>Click icon to add picture</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14000" y="414000"/>
            <a:ext cx="1520782" cy="1028764"/>
          </a:xfrm>
          <a:prstGeom prst="rect">
            <a:avLst/>
          </a:prstGeom>
        </p:spPr>
      </p:pic>
      <p:pic>
        <p:nvPicPr>
          <p:cNvPr id="9" name="Obrázek 8">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2840738320"/>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smtClean="0"/>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9" name="Obrázek 8">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422263541"/>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11" name="Obrázek 10">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86662756"/>
      </p:ext>
    </p:extLst>
  </p:cSld>
  <p:clrMapOvr>
    <a:masterClrMapping/>
  </p:clrMapOvr>
  <p:hf hdr="0" dt="0"/>
  <p:extLst>
    <p:ext uri="{DCECCB84-F9BA-43D5-87BE-67443E8EF086}">
      <p15:sldGuideLst xmlns:p15="http://schemas.microsoft.com/office/powerpoint/2012/main">
        <p15:guide id="3" orient="horz" pos="2886" userDrawn="1">
          <p15:clr>
            <a:srgbClr val="FBAE40"/>
          </p15:clr>
        </p15:guide>
        <p15:guide id="4"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10" name="Obrázek 9">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292587794"/>
      </p:ext>
    </p:extLst>
  </p:cSld>
  <p:clrMapOvr>
    <a:masterClrMapping/>
  </p:clrMapOvr>
  <p:hf hdr="0" dt="0"/>
  <p:extLst>
    <p:ext uri="{DCECCB84-F9BA-43D5-87BE-67443E8EF086}">
      <p15:sldGuideLst xmlns:p15="http://schemas.microsoft.com/office/powerpoint/2012/main">
        <p15:guide id="3" orient="horz" pos="3657" userDrawn="1">
          <p15:clr>
            <a:srgbClr val="FBAE40"/>
          </p15:clr>
        </p15:guide>
        <p15:guide id="4"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17" name="Obrázek 16">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40966542"/>
      </p:ext>
    </p:extLst>
  </p:cSld>
  <p:clrMapOvr>
    <a:masterClrMapping/>
  </p:clrMapOvr>
  <p:hf hdr="0" dt="0"/>
  <p:extLst>
    <p:ext uri="{DCECCB84-F9BA-43D5-87BE-67443E8EF086}">
      <p15:sldGuideLst xmlns:p15="http://schemas.microsoft.com/office/powerpoint/2012/main">
        <p15:guide id="3" orient="horz" pos="1049" userDrawn="1">
          <p15:clr>
            <a:srgbClr val="FBAE40"/>
          </p15:clr>
        </p15:guide>
        <p15:guide id="4"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11" name="Obrázek 10">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850186566"/>
      </p:ext>
    </p:extLst>
  </p:cSld>
  <p:clrMapOvr>
    <a:masterClrMapping/>
  </p:clrMapOvr>
  <p:hf hdr="0" dt="0"/>
  <p:extLst>
    <p:ext uri="{DCECCB84-F9BA-43D5-87BE-67443E8EF086}">
      <p15:sldGuideLst xmlns:p15="http://schemas.microsoft.com/office/powerpoint/2012/main">
        <p15:guide id="3" orient="horz" pos="3158" userDrawn="1">
          <p15:clr>
            <a:srgbClr val="FBAE40"/>
          </p15:clr>
        </p15:guide>
        <p15:guide id="4"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smtClean="0"/>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pic>
        <p:nvPicPr>
          <p:cNvPr id="7" name="Obrázek 6">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44160286"/>
      </p:ext>
    </p:extLst>
  </p:cSld>
  <p:clrMapOvr>
    <a:masterClrMapping/>
  </p:clrMapOvr>
  <p:hf hdr="0" dt="0"/>
  <p:extLst>
    <p:ext uri="{DCECCB84-F9BA-43D5-87BE-67443E8EF086}">
      <p15:sldGuideLst xmlns:p15="http://schemas.microsoft.com/office/powerpoint/2012/main">
        <p15:guide id="3" orient="horz" pos="436" userDrawn="1">
          <p15:clr>
            <a:srgbClr val="FBAE40"/>
          </p15:clr>
        </p15:guide>
        <p15:guide id="4"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Definujte zápatí - název prezentace / pracoviště</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384388323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678" r:id="rId15"/>
    <p:sldLayoutId id="2147483684" r:id="rId16"/>
    <p:sldLayoutId id="2147483690" r:id="rId17"/>
    <p:sldLayoutId id="2147483685" r:id="rId18"/>
    <p:sldLayoutId id="2147483688" r:id="rId19"/>
    <p:sldLayoutId id="2147483674" r:id="rId20"/>
    <p:sldLayoutId id="2147483673" r:id="rId21"/>
    <p:sldLayoutId id="2147483676" r:id="rId22"/>
    <p:sldLayoutId id="2147483675" r:id="rId23"/>
    <p:sldLayoutId id="2147483677" r:id="rId24"/>
    <p:sldLayoutId id="2147483686" r:id="rId25"/>
    <p:sldLayoutId id="2147483691" r:id="rId26"/>
    <p:sldLayoutId id="2147483692" r:id="rId27"/>
    <p:sldLayoutId id="2147483693" r:id="rId28"/>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049" userDrawn="1">
          <p15:clr>
            <a:srgbClr val="F26B43"/>
          </p15:clr>
        </p15:guide>
        <p15:guide id="4"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lovekvtisni-my.sharepoint.com/personal/urbtom01_pinf_cz/_layouts/15/stream.aspx?id=%2Fpersonal%2Furbtom01%5Fpinf%5Fcz%2FDocuments%2FNahr%C3%A1vky%2FAI%20pro%20nevl%C3%A1dky%20%2D%20workshop%2D20231108%5F153314%2DZ%C3%A1znam%20sch%C5%AFzky%2Emp4&amp;ct=1699905522363&amp;or=Outlook%2DBody&amp;cid=FEC222CA%2D78D1%2D460D%2D9296%2D5FB3CEC63260&amp;ga=1&amp;referrer=StreamWebApp%2EWeb&amp;referrerScenario=AddressBarCopied%2Evie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SPRb1218:</a:t>
            </a:r>
          </a:p>
        </p:txBody>
      </p:sp>
      <p:sp>
        <p:nvSpPr>
          <p:cNvPr id="5" name="Podnadpis 4"/>
          <p:cNvSpPr>
            <a:spLocks noGrp="1"/>
          </p:cNvSpPr>
          <p:nvPr>
            <p:ph type="subTitle" idx="1"/>
          </p:nvPr>
        </p:nvSpPr>
        <p:spPr>
          <a:xfrm>
            <a:off x="431898" y="3536688"/>
            <a:ext cx="9912916" cy="1324069"/>
          </a:xfrm>
        </p:spPr>
        <p:txBody>
          <a:bodyPr/>
          <a:lstStyle/>
          <a:p>
            <a:pPr algn="l"/>
            <a:r>
              <a:rPr lang="cs-CZ" sz="1600" b="1" i="0" dirty="0">
                <a:solidFill>
                  <a:srgbClr val="56331B"/>
                </a:solidFill>
                <a:effectLst/>
                <a:latin typeface="Open Sans" panose="020B0606030504020204" pitchFamily="34" charset="0"/>
              </a:rPr>
              <a:t>Úkol č. 4. Fundraising NNO (odevzdejte nejpozději 19. 11.)</a:t>
            </a:r>
            <a:endParaRPr lang="cs-CZ" sz="1600" b="0" i="0" dirty="0">
              <a:solidFill>
                <a:srgbClr val="3A3A3A"/>
              </a:solidFill>
              <a:effectLst/>
              <a:latin typeface="Open Sans" panose="020B0606030504020204" pitchFamily="34" charset="0"/>
            </a:endParaRPr>
          </a:p>
          <a:p>
            <a:pPr algn="l"/>
            <a:r>
              <a:rPr lang="cs-CZ" sz="1600" b="0" i="0" dirty="0">
                <a:solidFill>
                  <a:srgbClr val="3A3A3A"/>
                </a:solidFill>
                <a:effectLst/>
                <a:latin typeface="Open Sans" panose="020B0606030504020204" pitchFamily="34" charset="0"/>
              </a:rPr>
              <a:t>NNO zpravidla využívají tzv. vícezdrojové financování, čímž přispívají ke své udržitelnosti. V rámci vícezdrojového financování mohou sehrávat důležitou úlohu dary od fyzických a právnických osob. To, zda dar organizace získá se zpravidla odvíjí od dobré pověsti organizace.</a:t>
            </a:r>
            <a:br>
              <a:rPr lang="cs-CZ" sz="1600" b="0" i="0" dirty="0">
                <a:solidFill>
                  <a:srgbClr val="3A3A3A"/>
                </a:solidFill>
                <a:effectLst/>
                <a:latin typeface="Open Sans" panose="020B0606030504020204" pitchFamily="34" charset="0"/>
              </a:rPr>
            </a:br>
            <a:r>
              <a:rPr lang="cs-CZ" sz="1600" b="0" i="0" dirty="0">
                <a:solidFill>
                  <a:srgbClr val="3A3A3A"/>
                </a:solidFill>
                <a:effectLst/>
                <a:latin typeface="Open Sans" panose="020B0606030504020204" pitchFamily="34" charset="0"/>
              </a:rPr>
              <a:t>Zvolte jednu ze "svých" organizací a pro její potřeby napište dopis, jímž budete žádat dárce o opětovný dar, v rámci dopisu se přitom nezapomeňte vymezit vůči mediální kampani, jež je proti Vaší organizaci hypoteticky vedena (např. označení Vaší organizace za "pijavici na veřejném rozpočtu" či označení Vaší organizace za "importéra uprchlíků" apod.). </a:t>
            </a:r>
            <a:br>
              <a:rPr lang="cs-CZ" sz="1600" b="0" i="0" dirty="0">
                <a:solidFill>
                  <a:srgbClr val="3A3A3A"/>
                </a:solidFill>
                <a:effectLst/>
                <a:latin typeface="Open Sans" panose="020B0606030504020204" pitchFamily="34" charset="0"/>
              </a:rPr>
            </a:br>
            <a:r>
              <a:rPr lang="cs-CZ" sz="1600" b="0" i="0" dirty="0">
                <a:solidFill>
                  <a:srgbClr val="3A3A3A"/>
                </a:solidFill>
                <a:effectLst/>
                <a:latin typeface="Open Sans" panose="020B0606030504020204" pitchFamily="34" charset="0"/>
              </a:rPr>
              <a:t>Dopis spolu s kratičkým vymezením obsahu mediální kampaně vložte do odevzdávárny.</a:t>
            </a:r>
          </a:p>
        </p:txBody>
      </p:sp>
      <p:sp>
        <p:nvSpPr>
          <p:cNvPr id="6" name="Zástupný symbol pro zápatí 1">
            <a:extLst>
              <a:ext uri="{FF2B5EF4-FFF2-40B4-BE49-F238E27FC236}">
                <a16:creationId xmlns:a16="http://schemas.microsoft.com/office/drawing/2014/main" id="{7A0A73DE-CBD6-4295-8962-253BC5F8F351}"/>
              </a:ext>
            </a:extLst>
          </p:cNvPr>
          <p:cNvSpPr>
            <a:spLocks noGrp="1"/>
          </p:cNvSpPr>
          <p:nvPr>
            <p:ph type="ftr" sz="quarter" idx="10"/>
          </p:nvPr>
        </p:nvSpPr>
        <p:spPr>
          <a:xfrm>
            <a:off x="666000" y="6228000"/>
            <a:ext cx="4835166" cy="252000"/>
          </a:xfrm>
        </p:spPr>
        <p:txBody>
          <a:bodyPr/>
          <a:lstStyle/>
          <a:p>
            <a:r>
              <a:rPr lang="cs-CZ" dirty="0"/>
              <a:t>Jakub Pejcal: jakub.pejcal@econ.muni.cz, CVNS, ESF MU</a:t>
            </a:r>
          </a:p>
          <a:p>
            <a:r>
              <a:rPr lang="cs-CZ" dirty="0"/>
              <a:t>26. 11. 2024</a:t>
            </a:r>
          </a:p>
        </p:txBody>
      </p:sp>
    </p:spTree>
    <p:extLst>
      <p:ext uri="{BB962C8B-B14F-4D97-AF65-F5344CB8AC3E}">
        <p14:creationId xmlns:p14="http://schemas.microsoft.com/office/powerpoint/2010/main" val="188009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K vypracování:</a:t>
            </a:r>
          </a:p>
        </p:txBody>
      </p:sp>
      <p:sp>
        <p:nvSpPr>
          <p:cNvPr id="5" name="Zástupný symbol pro obsah 4"/>
          <p:cNvSpPr>
            <a:spLocks noGrp="1"/>
          </p:cNvSpPr>
          <p:nvPr>
            <p:ph idx="1"/>
          </p:nvPr>
        </p:nvSpPr>
        <p:spPr/>
        <p:txBody>
          <a:bodyPr/>
          <a:lstStyle/>
          <a:p>
            <a:pPr marL="72000" indent="0" algn="just">
              <a:buNone/>
            </a:pPr>
            <a:r>
              <a:rPr lang="cs-CZ" altLang="cs-CZ" sz="2400" i="1" dirty="0"/>
              <a:t>Obvyklý scénář:</a:t>
            </a:r>
          </a:p>
          <a:p>
            <a:pPr marL="72000" indent="0" algn="just">
              <a:buNone/>
            </a:pPr>
            <a:r>
              <a:rPr lang="cs-CZ" altLang="cs-CZ" sz="2400" i="1" dirty="0"/>
              <a:t>	- kdo jsem</a:t>
            </a:r>
          </a:p>
          <a:p>
            <a:pPr marL="72000" indent="0" algn="just">
              <a:buNone/>
            </a:pPr>
            <a:r>
              <a:rPr lang="cs-CZ" altLang="cs-CZ" sz="2400" i="1" dirty="0"/>
              <a:t>	- proč píšu – poděkovat / vymezit se / znovu </a:t>
            </a:r>
            <a:r>
              <a:rPr lang="cs-CZ" altLang="cs-CZ" sz="2400" i="1" u="sng" dirty="0"/>
              <a:t>požádat</a:t>
            </a:r>
          </a:p>
          <a:p>
            <a:pPr marL="72000" indent="0" algn="just">
              <a:buNone/>
            </a:pPr>
            <a:r>
              <a:rPr lang="cs-CZ" altLang="cs-CZ" sz="2400" i="1" dirty="0"/>
              <a:t>	- co nabízím</a:t>
            </a:r>
            <a:endParaRPr lang="cs-CZ" altLang="cs-CZ" sz="2000" i="1" dirty="0"/>
          </a:p>
          <a:p>
            <a:pPr marL="72000" indent="0" algn="just">
              <a:buNone/>
            </a:pPr>
            <a:endParaRPr lang="cs-CZ" altLang="cs-CZ" sz="2000" i="1" dirty="0"/>
          </a:p>
          <a:p>
            <a:pPr marL="72000" indent="0" algn="just">
              <a:buNone/>
            </a:pPr>
            <a:r>
              <a:rPr lang="cs-CZ" altLang="cs-CZ" sz="2000" i="1" dirty="0"/>
              <a:t>Kdo využil AI? ... Kde hledat inspiraci? Třeba na setkání </a:t>
            </a:r>
            <a:r>
              <a:rPr lang="cs-CZ" altLang="cs-CZ" sz="2000" i="1" dirty="0">
                <a:hlinkClick r:id="rId2"/>
              </a:rPr>
              <a:t>AI pro </a:t>
            </a:r>
            <a:r>
              <a:rPr lang="cs-CZ" altLang="cs-CZ" sz="2000" i="1" dirty="0" err="1">
                <a:hlinkClick r:id="rId2"/>
              </a:rPr>
              <a:t>nevládky</a:t>
            </a:r>
            <a:endParaRPr lang="cs-CZ" altLang="cs-CZ" sz="2000" i="1" dirty="0"/>
          </a:p>
          <a:p>
            <a:pPr marL="72000" indent="0" algn="just">
              <a:buNone/>
            </a:pPr>
            <a:endParaRPr lang="cs-CZ" altLang="cs-CZ" sz="2000" i="1" dirty="0"/>
          </a:p>
          <a:p>
            <a:pPr marL="72000" indent="0" algn="just">
              <a:buNone/>
            </a:pPr>
            <a:r>
              <a:rPr lang="cs-CZ" altLang="cs-CZ" sz="2000" i="1" dirty="0"/>
              <a:t>Zvolené ukázky: Henrieta Zezulová / ... /  Viktória </a:t>
            </a:r>
            <a:r>
              <a:rPr lang="cs-CZ" altLang="cs-CZ" sz="2000" i="1" dirty="0" err="1"/>
              <a:t>Škulaňová</a:t>
            </a:r>
            <a:r>
              <a:rPr lang="cs-CZ" altLang="cs-CZ" sz="2000" i="1" dirty="0"/>
              <a:t> / </a:t>
            </a:r>
            <a:r>
              <a:rPr lang="cs-CZ" altLang="cs-CZ" sz="2000" i="1" dirty="0" err="1"/>
              <a:t>Sofiia</a:t>
            </a:r>
            <a:r>
              <a:rPr lang="cs-CZ" altLang="cs-CZ" sz="2000" i="1" dirty="0"/>
              <a:t> </a:t>
            </a:r>
            <a:r>
              <a:rPr lang="cs-CZ" altLang="cs-CZ" sz="2000" i="1" dirty="0" err="1"/>
              <a:t>Koldovska</a:t>
            </a:r>
            <a:endParaRPr lang="cs-CZ" altLang="cs-CZ" sz="2000" i="1" dirty="0"/>
          </a:p>
          <a:p>
            <a:pPr marL="72000" indent="0" algn="just">
              <a:buNone/>
            </a:pPr>
            <a:endParaRPr lang="cs-CZ" altLang="cs-CZ" sz="2000" i="1" dirty="0"/>
          </a:p>
        </p:txBody>
      </p:sp>
    </p:spTree>
    <p:extLst>
      <p:ext uri="{BB962C8B-B14F-4D97-AF65-F5344CB8AC3E}">
        <p14:creationId xmlns:p14="http://schemas.microsoft.com/office/powerpoint/2010/main" val="3510898598"/>
      </p:ext>
    </p:extLst>
  </p:cSld>
  <p:clrMapOvr>
    <a:masterClrMapping/>
  </p:clrMapOvr>
</p:sld>
</file>

<file path=ppt/theme/theme1.xml><?xml version="1.0" encoding="utf-8"?>
<a:theme xmlns:a="http://schemas.openxmlformats.org/drawingml/2006/main" name="Motiv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6B50E02B-A6FE-4B8B-A332-A4F685782DFA}" vid="{DEB03F35-9B41-4FA5-A568-18C4059FA0B6}"/>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TotalTime>
  <Words>215</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Open Sans</vt:lpstr>
      <vt:lpstr>Tahoma</vt:lpstr>
      <vt:lpstr>Wingdings</vt:lpstr>
      <vt:lpstr>Motiv1</vt:lpstr>
      <vt:lpstr>SPRb1218:</vt:lpstr>
      <vt:lpstr>K vypracování: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Občanská společnost ve 20. století  „české / skautské století“</dc:title>
  <dc:creator>JP</dc:creator>
  <cp:lastModifiedBy>Jakub Pejcal</cp:lastModifiedBy>
  <cp:revision>120</cp:revision>
  <cp:lastPrinted>1601-01-01T00:00:00Z</cp:lastPrinted>
  <dcterms:created xsi:type="dcterms:W3CDTF">2019-02-25T18:09:44Z</dcterms:created>
  <dcterms:modified xsi:type="dcterms:W3CDTF">2024-11-26T13:26:35Z</dcterms:modified>
</cp:coreProperties>
</file>