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79" r:id="rId10"/>
    <p:sldId id="265" r:id="rId11"/>
    <p:sldId id="267" r:id="rId12"/>
    <p:sldId id="268" r:id="rId13"/>
    <p:sldId id="269" r:id="rId14"/>
    <p:sldId id="270" r:id="rId15"/>
    <p:sldId id="272" r:id="rId16"/>
    <p:sldId id="280" r:id="rId17"/>
    <p:sldId id="273" r:id="rId18"/>
    <p:sldId id="281" r:id="rId19"/>
    <p:sldId id="274" r:id="rId20"/>
    <p:sldId id="276" r:id="rId21"/>
    <p:sldId id="282" r:id="rId22"/>
    <p:sldId id="284" r:id="rId23"/>
    <p:sldId id="285" r:id="rId24"/>
    <p:sldId id="283" r:id="rId25"/>
    <p:sldId id="277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4EA6B3-0800-4061-9DB1-82B995816291}" v="2" dt="2024-12-08T19:43:14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46038385826774E-2"/>
          <c:y val="4.4041711992571723E-2"/>
          <c:w val="0.93635396161417328"/>
          <c:h val="0.80583209298394642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Tržby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List1!$A$2:$A$13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</c:numCache>
            </c:numRef>
          </c:cat>
          <c:val>
            <c:numRef>
              <c:f>List1!$B$2:$B$13</c:f>
              <c:numCache>
                <c:formatCode>General</c:formatCode>
                <c:ptCount val="12"/>
                <c:pt idx="0">
                  <c:v>17.5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70</c:v>
                </c:pt>
                <c:pt idx="8">
                  <c:v>60</c:v>
                </c:pt>
                <c:pt idx="9">
                  <c:v>64</c:v>
                </c:pt>
                <c:pt idx="10">
                  <c:v>74</c:v>
                </c:pt>
                <c:pt idx="11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A7-45A8-925B-008BCDD15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899512"/>
        <c:axId val="209903120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List1!$C$1</c15:sqref>
                        </c15:formulaRef>
                      </c:ext>
                    </c:extLst>
                    <c:strCache>
                      <c:ptCount val="1"/>
                      <c:pt idx="0">
                        <c:v>Sloupec1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List1!$A$2:$A$13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List1!$C$2:$C$13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8AA7-45A8-925B-008BCDD1514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List1!$D$1</c15:sqref>
                        </c15:formulaRef>
                      </c:ext>
                    </c:extLst>
                    <c:strCache>
                      <c:ptCount val="1"/>
                      <c:pt idx="0">
                        <c:v>Sloupec2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List1!$A$2:$A$13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2012</c:v>
                      </c:pt>
                      <c:pt idx="1">
                        <c:v>2013</c:v>
                      </c:pt>
                      <c:pt idx="2">
                        <c:v>2014</c:v>
                      </c:pt>
                      <c:pt idx="3">
                        <c:v>2015</c:v>
                      </c:pt>
                      <c:pt idx="4">
                        <c:v>2016</c:v>
                      </c:pt>
                      <c:pt idx="5">
                        <c:v>2017</c:v>
                      </c:pt>
                      <c:pt idx="6">
                        <c:v>2018</c:v>
                      </c:pt>
                      <c:pt idx="7">
                        <c:v>2019</c:v>
                      </c:pt>
                      <c:pt idx="8">
                        <c:v>2020</c:v>
                      </c:pt>
                      <c:pt idx="9">
                        <c:v>2021</c:v>
                      </c:pt>
                      <c:pt idx="10">
                        <c:v>2022</c:v>
                      </c:pt>
                      <c:pt idx="11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List1!$D$2:$D$13</c15:sqref>
                        </c15:formulaRef>
                      </c:ext>
                    </c:extLst>
                    <c:numCache>
                      <c:formatCode>General</c:formatCode>
                      <c:ptCount val="12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AA7-45A8-925B-008BCDD15142}"/>
                  </c:ext>
                </c:extLst>
              </c15:ser>
            </c15:filteredLineSeries>
          </c:ext>
        </c:extLst>
      </c:lineChart>
      <c:catAx>
        <c:axId val="209899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903120"/>
        <c:crosses val="autoZero"/>
        <c:auto val="1"/>
        <c:lblAlgn val="ctr"/>
        <c:lblOffset val="100"/>
        <c:noMultiLvlLbl val="0"/>
      </c:catAx>
      <c:valAx>
        <c:axId val="20990312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9899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0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5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16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617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296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9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126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2601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26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55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23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5768EC7-B1A5-45A2-A765-35EEF992E422}" type="datetimeFigureOut">
              <a:rPr lang="cs-CZ" smtClean="0"/>
              <a:t>08.12.2024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555C09E-C63B-45FE-9451-29D90F86FD9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23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Automatizace-Rationell.wmv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&#268;esk&#225;%20cena%20za%20architekturu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Automatizovan&#225;%20v&#253;roba%20PILANA%20Karbid.mp4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CD2A99-3F48-45C5-8079-FCCA38E1E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9600" b="1" dirty="0"/>
              <a:t>Leadership</a:t>
            </a:r>
            <a:br>
              <a:rPr lang="en-GB" sz="9600" b="1" dirty="0"/>
            </a:br>
            <a:endParaRPr lang="cs-CZ" sz="96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2B3949-D315-4908-A090-2B5BD639F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697342" cy="1143000"/>
          </a:xfrm>
        </p:spPr>
        <p:txBody>
          <a:bodyPr/>
          <a:lstStyle/>
          <a:p>
            <a:r>
              <a:rPr lang="cs-CZ" dirty="0"/>
              <a:t>Pavel straka 					</a:t>
            </a:r>
            <a:r>
              <a:rPr lang="en-GB" dirty="0"/>
              <a:t>	    </a:t>
            </a:r>
            <a:r>
              <a:rPr lang="cs-CZ" dirty="0"/>
              <a:t>Prosinec</a:t>
            </a:r>
            <a:r>
              <a:rPr lang="en-GB" dirty="0"/>
              <a:t> 2024</a:t>
            </a: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A143E3F-0500-4B5B-9F55-5827FFF3ED57}"/>
              </a:ext>
            </a:extLst>
          </p:cNvPr>
          <p:cNvSpPr txBox="1">
            <a:spLocks/>
          </p:cNvSpPr>
          <p:nvPr/>
        </p:nvSpPr>
        <p:spPr>
          <a:xfrm>
            <a:off x="1097281" y="498022"/>
            <a:ext cx="10058399" cy="3631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cs-CZ" b="1" dirty="0"/>
            </a:br>
            <a:r>
              <a:rPr lang="cs-CZ" sz="6000" b="1" dirty="0"/>
              <a:t>v konkurenčním  prostředí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15287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CFD3EE-3EDB-4B8D-85C2-AA1D994109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Příklady</a:t>
            </a:r>
            <a:r>
              <a:rPr lang="cs-CZ" dirty="0"/>
              <a:t> </a:t>
            </a:r>
            <a:r>
              <a:rPr lang="cs-CZ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praxe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F0450A-F1CA-4D49-A205-6F33C3FAD6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projekt </a:t>
            </a:r>
            <a:r>
              <a:rPr lang="cs-CZ" dirty="0" err="1"/>
              <a:t>rationell</a:t>
            </a:r>
            <a:r>
              <a:rPr lang="cs-CZ" dirty="0"/>
              <a:t> - </a:t>
            </a:r>
            <a:r>
              <a:rPr lang="cs-CZ" dirty="0" err="1"/>
              <a:t>ikea</a:t>
            </a:r>
            <a:endParaRPr lang="cs-CZ" dirty="0"/>
          </a:p>
          <a:p>
            <a:r>
              <a:rPr lang="cs-CZ" dirty="0"/>
              <a:t>Projekt </a:t>
            </a:r>
            <a:r>
              <a:rPr lang="cs-CZ" dirty="0" err="1"/>
              <a:t>pilana</a:t>
            </a:r>
            <a:r>
              <a:rPr lang="cs-CZ" dirty="0"/>
              <a:t> karbid</a:t>
            </a:r>
          </a:p>
        </p:txBody>
      </p:sp>
    </p:spTree>
    <p:extLst>
      <p:ext uri="{BB962C8B-B14F-4D97-AF65-F5344CB8AC3E}">
        <p14:creationId xmlns:p14="http://schemas.microsoft.com/office/powerpoint/2010/main" val="335623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4D99A7-3675-49BC-8BE7-D52C765D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900" b="1" dirty="0"/>
              <a:t>Projekt</a:t>
            </a:r>
            <a:r>
              <a:rPr lang="cs-CZ" sz="5900" dirty="0"/>
              <a:t> </a:t>
            </a:r>
            <a:r>
              <a:rPr lang="cs-CZ" sz="5900" b="1" dirty="0" err="1"/>
              <a:t>Rationell</a:t>
            </a:r>
            <a:endParaRPr lang="cs-CZ" sz="59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EF1281-E319-49DA-A1F6-01153D69A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99377"/>
            <a:ext cx="10469409" cy="4023360"/>
          </a:xfrm>
        </p:spPr>
        <p:txBody>
          <a:bodyPr/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chemeClr val="tx1"/>
                </a:solidFill>
              </a:rPr>
              <a:t> ztráta konkurenceschopnosti Fatry </a:t>
            </a:r>
            <a:r>
              <a:rPr lang="cs-CZ" sz="2800" dirty="0">
                <a:solidFill>
                  <a:schemeClr val="tx1"/>
                </a:solidFill>
              </a:rPr>
              <a:t>– hrozba přesunu výroby do Asie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nutná </a:t>
            </a:r>
            <a:r>
              <a:rPr lang="cs-CZ" sz="2800" b="1" dirty="0">
                <a:solidFill>
                  <a:schemeClr val="tx1"/>
                </a:solidFill>
              </a:rPr>
              <a:t>automatizace výroby = snížení nákladů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příprava řešení půl roku /</a:t>
            </a:r>
            <a:r>
              <a:rPr lang="cs-CZ" sz="2800" u="sng" dirty="0">
                <a:solidFill>
                  <a:srgbClr val="FF0000"/>
                </a:solidFill>
              </a:rPr>
              <a:t>vize: granule → hotový kus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investice 30 mil. Kč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smlouva s IKEA na 3 roky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nejziskovější výrobní linka Fatry</a:t>
            </a:r>
          </a:p>
          <a:p>
            <a:pPr marL="182880" lvl="2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4" name="Zástupný obsah 8">
            <a:extLst>
              <a:ext uri="{FF2B5EF4-FFF2-40B4-BE49-F238E27FC236}">
                <a16:creationId xmlns:a16="http://schemas.microsoft.com/office/drawing/2014/main" id="{07470830-24E4-4FBE-BB2B-32CA0F8EA7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8" y="2727876"/>
            <a:ext cx="4034044" cy="40340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0380314-5EBB-4F92-93A9-073C6D98F5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91" y="-75414"/>
            <a:ext cx="4223209" cy="23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2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30EC3-298B-4CD2-94DE-1A7C8F27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900" b="1" dirty="0"/>
              <a:t>Projekt</a:t>
            </a:r>
            <a:r>
              <a:rPr lang="cs-CZ" sz="5900" dirty="0"/>
              <a:t> </a:t>
            </a:r>
            <a:r>
              <a:rPr lang="cs-CZ" sz="5900" b="1" dirty="0" err="1"/>
              <a:t>Rationell</a:t>
            </a:r>
            <a:endParaRPr lang="cs-CZ" sz="59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D142A1-E515-4A54-A2A2-869D712BA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3200" b="1" dirty="0">
                <a:solidFill>
                  <a:schemeClr val="accent1"/>
                </a:solidFill>
              </a:rPr>
              <a:t>Rozšíření</a:t>
            </a:r>
            <a:r>
              <a:rPr lang="cs-CZ" sz="2800" b="1" dirty="0">
                <a:solidFill>
                  <a:schemeClr val="tx1"/>
                </a:solidFill>
              </a:rPr>
              <a:t> </a:t>
            </a:r>
            <a:r>
              <a:rPr lang="cs-CZ" sz="3200" b="1" dirty="0">
                <a:solidFill>
                  <a:schemeClr val="accent1"/>
                </a:solidFill>
              </a:rPr>
              <a:t>spolupráce o vstřikované výrobky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 obrat IKEA min. 500 mil. Kč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cs-CZ" sz="20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cs-CZ" sz="3200" b="1" i="1" dirty="0">
                <a:solidFill>
                  <a:schemeClr val="tx1"/>
                </a:solidFill>
              </a:rPr>
              <a:t>		</a:t>
            </a:r>
            <a:r>
              <a:rPr lang="cs-CZ" sz="3200" b="1" i="1" dirty="0" err="1">
                <a:solidFill>
                  <a:schemeClr val="tx1"/>
                </a:solidFill>
              </a:rPr>
              <a:t>Slugis</a:t>
            </a:r>
            <a:r>
              <a:rPr lang="cs-CZ" sz="3200" b="1" i="1" dirty="0">
                <a:solidFill>
                  <a:schemeClr val="tx1"/>
                </a:solidFill>
              </a:rPr>
              <a:t>		 	          	</a:t>
            </a:r>
            <a:r>
              <a:rPr lang="cs-CZ" sz="3200" b="1" i="1" dirty="0" err="1">
                <a:solidFill>
                  <a:schemeClr val="tx1"/>
                </a:solidFill>
              </a:rPr>
              <a:t>Bygel</a:t>
            </a:r>
            <a:endParaRPr lang="cs-CZ" sz="3200" b="1" i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B30C03-40B4-465B-856D-7856ABF3DD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91" y="-75414"/>
            <a:ext cx="4223209" cy="23755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714E29B-5A69-440B-BE8D-B1D8BDF7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1" y="3558029"/>
            <a:ext cx="2282073" cy="228207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15BC0E-4990-4357-92C0-04D46B770D6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12" y="3694915"/>
            <a:ext cx="2860248" cy="214518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5807A8-8B65-49EE-B33C-04B455F606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9" y="3429000"/>
            <a:ext cx="2693121" cy="269312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A207A0B-0E94-4A80-BDEE-1E67F548E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16" y="3558029"/>
            <a:ext cx="2821757" cy="191226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42934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D8A2B7EC-818F-4F5B-ACC6-C0F82591341B}"/>
              </a:ext>
            </a:extLst>
          </p:cNvPr>
          <p:cNvSpPr txBox="1"/>
          <p:nvPr/>
        </p:nvSpPr>
        <p:spPr>
          <a:xfrm>
            <a:off x="1999141" y="2345012"/>
            <a:ext cx="94362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hlinkClick r:id="rId2" action="ppaction://hlinkfile"/>
              </a:rPr>
              <a:t>Automatizace-Rationell.wmv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541090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D7292-902D-4C96-A5D9-55FE5989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900" b="1" dirty="0"/>
              <a:t>Projekt</a:t>
            </a:r>
            <a:r>
              <a:rPr lang="cs-CZ" dirty="0"/>
              <a:t> </a:t>
            </a:r>
            <a:r>
              <a:rPr lang="cs-CZ" sz="5900" b="1" dirty="0" err="1"/>
              <a:t>Rationell</a:t>
            </a:r>
            <a:endParaRPr lang="cs-CZ" sz="5900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CE0D06-2946-40A8-B586-19F18852E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cs-CZ" sz="3200" b="1" dirty="0"/>
          </a:p>
          <a:p>
            <a:pPr algn="ctr"/>
            <a:r>
              <a:rPr lang="cs-CZ" sz="3200" b="1" i="1" dirty="0"/>
              <a:t>„Obtížnější bylo přesvědčit spolupracovníky a nadřízené, než vymyslet řešení.“</a:t>
            </a:r>
          </a:p>
          <a:p>
            <a:endParaRPr lang="cs-CZ" sz="3200" b="1" dirty="0">
              <a:solidFill>
                <a:schemeClr val="accent1"/>
              </a:solidFill>
            </a:endParaRPr>
          </a:p>
          <a:p>
            <a:r>
              <a:rPr lang="cs-CZ" sz="3600" b="1" dirty="0">
                <a:solidFill>
                  <a:schemeClr val="accent1"/>
                </a:solidFill>
              </a:rPr>
              <a:t>Poučení: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3000" dirty="0"/>
              <a:t> Najít si prostředníka (mediátora)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A77223-817B-4258-ABC2-1BB7DCA052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91" y="-75414"/>
            <a:ext cx="4223209" cy="23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7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2D816-C29B-47D4-8548-0290EEE4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900" b="1" dirty="0"/>
              <a:t>Projekt</a:t>
            </a:r>
            <a:r>
              <a:rPr lang="cs-CZ" dirty="0"/>
              <a:t> </a:t>
            </a:r>
            <a:r>
              <a:rPr lang="cs-CZ" sz="5900" b="1" dirty="0"/>
              <a:t>PILANA</a:t>
            </a:r>
            <a:r>
              <a:rPr lang="cs-CZ" dirty="0"/>
              <a:t> </a:t>
            </a:r>
            <a:r>
              <a:rPr lang="cs-CZ" sz="5900" b="1" dirty="0"/>
              <a:t>Karbid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94A8CB-7842-4DCA-9B66-ACFE1A63F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79448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krachující firma v Liberci </a:t>
            </a:r>
            <a:r>
              <a:rPr lang="cs-CZ" sz="2800" dirty="0">
                <a:solidFill>
                  <a:schemeClr val="tx1"/>
                </a:solidFill>
              </a:rPr>
              <a:t>– možnost rozšířit portfolio PILANA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chyba</a:t>
            </a:r>
            <a:r>
              <a:rPr lang="cs-CZ" sz="2800" dirty="0">
                <a:solidFill>
                  <a:schemeClr val="tx1"/>
                </a:solidFill>
              </a:rPr>
              <a:t> ponechání bývalého majitele ve funkci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hromadný odchod </a:t>
            </a:r>
            <a:r>
              <a:rPr lang="cs-CZ" sz="2800" dirty="0">
                <a:solidFill>
                  <a:schemeClr val="tx1"/>
                </a:solidFill>
              </a:rPr>
              <a:t>všech zaměstnanců v Liberci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>
                <a:solidFill>
                  <a:schemeClr val="tx1"/>
                </a:solidFill>
              </a:rPr>
              <a:t> vysoké splátky </a:t>
            </a:r>
            <a:r>
              <a:rPr lang="cs-CZ" sz="2800" dirty="0">
                <a:solidFill>
                  <a:schemeClr val="tx1"/>
                </a:solidFill>
              </a:rPr>
              <a:t>leasingů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absence</a:t>
            </a:r>
            <a:r>
              <a:rPr lang="cs-CZ" sz="2800" dirty="0">
                <a:solidFill>
                  <a:schemeClr val="tx1"/>
                </a:solidFill>
              </a:rPr>
              <a:t> zkušeného personálu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po dvou letech </a:t>
            </a:r>
            <a:r>
              <a:rPr lang="cs-CZ" sz="2800" b="1" dirty="0">
                <a:solidFill>
                  <a:schemeClr val="tx1"/>
                </a:solidFill>
              </a:rPr>
              <a:t>3 mil. Kč ztráta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prvních 5 let </a:t>
            </a:r>
            <a:r>
              <a:rPr lang="cs-CZ" sz="2800" b="1" dirty="0">
                <a:solidFill>
                  <a:schemeClr val="tx1"/>
                </a:solidFill>
              </a:rPr>
              <a:t>práce běžně 15 hod/den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5D290352-A9D8-4BE8-8B58-9120DD5876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75" y="761238"/>
            <a:ext cx="2118205" cy="8435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BFEF65-7A7E-4C7C-B037-313154D03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72" y="2352725"/>
            <a:ext cx="2166001" cy="39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8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966B90-9911-CC61-D5DD-C7CC590F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Vývoj tržeb PILANA Karbid 2012-2023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98EB235-BD7B-36A2-7D22-F7F5B2F083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941226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1150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BCE23B-4290-4A40-8BEC-6F43EFE5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900" b="1" dirty="0"/>
              <a:t>Projekt</a:t>
            </a:r>
            <a:r>
              <a:rPr lang="cs-CZ" dirty="0"/>
              <a:t> </a:t>
            </a:r>
            <a:r>
              <a:rPr lang="cs-CZ" sz="5900" b="1" dirty="0"/>
              <a:t>PILANA</a:t>
            </a:r>
            <a:r>
              <a:rPr lang="cs-CZ" dirty="0"/>
              <a:t> </a:t>
            </a:r>
            <a:r>
              <a:rPr lang="cs-CZ" sz="5900" b="1" dirty="0"/>
              <a:t>Karbid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4C93D-8D2A-4A0D-B5DC-FB4B627FE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1100" b="1" dirty="0">
              <a:solidFill>
                <a:schemeClr val="accent1"/>
              </a:solidFill>
            </a:endParaRPr>
          </a:p>
          <a:p>
            <a:r>
              <a:rPr lang="cs-CZ" sz="3600" b="1" dirty="0">
                <a:solidFill>
                  <a:schemeClr val="accent1"/>
                </a:solidFill>
              </a:rPr>
              <a:t>Po </a:t>
            </a:r>
            <a:r>
              <a:rPr lang="en-GB" sz="3600" b="1" dirty="0">
                <a:solidFill>
                  <a:schemeClr val="accent1"/>
                </a:solidFill>
              </a:rPr>
              <a:t>12</a:t>
            </a:r>
            <a:r>
              <a:rPr lang="cs-CZ" sz="3600" b="1" dirty="0">
                <a:solidFill>
                  <a:schemeClr val="accent1"/>
                </a:solidFill>
              </a:rPr>
              <a:t> letech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45 zaměstnanců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moderní vybavení </a:t>
            </a:r>
            <a:r>
              <a:rPr lang="cs-CZ" sz="2800" dirty="0">
                <a:solidFill>
                  <a:schemeClr val="tx1"/>
                </a:solidFill>
              </a:rPr>
              <a:t>v hodnotě téměř</a:t>
            </a:r>
            <a:r>
              <a:rPr lang="en-GB" sz="2800" dirty="0">
                <a:solidFill>
                  <a:schemeClr val="tx1"/>
                </a:solidFill>
              </a:rPr>
              <a:t> 300</a:t>
            </a:r>
            <a:r>
              <a:rPr lang="cs-CZ" sz="2800" dirty="0">
                <a:solidFill>
                  <a:schemeClr val="tx1"/>
                </a:solidFill>
              </a:rPr>
              <a:t> mil. Kč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vysoká </a:t>
            </a:r>
            <a:r>
              <a:rPr lang="cs-CZ" sz="2800" b="1" dirty="0">
                <a:solidFill>
                  <a:schemeClr val="tx1"/>
                </a:solidFill>
              </a:rPr>
              <a:t>výkonnost a rentabilita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b="1" dirty="0">
                <a:solidFill>
                  <a:schemeClr val="tx1"/>
                </a:solidFill>
              </a:rPr>
              <a:t>leader</a:t>
            </a:r>
            <a:r>
              <a:rPr lang="cs-CZ" sz="2800" dirty="0">
                <a:solidFill>
                  <a:schemeClr val="tx1"/>
                </a:solidFill>
              </a:rPr>
              <a:t> v rámci ČR</a:t>
            </a:r>
          </a:p>
          <a:p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CBDAAE34-A228-417B-812E-95749700C2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75" y="761238"/>
            <a:ext cx="2118205" cy="8435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8CD8D5A-F8B6-47FE-B3EF-CD312C70B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04" y="3332573"/>
            <a:ext cx="7100518" cy="293625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342C7DC-1F43-4FB3-9CD4-CD110F4CE7F5}"/>
              </a:ext>
            </a:extLst>
          </p:cNvPr>
          <p:cNvSpPr/>
          <p:nvPr/>
        </p:nvSpPr>
        <p:spPr>
          <a:xfrm>
            <a:off x="8595360" y="1885875"/>
            <a:ext cx="2560320" cy="888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Úspěch složený      z tisíců drobností</a:t>
            </a:r>
          </a:p>
        </p:txBody>
      </p:sp>
    </p:spTree>
    <p:extLst>
      <p:ext uri="{BB962C8B-B14F-4D97-AF65-F5344CB8AC3E}">
        <p14:creationId xmlns:p14="http://schemas.microsoft.com/office/powerpoint/2010/main" val="6280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AD7A9-2003-538D-AA18-50937C3D1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Ocenění firmy PILANA Karbid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9BF760-7548-088B-A8AD-76C9FD6D1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6590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400" b="1" dirty="0"/>
              <a:t>2019: “BEST PRACTICE”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nejlepší realizovaný projekt programu Rozvoj / Podnikání a inovace 2007-2013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/>
              <a:t>2020: Česká cena za architekturu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cena MPO za velkorysý přístup k novostavbě průmyslového objektu</a:t>
            </a:r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en-GB" dirty="0"/>
          </a:p>
          <a:p>
            <a:pPr marL="201168" lvl="1" indent="0">
              <a:buNone/>
            </a:pPr>
            <a:r>
              <a:rPr lang="en-GB" dirty="0"/>
              <a:t>		</a:t>
            </a:r>
          </a:p>
          <a:p>
            <a:pPr marL="201168" lvl="1" indent="0">
              <a:buNone/>
            </a:pPr>
            <a:r>
              <a:rPr lang="en-GB" dirty="0"/>
              <a:t>		</a:t>
            </a:r>
            <a:r>
              <a:rPr lang="pl-PL" dirty="0">
                <a:hlinkClick r:id="rId2" action="ppaction://hlinkfile"/>
              </a:rPr>
              <a:t>Česká cena za architekturu.mp4</a:t>
            </a:r>
            <a:endParaRPr lang="en-GB" dirty="0"/>
          </a:p>
          <a:p>
            <a:pPr lvl="1">
              <a:buFont typeface="Arial" panose="020B0604020202020204" pitchFamily="34" charset="0"/>
              <a:buChar char="•"/>
            </a:pPr>
            <a:endParaRPr lang="en-GB" dirty="0"/>
          </a:p>
          <a:p>
            <a:pPr marL="201168" lvl="1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F91730-4911-0DE5-40DB-6A92A7D01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203" y="3368362"/>
            <a:ext cx="3971360" cy="2647573"/>
          </a:xfrm>
          <a:prstGeom prst="rect">
            <a:avLst/>
          </a:prstGeom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CBC555-8B5C-A8D9-69F9-86BA9468BE2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75" y="761238"/>
            <a:ext cx="2118205" cy="8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88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B5204-0693-4036-856C-643F1046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900" b="1" dirty="0"/>
              <a:t>Projekt PILANA Karbid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C273EC-C51D-4BEA-9693-DA66D40A5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600" b="1" dirty="0">
                <a:solidFill>
                  <a:schemeClr val="accent1"/>
                </a:solidFill>
              </a:rPr>
              <a:t>        Krachující firma v Liberci</a:t>
            </a:r>
            <a:r>
              <a:rPr lang="cs-CZ" sz="2400" b="1" dirty="0">
                <a:solidFill>
                  <a:schemeClr val="accent1"/>
                </a:solidFill>
              </a:rPr>
              <a:t>	</a:t>
            </a:r>
            <a:r>
              <a:rPr lang="cs-CZ" sz="2400" dirty="0"/>
              <a:t>		</a:t>
            </a:r>
            <a:r>
              <a:rPr lang="cs-CZ" sz="2600" b="1" dirty="0">
                <a:solidFill>
                  <a:schemeClr val="accent1"/>
                </a:solidFill>
              </a:rPr>
              <a:t>PILANA Karbid dnes</a:t>
            </a:r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D9601D53-9188-431E-AC4E-AAF5A2B578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75" y="761238"/>
            <a:ext cx="2118205" cy="8435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2A9D202-BBB8-46FC-A92A-839F9BC4C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0" y="2305407"/>
            <a:ext cx="24000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AB4109E-674D-4D4B-ACB2-3D1C8830C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025" y="2305407"/>
            <a:ext cx="24000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0B88D27-F01F-4FB0-A974-6B6FCA449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0" y="4361518"/>
            <a:ext cx="24000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50FD85B-19FA-4246-AF20-2D5B9CF84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63" y="4361518"/>
            <a:ext cx="24000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23599586-9C0A-4DFF-B25E-7C5B1E9A503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15" y="2305407"/>
            <a:ext cx="24012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2FD0DF7-53F4-4265-9517-FA2612BDF76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53" y="4361518"/>
            <a:ext cx="24012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9C0034-8417-42C4-9EDC-8835FFBE8099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70" y="2305407"/>
            <a:ext cx="2401200" cy="180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FCF4E8E-FCC0-4EF3-95A1-8B603B50DA0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70" y="4361518"/>
            <a:ext cx="2401200" cy="1800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7139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6DA1FF-7625-4EDF-96A9-B9F5F97F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2"/>
            <a:ext cx="10058400" cy="1450757"/>
          </a:xfrm>
        </p:spPr>
        <p:txBody>
          <a:bodyPr>
            <a:normAutofit/>
          </a:bodyPr>
          <a:lstStyle/>
          <a:p>
            <a:r>
              <a:rPr lang="cs-CZ" sz="6600" b="1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096588-80B7-4C23-8D95-AFC147E02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57196"/>
            <a:ext cx="10058400" cy="350751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3600" dirty="0"/>
              <a:t>Pavel Straka – osobní profil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600" dirty="0"/>
              <a:t>Leadership – východiska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600" dirty="0"/>
              <a:t>Příklady z praxe</a:t>
            </a:r>
            <a:endParaRPr lang="en-GB" sz="3600" dirty="0"/>
          </a:p>
          <a:p>
            <a:pPr marL="457200" indent="-457200">
              <a:buFont typeface="+mj-lt"/>
              <a:buAutoNum type="arabicPeriod"/>
            </a:pPr>
            <a:r>
              <a:rPr lang="cs-CZ" sz="3600" dirty="0"/>
              <a:t>Aktuální výzvy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3600" dirty="0"/>
              <a:t>Diskuze</a:t>
            </a:r>
          </a:p>
        </p:txBody>
      </p:sp>
    </p:spTree>
    <p:extLst>
      <p:ext uri="{BB962C8B-B14F-4D97-AF65-F5344CB8AC3E}">
        <p14:creationId xmlns:p14="http://schemas.microsoft.com/office/powerpoint/2010/main" val="407504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ECE8EC-EB34-4A83-9040-74D575527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900" b="1" dirty="0"/>
              <a:t>Projekt PILANA Karbid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E6CC8-8A49-4766-B9E5-854046BA8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3600" b="1" dirty="0">
              <a:solidFill>
                <a:schemeClr val="accent1"/>
              </a:solidFill>
            </a:endParaRPr>
          </a:p>
          <a:p>
            <a:r>
              <a:rPr lang="cs-CZ" sz="3600" b="1" dirty="0">
                <a:solidFill>
                  <a:schemeClr val="accent1"/>
                </a:solidFill>
              </a:rPr>
              <a:t>Automatizovaná výroba nástrojů PILANA Karbid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sz="2800" dirty="0">
                <a:hlinkClick r:id="rId2" action="ppaction://hlinkfile"/>
              </a:rPr>
              <a:t>Automatizovaná výroba PILANA Karbid.mp4</a:t>
            </a:r>
            <a:endParaRPr lang="cs-CZ" sz="2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62D34159-1F43-44F5-B103-A6576D9AC24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475" y="761238"/>
            <a:ext cx="2118205" cy="8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81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79C237-A52E-A314-5231-7D6ECD52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Výzvy postcovidové 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5CC035-A938-CC68-3572-86F22948D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232" y="1984586"/>
            <a:ext cx="3749040" cy="4023360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00B0F0"/>
                </a:solidFill>
              </a:rPr>
              <a:t> krize skončí,</a:t>
            </a:r>
          </a:p>
          <a:p>
            <a:pPr marL="201168" lvl="1" indent="0" algn="r">
              <a:buNone/>
            </a:pPr>
            <a:r>
              <a:rPr lang="cs-CZ" sz="2400" dirty="0">
                <a:solidFill>
                  <a:srgbClr val="00B0F0"/>
                </a:solidFill>
              </a:rPr>
              <a:t>až se trh pročistí</a:t>
            </a:r>
          </a:p>
          <a:p>
            <a:pPr marL="201168" lvl="1" indent="0" algn="r">
              <a:buNone/>
            </a:pPr>
            <a:endParaRPr lang="cs-CZ" sz="2400" dirty="0">
              <a:solidFill>
                <a:srgbClr val="00B0F0"/>
              </a:solidFill>
            </a:endParaRPr>
          </a:p>
          <a:p>
            <a:pPr marL="201168" lvl="1" indent="0" algn="r">
              <a:buNone/>
            </a:pPr>
            <a:endParaRPr lang="cs-CZ" sz="1600" dirty="0">
              <a:solidFill>
                <a:srgbClr val="00B0F0"/>
              </a:solidFill>
            </a:endParaRPr>
          </a:p>
          <a:p>
            <a:pPr marL="201168" lvl="1" indent="0" algn="r">
              <a:buNone/>
            </a:pPr>
            <a:endParaRPr lang="cs-CZ" sz="1600" dirty="0">
              <a:solidFill>
                <a:srgbClr val="00B0F0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00B0F0"/>
                </a:solidFill>
              </a:rPr>
              <a:t> automatizace, efektivita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rgbClr val="00B0F0"/>
                </a:solidFill>
              </a:rPr>
              <a:t> ekologické je ekonomické</a:t>
            </a:r>
          </a:p>
          <a:p>
            <a:pPr marL="201168" lvl="1" indent="0" algn="r">
              <a:buNone/>
            </a:pPr>
            <a:endParaRPr lang="cs-CZ" sz="2400" dirty="0">
              <a:solidFill>
                <a:srgbClr val="00B0F0"/>
              </a:solidFill>
            </a:endParaRPr>
          </a:p>
          <a:p>
            <a:pPr lvl="1" algn="r">
              <a:buFont typeface="Wingdings" panose="05000000000000000000" pitchFamily="2" charset="2"/>
              <a:buChar char="v"/>
            </a:pPr>
            <a:endParaRPr lang="cs-CZ" sz="2400" dirty="0">
              <a:solidFill>
                <a:srgbClr val="00B0F0"/>
              </a:solidFill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16E38F11-2908-64F2-269D-CA3FC619654E}"/>
              </a:ext>
            </a:extLst>
          </p:cNvPr>
          <p:cNvSpPr txBox="1">
            <a:spLocks/>
          </p:cNvSpPr>
          <p:nvPr/>
        </p:nvSpPr>
        <p:spPr>
          <a:xfrm>
            <a:off x="1176528" y="1984586"/>
            <a:ext cx="7446264" cy="43752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</a:t>
            </a:r>
            <a:r>
              <a:rPr lang="cs-CZ" sz="2400" b="1" dirty="0"/>
              <a:t>úbytek pracovní výkonnosti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staří odcházejí, mladí fluktuují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démon internetu – horší než prokrastinace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nepružnost pracovního trhu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/>
              <a:t> </a:t>
            </a:r>
            <a:r>
              <a:rPr lang="cs-CZ" sz="2400" b="1" dirty="0"/>
              <a:t>doháníme Německo, těžší soupeř – Čína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/>
              <a:t> palčivé téma životního prostředí a udržitelnosti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0671934-6C53-8D14-8834-6190052F319D}"/>
              </a:ext>
            </a:extLst>
          </p:cNvPr>
          <p:cNvSpPr/>
          <p:nvPr/>
        </p:nvSpPr>
        <p:spPr>
          <a:xfrm>
            <a:off x="7616952" y="1918807"/>
            <a:ext cx="3877056" cy="290008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8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F2A6C-C746-B8D0-2A86-BBA447E4F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DF91B-AC86-B874-B3EC-EB661B727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Postřehy</a:t>
            </a:r>
            <a:r>
              <a:rPr lang="en-GB" b="1" dirty="0"/>
              <a:t> a </a:t>
            </a:r>
            <a:r>
              <a:rPr lang="en-GB" b="1" dirty="0" err="1"/>
              <a:t>inspirace</a:t>
            </a:r>
            <a:r>
              <a:rPr lang="en-GB" b="1" dirty="0"/>
              <a:t> 2024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2D7BC9-8FDF-D859-5C58-5257A8E5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66358"/>
            <a:ext cx="10506456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GB" sz="2800" b="1" dirty="0"/>
              <a:t> </a:t>
            </a:r>
            <a:r>
              <a:rPr lang="cs-CZ" sz="2800" b="1" dirty="0"/>
              <a:t>Německo v panice</a:t>
            </a:r>
            <a:r>
              <a:rPr lang="cs-CZ" sz="2800" dirty="0"/>
              <a:t>: ztráta konkurenceschopnosti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inspirace Tomáš Baťa</a:t>
            </a:r>
            <a:r>
              <a:rPr lang="cs-CZ" sz="2800" dirty="0"/>
              <a:t>: jednoduše, lidsky, </a:t>
            </a:r>
            <a:r>
              <a:rPr lang="cs-CZ" sz="2800" dirty="0" err="1"/>
              <a:t>výsledkotvorně</a:t>
            </a:r>
            <a:endParaRPr lang="cs-CZ" sz="2800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90 let </a:t>
            </a:r>
            <a:r>
              <a:rPr lang="cs-CZ" sz="2800" b="1" dirty="0" err="1"/>
              <a:t>Pilany</a:t>
            </a:r>
            <a:r>
              <a:rPr lang="cs-CZ" sz="2800" b="1" dirty="0"/>
              <a:t>: 	· </a:t>
            </a:r>
            <a:r>
              <a:rPr lang="cs-CZ" sz="2800" dirty="0"/>
              <a:t>založena během Velké hospodářské krize</a:t>
            </a:r>
          </a:p>
          <a:p>
            <a:pPr marL="0" indent="0">
              <a:buNone/>
            </a:pPr>
            <a:r>
              <a:rPr lang="cs-CZ" sz="2800" dirty="0"/>
              <a:t>			</a:t>
            </a:r>
            <a:r>
              <a:rPr lang="cs-CZ" sz="2800" b="1" dirty="0"/>
              <a:t>·</a:t>
            </a:r>
            <a:r>
              <a:rPr lang="cs-CZ" sz="2800" dirty="0"/>
              <a:t> vyrostla na 1200 zaměstnanců během 10 let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digitalizace</a:t>
            </a:r>
            <a:r>
              <a:rPr lang="cs-CZ" sz="2800" dirty="0"/>
              <a:t>:	</a:t>
            </a:r>
            <a:r>
              <a:rPr lang="cs-CZ" sz="2800" b="1" dirty="0"/>
              <a:t>· </a:t>
            </a:r>
            <a:r>
              <a:rPr lang="cs-CZ" sz="2800" dirty="0"/>
              <a:t>MES – </a:t>
            </a:r>
            <a:r>
              <a:rPr lang="cs-CZ" sz="2800" dirty="0" err="1"/>
              <a:t>manufacturing</a:t>
            </a:r>
            <a:r>
              <a:rPr lang="cs-CZ" sz="2800" dirty="0"/>
              <a:t> </a:t>
            </a:r>
            <a:r>
              <a:rPr lang="cs-CZ" sz="2800" dirty="0" err="1"/>
              <a:t>execution</a:t>
            </a:r>
            <a:r>
              <a:rPr lang="cs-CZ" sz="2800" dirty="0"/>
              <a:t> </a:t>
            </a:r>
            <a:r>
              <a:rPr lang="cs-CZ" sz="2800" dirty="0" err="1"/>
              <a:t>system</a:t>
            </a:r>
            <a:endParaRPr lang="cs-CZ" sz="2800" dirty="0"/>
          </a:p>
          <a:p>
            <a:pPr marL="0" indent="0">
              <a:buNone/>
            </a:pPr>
            <a:r>
              <a:rPr lang="cs-CZ" sz="2800" dirty="0"/>
              <a:t>			</a:t>
            </a:r>
            <a:r>
              <a:rPr lang="cs-CZ" sz="2800" b="1" dirty="0"/>
              <a:t>· </a:t>
            </a:r>
            <a:r>
              <a:rPr lang="cs-CZ" sz="2800" dirty="0" err="1"/>
              <a:t>Posmayspol</a:t>
            </a:r>
            <a:r>
              <a:rPr lang="cs-CZ" sz="2800" dirty="0"/>
              <a:t> – zvýšení produkce z 45 na 110 sedaček</a:t>
            </a:r>
            <a:endParaRPr lang="cs-CZ" sz="2200" dirty="0"/>
          </a:p>
          <a:p>
            <a:pPr>
              <a:buFont typeface="Wingdings" panose="05000000000000000000" pitchFamily="2" charset="2"/>
              <a:buChar char="v"/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357764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0B365-8021-9348-3D1B-EB581803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848B81-67AB-E3AB-7AC1-DE79DEB8C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Tomáš</a:t>
            </a:r>
            <a:r>
              <a:rPr lang="en-GB" b="1" dirty="0"/>
              <a:t> </a:t>
            </a:r>
            <a:r>
              <a:rPr lang="en-GB" b="1" dirty="0" err="1"/>
              <a:t>Baťa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443C33-E7A9-EA5D-4A27-CF48DB6F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66358"/>
            <a:ext cx="10506456" cy="402336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800" b="1" dirty="0" err="1"/>
              <a:t>Když</a:t>
            </a:r>
            <a:r>
              <a:rPr lang="en-GB" sz="2800" b="1" dirty="0"/>
              <a:t> se </a:t>
            </a:r>
            <a:r>
              <a:rPr lang="en-GB" sz="2800" b="1" dirty="0" err="1"/>
              <a:t>bavil</a:t>
            </a:r>
            <a:r>
              <a:rPr lang="en-GB" sz="2800" b="1" dirty="0"/>
              <a:t> se </a:t>
            </a:r>
            <a:r>
              <a:rPr lang="en-GB" sz="2800" b="1" dirty="0" err="1"/>
              <a:t>slavným</a:t>
            </a:r>
            <a:r>
              <a:rPr lang="en-GB" sz="2800" b="1" dirty="0"/>
              <a:t> </a:t>
            </a:r>
            <a:r>
              <a:rPr lang="en-GB" sz="2800" b="1" dirty="0" err="1"/>
              <a:t>českým</a:t>
            </a:r>
            <a:r>
              <a:rPr lang="en-GB" sz="2800" b="1" dirty="0"/>
              <a:t> </a:t>
            </a:r>
            <a:r>
              <a:rPr lang="en-GB" sz="2800" b="1" dirty="0" err="1"/>
              <a:t>letcem</a:t>
            </a:r>
            <a:r>
              <a:rPr lang="en-GB" sz="2800" b="1" dirty="0"/>
              <a:t> </a:t>
            </a:r>
            <a:r>
              <a:rPr lang="en-GB" sz="2800" b="1" dirty="0" err="1"/>
              <a:t>Janem</a:t>
            </a:r>
            <a:r>
              <a:rPr lang="en-GB" sz="2800" b="1" dirty="0"/>
              <a:t> </a:t>
            </a:r>
            <a:r>
              <a:rPr lang="en-GB" sz="2800" b="1" dirty="0" err="1"/>
              <a:t>Kašparem</a:t>
            </a:r>
            <a:r>
              <a:rPr lang="en-GB" sz="2800" b="1" dirty="0"/>
              <a:t>, </a:t>
            </a:r>
            <a:r>
              <a:rPr lang="en-GB" sz="2800" b="1" dirty="0" err="1"/>
              <a:t>který</a:t>
            </a:r>
            <a:r>
              <a:rPr lang="en-GB" sz="2800" b="1" dirty="0"/>
              <a:t> </a:t>
            </a:r>
            <a:r>
              <a:rPr lang="en-GB" sz="2800" b="1" dirty="0" err="1"/>
              <a:t>byl</a:t>
            </a:r>
            <a:r>
              <a:rPr lang="en-GB" sz="2800" b="1" dirty="0"/>
              <a:t> </a:t>
            </a:r>
            <a:r>
              <a:rPr lang="en-GB" sz="2800" b="1" dirty="0" err="1"/>
              <a:t>obdivovaný</a:t>
            </a:r>
            <a:r>
              <a:rPr lang="en-GB" sz="2800" b="1" dirty="0"/>
              <a:t>, ale </a:t>
            </a:r>
            <a:r>
              <a:rPr lang="en-GB" sz="2800" b="1" dirty="0" err="1"/>
              <a:t>také</a:t>
            </a:r>
            <a:r>
              <a:rPr lang="en-GB" sz="2800" b="1" dirty="0"/>
              <a:t> </a:t>
            </a:r>
            <a:r>
              <a:rPr lang="en-GB" sz="2800" b="1" dirty="0" err="1"/>
              <a:t>jednou</a:t>
            </a:r>
            <a:r>
              <a:rPr lang="en-GB" sz="2800" b="1" dirty="0"/>
              <a:t> </a:t>
            </a:r>
            <a:r>
              <a:rPr lang="en-GB" sz="2800" b="1" dirty="0" err="1"/>
              <a:t>hodně</a:t>
            </a:r>
            <a:r>
              <a:rPr lang="en-GB" sz="2800" b="1" dirty="0"/>
              <a:t> </a:t>
            </a:r>
            <a:r>
              <a:rPr lang="en-GB" sz="2800" b="1" dirty="0" err="1"/>
              <a:t>škaredě</a:t>
            </a:r>
            <a:r>
              <a:rPr lang="en-GB" sz="2800" b="1" dirty="0"/>
              <a:t> </a:t>
            </a:r>
            <a:r>
              <a:rPr lang="en-GB" sz="2800" b="1" dirty="0" err="1"/>
              <a:t>ztroskotal</a:t>
            </a:r>
            <a:r>
              <a:rPr lang="en-GB" sz="2800" b="1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000" b="1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800" b="1" dirty="0"/>
              <a:t>„</a:t>
            </a:r>
            <a:r>
              <a:rPr lang="en-GB" sz="2800" b="1" dirty="0" err="1"/>
              <a:t>Plně</a:t>
            </a:r>
            <a:r>
              <a:rPr lang="en-GB" sz="2800" b="1" dirty="0"/>
              <a:t> </a:t>
            </a:r>
            <a:r>
              <a:rPr lang="en-GB" sz="2800" b="1" dirty="0" err="1"/>
              <a:t>Vás</a:t>
            </a:r>
            <a:r>
              <a:rPr lang="en-GB" sz="2800" b="1" dirty="0"/>
              <a:t> </a:t>
            </a:r>
            <a:r>
              <a:rPr lang="en-GB" sz="2800" b="1" dirty="0" err="1"/>
              <a:t>chápu</a:t>
            </a:r>
            <a:r>
              <a:rPr lang="en-GB" sz="2800" b="1" dirty="0"/>
              <a:t>. I </a:t>
            </a:r>
            <a:r>
              <a:rPr lang="en-GB" sz="2800" b="1" dirty="0" err="1"/>
              <a:t>já</a:t>
            </a:r>
            <a:r>
              <a:rPr lang="en-GB" sz="2800" b="1" dirty="0"/>
              <a:t> </a:t>
            </a:r>
            <a:r>
              <a:rPr lang="en-GB" sz="2800" b="1" dirty="0" err="1"/>
              <a:t>jsem</a:t>
            </a:r>
            <a:r>
              <a:rPr lang="en-GB" sz="2800" b="1" dirty="0"/>
              <a:t> </a:t>
            </a:r>
            <a:r>
              <a:rPr lang="en-GB" sz="2800" b="1" dirty="0" err="1"/>
              <a:t>začal</a:t>
            </a:r>
            <a:r>
              <a:rPr lang="en-GB" sz="2800" b="1" dirty="0"/>
              <a:t> </a:t>
            </a:r>
            <a:r>
              <a:rPr lang="en-GB" sz="2800" b="1" dirty="0" err="1"/>
              <a:t>růst</a:t>
            </a:r>
            <a:r>
              <a:rPr lang="en-GB" sz="2800" b="1" dirty="0"/>
              <a:t> </a:t>
            </a:r>
            <a:r>
              <a:rPr lang="en-GB" sz="2800" b="1" dirty="0" err="1"/>
              <a:t>ve</a:t>
            </a:r>
            <a:r>
              <a:rPr lang="en-GB" sz="2800" b="1" dirty="0"/>
              <a:t> </a:t>
            </a:r>
            <a:r>
              <a:rPr lang="en-GB" sz="2800" b="1" dirty="0" err="1"/>
              <a:t>chvíli</a:t>
            </a:r>
            <a:r>
              <a:rPr lang="en-GB" sz="2800" b="1" dirty="0"/>
              <a:t>, </a:t>
            </a:r>
            <a:r>
              <a:rPr lang="en-GB" sz="2800" b="1" dirty="0" err="1"/>
              <a:t>kdy</a:t>
            </a:r>
            <a:r>
              <a:rPr lang="en-GB" sz="2800" b="1" dirty="0"/>
              <a:t> </a:t>
            </a:r>
            <a:r>
              <a:rPr lang="en-GB" sz="2800" b="1" dirty="0" err="1"/>
              <a:t>jsem</a:t>
            </a:r>
            <a:r>
              <a:rPr lang="en-GB" sz="2800" b="1" dirty="0"/>
              <a:t> </a:t>
            </a:r>
            <a:r>
              <a:rPr lang="en-GB" sz="2800" b="1" dirty="0" err="1"/>
              <a:t>začal</a:t>
            </a:r>
            <a:r>
              <a:rPr lang="en-GB" sz="2800" b="1" dirty="0"/>
              <a:t> </a:t>
            </a:r>
            <a:r>
              <a:rPr lang="en-GB" sz="2800" b="1" dirty="0" err="1"/>
              <a:t>prohrávat</a:t>
            </a:r>
            <a:r>
              <a:rPr lang="en-GB" sz="2800" b="1" dirty="0"/>
              <a:t>. </a:t>
            </a:r>
            <a:r>
              <a:rPr lang="en-GB" sz="2800" b="1" dirty="0" err="1"/>
              <a:t>Potřebuji</a:t>
            </a:r>
            <a:r>
              <a:rPr lang="en-GB" sz="2800" b="1" dirty="0"/>
              <a:t> </a:t>
            </a:r>
            <a:r>
              <a:rPr lang="en-GB" sz="2800" b="1" dirty="0" err="1"/>
              <a:t>právě</a:t>
            </a:r>
            <a:r>
              <a:rPr lang="en-GB" sz="2800" b="1" dirty="0"/>
              <a:t> </a:t>
            </a:r>
            <a:r>
              <a:rPr lang="en-GB" sz="2800" b="1" dirty="0" err="1"/>
              <a:t>takové</a:t>
            </a:r>
            <a:r>
              <a:rPr lang="en-GB" sz="2800" b="1" dirty="0"/>
              <a:t> </a:t>
            </a:r>
            <a:r>
              <a:rPr lang="en-GB" sz="2800" b="1" dirty="0" err="1"/>
              <a:t>lidi</a:t>
            </a:r>
            <a:r>
              <a:rPr lang="en-GB" sz="2800" b="1" dirty="0"/>
              <a:t>, </a:t>
            </a:r>
            <a:r>
              <a:rPr lang="en-GB" sz="2800" b="1" dirty="0" err="1"/>
              <a:t>jako</a:t>
            </a:r>
            <a:r>
              <a:rPr lang="en-GB" sz="2800" b="1" dirty="0"/>
              <a:t> </a:t>
            </a:r>
            <a:r>
              <a:rPr lang="en-GB" sz="2800" b="1" dirty="0" err="1"/>
              <a:t>jste</a:t>
            </a:r>
            <a:r>
              <a:rPr lang="en-GB" sz="2800" b="1" dirty="0"/>
              <a:t> Vy, </a:t>
            </a:r>
            <a:r>
              <a:rPr lang="en-GB" sz="2800" b="1" dirty="0" err="1"/>
              <a:t>lidi</a:t>
            </a:r>
            <a:r>
              <a:rPr lang="en-GB" sz="2800" b="1" dirty="0"/>
              <a:t> se </a:t>
            </a:r>
            <a:r>
              <a:rPr lang="en-GB" sz="2800" b="1" dirty="0" err="1"/>
              <a:t>zkušeností</a:t>
            </a:r>
            <a:r>
              <a:rPr lang="en-GB" sz="2800" b="1" dirty="0"/>
              <a:t> s </a:t>
            </a:r>
            <a:r>
              <a:rPr lang="en-GB" sz="2800" b="1" dirty="0" err="1"/>
              <a:t>prohrami</a:t>
            </a:r>
            <a:r>
              <a:rPr lang="en-GB" sz="2800" b="1" dirty="0"/>
              <a:t>. </a:t>
            </a:r>
            <a:r>
              <a:rPr lang="en-GB" sz="2800" b="1" dirty="0" err="1"/>
              <a:t>Podobně</a:t>
            </a:r>
            <a:r>
              <a:rPr lang="en-GB" sz="2800" b="1" dirty="0"/>
              <a:t> </a:t>
            </a:r>
            <a:r>
              <a:rPr lang="en-GB" sz="2800" b="1" dirty="0" err="1"/>
              <a:t>jako</a:t>
            </a:r>
            <a:r>
              <a:rPr lang="en-GB" sz="2800" b="1" dirty="0"/>
              <a:t> Vy </a:t>
            </a:r>
            <a:r>
              <a:rPr lang="en-GB" sz="2800" b="1" dirty="0" err="1"/>
              <a:t>jsem</a:t>
            </a:r>
            <a:r>
              <a:rPr lang="en-GB" sz="2800" b="1" dirty="0"/>
              <a:t> se </a:t>
            </a:r>
            <a:r>
              <a:rPr lang="en-GB" sz="2800" b="1" dirty="0" err="1"/>
              <a:t>nikdy</a:t>
            </a:r>
            <a:r>
              <a:rPr lang="en-GB" sz="2800" b="1" dirty="0"/>
              <a:t> </a:t>
            </a:r>
            <a:r>
              <a:rPr lang="en-GB" sz="2800" b="1" dirty="0" err="1"/>
              <a:t>nevzdal</a:t>
            </a:r>
            <a:r>
              <a:rPr lang="en-GB" sz="2800" b="1" dirty="0"/>
              <a:t>. </a:t>
            </a:r>
            <a:r>
              <a:rPr lang="en-GB" sz="2800" b="1" dirty="0" err="1"/>
              <a:t>Nikdy</a:t>
            </a:r>
            <a:r>
              <a:rPr lang="en-GB" sz="2800" b="1" dirty="0"/>
              <a:t> </a:t>
            </a:r>
            <a:r>
              <a:rPr lang="en-GB" sz="2800" b="1" dirty="0" err="1"/>
              <a:t>jsem</a:t>
            </a:r>
            <a:r>
              <a:rPr lang="en-GB" sz="2800" b="1" dirty="0"/>
              <a:t> se </a:t>
            </a:r>
            <a:r>
              <a:rPr lang="en-GB" sz="2800" b="1" dirty="0" err="1"/>
              <a:t>nevzdal</a:t>
            </a:r>
            <a:r>
              <a:rPr lang="en-GB" sz="2800" b="1" dirty="0"/>
              <a:t>. </a:t>
            </a:r>
            <a:r>
              <a:rPr lang="en-GB" sz="2800" b="1" dirty="0" err="1"/>
              <a:t>Nikdy</a:t>
            </a:r>
            <a:r>
              <a:rPr lang="en-GB" sz="2800" b="1" dirty="0"/>
              <a:t>.”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891635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B9E806-D2E9-87F5-319C-756C1B2DC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Doporučení na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02F8F0-26AB-30F4-5135-2C889643B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266358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dělejte vše naplno, se zápalem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zlehka a vytrvale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objevte, co vám dává smysl a radost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800" b="1" dirty="0"/>
              <a:t> udržujte si vnitřní nezávislost a </a:t>
            </a:r>
            <a:r>
              <a:rPr lang="cs-CZ" sz="2800" b="1" dirty="0" err="1"/>
              <a:t>focus</a:t>
            </a:r>
            <a:endParaRPr lang="cs-CZ" sz="2800" b="1" dirty="0"/>
          </a:p>
          <a:p>
            <a:pPr marL="0" indent="0">
              <a:buNone/>
            </a:pP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972232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D5B0289-57BB-40C4-8106-704F564E5347}"/>
              </a:ext>
            </a:extLst>
          </p:cNvPr>
          <p:cNvSpPr txBox="1"/>
          <p:nvPr/>
        </p:nvSpPr>
        <p:spPr>
          <a:xfrm>
            <a:off x="1396738" y="1734532"/>
            <a:ext cx="9398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7200" b="1" dirty="0"/>
              <a:t>Děkuji za Vaši pozornost</a:t>
            </a:r>
          </a:p>
        </p:txBody>
      </p:sp>
    </p:spTree>
    <p:extLst>
      <p:ext uri="{BB962C8B-B14F-4D97-AF65-F5344CB8AC3E}">
        <p14:creationId xmlns:p14="http://schemas.microsoft.com/office/powerpoint/2010/main" val="3794467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4A9B0-FDAB-4214-8DE8-5325DF022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sz="6600" b="1" dirty="0"/>
              <a:t>Pavel Straka – osobní profil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71E97F-1E50-4E93-80D9-0AF23F0B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32518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accent1"/>
                </a:solidFill>
              </a:rPr>
              <a:t>                                                                                       </a:t>
            </a:r>
            <a:r>
              <a:rPr lang="en-GB" sz="2800" i="1" dirty="0">
                <a:solidFill>
                  <a:schemeClr val="accent1"/>
                </a:solidFill>
              </a:rPr>
              <a:t>51</a:t>
            </a:r>
            <a:r>
              <a:rPr lang="cs-CZ" sz="2800" i="1" dirty="0">
                <a:solidFill>
                  <a:schemeClr val="accent1"/>
                </a:solidFill>
              </a:rPr>
              <a:t> let, ženatý, 4 děti</a:t>
            </a:r>
          </a:p>
          <a:p>
            <a:pPr marL="0" indent="0">
              <a:buNone/>
            </a:pPr>
            <a:r>
              <a:rPr lang="cs-CZ" sz="3200" b="1" dirty="0">
                <a:solidFill>
                  <a:schemeClr val="accent1"/>
                </a:solidFill>
              </a:rPr>
              <a:t>Vzdělání</a:t>
            </a:r>
          </a:p>
          <a:p>
            <a:pPr marL="0" indent="0">
              <a:buNone/>
            </a:pPr>
            <a:endParaRPr lang="cs-CZ" sz="1100" b="1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SPŠ strojnická v Brně </a:t>
            </a:r>
            <a:r>
              <a:rPr lang="cs-CZ" sz="2400" dirty="0">
                <a:solidFill>
                  <a:schemeClr val="tx1"/>
                </a:solidFill>
              </a:rPr>
              <a:t>– strojírenská technologie / maturita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Univerzita Palackého v Olomouci </a:t>
            </a:r>
            <a:r>
              <a:rPr lang="cs-CZ" sz="2400" dirty="0">
                <a:solidFill>
                  <a:schemeClr val="tx1"/>
                </a:solidFill>
              </a:rPr>
              <a:t>– teologie / Mgr.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Vysoká škola ekonomická v Praze </a:t>
            </a:r>
            <a:r>
              <a:rPr lang="cs-CZ" sz="2400" dirty="0">
                <a:solidFill>
                  <a:schemeClr val="tx1"/>
                </a:solidFill>
              </a:rPr>
              <a:t>– Fakulta podnikové ekonomiky / Ing.</a:t>
            </a:r>
          </a:p>
          <a:p>
            <a:pPr marL="536575" lvl="1" indent="-87313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</a:rPr>
              <a:t> Podniková ekonomika a management</a:t>
            </a:r>
          </a:p>
          <a:p>
            <a:pPr marL="536575" lvl="1" indent="-87313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tx1"/>
                </a:solidFill>
              </a:rPr>
              <a:t> Psychologie a sociologie v řízení firmy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cs-CZ" sz="2400" dirty="0">
                <a:solidFill>
                  <a:schemeClr val="tx1"/>
                </a:solidFill>
              </a:rPr>
              <a:t>       </a:t>
            </a:r>
            <a:r>
              <a:rPr lang="cs-CZ" sz="2600" dirty="0">
                <a:solidFill>
                  <a:schemeClr val="tx1"/>
                </a:solidFill>
              </a:rPr>
              <a:t>  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56519D-3BA9-4A3F-A8C8-49AE0AA3FE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80" y="4673534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11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DAD332-288B-4C0E-B8A8-F4547189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600" b="1" dirty="0"/>
              <a:t>Pavel Straka - praxe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1FC928-5A8C-4D4B-8C59-BD11FC80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985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000" b="1" dirty="0">
                <a:solidFill>
                  <a:schemeClr val="accent1"/>
                </a:solidFill>
              </a:rPr>
              <a:t>Obchod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2</a:t>
            </a:r>
            <a:r>
              <a:rPr lang="en-GB" sz="2400" b="1" dirty="0">
                <a:solidFill>
                  <a:schemeClr val="tx1"/>
                </a:solidFill>
              </a:rPr>
              <a:t>4</a:t>
            </a:r>
            <a:r>
              <a:rPr lang="cs-CZ" sz="2400" b="1" dirty="0">
                <a:solidFill>
                  <a:schemeClr val="tx1"/>
                </a:solidFill>
              </a:rPr>
              <a:t> let </a:t>
            </a:r>
            <a:r>
              <a:rPr lang="cs-CZ" sz="2400" dirty="0">
                <a:solidFill>
                  <a:schemeClr val="tx1"/>
                </a:solidFill>
              </a:rPr>
              <a:t>– export (</a:t>
            </a:r>
            <a:r>
              <a:rPr lang="cs-CZ" sz="2400" dirty="0" err="1">
                <a:solidFill>
                  <a:schemeClr val="tx1"/>
                </a:solidFill>
              </a:rPr>
              <a:t>Nj</a:t>
            </a:r>
            <a:r>
              <a:rPr lang="cs-CZ" sz="2400" dirty="0">
                <a:solidFill>
                  <a:schemeClr val="tx1"/>
                </a:solidFill>
              </a:rPr>
              <a:t>, Aj, </a:t>
            </a:r>
            <a:r>
              <a:rPr lang="cs-CZ" sz="2400" dirty="0" err="1">
                <a:solidFill>
                  <a:schemeClr val="tx1"/>
                </a:solidFill>
              </a:rPr>
              <a:t>Šp</a:t>
            </a:r>
            <a:r>
              <a:rPr lang="cs-CZ" sz="2400" dirty="0">
                <a:solidFill>
                  <a:schemeClr val="tx1"/>
                </a:solidFill>
              </a:rPr>
              <a:t>, </a:t>
            </a:r>
            <a:r>
              <a:rPr lang="cs-CZ" sz="2400" dirty="0" err="1">
                <a:solidFill>
                  <a:schemeClr val="tx1"/>
                </a:solidFill>
              </a:rPr>
              <a:t>Rj</a:t>
            </a:r>
            <a:r>
              <a:rPr lang="cs-CZ" sz="24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3000" b="1" dirty="0">
                <a:solidFill>
                  <a:schemeClr val="accent1"/>
                </a:solidFill>
              </a:rPr>
              <a:t>Management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>
                <a:solidFill>
                  <a:schemeClr val="tx1"/>
                </a:solidFill>
              </a:rPr>
              <a:t> 29 let</a:t>
            </a:r>
            <a:r>
              <a:rPr lang="cs-CZ" sz="2400" dirty="0">
                <a:solidFill>
                  <a:schemeClr val="tx1"/>
                </a:solidFill>
              </a:rPr>
              <a:t> – Obchodní ředitel, PILANA a.s., Hulín 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(35 lidí, obrat 650 mil. Kč)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>
                <a:solidFill>
                  <a:schemeClr val="tx1"/>
                </a:solidFill>
              </a:rPr>
              <a:t> 33 let</a:t>
            </a:r>
            <a:r>
              <a:rPr lang="cs-CZ" sz="2400" dirty="0">
                <a:solidFill>
                  <a:schemeClr val="tx1"/>
                </a:solidFill>
              </a:rPr>
              <a:t> – Projektový manažer, FATRA a.s., Napajedla 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(projekty IKEA, Čína)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>
                <a:solidFill>
                  <a:schemeClr val="tx1"/>
                </a:solidFill>
              </a:rPr>
              <a:t> 36 let </a:t>
            </a:r>
            <a:r>
              <a:rPr lang="cs-CZ" sz="2400" dirty="0">
                <a:solidFill>
                  <a:schemeClr val="tx1"/>
                </a:solidFill>
              </a:rPr>
              <a:t>– Ředitel divize, FATRA a.s., Napajedla 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(550 lidí, obrat 1,2 mld. Kč)</a:t>
            </a:r>
          </a:p>
          <a:p>
            <a:pPr marL="0" indent="0">
              <a:buNone/>
            </a:pPr>
            <a:r>
              <a:rPr lang="cs-CZ" sz="3000" b="1" dirty="0">
                <a:solidFill>
                  <a:schemeClr val="accent1"/>
                </a:solidFill>
              </a:rPr>
              <a:t>Podnikání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>
                <a:solidFill>
                  <a:schemeClr val="tx1"/>
                </a:solidFill>
              </a:rPr>
              <a:t> 38 let</a:t>
            </a:r>
            <a:r>
              <a:rPr lang="cs-CZ" sz="2400" dirty="0">
                <a:solidFill>
                  <a:schemeClr val="tx1"/>
                </a:solidFill>
              </a:rPr>
              <a:t> – Jednatel, PILANA Karbid s.r.o. </a:t>
            </a:r>
          </a:p>
          <a:p>
            <a:pPr marL="292608" lvl="1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(založení firmy;</a:t>
            </a:r>
            <a:r>
              <a:rPr lang="en-GB" sz="2200" dirty="0">
                <a:solidFill>
                  <a:schemeClr val="tx1"/>
                </a:solidFill>
              </a:rPr>
              <a:t> </a:t>
            </a:r>
            <a:r>
              <a:rPr lang="en-GB" sz="2200" dirty="0" err="1">
                <a:solidFill>
                  <a:schemeClr val="tx1"/>
                </a:solidFill>
              </a:rPr>
              <a:t>aktuálně</a:t>
            </a:r>
            <a:r>
              <a:rPr lang="cs-CZ" sz="2200" dirty="0">
                <a:solidFill>
                  <a:schemeClr val="tx1"/>
                </a:solidFill>
              </a:rPr>
              <a:t> 45 lidí, obrat </a:t>
            </a:r>
            <a:r>
              <a:rPr lang="en-GB" sz="2200" dirty="0">
                <a:solidFill>
                  <a:schemeClr val="tx1"/>
                </a:solidFill>
              </a:rPr>
              <a:t>8</a:t>
            </a:r>
            <a:r>
              <a:rPr lang="cs-CZ" sz="2200" dirty="0">
                <a:solidFill>
                  <a:schemeClr val="tx1"/>
                </a:solidFill>
              </a:rPr>
              <a:t>0 mil. Kč)</a:t>
            </a:r>
            <a:endParaRPr lang="cs-CZ" sz="2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54A4FA-DAC1-49BE-94F9-93BD124CE92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639" y="1817411"/>
            <a:ext cx="2319980" cy="112905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F4C5F7-3F6F-4D07-B6CE-00562B2E17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75" y="3515370"/>
            <a:ext cx="2403835" cy="7923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BE33C68-32C1-4802-9149-8CADB6CB0D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68" y="4890629"/>
            <a:ext cx="2186252" cy="87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2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9BEA4F-3F9F-4926-A63A-92D59555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6600" b="1" dirty="0"/>
              <a:t>Leadership</a:t>
            </a:r>
            <a:r>
              <a:rPr lang="cs-CZ" dirty="0"/>
              <a:t> </a:t>
            </a:r>
            <a:r>
              <a:rPr lang="cs-CZ" sz="6600" b="1" dirty="0"/>
              <a:t>- východiska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3738EE-29CB-47D5-8F56-659C40CA5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450555" cy="4489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/>
              <a:t>             Management                    	něco řídit</a:t>
            </a:r>
          </a:p>
          <a:p>
            <a:pPr marL="0" indent="0">
              <a:buNone/>
            </a:pPr>
            <a:r>
              <a:rPr lang="cs-CZ" sz="2400" b="1" dirty="0"/>
              <a:t>               Leadership                         	někoho vést</a:t>
            </a:r>
          </a:p>
          <a:p>
            <a:pPr marL="0" indent="0">
              <a:buNone/>
            </a:pPr>
            <a:r>
              <a:rPr lang="cs-CZ" sz="2400" b="1" dirty="0"/>
              <a:t>Management + Leadership            	dosahování výsledků prostřednictvím druhých</a:t>
            </a:r>
          </a:p>
          <a:p>
            <a:pPr algn="ctr"/>
            <a:endParaRPr lang="cs-CZ" dirty="0"/>
          </a:p>
          <a:p>
            <a:r>
              <a:rPr lang="cs-CZ" sz="3200" b="1" dirty="0">
                <a:solidFill>
                  <a:schemeClr val="accent1"/>
                </a:solidFill>
              </a:rPr>
              <a:t>Základní</a:t>
            </a:r>
            <a:r>
              <a:rPr lang="cs-CZ" sz="3200" dirty="0"/>
              <a:t> </a:t>
            </a:r>
            <a:r>
              <a:rPr lang="cs-CZ" sz="3200" b="1" dirty="0">
                <a:solidFill>
                  <a:schemeClr val="accent1"/>
                </a:solidFill>
              </a:rPr>
              <a:t>myšlenky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motivovat, nadchnout (pro své vize)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vytáhnout z každého to nejlepší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cca 80 % času leadera = komunikace se svými lidmi / Jack </a:t>
            </a:r>
            <a:r>
              <a:rPr lang="cs-CZ" sz="2400" dirty="0" err="1">
                <a:solidFill>
                  <a:schemeClr val="tx1"/>
                </a:solidFill>
              </a:rPr>
              <a:t>Welch</a:t>
            </a:r>
            <a:endParaRPr lang="cs-CZ" sz="2400" dirty="0">
              <a:solidFill>
                <a:schemeClr val="tx1"/>
              </a:solidFill>
            </a:endParaRPr>
          </a:p>
          <a:p>
            <a:r>
              <a:rPr lang="cs-CZ" dirty="0"/>
              <a:t>        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BD4752CD-4B2B-49E1-805F-9096499B7C6F}"/>
              </a:ext>
            </a:extLst>
          </p:cNvPr>
          <p:cNvSpPr/>
          <p:nvPr/>
        </p:nvSpPr>
        <p:spPr>
          <a:xfrm>
            <a:off x="4908224" y="1965166"/>
            <a:ext cx="386499" cy="150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F16FE206-1755-4036-8BDC-EBFDDF0CCB6D}"/>
              </a:ext>
            </a:extLst>
          </p:cNvPr>
          <p:cNvSpPr/>
          <p:nvPr/>
        </p:nvSpPr>
        <p:spPr>
          <a:xfrm>
            <a:off x="4908223" y="2480822"/>
            <a:ext cx="386499" cy="150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960B966E-F0AF-4E87-94A5-F4196D7AE26D}"/>
              </a:ext>
            </a:extLst>
          </p:cNvPr>
          <p:cNvSpPr/>
          <p:nvPr/>
        </p:nvSpPr>
        <p:spPr>
          <a:xfrm>
            <a:off x="4908222" y="2990191"/>
            <a:ext cx="386499" cy="150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22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B3D9C-0082-4B52-8151-4E8A0897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6600" b="1" dirty="0"/>
              <a:t>Motivace</a:t>
            </a:r>
            <a:r>
              <a:rPr lang="cs-CZ" dirty="0"/>
              <a:t> </a:t>
            </a:r>
            <a:r>
              <a:rPr lang="cs-CZ" sz="6600" b="1" dirty="0"/>
              <a:t>leadera / podnikatele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CF6543-7BDC-4CE3-B6F9-4E4B32F3A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1371"/>
          </a:xfrm>
        </p:spPr>
        <p:txBody>
          <a:bodyPr/>
          <a:lstStyle/>
          <a:p>
            <a:r>
              <a:rPr lang="cs-CZ" sz="2400" b="1" dirty="0"/>
              <a:t>            </a:t>
            </a:r>
          </a:p>
          <a:p>
            <a:r>
              <a:rPr lang="cs-CZ" sz="2400" b="1" dirty="0"/>
              <a:t>            </a:t>
            </a:r>
            <a:r>
              <a:rPr lang="cs-CZ" sz="3200" b="1" dirty="0"/>
              <a:t>být úspěšný          být užitečný </a:t>
            </a:r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sz="2600" b="1" dirty="0">
              <a:solidFill>
                <a:schemeClr val="accent1"/>
              </a:solidFill>
            </a:endParaRPr>
          </a:p>
          <a:p>
            <a:pPr marL="201168" lvl="1" indent="0">
              <a:buNone/>
            </a:pPr>
            <a:r>
              <a:rPr lang="cs-CZ" sz="3200" b="1" dirty="0">
                <a:solidFill>
                  <a:schemeClr val="accent1"/>
                </a:solidFill>
              </a:rPr>
              <a:t>Proč podnikatel pracuje? 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„abych zbohatl a už nikdy nemusel pracovat“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„dělat smysluplnou práci, dělat vše naplno“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„nemusíte mě platit, hlavně když se nadřu“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endParaRPr lang="cs-CZ" sz="24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cs-CZ" dirty="0"/>
          </a:p>
        </p:txBody>
      </p:sp>
      <p:sp>
        <p:nvSpPr>
          <p:cNvPr id="4" name="Znak násobení 3">
            <a:extLst>
              <a:ext uri="{FF2B5EF4-FFF2-40B4-BE49-F238E27FC236}">
                <a16:creationId xmlns:a16="http://schemas.microsoft.com/office/drawing/2014/main" id="{149CCF11-366C-426F-8C9C-7E2E67F8D299}"/>
              </a:ext>
            </a:extLst>
          </p:cNvPr>
          <p:cNvSpPr/>
          <p:nvPr/>
        </p:nvSpPr>
        <p:spPr>
          <a:xfrm>
            <a:off x="4279770" y="2430196"/>
            <a:ext cx="414780" cy="36764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FA456B-E1DA-471F-8F3A-810DA497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15" y="3513791"/>
            <a:ext cx="2916908" cy="20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91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32DEF-55F1-4EBA-8F3E-66B43777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900" b="1" dirty="0"/>
              <a:t>Osobní</a:t>
            </a:r>
            <a:r>
              <a:rPr lang="cs-CZ" dirty="0"/>
              <a:t> </a:t>
            </a:r>
            <a:r>
              <a:rPr lang="cs-CZ" sz="5900" b="1" dirty="0"/>
              <a:t>styl leadera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40828D-4B3E-4E48-BA4A-C244DF72C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endParaRPr lang="cs-CZ" sz="2600" b="1" dirty="0">
              <a:solidFill>
                <a:schemeClr val="accent1"/>
              </a:solidFill>
            </a:endParaRPr>
          </a:p>
          <a:p>
            <a:r>
              <a:rPr lang="cs-CZ" sz="3200" b="1" dirty="0">
                <a:solidFill>
                  <a:schemeClr val="accent1"/>
                </a:solidFill>
              </a:rPr>
              <a:t>Obvyklé</a:t>
            </a:r>
            <a:r>
              <a:rPr lang="cs-CZ" sz="3200" b="1" dirty="0"/>
              <a:t> </a:t>
            </a:r>
            <a:r>
              <a:rPr lang="cs-CZ" sz="3200" b="1" dirty="0">
                <a:solidFill>
                  <a:schemeClr val="accent1"/>
                </a:solidFill>
              </a:rPr>
              <a:t>vlastnosti</a:t>
            </a:r>
          </a:p>
          <a:p>
            <a:endParaRPr lang="cs-CZ" sz="800" b="1" dirty="0">
              <a:solidFill>
                <a:schemeClr val="accent1"/>
              </a:solidFill>
            </a:endParaRP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pracovitost, vytrvalost </a:t>
            </a:r>
            <a:r>
              <a:rPr lang="cs-CZ" sz="2400" dirty="0">
                <a:solidFill>
                  <a:schemeClr val="tx1"/>
                </a:solidFill>
              </a:rPr>
              <a:t>– princip školy x farmy / PC</a:t>
            </a:r>
            <a:r>
              <a:rPr lang="en-GB" sz="2400" dirty="0">
                <a:solidFill>
                  <a:schemeClr val="tx1"/>
                </a:solidFill>
              </a:rPr>
              <a:t>L</a:t>
            </a:r>
            <a:r>
              <a:rPr lang="cs-CZ" sz="2400" dirty="0">
                <a:solidFill>
                  <a:schemeClr val="tx1"/>
                </a:solidFill>
              </a:rPr>
              <a:t> – S. </a:t>
            </a:r>
            <a:r>
              <a:rPr lang="cs-CZ" sz="2400" dirty="0" err="1">
                <a:solidFill>
                  <a:schemeClr val="tx1"/>
                </a:solidFill>
              </a:rPr>
              <a:t>Covey</a:t>
            </a:r>
            <a:endParaRPr lang="cs-CZ" sz="2400" dirty="0">
              <a:solidFill>
                <a:schemeClr val="tx1"/>
              </a:solidFill>
            </a:endParaRP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dominance</a:t>
            </a:r>
            <a:r>
              <a:rPr lang="cs-CZ" sz="2400" dirty="0">
                <a:solidFill>
                  <a:schemeClr val="tx1"/>
                </a:solidFill>
              </a:rPr>
              <a:t> – nutná vize a přesvědčení („někdo musí velet“)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osobní integrita </a:t>
            </a:r>
            <a:r>
              <a:rPr lang="cs-CZ" sz="2400" dirty="0">
                <a:solidFill>
                  <a:schemeClr val="tx1"/>
                </a:solidFill>
              </a:rPr>
              <a:t>– vnitřní poctivost a přirozenost („nehrát, co nejsem“)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b="1" dirty="0">
                <a:solidFill>
                  <a:schemeClr val="tx1"/>
                </a:solidFill>
              </a:rPr>
              <a:t>mnoho cest k jednomu cíli </a:t>
            </a:r>
            <a:r>
              <a:rPr lang="cs-CZ" sz="2400" dirty="0">
                <a:solidFill>
                  <a:schemeClr val="tx1"/>
                </a:solidFill>
              </a:rPr>
              <a:t>(„jak to chci dělat já?“)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5854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0C5906-B3FC-4794-8241-19C2ACBC2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72" y="0"/>
            <a:ext cx="8449056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02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1117FC-8144-4FE9-8CB7-BEC9BC018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68" y="0"/>
            <a:ext cx="8436864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872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589</TotalTime>
  <Words>868</Words>
  <Application>Microsoft Office PowerPoint</Application>
  <PresentationFormat>Širokoúhlá obrazovka</PresentationFormat>
  <Paragraphs>148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Retrospektiva</vt:lpstr>
      <vt:lpstr>Leadership </vt:lpstr>
      <vt:lpstr>Obsah</vt:lpstr>
      <vt:lpstr>Pavel Straka – osobní profil</vt:lpstr>
      <vt:lpstr>Pavel Straka - praxe</vt:lpstr>
      <vt:lpstr>Leadership - východiska</vt:lpstr>
      <vt:lpstr>Motivace leadera / podnikatele</vt:lpstr>
      <vt:lpstr>Osobní styl leadera</vt:lpstr>
      <vt:lpstr>Prezentace aplikace PowerPoint</vt:lpstr>
      <vt:lpstr>Prezentace aplikace PowerPoint</vt:lpstr>
      <vt:lpstr>Příklady z praxe</vt:lpstr>
      <vt:lpstr>Projekt Rationell</vt:lpstr>
      <vt:lpstr>Projekt Rationell</vt:lpstr>
      <vt:lpstr>Prezentace aplikace PowerPoint</vt:lpstr>
      <vt:lpstr>Projekt Rationell</vt:lpstr>
      <vt:lpstr>Projekt PILANA Karbid</vt:lpstr>
      <vt:lpstr>Vývoj tržeb PILANA Karbid 2012-2023</vt:lpstr>
      <vt:lpstr>Projekt PILANA Karbid</vt:lpstr>
      <vt:lpstr>Ocenění firmy PILANA Karbid</vt:lpstr>
      <vt:lpstr>Projekt PILANA Karbid</vt:lpstr>
      <vt:lpstr>Projekt PILANA Karbid</vt:lpstr>
      <vt:lpstr>Výzvy postcovidové doby</vt:lpstr>
      <vt:lpstr>Postřehy a inspirace 2024</vt:lpstr>
      <vt:lpstr>Tomáš Baťa</vt:lpstr>
      <vt:lpstr>Doporučení na závěr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v praxi</dc:title>
  <dc:creator>Fuksová Barbora</dc:creator>
  <cp:lastModifiedBy>Joe Mama</cp:lastModifiedBy>
  <cp:revision>57</cp:revision>
  <cp:lastPrinted>2019-11-14T08:47:28Z</cp:lastPrinted>
  <dcterms:created xsi:type="dcterms:W3CDTF">2019-11-12T11:35:24Z</dcterms:created>
  <dcterms:modified xsi:type="dcterms:W3CDTF">2024-12-08T19:52:16Z</dcterms:modified>
</cp:coreProperties>
</file>