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7"/>
  </p:notesMasterIdLst>
  <p:sldIdLst>
    <p:sldId id="256" r:id="rId5"/>
    <p:sldId id="257" r:id="rId6"/>
    <p:sldId id="258" r:id="rId7"/>
    <p:sldId id="317" r:id="rId8"/>
    <p:sldId id="259" r:id="rId9"/>
    <p:sldId id="260" r:id="rId10"/>
    <p:sldId id="385" r:id="rId11"/>
    <p:sldId id="261" r:id="rId12"/>
    <p:sldId id="262" r:id="rId13"/>
    <p:sldId id="319" r:id="rId14"/>
    <p:sldId id="268" r:id="rId15"/>
    <p:sldId id="320" r:id="rId16"/>
    <p:sldId id="269" r:id="rId17"/>
    <p:sldId id="312" r:id="rId18"/>
    <p:sldId id="271" r:id="rId19"/>
    <p:sldId id="277" r:id="rId20"/>
    <p:sldId id="278" r:id="rId21"/>
    <p:sldId id="279" r:id="rId22"/>
    <p:sldId id="376" r:id="rId23"/>
    <p:sldId id="315" r:id="rId24"/>
    <p:sldId id="281" r:id="rId25"/>
    <p:sldId id="348" r:id="rId26"/>
    <p:sldId id="351" r:id="rId27"/>
    <p:sldId id="344" r:id="rId28"/>
    <p:sldId id="393" r:id="rId29"/>
    <p:sldId id="345" r:id="rId30"/>
    <p:sldId id="349" r:id="rId31"/>
    <p:sldId id="336" r:id="rId32"/>
    <p:sldId id="272" r:id="rId33"/>
    <p:sldId id="322" r:id="rId34"/>
    <p:sldId id="321" r:id="rId35"/>
    <p:sldId id="282" r:id="rId36"/>
    <p:sldId id="283" r:id="rId37"/>
    <p:sldId id="284" r:id="rId38"/>
    <p:sldId id="285" r:id="rId39"/>
    <p:sldId id="286" r:id="rId40"/>
    <p:sldId id="383" r:id="rId41"/>
    <p:sldId id="287" r:id="rId42"/>
    <p:sldId id="288" r:id="rId43"/>
    <p:sldId id="389" r:id="rId44"/>
    <p:sldId id="289" r:id="rId45"/>
    <p:sldId id="327" r:id="rId46"/>
    <p:sldId id="331" r:id="rId47"/>
    <p:sldId id="333" r:id="rId48"/>
    <p:sldId id="334" r:id="rId49"/>
    <p:sldId id="332" r:id="rId50"/>
    <p:sldId id="291" r:id="rId51"/>
    <p:sldId id="292" r:id="rId52"/>
    <p:sldId id="293" r:id="rId53"/>
    <p:sldId id="329" r:id="rId54"/>
    <p:sldId id="294" r:id="rId55"/>
    <p:sldId id="295" r:id="rId56"/>
    <p:sldId id="296" r:id="rId57"/>
    <p:sldId id="390" r:id="rId58"/>
    <p:sldId id="297" r:id="rId59"/>
    <p:sldId id="391" r:id="rId60"/>
    <p:sldId id="306" r:id="rId61"/>
    <p:sldId id="313" r:id="rId62"/>
    <p:sldId id="335" r:id="rId63"/>
    <p:sldId id="302" r:id="rId64"/>
    <p:sldId id="392" r:id="rId65"/>
    <p:sldId id="326" r:id="rId6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8" roundtripDataSignature="AMtx7mjMjSj3cJF46uAC5cuhhQFEwXN5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2" clrIdx="0"/>
  <p:cmAuthor id="1" name="Martina Nedomová" initials="MN" lastIdx="1" clrIdx="1">
    <p:extLst>
      <p:ext uri="{19B8F6BF-5375-455C-9EA6-DF929625EA0E}">
        <p15:presenceInfo xmlns:p15="http://schemas.microsoft.com/office/powerpoint/2012/main" userId="S-1-5-21-271893136-264475109-1824216404-36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49" autoAdjust="0"/>
  </p:normalViewPr>
  <p:slideViewPr>
    <p:cSldViewPr snapToGrid="0">
      <p:cViewPr varScale="1">
        <p:scale>
          <a:sx n="63" d="100"/>
          <a:sy n="63" d="100"/>
        </p:scale>
        <p:origin x="6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Nedomová" userId="6c3f62ea-cb8a-418e-9aed-243875b9760d" providerId="ADAL" clId="{8FF6254A-B548-4C67-8B6D-269A9F000285}"/>
    <pc:docChg chg="custSel delSld modSld sldOrd">
      <pc:chgData name="Martina Nedomová" userId="6c3f62ea-cb8a-418e-9aed-243875b9760d" providerId="ADAL" clId="{8FF6254A-B548-4C67-8B6D-269A9F000285}" dt="2024-09-22T17:25:25.976" v="288" actId="12"/>
      <pc:docMkLst>
        <pc:docMk/>
      </pc:docMkLst>
      <pc:sldChg chg="modSp mod">
        <pc:chgData name="Martina Nedomová" userId="6c3f62ea-cb8a-418e-9aed-243875b9760d" providerId="ADAL" clId="{8FF6254A-B548-4C67-8B6D-269A9F000285}" dt="2024-09-22T17:15:15.751" v="225" actId="20577"/>
        <pc:sldMkLst>
          <pc:docMk/>
          <pc:sldMk cId="0" sldId="258"/>
        </pc:sldMkLst>
        <pc:spChg chg="mod">
          <ac:chgData name="Martina Nedomová" userId="6c3f62ea-cb8a-418e-9aed-243875b9760d" providerId="ADAL" clId="{8FF6254A-B548-4C67-8B6D-269A9F000285}" dt="2024-09-22T17:15:15.751" v="225" actId="20577"/>
          <ac:spMkLst>
            <pc:docMk/>
            <pc:sldMk cId="0" sldId="258"/>
            <ac:spMk id="180" creationId="{00000000-0000-0000-0000-000000000000}"/>
          </ac:spMkLst>
        </pc:spChg>
      </pc:sldChg>
      <pc:sldChg chg="ord">
        <pc:chgData name="Martina Nedomová" userId="6c3f62ea-cb8a-418e-9aed-243875b9760d" providerId="ADAL" clId="{8FF6254A-B548-4C67-8B6D-269A9F000285}" dt="2024-09-22T17:16:58.906" v="227"/>
        <pc:sldMkLst>
          <pc:docMk/>
          <pc:sldMk cId="0" sldId="277"/>
        </pc:sldMkLst>
      </pc:sldChg>
      <pc:sldChg chg="ord">
        <pc:chgData name="Martina Nedomová" userId="6c3f62ea-cb8a-418e-9aed-243875b9760d" providerId="ADAL" clId="{8FF6254A-B548-4C67-8B6D-269A9F000285}" dt="2024-09-22T17:17:11.022" v="229"/>
        <pc:sldMkLst>
          <pc:docMk/>
          <pc:sldMk cId="0" sldId="278"/>
        </pc:sldMkLst>
      </pc:sldChg>
      <pc:sldChg chg="ord">
        <pc:chgData name="Martina Nedomová" userId="6c3f62ea-cb8a-418e-9aed-243875b9760d" providerId="ADAL" clId="{8FF6254A-B548-4C67-8B6D-269A9F000285}" dt="2024-09-22T17:17:16.270" v="231"/>
        <pc:sldMkLst>
          <pc:docMk/>
          <pc:sldMk cId="0" sldId="279"/>
        </pc:sldMkLst>
      </pc:sldChg>
      <pc:sldChg chg="ord">
        <pc:chgData name="Martina Nedomová" userId="6c3f62ea-cb8a-418e-9aed-243875b9760d" providerId="ADAL" clId="{8FF6254A-B548-4C67-8B6D-269A9F000285}" dt="2024-09-22T17:17:35.564" v="235"/>
        <pc:sldMkLst>
          <pc:docMk/>
          <pc:sldMk cId="0" sldId="281"/>
        </pc:sldMkLst>
      </pc:sldChg>
      <pc:sldChg chg="modSp mod">
        <pc:chgData name="Martina Nedomová" userId="6c3f62ea-cb8a-418e-9aed-243875b9760d" providerId="ADAL" clId="{8FF6254A-B548-4C67-8B6D-269A9F000285}" dt="2024-09-22T17:23:13.893" v="282" actId="20577"/>
        <pc:sldMkLst>
          <pc:docMk/>
          <pc:sldMk cId="0" sldId="292"/>
        </pc:sldMkLst>
        <pc:spChg chg="mod">
          <ac:chgData name="Martina Nedomová" userId="6c3f62ea-cb8a-418e-9aed-243875b9760d" providerId="ADAL" clId="{8FF6254A-B548-4C67-8B6D-269A9F000285}" dt="2024-09-22T17:23:13.893" v="282" actId="20577"/>
          <ac:spMkLst>
            <pc:docMk/>
            <pc:sldMk cId="0" sldId="292"/>
            <ac:spMk id="353" creationId="{00000000-0000-0000-0000-000000000000}"/>
          </ac:spMkLst>
        </pc:spChg>
      </pc:sldChg>
      <pc:sldChg chg="modSp mod">
        <pc:chgData name="Martina Nedomová" userId="6c3f62ea-cb8a-418e-9aed-243875b9760d" providerId="ADAL" clId="{8FF6254A-B548-4C67-8B6D-269A9F000285}" dt="2024-09-22T17:25:25.976" v="288" actId="12"/>
        <pc:sldMkLst>
          <pc:docMk/>
          <pc:sldMk cId="0" sldId="294"/>
        </pc:sldMkLst>
        <pc:spChg chg="mod">
          <ac:chgData name="Martina Nedomová" userId="6c3f62ea-cb8a-418e-9aed-243875b9760d" providerId="ADAL" clId="{8FF6254A-B548-4C67-8B6D-269A9F000285}" dt="2024-09-22T17:25:25.976" v="288" actId="12"/>
          <ac:spMkLst>
            <pc:docMk/>
            <pc:sldMk cId="0" sldId="294"/>
            <ac:spMk id="369" creationId="{00000000-0000-0000-0000-000000000000}"/>
          </ac:spMkLst>
        </pc:spChg>
      </pc:sldChg>
      <pc:sldChg chg="ord">
        <pc:chgData name="Martina Nedomová" userId="6c3f62ea-cb8a-418e-9aed-243875b9760d" providerId="ADAL" clId="{8FF6254A-B548-4C67-8B6D-269A9F000285}" dt="2024-09-22T17:17:30.933" v="233"/>
        <pc:sldMkLst>
          <pc:docMk/>
          <pc:sldMk cId="0" sldId="315"/>
        </pc:sldMkLst>
      </pc:sldChg>
      <pc:sldChg chg="modSp mod">
        <pc:chgData name="Martina Nedomová" userId="6c3f62ea-cb8a-418e-9aed-243875b9760d" providerId="ADAL" clId="{8FF6254A-B548-4C67-8B6D-269A9F000285}" dt="2024-09-22T17:20:37.182" v="247" actId="1076"/>
        <pc:sldMkLst>
          <pc:docMk/>
          <pc:sldMk cId="3149667822" sldId="321"/>
        </pc:sldMkLst>
        <pc:spChg chg="mod">
          <ac:chgData name="Martina Nedomová" userId="6c3f62ea-cb8a-418e-9aed-243875b9760d" providerId="ADAL" clId="{8FF6254A-B548-4C67-8B6D-269A9F000285}" dt="2024-09-22T17:20:35.077" v="246" actId="6549"/>
          <ac:spMkLst>
            <pc:docMk/>
            <pc:sldMk cId="3149667822" sldId="321"/>
            <ac:spMk id="117" creationId="{00000000-0000-0000-0000-000000000000}"/>
          </ac:spMkLst>
        </pc:spChg>
        <pc:picChg chg="mod">
          <ac:chgData name="Martina Nedomová" userId="6c3f62ea-cb8a-418e-9aed-243875b9760d" providerId="ADAL" clId="{8FF6254A-B548-4C67-8B6D-269A9F000285}" dt="2024-09-22T17:20:37.182" v="247" actId="1076"/>
          <ac:picMkLst>
            <pc:docMk/>
            <pc:sldMk cId="3149667822" sldId="321"/>
            <ac:picMk id="116" creationId="{00000000-0000-0000-0000-000000000000}"/>
          </ac:picMkLst>
        </pc:picChg>
      </pc:sldChg>
      <pc:sldChg chg="del">
        <pc:chgData name="Martina Nedomová" userId="6c3f62ea-cb8a-418e-9aed-243875b9760d" providerId="ADAL" clId="{8FF6254A-B548-4C67-8B6D-269A9F000285}" dt="2024-09-22T17:22:00.931" v="249" actId="47"/>
        <pc:sldMkLst>
          <pc:docMk/>
          <pc:sldMk cId="3944580142" sldId="323"/>
        </pc:sldMkLst>
      </pc:sldChg>
      <pc:sldChg chg="del">
        <pc:chgData name="Martina Nedomová" userId="6c3f62ea-cb8a-418e-9aed-243875b9760d" providerId="ADAL" clId="{8FF6254A-B548-4C67-8B6D-269A9F000285}" dt="2024-09-22T17:19:50.131" v="243" actId="2696"/>
        <pc:sldMkLst>
          <pc:docMk/>
          <pc:sldMk cId="2998999141" sldId="336"/>
        </pc:sldMkLst>
      </pc:sldChg>
      <pc:sldChg chg="del">
        <pc:chgData name="Martina Nedomová" userId="6c3f62ea-cb8a-418e-9aed-243875b9760d" providerId="ADAL" clId="{8FF6254A-B548-4C67-8B6D-269A9F000285}" dt="2024-09-22T17:19:33.717" v="240" actId="47"/>
        <pc:sldMkLst>
          <pc:docMk/>
          <pc:sldMk cId="1898666559" sldId="337"/>
        </pc:sldMkLst>
      </pc:sldChg>
      <pc:sldChg chg="modSp mod">
        <pc:chgData name="Martina Nedomová" userId="6c3f62ea-cb8a-418e-9aed-243875b9760d" providerId="ADAL" clId="{8FF6254A-B548-4C67-8B6D-269A9F000285}" dt="2024-09-22T17:19:19.846" v="239" actId="255"/>
        <pc:sldMkLst>
          <pc:docMk/>
          <pc:sldMk cId="844128717" sldId="349"/>
        </pc:sldMkLst>
        <pc:spChg chg="mod">
          <ac:chgData name="Martina Nedomová" userId="6c3f62ea-cb8a-418e-9aed-243875b9760d" providerId="ADAL" clId="{8FF6254A-B548-4C67-8B6D-269A9F000285}" dt="2024-09-22T17:19:19.846" v="239" actId="255"/>
          <ac:spMkLst>
            <pc:docMk/>
            <pc:sldMk cId="844128717" sldId="349"/>
            <ac:spMk id="3" creationId="{B6034653-994C-4559-9690-25AEA372C457}"/>
          </ac:spMkLst>
        </pc:spChg>
      </pc:sldChg>
      <pc:sldChg chg="modSp mod">
        <pc:chgData name="Martina Nedomová" userId="6c3f62ea-cb8a-418e-9aed-243875b9760d" providerId="ADAL" clId="{8FF6254A-B548-4C67-8B6D-269A9F000285}" dt="2024-09-22T17:18:26.424" v="238" actId="20577"/>
        <pc:sldMkLst>
          <pc:docMk/>
          <pc:sldMk cId="2788652100" sldId="351"/>
        </pc:sldMkLst>
        <pc:spChg chg="mod">
          <ac:chgData name="Martina Nedomová" userId="6c3f62ea-cb8a-418e-9aed-243875b9760d" providerId="ADAL" clId="{8FF6254A-B548-4C67-8B6D-269A9F000285}" dt="2024-09-22T17:18:26.424" v="238" actId="20577"/>
          <ac:spMkLst>
            <pc:docMk/>
            <pc:sldMk cId="2788652100" sldId="351"/>
            <ac:spMk id="3" creationId="{B6034653-994C-4559-9690-25AEA372C457}"/>
          </ac:spMkLst>
        </pc:spChg>
      </pc:sldChg>
      <pc:sldChg chg="ord">
        <pc:chgData name="Martina Nedomová" userId="6c3f62ea-cb8a-418e-9aed-243875b9760d" providerId="ADAL" clId="{8FF6254A-B548-4C67-8B6D-269A9F000285}" dt="2024-09-22T17:19:46.390" v="242"/>
        <pc:sldMkLst>
          <pc:docMk/>
          <pc:sldMk cId="913282643" sldId="376"/>
        </pc:sldMkLst>
      </pc:sldChg>
      <pc:sldChg chg="del">
        <pc:chgData name="Martina Nedomová" userId="6c3f62ea-cb8a-418e-9aed-243875b9760d" providerId="ADAL" clId="{8FF6254A-B548-4C67-8B6D-269A9F000285}" dt="2024-09-22T17:21:26.565" v="248" actId="47"/>
        <pc:sldMkLst>
          <pc:docMk/>
          <pc:sldMk cId="3775147718" sldId="3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3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ffc877e4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g5ffc877e4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5ffc877e4a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ffc877e4a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g5ffc877e4a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60a5cf5ec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g60a5cf5e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0a5cf5ec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0a5cf5ec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613ab93460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3ab9346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0a5cf5ecd_0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60a5cf5ec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ffc877e4a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5ffc877e4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ffc877e4a_0_4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g5ffc877e4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070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5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5cf5ecd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0a5cf5e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60a5cf5ecd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60a5cf5ecd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0a5cf5ecd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60a5cf5ec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60a5cf5ecd_0_2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60a5cf5ecd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0a5cf5ecd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13ab93460_0_8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613ab93460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89566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a5cf5ecd_0_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60a5cf5e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60a5cf5ecd_0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60a5cf5ec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60a5cf5ec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60a5cf5ecd_0_6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g60a5cf5ec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254059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1352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0a5cf5ecd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2" name="Google Shape;342;g60a5cf5ecd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60a5cf5ecd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a5cf5ecd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g60a5cf5ecd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60a5cf5ecd_0_2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4" name="Google Shape;364;g60a5cf5ecd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60a5cf5ec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" name="Google Shape;380;g60a5cf5e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g60b757c6c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60a5cf5ecd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2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g60a5cf5ecd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5" name="Google Shape;455;g60a5cf5ecd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41b513c6b4_0_1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8" name="Google Shape;408;g41b513c6b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2" name="Google Shape;492;g60a5cf5ec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60a5cf5ecd_0_2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5ffc877e4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3ab9346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g613ab93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3ab93460_0_3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ffc877e4a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6-OXKKngN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zur.fss.muni.cz/pro-studenty/bakalarske-studium/bakalarske-prace/pravidla-pro-psani-bakalarskych-prac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do/fss/sablona_zaverecne_prac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heses.cz/" TargetMode="External"/><Relationship Id="rId4" Type="http://schemas.openxmlformats.org/officeDocument/2006/relationships/hyperlink" Target="http://is.muni.cz/thesi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knihovna.fss.muni.cz/sluzby/jak-si-pujcit" TargetMode="External"/><Relationship Id="rId7" Type="http://schemas.openxmlformats.org/officeDocument/2006/relationships/hyperlink" Target="https://knihovna.fss.muni.cz/e-zdroje/jak-na-e-zdroje#tab-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s://knihovna.fss.muni.cz/e-zdroje/e-prezencka" TargetMode="External"/><Relationship Id="rId4" Type="http://schemas.openxmlformats.org/officeDocument/2006/relationships/hyperlink" Target="https://knihovna.fss.muni.cz/sluzby/mv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t.muni.cz/sluzby/e-prezenck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acepro.com/cs/" TargetMode="External"/><Relationship Id="rId7" Type="http://schemas.openxmlformats.org/officeDocument/2006/relationships/hyperlink" Target="https://www.canva.com/cs_cz/" TargetMode="External"/><Relationship Id="rId2" Type="http://schemas.openxmlformats.org/officeDocument/2006/relationships/hyperlink" Target="https://knihovna.fss.muni.cz/sluzby/grammarl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pilot.microsoft.com/" TargetMode="External"/><Relationship Id="rId5" Type="http://schemas.openxmlformats.org/officeDocument/2006/relationships/hyperlink" Target="https://elicit.com/" TargetMode="External"/><Relationship Id="rId4" Type="http://schemas.openxmlformats.org/officeDocument/2006/relationships/hyperlink" Target="https://www.zotero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larivatesupport.webex.com/recordingservice/sites/clarivatesupport/recording/885b725f524a103dad397e3817e27c9b/playback" TargetMode="External"/><Relationship Id="rId2" Type="http://schemas.openxmlformats.org/officeDocument/2006/relationships/hyperlink" Target="https://ezdroje.muni.cz/prehled/zdroj.php?lang=cs&amp;id=6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valita.muni.cz/kvalita-vyuky/doporuceni-k-vyuzivani-umele-inteligence-ve-vyuce" TargetMode="External"/><Relationship Id="rId2" Type="http://schemas.openxmlformats.org/officeDocument/2006/relationships/hyperlink" Target="https://www.muni.cz/o-univerzite/uredni-deska/stanovisko-k-vyuzivani-a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devzdej.cz/" TargetMode="External"/><Relationship Id="rId2" Type="http://schemas.openxmlformats.org/officeDocument/2006/relationships/hyperlink" Target="https://is.muni.cz/napoveda/elearning/plagi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kademickaetika.cz/prirucka-pro-student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ucp.cz/napoveda/elearning/plagiat?gclid=Cj0KCQiA54KfBhCKARIsAJzSrdqvjpdAA3UlqRVAHXMT78taV0cRAOhbAWI2tkL8tKXVwdEQpuZRkysaAsKbEALw_wcB#interne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-zdroj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zdroje.muni.cz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zdroje.muni.cz/vzdaleny_pristup/?lang=cs" TargetMode="External"/><Relationship Id="rId4" Type="http://schemas.openxmlformats.org/officeDocument/2006/relationships/hyperlink" Target="https://ezdroje.muni.cz/vzdaleny_pristup/?lang=c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discovery.muni.cz" TargetMode="External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www.scienceopen.com/" TargetMode="External"/><Relationship Id="rId4" Type="http://schemas.openxmlformats.org/officeDocument/2006/relationships/hyperlink" Target="http://scholar.google.com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nedomova@fss.muni.cz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en&amp;id=617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ezdroje.muni.cz/prehled/zdroj.php?lang=cs&amp;id=416" TargetMode="External"/><Relationship Id="rId3" Type="http://schemas.openxmlformats.org/officeDocument/2006/relationships/hyperlink" Target="https://katalog.muni.cz/" TargetMode="External"/><Relationship Id="rId7" Type="http://schemas.openxmlformats.org/officeDocument/2006/relationships/hyperlink" Target="http://discovery.muni.cz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F/?func=file&amp;file_name=find-b&amp;local_base=skcm" TargetMode="External"/><Relationship Id="rId11" Type="http://schemas.openxmlformats.org/officeDocument/2006/relationships/hyperlink" Target="https://www.bookport.cz/" TargetMode="External"/><Relationship Id="rId5" Type="http://schemas.openxmlformats.org/officeDocument/2006/relationships/hyperlink" Target="http://www.jib.cz/" TargetMode="External"/><Relationship Id="rId10" Type="http://schemas.openxmlformats.org/officeDocument/2006/relationships/hyperlink" Target="https://ezdroje.muni.cz/prehled/zdroj.php?lang=cs&amp;id=430" TargetMode="External"/><Relationship Id="rId4" Type="http://schemas.openxmlformats.org/officeDocument/2006/relationships/hyperlink" Target="https://www.knihovny.cz/" TargetMode="External"/><Relationship Id="rId9" Type="http://schemas.openxmlformats.org/officeDocument/2006/relationships/hyperlink" Target="https://ezdroje.muni.cz/prehled/zdroj.php?lang=cs&amp;id=429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pen.org/home?brand=oape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s.muni.cz/e-zdroje/e-kniha-na-pockani" TargetMode="External"/><Relationship Id="rId5" Type="http://schemas.openxmlformats.org/officeDocument/2006/relationships/hyperlink" Target="http://books.google.com/" TargetMode="External"/><Relationship Id="rId4" Type="http://schemas.openxmlformats.org/officeDocument/2006/relationships/hyperlink" Target="https://www.doabook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katalog.muni.cz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prehled/zdroj.php?lang=cs&amp;id=50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zdroje.muni.cz/prehled/zdroj.php?lang=cs&amp;id=478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s.muni.cz/thesis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zdroje.muni.cz/prehled/zdroj.php?lang=cs&amp;id=229" TargetMode="External"/><Relationship Id="rId5" Type="http://schemas.openxmlformats.org/officeDocument/2006/relationships/hyperlink" Target="https://www.dart-europe.org/basic-search.php" TargetMode="External"/><Relationship Id="rId4" Type="http://schemas.openxmlformats.org/officeDocument/2006/relationships/hyperlink" Target="http://theses.cz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ia.gov/the-world-factbook/" TargetMode="External"/><Relationship Id="rId5" Type="http://schemas.openxmlformats.org/officeDocument/2006/relationships/hyperlink" Target="http://infotrac.galegroup.com/itweb/masaryk?db=GVRL" TargetMode="External"/><Relationship Id="rId4" Type="http://schemas.openxmlformats.org/officeDocument/2006/relationships/hyperlink" Target="https://ezdroje.muni.cz/prehled/zdroj.php?lang=cs&amp;id=26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ilsa.cz/casopis-fsp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forumsocialniprace.ff.cuni.cz/o-casopisu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cialnirevue.cz/" TargetMode="External"/><Relationship Id="rId5" Type="http://schemas.openxmlformats.org/officeDocument/2006/relationships/hyperlink" Target="https://www.socialnisluzby.eu/" TargetMode="External"/><Relationship Id="rId4" Type="http://schemas.openxmlformats.org/officeDocument/2006/relationships/hyperlink" Target="http://socialniprace.cz/" TargetMode="External"/><Relationship Id="rId9" Type="http://schemas.openxmlformats.org/officeDocument/2006/relationships/hyperlink" Target="http://www.vupsv.cz/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.europa.eu/eurostat/statistics-explained/index.php/Main_Page" TargetMode="External"/><Relationship Id="rId4" Type="http://schemas.openxmlformats.org/officeDocument/2006/relationships/hyperlink" Target="https://www.czso.cz/csu/czso/statistiky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scholar.google.com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ad.issn.org/" TargetMode="External"/><Relationship Id="rId5" Type="http://schemas.openxmlformats.org/officeDocument/2006/relationships/hyperlink" Target="https://www.icpsr.umich.edu/web/pages/" TargetMode="External"/><Relationship Id="rId4" Type="http://schemas.openxmlformats.org/officeDocument/2006/relationships/hyperlink" Target="http://www.ssrn.com/en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ezdroje.muni.cz/vzdaleny_pristup/?lang=cs" TargetMode="External"/><Relationship Id="rId2" Type="http://schemas.openxmlformats.org/officeDocument/2006/relationships/hyperlink" Target="https://ezdroje.muni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nihovna.fss.muni.cz/e-zdroj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domova@fss.muni.cz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4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36500" y="2317072"/>
            <a:ext cx="8396400" cy="175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studenty SPSP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4572000" y="5306096"/>
            <a:ext cx="4262907" cy="107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Ing. Martina Nedomová, </a:t>
            </a:r>
            <a:r>
              <a:rPr lang="cs-CZ" b="1" dirty="0" err="1">
                <a:solidFill>
                  <a:srgbClr val="0000DC"/>
                </a:solidFill>
                <a:latin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.</a:t>
            </a:r>
            <a:endParaRPr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411099" y="5448414"/>
            <a:ext cx="7209529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cs-CZ" sz="2500" b="1" dirty="0">
                <a:solidFill>
                  <a:srgbClr val="0000DC"/>
                </a:solidFill>
              </a:rPr>
              <a:t>Brno, </a:t>
            </a:r>
            <a:r>
              <a:rPr lang="cs-CZ" sz="2500" b="1" dirty="0">
                <a:solidFill>
                  <a:srgbClr val="0000DC"/>
                </a:solidFill>
                <a:sym typeface="Calibri"/>
              </a:rPr>
              <a:t>23.– 27. 9. 2024</a:t>
            </a:r>
            <a:endParaRPr sz="2500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13ab93460_0_33"/>
          <p:cNvSpPr txBox="1">
            <a:spLocks noGrp="1"/>
          </p:cNvSpPr>
          <p:nvPr>
            <p:ph type="title"/>
          </p:nvPr>
        </p:nvSpPr>
        <p:spPr>
          <a:xfrm>
            <a:off x="3722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190" name="Google Shape;19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66687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457200" algn="l" rtl="0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Wingdings" panose="05000000000000000000" pitchFamily="2" charset="2"/>
              <a:buChar char="q"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1" indent="-45720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lang="cs-CZ" sz="2775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0" algn="just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lang="cs-CZ" sz="2775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Psaní závěrečných (odborných) prací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ffc877e4a_0_35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5ffc877e4a_0_35"/>
          <p:cNvSpPr txBox="1"/>
          <p:nvPr/>
        </p:nvSpPr>
        <p:spPr>
          <a:xfrm>
            <a:off x="697950" y="1929100"/>
            <a:ext cx="7859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chemeClr val="dk1"/>
                </a:solidFill>
              </a:rPr>
              <a:t>Propagační </a:t>
            </a:r>
            <a:r>
              <a:rPr lang="cs-CZ" sz="3600" b="1" u="sng" dirty="0">
                <a:solidFill>
                  <a:srgbClr val="0000FF"/>
                </a:solidFill>
                <a:hlinkClick r:id="rId3"/>
              </a:rPr>
              <a:t>video</a:t>
            </a:r>
            <a:r>
              <a:rPr lang="cs-CZ" sz="3600" b="1" dirty="0">
                <a:solidFill>
                  <a:schemeClr val="dk1"/>
                </a:solidFill>
              </a:rPr>
              <a:t> Západočeské univerzity v Plzni</a:t>
            </a:r>
            <a:endParaRPr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35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189" name="Google Shape;189;g5ffc877e4a_0_35"/>
          <p:cNvSpPr txBox="1"/>
          <p:nvPr/>
        </p:nvSpPr>
        <p:spPr>
          <a:xfrm>
            <a:off x="628650" y="2236925"/>
            <a:ext cx="8135206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❏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Dostatek času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vyhledání a nastudovaní      příslušné literatury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Vypracování námětu závěrečné práce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Vymezení času potřebného k sepsání textu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Dodržení všech předepsaných formálních a odborných náležitostí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304999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  <a:hlinkClick r:id="rId3"/>
              </a:rPr>
              <a:t>Pravidla pro psaní závěrečné práce</a:t>
            </a:r>
            <a:endParaRPr lang="cs-CZ" sz="3200" u="sng"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cs-CZ" sz="3200" u="sng" dirty="0">
                <a:solidFill>
                  <a:srgbClr val="0000FF"/>
                </a:solidFill>
              </a:rPr>
              <a:t>š</a:t>
            </a:r>
            <a:r>
              <a:rPr lang="cs-CZ" sz="3200" u="sng" dirty="0">
                <a:solidFill>
                  <a:srgbClr val="0000FF"/>
                </a:solidFill>
                <a:hlinkClick r:id="rId4"/>
              </a:rPr>
              <a:t>ablona</a:t>
            </a:r>
            <a:r>
              <a:rPr lang="cs-CZ" sz="3200" u="sng" dirty="0">
                <a:solidFill>
                  <a:srgbClr val="0000FF"/>
                </a:solidFill>
              </a:rPr>
              <a:t>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/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37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5ffc877e4a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 dirty="0"/>
          </a:p>
        </p:txBody>
      </p:sp>
      <p:sp>
        <p:nvSpPr>
          <p:cNvPr id="203" name="Google Shape;203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Podívat se do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Archivu závěrečných prací IS MU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Případně na práce jiných univerzit: </a:t>
            </a:r>
          </a:p>
          <a:p>
            <a:pPr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cs-CZ" sz="3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cs-CZ" sz="30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Vysokoškolské kvalifikační práce 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5ffc877e4a_0_84"/>
          <p:cNvSpPr txBox="1">
            <a:spLocks noGrp="1"/>
          </p:cNvSpPr>
          <p:nvPr>
            <p:ph type="title"/>
          </p:nvPr>
        </p:nvSpPr>
        <p:spPr>
          <a:xfrm>
            <a:off x="628650" y="3361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 dirty="0"/>
          </a:p>
        </p:txBody>
      </p:sp>
      <p:sp>
        <p:nvSpPr>
          <p:cNvPr id="240" name="Google Shape;240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66812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Volba tématu a strategie přípravy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AutoNum type="arabicPeriod"/>
            </a:pPr>
            <a:r>
              <a:rPr lang="cs-CZ" sz="2775" b="1" dirty="0">
                <a:solidFill>
                  <a:schemeClr val="dk1"/>
                </a:solidFill>
              </a:rPr>
              <a:t>Informační průzkum</a:t>
            </a:r>
            <a:endParaRPr sz="2800" b="1" dirty="0">
              <a:solidFill>
                <a:schemeClr val="dk1"/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Zpracování výsledků průzkumu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Výzkum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Tvorba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dokumentace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Příprava konečné verze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Odevzdání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1166812" lvl="1" indent="-457200" algn="l" rtl="0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bg1">
                  <a:lumMod val="85000"/>
                </a:schemeClr>
              </a:buClr>
              <a:buSzPts val="2775"/>
              <a:buAutoNum type="arabicPeriod"/>
            </a:pPr>
            <a:r>
              <a:rPr lang="cs-CZ" sz="2775" dirty="0">
                <a:solidFill>
                  <a:schemeClr val="bg1">
                    <a:lumMod val="85000"/>
                  </a:schemeClr>
                </a:solidFill>
              </a:rPr>
              <a:t>Obhajoba - prezentace práce</a:t>
            </a:r>
            <a:endParaRPr sz="2800" dirty="0">
              <a:solidFill>
                <a:schemeClr val="bg1">
                  <a:lumMod val="8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0a5cf5ecd_0_0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 Informační průzkum</a:t>
            </a:r>
            <a:endParaRPr sz="4000" dirty="0"/>
          </a:p>
        </p:txBody>
      </p:sp>
      <p:sp>
        <p:nvSpPr>
          <p:cNvPr id="247" name="Google Shape;247;g60a5cf5ecd_0_0"/>
          <p:cNvSpPr txBox="1"/>
          <p:nvPr/>
        </p:nvSpPr>
        <p:spPr>
          <a:xfrm>
            <a:off x="177650" y="1841679"/>
            <a:ext cx="8791689" cy="464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</a:rPr>
              <a:t> </a:t>
            </a: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Práce s informačními zdroji 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Hledání dokumentů, které souvisí se zvoleným tématem.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47650" algn="l" rtl="0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❑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Získání dokumentů pomocí následujících služeb*: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Výpůjčka z knihovny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(absenční a prezenční)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Výpůjčka/dodání dokumentu z jiné knihovny v  ČR/zahraničí –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r>
              <a:rPr lang="cs-CZ" sz="22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MVS/MMVS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E-</a:t>
            </a:r>
            <a:r>
              <a:rPr lang="cs-CZ" sz="2200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prezenčka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;</a:t>
            </a: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Licencované databáze (EIZ)</a:t>
            </a:r>
            <a:endParaRPr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lang="cs-CZ" sz="2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Internet</a:t>
            </a:r>
          </a:p>
          <a:p>
            <a:pPr marL="46990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</a:pPr>
            <a:endParaRPr lang="cs-CZ" sz="2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2095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0" indent="-342900" algn="l" rtl="0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cs-CZ" dirty="0">
                <a:solidFill>
                  <a:schemeClr val="dk1"/>
                </a:solidFill>
              </a:rPr>
              <a:t>*</a:t>
            </a:r>
            <a:r>
              <a:rPr lang="cs-CZ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jako dokument budeme pro potřeby naší výuky označovat texty, obrázky, fotky, videa tj. jakoukoli formu grafického znázornění informací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75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a5cf5ecd_0_19"/>
          <p:cNvSpPr txBox="1">
            <a:spLocks noGrp="1"/>
          </p:cNvSpPr>
          <p:nvPr>
            <p:ph type="title"/>
          </p:nvPr>
        </p:nvSpPr>
        <p:spPr>
          <a:xfrm>
            <a:off x="648069" y="640908"/>
            <a:ext cx="753470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 dirty="0"/>
          </a:p>
        </p:txBody>
      </p:sp>
      <p:sp>
        <p:nvSpPr>
          <p:cNvPr id="254" name="Google Shape;254;g60a5cf5ecd_0_19"/>
          <p:cNvSpPr txBox="1"/>
          <p:nvPr/>
        </p:nvSpPr>
        <p:spPr>
          <a:xfrm>
            <a:off x="399494" y="1675550"/>
            <a:ext cx="8333539" cy="486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Knihy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Periodika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odborné časopisy, magazíny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Referenční díla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encyklopedie, slovníky, tezaury, mapy, atlasy, bibliografie, adresáře, ročenky      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závěrečné práce, materiály z konferencí, vládní publikace, šedá literatura, noviny,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newslettery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381E29-644D-47D3-B336-84D7BC65F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E-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prezenčka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1C1A82-B850-4BEB-884E-CB8EF9AF1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636554"/>
            <a:ext cx="7886700" cy="4351338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https://it.muni.cz/sluzby/e-prezencka</a:t>
            </a:r>
            <a:endParaRPr lang="cs-CZ" dirty="0"/>
          </a:p>
          <a:p>
            <a:pPr algn="just"/>
            <a:r>
              <a:rPr lang="cs-CZ" b="1" dirty="0"/>
              <a:t>prohlížení</a:t>
            </a:r>
            <a:r>
              <a:rPr lang="cs-CZ" dirty="0"/>
              <a:t> naskenované studijní literatury z knihoven MUNI na obrazovce počítače bez možnosti jejího stahování a ukládání.</a:t>
            </a:r>
          </a:p>
          <a:p>
            <a:pPr algn="just"/>
            <a:r>
              <a:rPr lang="cs-CZ" dirty="0"/>
              <a:t>pro studenty a zaměstnance MU</a:t>
            </a:r>
          </a:p>
          <a:p>
            <a:pPr algn="just"/>
            <a:r>
              <a:rPr lang="cs-CZ" dirty="0"/>
              <a:t>přes  10 tis. titulů</a:t>
            </a:r>
          </a:p>
          <a:p>
            <a:pPr algn="just"/>
            <a:r>
              <a:rPr lang="cs-CZ" dirty="0"/>
              <a:t>výpůjčka na 4 hodiny</a:t>
            </a:r>
          </a:p>
        </p:txBody>
      </p:sp>
    </p:spTree>
    <p:extLst>
      <p:ext uri="{BB962C8B-B14F-4D97-AF65-F5344CB8AC3E}">
        <p14:creationId xmlns:p14="http://schemas.microsoft.com/office/powerpoint/2010/main" val="91328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04482" algn="l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informacemi, základy EIZ, psaní odborných (závěrečných) prací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(samostudium)</a:t>
            </a:r>
            <a:endParaRPr sz="2000" dirty="0">
              <a:solidFill>
                <a:srgbClr val="FF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elektronickými informačními zdroji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vyhledávacích technik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tvorba rešeršního dotazu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 vyhledávání v oborových databázích</a:t>
            </a: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databáze elektronických časopisů/článků a elektronických knih</a:t>
            </a:r>
            <a:endParaRPr lang="cs-CZ" sz="2000" dirty="0">
              <a:solidFill>
                <a:srgbClr val="0000DC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>
              <a:lnSpc>
                <a:spcPct val="70000"/>
              </a:lnSpc>
              <a:spcBef>
                <a:spcPts val="407"/>
              </a:spcBef>
              <a:buFont typeface="Arial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EBSCO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Discovery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Service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a nadstavbové nástroje</a:t>
            </a: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Citace, citování, plagiátorství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základní terminologie, citační styly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základy citování jednotlivých druhů dokumentů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27977" algn="l" rtl="0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citační software, zvláštnosti citování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8418" lvl="0" indent="0" algn="l" rtl="0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13ab93460_0_66"/>
          <p:cNvSpPr txBox="1">
            <a:spLocks noGrp="1"/>
          </p:cNvSpPr>
          <p:nvPr>
            <p:ph type="body" idx="1"/>
          </p:nvPr>
        </p:nvSpPr>
        <p:spPr>
          <a:xfrm>
            <a:off x="462337" y="1648496"/>
            <a:ext cx="7720438" cy="4686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Jaký je rozdíl mezi těmito pojmy?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Surface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Deep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r>
              <a:rPr lang="cs-CZ" sz="3600" b="1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Dark</a:t>
            </a:r>
            <a:r>
              <a:rPr lang="cs-CZ" sz="36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Web</a:t>
            </a: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lang="cs-CZ"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indent="0">
              <a:lnSpc>
                <a:spcPct val="120000"/>
              </a:lnSpc>
              <a:spcBef>
                <a:spcPts val="1200"/>
              </a:spcBef>
              <a:buSzPts val="4000"/>
              <a:buNone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Řešení naleznete na dalším </a:t>
            </a:r>
            <a:r>
              <a:rPr lang="cs-CZ" sz="2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slidu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71500" lvl="0" indent="-571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 pitchFamily="34" charset="0"/>
              <a:buChar char="•"/>
            </a:pPr>
            <a:endParaRPr sz="3600"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613ab93460_0_66"/>
          <p:cNvSpPr txBox="1">
            <a:spLocks noGrp="1"/>
          </p:cNvSpPr>
          <p:nvPr>
            <p:ph type="title"/>
          </p:nvPr>
        </p:nvSpPr>
        <p:spPr>
          <a:xfrm>
            <a:off x="388050" y="65113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Cvičení</a:t>
            </a:r>
            <a:endParaRPr sz="4000" dirty="0">
              <a:solidFill>
                <a:srgbClr val="0000FF"/>
              </a:solidFill>
              <a:highlight>
                <a:srgbClr val="FFFFFF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g60a5cf5ec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g60a5cf5ecd_0_31"/>
          <p:cNvSpPr txBox="1"/>
          <p:nvPr/>
        </p:nvSpPr>
        <p:spPr>
          <a:xfrm>
            <a:off x="0" y="12314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 b="1">
                <a:solidFill>
                  <a:schemeClr val="dk1"/>
                </a:solidFill>
              </a:rPr>
              <a:t>Surface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Deep Web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x</a:t>
            </a:r>
            <a:br>
              <a:rPr lang="cs-CZ" sz="3200" b="1">
                <a:solidFill>
                  <a:schemeClr val="dk1"/>
                </a:solidFill>
              </a:rPr>
            </a:br>
            <a:r>
              <a:rPr lang="cs-CZ" sz="3200" b="1">
                <a:solidFill>
                  <a:schemeClr val="dk1"/>
                </a:solidFill>
              </a:rPr>
              <a:t>Dark Web</a:t>
            </a:r>
            <a:br>
              <a:rPr lang="cs-CZ" sz="3200">
                <a:solidFill>
                  <a:schemeClr val="dk1"/>
                </a:solidFill>
              </a:rPr>
            </a:br>
            <a:endParaRPr sz="3200">
              <a:solidFill>
                <a:schemeClr val="dk1"/>
              </a:solidFill>
            </a:endParaRPr>
          </a:p>
        </p:txBody>
      </p:sp>
      <p:pic>
        <p:nvPicPr>
          <p:cNvPr id="268" name="Google Shape;268;g60a5cf5ecd_0_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 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[cit. 2020</a:t>
            </a:r>
            <a:r>
              <a:rPr lang="sk-SK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-12-01</a:t>
            </a:r>
            <a:r>
              <a:rPr lang="en-US" sz="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]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>
                <a:solidFill>
                  <a:schemeClr val="tx1"/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293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Tvorba práce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337352"/>
            <a:ext cx="8289968" cy="5155521"/>
          </a:xfrm>
        </p:spPr>
        <p:txBody>
          <a:bodyPr>
            <a:normAutofit fontScale="92500" lnSpcReduction="10000"/>
          </a:bodyPr>
          <a:lstStyle/>
          <a:p>
            <a:pPr algn="just" rtl="0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Tvorba vlastního textu, použití vyhledaných informací z informačních zdrojů, data z provedeného výzkumu, texty s vlastním přínosem, obrázky, grafy, tabulky atd.</a:t>
            </a:r>
          </a:p>
          <a:p>
            <a:pPr algn="just" rtl="0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Práci si můžeme usnadnit pomocí různých nástrojů:</a:t>
            </a:r>
          </a:p>
          <a:p>
            <a:pPr algn="just" rtl="0" fontAlgn="base">
              <a:buFontTx/>
              <a:buChar char="-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textové editory – formátování, vkládání odkazů</a:t>
            </a:r>
          </a:p>
          <a:p>
            <a:pPr algn="just" rtl="0" fontAlgn="base">
              <a:buFontTx/>
              <a:buChar char="-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formální – slovníky, příručky, kontrola pravopisu, pro kontrolu cizojazyčných textů lze využít nástroj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Grammarly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Premium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 licenci lze požádat na stránkách knihovny)</a:t>
            </a:r>
          </a:p>
          <a:p>
            <a:pPr algn="just" rtl="0" fontAlgn="base">
              <a:buFontTx/>
              <a:buChar char="-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Nástroje pro ukládání a sdílení dokumentů –  Google disk,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OneDrive</a:t>
            </a:r>
            <a:endParaRPr lang="cs-CZ" sz="2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Seznam bibliografických citací, odkazy v textu – možno využít různé nástroje jako např.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CitacePRO.com,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Zotero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další.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Použití konkrétního citačního stylu bude probíráno na semináři 3. 10.</a:t>
            </a: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Též si může vyzkoušet nějaký nástroj AI – např.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Elicit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Microsoft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Copilot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, </a:t>
            </a:r>
            <a:r>
              <a:rPr lang="cs-CZ" sz="2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Canva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Nebo náš tip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</a:t>
            </a:r>
            <a:r>
              <a:rPr lang="cs-CZ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viz další slide.</a:t>
            </a:r>
          </a:p>
          <a:p>
            <a:pPr algn="just" fontAlgn="base">
              <a:buFont typeface="Wingdings" panose="05000000000000000000" pitchFamily="2" charset="2"/>
              <a:buChar char="q"/>
            </a:pP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práci s nástroji AI je potřeba se řídit </a:t>
            </a:r>
            <a:r>
              <a:rPr lang="cs-CZ" sz="2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doporučeními MU </a:t>
            </a:r>
            <a:r>
              <a:rPr lang="cs-CZ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 další slidy.</a:t>
            </a:r>
            <a:endParaRPr lang="cs-CZ" sz="2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just" fontAlgn="base">
              <a:buNone/>
            </a:pPr>
            <a:endParaRPr lang="en-US" sz="18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 rtl="0" fontAlgn="base">
              <a:buNone/>
            </a:pPr>
            <a:endParaRPr lang="en-US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q"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86521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– Web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of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Science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Research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Assistant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 lnSpcReduction="10000"/>
          </a:bodyPr>
          <a:lstStyle/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Společnost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Clarivate, producent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databáze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Web of Science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spustila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nový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nástroj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– Web of Science Research Assistant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Aktuálně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probíhá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zkušební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přístup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 9. do 30. 9. 2024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Díky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využití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LLM (Large Language Model)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umožňuje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nástroj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of Science Research Assistant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konverzační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interakci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platformou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of Science 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rychlejší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vyhledávání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informací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databázi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citací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Core Collection.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14300" indent="0">
              <a:buNone/>
            </a:pPr>
            <a:endParaRPr lang="cs-CZ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přechod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of Science Research Assistant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klikněte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tlačítko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Get started with Research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Assistant“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oknem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vyhledávání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databázi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Web of Science. </a:t>
            </a:r>
            <a:endParaRPr lang="cs-CZ" sz="20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br>
              <a:rPr lang="cs-CZ" sz="2000" b="1" dirty="0">
                <a:solidFill>
                  <a:srgbClr val="0563C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Koukněte na záznam webináře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 funkci Web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Science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ze dne 11. 9. 2024.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1750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Nástroje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Artificial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Arial"/>
                <a:cs typeface="Arial"/>
              </a:rPr>
              <a:t>Intelligence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 (AI) a postoj MU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s-CZ" sz="2000" dirty="0"/>
              <a:t>Nástroje využívající AI se stávají běžně dostupnými a jsou stále více využívány i v akademické sféře. Na tuto skutečnost reaguje i MU :</a:t>
            </a:r>
          </a:p>
          <a:p>
            <a:pPr marL="114300" indent="0">
              <a:buNone/>
            </a:pPr>
            <a:endParaRPr lang="cs-CZ" sz="2000" dirty="0">
              <a:hlinkClick r:id="rId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2"/>
              </a:rPr>
              <a:t>Stanovisko k využívání umělé inteligence ve výuce na Masarykově univerzitě </a:t>
            </a:r>
            <a:endParaRPr lang="cs-CZ" dirty="0"/>
          </a:p>
          <a:p>
            <a:endParaRPr lang="cs-CZ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hlinkClick r:id="rId3"/>
              </a:rPr>
              <a:t>Doporučení k využití nástrojů umělé inteligence při plnění studijních povinností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1115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18DBD-F92B-4C64-9A25-6FFB748C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155754" cy="1325563"/>
          </a:xfrm>
        </p:spPr>
        <p:txBody>
          <a:bodyPr>
            <a:normAutofit/>
          </a:bodyPr>
          <a:lstStyle/>
          <a:p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lang="cs-CZ" sz="3400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F6BAF12-1AC8-46AE-B34A-63AE99E81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209" y="1825624"/>
            <a:ext cx="8320141" cy="4667249"/>
          </a:xfrm>
        </p:spPr>
        <p:txBody>
          <a:bodyPr>
            <a:normAutofit/>
          </a:bodyPr>
          <a:lstStyle/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Volba tématu a strategie přípravy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Informační průzkum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Zpracování výsledků průzkumu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Výzkum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Tvorba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Příprava dokumentace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b="1" dirty="0">
                <a:solidFill>
                  <a:schemeClr val="tx1"/>
                </a:solidFill>
              </a:rPr>
              <a:t>Příprava konečné verze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Odevzdání práce</a:t>
            </a:r>
          </a:p>
          <a:p>
            <a:pPr marL="1166813" lvl="1" indent="-457200">
              <a:buSzPct val="100000"/>
              <a:buFont typeface="Wingdings" panose="05000000000000000000" pitchFamily="2" charset="2"/>
              <a:buAutoNum type="arabicPeriod"/>
            </a:pPr>
            <a:r>
              <a:rPr lang="cs-CZ" altLang="cs-CZ" sz="3000" dirty="0">
                <a:solidFill>
                  <a:schemeClr val="bg1">
                    <a:lumMod val="50000"/>
                  </a:schemeClr>
                </a:solidFill>
              </a:rPr>
              <a:t>Obhajoba - prezentace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37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20365A-3C3B-49DB-A3FD-DF42E40D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1165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</a:rPr>
              <a:t>Příprava konečné verze práce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6034653-994C-4559-9690-25AEA372C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7050"/>
            <a:ext cx="7886700" cy="4351338"/>
          </a:xfrm>
        </p:spPr>
        <p:txBody>
          <a:bodyPr>
            <a:normAutofit/>
          </a:bodyPr>
          <a:lstStyle/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odevzdáním je nutná kontrola práce jak po formální, tak po obsahové stránce.</a:t>
            </a: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 kontrole obsahové stránky můžete použít </a:t>
            </a:r>
            <a:r>
              <a:rPr lang="cs-CZ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antiplagiátorský</a:t>
            </a: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systém v </a:t>
            </a:r>
            <a:r>
              <a:rPr lang="cs-CZ" sz="240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ISu</a:t>
            </a: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nebo </a:t>
            </a: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Odevzdej.cz.</a:t>
            </a:r>
            <a:endParaRPr lang="cs-CZ" sz="24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rtl="0" fontAlgn="base">
              <a:buFont typeface="Wingdings" panose="05000000000000000000" pitchFamily="2" charset="2"/>
              <a:buChar char="q"/>
            </a:pP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Více o plagiátorství</a:t>
            </a:r>
            <a:r>
              <a:rPr lang="cs-CZ" sz="24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l" rtl="0" fontAlgn="base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sz="180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128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CAD48-B252-48C6-8093-1464B1BB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099713" cy="1325563"/>
          </a:xfrm>
        </p:spPr>
        <p:txBody>
          <a:bodyPr>
            <a:normAutofit/>
          </a:bodyPr>
          <a:lstStyle/>
          <a:p>
            <a:pPr>
              <a:buClr>
                <a:srgbClr val="0000DC"/>
              </a:buClr>
              <a:buSzPts val="4000"/>
            </a:pP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Kontrola podobnosti souborů v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ISu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pomocí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cs typeface="Arial"/>
              </a:rPr>
              <a:t>antiplagiátorského</a:t>
            </a:r>
            <a:r>
              <a:rPr lang="cs-CZ" sz="3000" b="1" dirty="0">
                <a:solidFill>
                  <a:srgbClr val="0000DC"/>
                </a:solidFill>
                <a:latin typeface="Arial"/>
                <a:cs typeface="Arial"/>
              </a:rPr>
              <a:t> systému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06B5CD-BB5B-4337-BD10-7460DEA99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41" t="16205" r="21561" b="12072"/>
          <a:stretch/>
        </p:blipFill>
        <p:spPr>
          <a:xfrm>
            <a:off x="415638" y="1575936"/>
            <a:ext cx="4886036" cy="31642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82C552-356B-4E87-B2C5-DC5322CF7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21" t="23152" r="20303" b="15264"/>
          <a:stretch/>
        </p:blipFill>
        <p:spPr>
          <a:xfrm>
            <a:off x="4040093" y="3622043"/>
            <a:ext cx="5103907" cy="3164265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66201FD4-9353-491C-BE5C-E68CE3F88C5B}"/>
              </a:ext>
            </a:extLst>
          </p:cNvPr>
          <p:cNvSpPr/>
          <p:nvPr/>
        </p:nvSpPr>
        <p:spPr>
          <a:xfrm>
            <a:off x="3022716" y="2974821"/>
            <a:ext cx="840509" cy="4812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1FBEC372-9645-41C6-B983-9AEEF1FE019F}"/>
              </a:ext>
            </a:extLst>
          </p:cNvPr>
          <p:cNvSpPr/>
          <p:nvPr/>
        </p:nvSpPr>
        <p:spPr>
          <a:xfrm>
            <a:off x="7511875" y="6179127"/>
            <a:ext cx="1040997" cy="2309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F250C5B-62BF-48CA-B3D5-DF073B066A74}"/>
              </a:ext>
            </a:extLst>
          </p:cNvPr>
          <p:cNvSpPr txBox="1"/>
          <p:nvPr/>
        </p:nvSpPr>
        <p:spPr>
          <a:xfrm>
            <a:off x="672063" y="5668151"/>
            <a:ext cx="303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hlinkClick r:id="rId4"/>
              </a:rPr>
              <a:t>Nápověda pro práci se systémem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9438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5ffc877e4a_0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3BACB50B-7B3F-4C22-9165-F47A0492BE13}"/>
              </a:ext>
            </a:extLst>
          </p:cNvPr>
          <p:cNvSpPr txBox="1"/>
          <p:nvPr/>
        </p:nvSpPr>
        <p:spPr>
          <a:xfrm>
            <a:off x="152400" y="6143348"/>
            <a:ext cx="8627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Pokud si chcete zkontrolovat svou seminární práci, zda neobsahuje větší celky textu, které nejsou odcitovány, můžete využít nástroj Odevzdej.cz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>
            <a:spLocks noGrp="1"/>
          </p:cNvSpPr>
          <p:nvPr>
            <p:ph type="title"/>
          </p:nvPr>
        </p:nvSpPr>
        <p:spPr>
          <a:xfrm>
            <a:off x="628623" y="621150"/>
            <a:ext cx="788670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Podmínky absolvování předmětu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Google Shape;180;g5ffc877e4a_0_0"/>
          <p:cNvSpPr txBox="1">
            <a:spLocks noGrp="1"/>
          </p:cNvSpPr>
          <p:nvPr>
            <p:ph type="body" idx="1"/>
          </p:nvPr>
        </p:nvSpPr>
        <p:spPr>
          <a:xfrm>
            <a:off x="195072" y="1474496"/>
            <a:ext cx="8583168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18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Zápočet</a:t>
            </a:r>
            <a:endParaRPr sz="18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prostudování materiálu k samostudiu,</a:t>
            </a:r>
          </a:p>
          <a:p>
            <a:pPr marL="800100" lvl="1" indent="-279400">
              <a:lnSpc>
                <a:spcPct val="100000"/>
              </a:lnSpc>
              <a:spcBef>
                <a:spcPts val="560"/>
              </a:spcBef>
              <a:buFont typeface="Noto Sans Symbols"/>
              <a:buChar char="❖"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účast 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na seminářích a přednášce, 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vypracování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praktického úkolu (rešerše) a</a:t>
            </a:r>
            <a:r>
              <a:rPr lang="cs-CZ" sz="20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online cvičení na citace </a:t>
            </a:r>
            <a:endParaRPr sz="2000" b="1" u="sng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cs-CZ" sz="2000" b="1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Termíny kurzu</a:t>
            </a:r>
            <a:endParaRPr sz="20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FF3399"/>
              </a:buClr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Týden od 23. 9. do 29. 9.      samostudium této prezentace</a:t>
            </a:r>
          </a:p>
          <a:p>
            <a:pPr marL="800100" lvl="1" indent="-304800">
              <a:lnSpc>
                <a:spcPct val="100000"/>
              </a:lnSpc>
              <a:spcBef>
                <a:spcPts val="480"/>
              </a:spcBef>
              <a:buClr>
                <a:srgbClr val="0000FF"/>
              </a:buClr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3. 10. 2024</a:t>
            </a: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16:00 – 17:40  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seminář citace a plagiátorství  (PC25)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FF33C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ČT 10. 10. 2024  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 seminář elektr. </a:t>
            </a:r>
            <a:r>
              <a:rPr lang="cs-CZ" sz="2000" dirty="0" err="1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</a:t>
            </a:r>
            <a:r>
              <a:rPr lang="cs-CZ" sz="2000" dirty="0">
                <a:solidFill>
                  <a:srgbClr val="FF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zdroje I. (PC25)</a:t>
            </a:r>
          </a:p>
          <a:p>
            <a:pPr marL="800100" lvl="1" indent="-3048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ČT 17. 10. 2024   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16:00 – 17:40   seminář elektr. </a:t>
            </a:r>
            <a:r>
              <a:rPr lang="cs-CZ" sz="2000" dirty="0" err="1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</a:t>
            </a:r>
            <a:r>
              <a:rPr lang="cs-CZ" sz="2000" dirty="0">
                <a:solidFill>
                  <a:srgbClr val="0000F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. zdroje II. (PC25)</a:t>
            </a:r>
            <a:endParaRPr sz="2000" dirty="0">
              <a:solidFill>
                <a:srgbClr val="0000FF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ffc877e4a_0_47"/>
          <p:cNvSpPr txBox="1">
            <a:spLocks noGrp="1"/>
          </p:cNvSpPr>
          <p:nvPr>
            <p:ph type="title"/>
          </p:nvPr>
        </p:nvSpPr>
        <p:spPr>
          <a:xfrm>
            <a:off x="628650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4000" dirty="0"/>
          </a:p>
        </p:txBody>
      </p:sp>
      <p:sp>
        <p:nvSpPr>
          <p:cNvPr id="231" name="Google Shape;231;g5ffc877e4a_0_47"/>
          <p:cNvSpPr txBox="1"/>
          <p:nvPr/>
        </p:nvSpPr>
        <p:spPr>
          <a:xfrm>
            <a:off x="512930" y="1468829"/>
            <a:ext cx="7886700" cy="5009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 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Archivu závěrečných prací IS MU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si v části „Vyhledávání absolventů a závěrečných prací“ dohledejte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absolventů vaší katedry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kteří již mají v archivu vloženou závěrečnou práci. Vyzkoušejte si různé typy </a:t>
            </a:r>
            <a:r>
              <a:rPr lang="cs-CZ" sz="2400" b="1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filtrů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Zvolte si některý ze záznamů a prohlédněte si, 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zde můžete </a:t>
            </a:r>
            <a:r>
              <a:rPr lang="cs-CZ" sz="2400" b="0" i="0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najít (abstrakt, klíčová slova, posudky, plný text práce, návrh hodnocení).</a:t>
            </a:r>
          </a:p>
          <a:p>
            <a:pPr lvl="0" algn="just">
              <a:spcAft>
                <a:spcPts val="600"/>
              </a:spcAft>
              <a:buClr>
                <a:schemeClr val="dk1"/>
              </a:buClr>
              <a:buSzPts val="3200"/>
            </a:pPr>
            <a:endParaRPr lang="cs-CZ"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57200" lvl="0" indent="-457200" algn="just"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Zkuste si též vyhledávání v zahraniční databázi vysokoškolských prací. Zvolte si jeden ze záznamů a porovnejte s Archivem v </a:t>
            </a:r>
            <a:r>
              <a:rPr lang="cs-CZ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ISu</a:t>
            </a:r>
            <a:r>
              <a:rPr 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 zde můžete najít (FT, abstrakt, …).</a:t>
            </a:r>
            <a:endParaRPr sz="2400" b="0" i="0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660400" marR="0" lvl="0" indent="-45720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q"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Aft>
                <a:spcPts val="60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endParaRPr sz="2775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4967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" y="-85344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493364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Informační zdroje aneb částečná ochutnávka z dalších lekcí </a:t>
            </a:r>
          </a:p>
        </p:txBody>
      </p:sp>
    </p:spTree>
    <p:extLst>
      <p:ext uri="{BB962C8B-B14F-4D97-AF65-F5344CB8AC3E}">
        <p14:creationId xmlns:p14="http://schemas.microsoft.com/office/powerpoint/2010/main" val="3149667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60a5cf5ecd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60a5cf5ecd_0_4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276" name="Google Shape;276;g60a5cf5ecd_0_44"/>
          <p:cNvSpPr txBox="1"/>
          <p:nvPr/>
        </p:nvSpPr>
        <p:spPr>
          <a:xfrm>
            <a:off x="177650" y="1329108"/>
            <a:ext cx="8627303" cy="493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výrazy - komerční zdroje/databáze, elektronické informační zdroje,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e-zdroje, EIZ,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databáze, dokumenty v elektronické podobě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Najdete zde různé druhy dokumentů (např. odborné články z časopisů, 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eknihy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atd).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q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jsou: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komerční (licencované)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60a5cf5ecd_0_5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Druhy databází</a:t>
            </a:r>
            <a:endParaRPr sz="4000" dirty="0"/>
          </a:p>
        </p:txBody>
      </p:sp>
      <p:sp>
        <p:nvSpPr>
          <p:cNvPr id="283" name="Google Shape;283;g60a5cf5ecd_0_51"/>
          <p:cNvSpPr txBox="1"/>
          <p:nvPr/>
        </p:nvSpPr>
        <p:spPr>
          <a:xfrm>
            <a:off x="177650" y="1751749"/>
            <a:ext cx="8493739" cy="47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3083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Bibliografické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pouze základní  "identifikační" údaje o dokumentech (název, autor, rok vydání atd.) + abstrakt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Fulltextové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plné texty dokumentů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784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30835" algn="l" rtl="0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Multioborové </a:t>
            </a: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dokumenty z různých oborů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rozsáhlé databáze – např.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6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EBSCO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4343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není možné mít zaplacený přístup ke všem kolekcím, tj. ke všem fulltextům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60a5cf5ecd_0_5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 dirty="0"/>
          </a:p>
        </p:txBody>
      </p:sp>
      <p:sp>
        <p:nvSpPr>
          <p:cNvPr id="290" name="Google Shape;290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úplatu -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studenty MU zdarma ☺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informace jsou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prověřené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(prochází recenzním řízením)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články většinou dostupné dříve než v tištěné podobě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doporučený zdroj pro psaní seminárních a závěrečných prací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221"/>
          <p:cNvSpPr txBox="1">
            <a:spLocks noGrp="1"/>
          </p:cNvSpPr>
          <p:nvPr>
            <p:ph type="title"/>
          </p:nvPr>
        </p:nvSpPr>
        <p:spPr>
          <a:xfrm>
            <a:off x="296074" y="640908"/>
            <a:ext cx="8688438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3400" dirty="0"/>
          </a:p>
        </p:txBody>
      </p:sp>
      <p:sp>
        <p:nvSpPr>
          <p:cNvPr id="297" name="Google Shape;297;g60a5cf5ecd_0_221"/>
          <p:cNvSpPr txBox="1"/>
          <p:nvPr/>
        </p:nvSpPr>
        <p:spPr>
          <a:xfrm>
            <a:off x="296074" y="1725826"/>
            <a:ext cx="8584826" cy="4664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b="1" dirty="0">
                <a:solidFill>
                  <a:schemeClr val="dk1"/>
                </a:solidFill>
              </a:rPr>
              <a:t>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http://knihovna.fss.muni.cz/e-zdroje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92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i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k oborům vyučovaným na FSS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 rtl="0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endParaRPr sz="3000" i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175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Portál elektronických informačních zdrojů MU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http://ezdroje.muni.cz/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57300" lvl="2" indent="-3429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databáze i z dalších oborů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g60a5cf5ecd_0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60a5cf5ecd_0_65"/>
          <p:cNvSpPr txBox="1">
            <a:spLocks noGrp="1"/>
          </p:cNvSpPr>
          <p:nvPr>
            <p:ph type="title"/>
          </p:nvPr>
        </p:nvSpPr>
        <p:spPr>
          <a:xfrm>
            <a:off x="296074" y="640907"/>
            <a:ext cx="8582111" cy="97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400" dirty="0"/>
          </a:p>
        </p:txBody>
      </p:sp>
      <p:sp>
        <p:nvSpPr>
          <p:cNvPr id="304" name="Google Shape;304;g60a5cf5ecd_0_65"/>
          <p:cNvSpPr txBox="1"/>
          <p:nvPr/>
        </p:nvSpPr>
        <p:spPr>
          <a:xfrm>
            <a:off x="131550" y="2690037"/>
            <a:ext cx="8880900" cy="37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400" dirty="0">
                <a:solidFill>
                  <a:schemeClr val="dk1"/>
                </a:solidFill>
              </a:rPr>
              <a:t> </a:t>
            </a: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Nastavte si na počítači </a:t>
            </a:r>
            <a:r>
              <a:rPr lang="cs-CZ" sz="30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vzdálený přístup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30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191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2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Podrobnější návody a informace </a:t>
            </a: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zde.</a:t>
            </a:r>
            <a:endParaRPr sz="30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613ab93460_0_83"/>
          <p:cNvSpPr txBox="1">
            <a:spLocks noGrp="1"/>
          </p:cNvSpPr>
          <p:nvPr>
            <p:ph type="title"/>
          </p:nvPr>
        </p:nvSpPr>
        <p:spPr>
          <a:xfrm>
            <a:off x="552893" y="578498"/>
            <a:ext cx="8123274" cy="118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2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OpenVPN</a:t>
            </a:r>
            <a:endParaRPr sz="4000" dirty="0"/>
          </a:p>
        </p:txBody>
      </p:sp>
      <p:sp>
        <p:nvSpPr>
          <p:cNvPr id="235" name="Google Shape;235;g613ab93460_0_83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6AE15F0-15FB-4B32-A4AE-85823739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8" y="1170992"/>
            <a:ext cx="2781300" cy="10287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A719A3C-2A4F-4DAB-A1B6-832CFBBAE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193" y="1170992"/>
            <a:ext cx="2484120" cy="234696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754A1B-3B2A-42D2-BCE6-2C30DE5BD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98" y="3406140"/>
            <a:ext cx="5821680" cy="345186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3B84B10-82A6-4843-A1B6-38EC16E19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862" y="3684581"/>
            <a:ext cx="252984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42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60a5cf5ecd_0_72"/>
          <p:cNvSpPr txBox="1">
            <a:spLocks noGrp="1"/>
          </p:cNvSpPr>
          <p:nvPr>
            <p:ph type="title"/>
          </p:nvPr>
        </p:nvSpPr>
        <p:spPr>
          <a:xfrm>
            <a:off x="296075" y="380144"/>
            <a:ext cx="8716500" cy="948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začít: vyhledávače, </a:t>
            </a:r>
            <a:r>
              <a:rPr lang="cs-CZ" sz="30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discovery</a:t>
            </a:r>
            <a:r>
              <a:rPr lang="cs-CZ" sz="3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systémy a vědecké sítě</a:t>
            </a:r>
            <a:endParaRPr sz="3000" dirty="0"/>
          </a:p>
        </p:txBody>
      </p:sp>
      <p:sp>
        <p:nvSpPr>
          <p:cNvPr id="311" name="Google Shape;311;g60a5cf5ecd_0_72"/>
          <p:cNvSpPr txBox="1"/>
          <p:nvPr/>
        </p:nvSpPr>
        <p:spPr>
          <a:xfrm>
            <a:off x="131550" y="2431343"/>
            <a:ext cx="8880900" cy="4204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EBSCO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hlinkClick r:id="rId3"/>
              </a:rPr>
              <a:t>Service</a:t>
            </a:r>
            <a:r>
              <a:rPr lang="cs-CZ" sz="2800" b="1" u="sng" dirty="0">
                <a:solidFill>
                  <a:srgbClr val="0000FF"/>
                </a:solidFill>
                <a:hlinkClick r:id="rId3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„akademický Google" pro licencované i volně dostupné zdroje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Google </a:t>
            </a:r>
            <a:r>
              <a:rPr lang="cs-CZ" sz="2800" b="1" u="sng" dirty="0" err="1">
                <a:solidFill>
                  <a:srgbClr val="0000FF"/>
                </a:solidFill>
                <a:hlinkClick r:id="rId4"/>
              </a:rPr>
              <a:t>Scholar</a:t>
            </a:r>
            <a:r>
              <a:rPr lang="cs-CZ" sz="2800" b="1" u="sng" dirty="0">
                <a:solidFill>
                  <a:srgbClr val="0000FF"/>
                </a:solidFill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</a:rPr>
              <a:t>- </a:t>
            </a:r>
            <a:r>
              <a:rPr lang="cs-CZ" sz="2800" dirty="0">
                <a:solidFill>
                  <a:schemeClr val="dk1"/>
                </a:solidFill>
              </a:rPr>
              <a:t>vyhledávač </a:t>
            </a:r>
            <a:r>
              <a:rPr lang="cs-CZ" sz="2800" u="sng" dirty="0">
                <a:solidFill>
                  <a:schemeClr val="dk1"/>
                </a:solidFill>
              </a:rPr>
              <a:t>odborné</a:t>
            </a:r>
            <a:r>
              <a:rPr lang="cs-CZ" sz="2800" dirty="0">
                <a:solidFill>
                  <a:schemeClr val="dk1"/>
                </a:solidFill>
              </a:rPr>
              <a:t> literatury</a:t>
            </a:r>
            <a:endParaRPr sz="28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800100" lvl="1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dirty="0">
                <a:solidFill>
                  <a:schemeClr val="dk1"/>
                </a:solidFill>
              </a:rPr>
              <a:t> </a:t>
            </a:r>
            <a:r>
              <a:rPr lang="cs-CZ" sz="2800" b="1" u="sng" dirty="0">
                <a:solidFill>
                  <a:srgbClr val="0000FF"/>
                </a:solidFill>
                <a:hlinkClick r:id="rId5"/>
              </a:rPr>
              <a:t>Science Open </a:t>
            </a:r>
            <a:r>
              <a:rPr lang="cs-CZ" sz="2800" dirty="0">
                <a:solidFill>
                  <a:schemeClr val="dk1"/>
                </a:solidFill>
              </a:rPr>
              <a:t>- vědecká a publikační síť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312" name="Google Shape;312;g60a5cf5ecd_0_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60a5cf5ecd_0_7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g60a5cf5ecd_0_7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60a5cf5ecd_0_8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I.</a:t>
            </a:r>
            <a:endParaRPr sz="3600" dirty="0"/>
          </a:p>
        </p:txBody>
      </p:sp>
      <p:sp>
        <p:nvSpPr>
          <p:cNvPr id="321" name="Google Shape;321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EBSCO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JSTOR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ProQuest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ScienceDirect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SpringerLink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</a:pP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Wiley</a:t>
            </a:r>
            <a:r>
              <a:rPr lang="cs-CZ" sz="3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Online </a:t>
            </a:r>
            <a:r>
              <a:rPr lang="cs-CZ" sz="32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Library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22" name="Google Shape;322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Multioborové databáze jsou dobrým                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startovním místem pro vyhledávání</a:t>
            </a:r>
            <a:endParaRPr sz="1400" i="0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i="1" u="none" strike="noStrike" cap="none" dirty="0">
                <a:solidFill>
                  <a:srgbClr val="000000"/>
                </a:solidFill>
              </a:rPr>
              <a:t>Můžete je prohledávat hromadně prostřednictvím </a:t>
            </a:r>
            <a:r>
              <a:rPr lang="cs-CZ" sz="2400" i="1" u="sng" strike="noStrike" cap="none" dirty="0" err="1">
                <a:solidFill>
                  <a:srgbClr val="0000FF"/>
                </a:solidFill>
                <a:hlinkClick r:id="rId3"/>
              </a:rPr>
              <a:t>discovery</a:t>
            </a:r>
            <a:r>
              <a:rPr lang="cs-CZ" sz="2400" i="1" u="sng" dirty="0">
                <a:solidFill>
                  <a:srgbClr val="0000FF"/>
                </a:solidFill>
                <a:hlinkClick r:id="rId3"/>
              </a:rPr>
              <a:t>.</a:t>
            </a:r>
            <a:endParaRPr sz="2400" i="1" u="none" strike="noStrike" cap="none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4885670-B2C5-4731-994E-D56EC76F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214" y="708338"/>
            <a:ext cx="8219136" cy="5468625"/>
          </a:xfrm>
        </p:spPr>
        <p:txBody>
          <a:bodyPr/>
          <a:lstStyle/>
          <a:p>
            <a:pPr marL="114300" indent="0" algn="just">
              <a:buNone/>
            </a:pPr>
            <a:r>
              <a:rPr lang="cs-CZ" dirty="0"/>
              <a:t>Prezentaci, prosím, berte jako přehledovou. Možností a zdrojů je opravdu obrovské množství. Vyzkoušejte si uvedená praktická cvičení, podrobnější práce s databázemi bude obsahem následující lekce.</a:t>
            </a:r>
          </a:p>
          <a:p>
            <a:pPr marL="114300" indent="0" algn="just">
              <a:buNone/>
            </a:pPr>
            <a:endParaRPr lang="cs-CZ" dirty="0"/>
          </a:p>
          <a:p>
            <a:pPr marL="114300" indent="0" algn="ctr">
              <a:buNone/>
            </a:pPr>
            <a:r>
              <a:rPr lang="cs-CZ" dirty="0"/>
              <a:t>Přeji vám hodně štěstí při studiu. V případě jakýchkoli dotazů či problémů se prosím ozvěte na email </a:t>
            </a:r>
            <a:r>
              <a:rPr lang="cs-CZ" dirty="0">
                <a:hlinkClick r:id="rId2"/>
              </a:rPr>
              <a:t>nedomova@fss.muni.cz</a:t>
            </a:r>
            <a:r>
              <a:rPr lang="cs-CZ" dirty="0"/>
              <a:t>  Pokusím se vám poradit co nejdříve to bude možné. Děkuji.</a:t>
            </a:r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5711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odborné časopisy? I.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marR="0" lvl="0" indent="-41751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SocINDEX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with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Full Text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(přístup z databáze EBSCO)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Databases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Database 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(přístup z databáze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ProQuest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Journals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Online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sz="2800" b="0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17512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lang="cs-CZ" sz="2800" b="1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SpringerLink</a:t>
            </a:r>
            <a:r>
              <a:rPr lang="cs-CZ" sz="2800" b="1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›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lang="cs-CZ" sz="2800" b="0" i="0" u="none" strike="noStrike" cap="none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cs-CZ" sz="2800" b="0" i="0" u="none" strike="noStrike" cap="none" dirty="0" err="1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policy</a:t>
            </a:r>
            <a:endParaRPr sz="2800" b="1" i="0" u="none" strike="noStrike" cap="none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2524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1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400" b="0" i="0" u="none" strike="noStrike" cap="none" dirty="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60a5cf5ecd_0_8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 II.</a:t>
            </a:r>
            <a:endParaRPr sz="3600" dirty="0"/>
          </a:p>
        </p:txBody>
      </p:sp>
      <p:sp>
        <p:nvSpPr>
          <p:cNvPr id="331" name="Google Shape;331;g60a5cf5ecd_0_89"/>
          <p:cNvSpPr txBox="1"/>
          <p:nvPr/>
        </p:nvSpPr>
        <p:spPr>
          <a:xfrm>
            <a:off x="210275" y="1880315"/>
            <a:ext cx="8640900" cy="4786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</a:pP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Volně dostupné zdroje: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57250" lvl="1" indent="-444500" algn="just">
              <a:lnSpc>
                <a:spcPct val="90000"/>
              </a:lnSpc>
              <a:spcBef>
                <a:spcPts val="520"/>
              </a:spcBef>
              <a:buSzPts val="24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Directory of Open Access Journals (DOAJ)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- </a:t>
            </a:r>
            <a:r>
              <a:rPr lang="cs-CZ" sz="2400" dirty="0">
                <a:latin typeface="Calibri"/>
                <a:cs typeface="Calibri"/>
              </a:rPr>
              <a:t>adresář vědeckých a akademických časopisů s otevřeným přístupem, přes 18.000 čas.</a:t>
            </a: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cs-CZ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12750" lvl="1" algn="just" rtl="0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419100" algn="just">
              <a:spcBef>
                <a:spcPts val="560"/>
              </a:spcBef>
              <a:buSzPts val="24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Central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European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Journal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Sciences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Humanities</a:t>
            </a:r>
            <a:r>
              <a:rPr lang="cs-CZ" sz="24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(CEJSH)</a:t>
            </a:r>
            <a:r>
              <a:rPr lang="cs-CZ" sz="2400" b="1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400" b="1" dirty="0">
                <a:latin typeface="Calibri"/>
                <a:cs typeface="Calibri"/>
              </a:rPr>
              <a:t>–</a:t>
            </a:r>
            <a:r>
              <a:rPr lang="cs-CZ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alibri"/>
                <a:cs typeface="Calibri"/>
              </a:rPr>
              <a:t>abstraktová a fulltextová databáze článků uveřejněných ve vědeckých časopisech z oblasti humanitních a společenských věd vycházejících v ČR, SR, v Maďarsku, Polsku, atd.</a:t>
            </a:r>
            <a:r>
              <a:rPr lang="cs-CZ" sz="2400" dirty="0">
                <a:latin typeface="Calibri"/>
                <a:cs typeface="Calibri"/>
              </a:rPr>
              <a:t> </a:t>
            </a:r>
            <a:endParaRPr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279400" algn="l" rtl="0">
              <a:spcBef>
                <a:spcPts val="48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0a5cf5ecd_0_65"/>
          <p:cNvSpPr txBox="1">
            <a:spLocks noGrp="1"/>
          </p:cNvSpPr>
          <p:nvPr>
            <p:ph type="title"/>
          </p:nvPr>
        </p:nvSpPr>
        <p:spPr>
          <a:xfrm>
            <a:off x="391886" y="377610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5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sz="3500" dirty="0"/>
          </a:p>
        </p:txBody>
      </p:sp>
      <p:sp>
        <p:nvSpPr>
          <p:cNvPr id="332" name="Google Shape;332;g60a5cf5ecd_0_65"/>
          <p:cNvSpPr txBox="1"/>
          <p:nvPr/>
        </p:nvSpPr>
        <p:spPr>
          <a:xfrm>
            <a:off x="296125" y="900333"/>
            <a:ext cx="8573555" cy="572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Prosím, prostudujte si, jak funguje tzv.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vzdálený přístup k e-zdrojům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(tj. mimo počítačovou síť MU) -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https://ezdroje.muni.cz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- sekce vzdálený přístup </a:t>
            </a:r>
            <a:r>
              <a:rPr lang="cs-CZ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jeden z přístupů si zvolte pro další práci. </a:t>
            </a:r>
          </a:p>
          <a:p>
            <a:pPr algn="just"/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Poté se zkuste připojit do databáze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Na stránce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ezdroje.muni.cz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si zvolte „zdroje abecedně“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Dohledejte si databázi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u ní si klikněte na „více informací“ a poté zvolte dole na stránce přihlášení „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“ 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Následně se zobrazí tabulka, do které zadáte UČO a primární heslo. Případně českou federaci a následně MU. Alternativou samozřejmě zůstává přihlášení přes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Jak by měla stránka databáze vypadat, si můžete zkontrolovat na dalším </a:t>
            </a:r>
            <a:r>
              <a:rPr lang="cs-CZ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slidu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4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9617418-75AB-47FD-B608-5E2AA5FDCA7C}"/>
              </a:ext>
            </a:extLst>
          </p:cNvPr>
          <p:cNvSpPr txBox="1"/>
          <p:nvPr/>
        </p:nvSpPr>
        <p:spPr>
          <a:xfrm>
            <a:off x="5717220" y="337351"/>
            <a:ext cx="3213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Přihlášení do databáze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Journals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přes </a:t>
            </a:r>
            <a:r>
              <a:rPr lang="cs-CZ" sz="1600" b="1" dirty="0" err="1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sz="1600" b="1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4E732D7-132E-4713-8F1B-3F771D71F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853"/>
            <a:ext cx="9144000" cy="527179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D61E32BD-8F86-40FD-AAF0-12249B5730C8}"/>
              </a:ext>
            </a:extLst>
          </p:cNvPr>
          <p:cNvSpPr/>
          <p:nvPr/>
        </p:nvSpPr>
        <p:spPr>
          <a:xfrm>
            <a:off x="3258105" y="6125592"/>
            <a:ext cx="701336" cy="3950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981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686D16B2-B701-45CE-B8DE-123E744C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28" y="892059"/>
            <a:ext cx="7345961" cy="46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94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E0C2DCE-E7D7-4DE3-870A-6D6AD6B08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6" y="1252374"/>
            <a:ext cx="7556774" cy="43532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97CAFF6-87D2-4FB4-A809-3D98E70C6DEA}"/>
              </a:ext>
            </a:extLst>
          </p:cNvPr>
          <p:cNvSpPr/>
          <p:nvPr/>
        </p:nvSpPr>
        <p:spPr>
          <a:xfrm>
            <a:off x="669326" y="5072966"/>
            <a:ext cx="3870664" cy="5415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1222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1E3D2DB2-14AE-42DF-A387-56429E9DBA87}"/>
              </a:ext>
            </a:extLst>
          </p:cNvPr>
          <p:cNvSpPr txBox="1"/>
          <p:nvPr/>
        </p:nvSpPr>
        <p:spPr>
          <a:xfrm>
            <a:off x="135228" y="6086206"/>
            <a:ext cx="8873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verze cvičení pro zvídavé – i když vyhledávání v databázích bude součástí až další lekce, tak si můžete v této databázi najít zdroje (např. články) týkající se  „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media </a:t>
            </a:r>
            <a:r>
              <a:rPr lang="cs-CZ" sz="12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cs-CZ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“. Vyhledávejte v angličtině, téma si můžete zkusit více upřesnit. Pokud si chcete následně přečíst celý text, tak by u záznamu mělo být uvedeno „Full Access“.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8639297-E9EA-4028-91A9-6D4B0C6A01F8}"/>
              </a:ext>
            </a:extLst>
          </p:cNvPr>
          <p:cNvSpPr txBox="1"/>
          <p:nvPr/>
        </p:nvSpPr>
        <p:spPr>
          <a:xfrm>
            <a:off x="135228" y="5674180"/>
            <a:ext cx="6052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Náhled databáze </a:t>
            </a:r>
            <a:r>
              <a:rPr lang="cs-CZ" sz="1200" b="1" dirty="0" err="1"/>
              <a:t>Sage</a:t>
            </a:r>
            <a:r>
              <a:rPr lang="cs-CZ" sz="1200" b="1" dirty="0"/>
              <a:t> </a:t>
            </a:r>
            <a:r>
              <a:rPr lang="cs-CZ" sz="1200" b="1" dirty="0" err="1"/>
              <a:t>Journals</a:t>
            </a:r>
            <a:r>
              <a:rPr lang="cs-CZ" sz="1200" b="1" dirty="0"/>
              <a:t> po přihlášení přes </a:t>
            </a:r>
            <a:r>
              <a:rPr lang="cs-CZ" sz="1200" b="1" dirty="0" err="1"/>
              <a:t>přes</a:t>
            </a:r>
            <a:r>
              <a:rPr lang="cs-CZ" sz="1200" b="1" dirty="0"/>
              <a:t> </a:t>
            </a:r>
            <a:r>
              <a:rPr lang="cs-CZ" sz="1200" b="1" dirty="0" err="1"/>
              <a:t>Shibboleth</a:t>
            </a:r>
            <a:r>
              <a:rPr lang="cs-CZ" sz="1200" b="1" dirty="0"/>
              <a:t>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DD4F7C-6B5D-46D2-B233-8CA7206FF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758"/>
            <a:ext cx="9144000" cy="493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697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60a5cf5ecd_0_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to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(and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endParaRPr sz="3600" dirty="0">
              <a:solidFill>
                <a:srgbClr val="FFFFCC"/>
              </a:solidFill>
            </a:endParaRPr>
          </a:p>
          <a:p>
            <a:pPr marL="0" lvl="0" indent="0" algn="ctr" rtl="0">
              <a:spcBef>
                <a:spcPts val="700"/>
              </a:spcBef>
              <a:spcAft>
                <a:spcPts val="0"/>
              </a:spcAft>
              <a:buNone/>
            </a:pP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Science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cs-CZ" sz="3600" b="1" u="sng" dirty="0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 </a:t>
            </a:r>
            <a:r>
              <a:rPr lang="cs-CZ" sz="3600" b="1" u="sng" dirty="0" err="1">
                <a:solidFill>
                  <a:srgbClr val="FFFF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</a:t>
            </a:r>
            <a:endParaRPr sz="3600" b="1" dirty="0">
              <a:solidFill>
                <a:srgbClr val="FFFFCC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None/>
            </a:pPr>
            <a:endParaRPr sz="36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3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0a5cf5ecd_0_11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I.</a:t>
            </a:r>
            <a:endParaRPr sz="3600" dirty="0"/>
          </a:p>
        </p:txBody>
      </p:sp>
      <p:sp>
        <p:nvSpPr>
          <p:cNvPr id="352" name="Google Shape;35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53" name="Google Shape;353;g60a5cf5ecd_0_112"/>
          <p:cNvSpPr txBox="1"/>
          <p:nvPr/>
        </p:nvSpPr>
        <p:spPr>
          <a:xfrm>
            <a:off x="210275" y="1736333"/>
            <a:ext cx="8640900" cy="493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Katalog MU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Aleph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lang="cs-CZ" sz="26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Souborné katalogy –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knihovny.cz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,</a:t>
            </a:r>
            <a:r>
              <a:rPr lang="cs-CZ" sz="26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CASLIN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Discovery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Service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2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databáze 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Ebsco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eBooks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Academic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Collection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Sage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Knowledge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Taylor&amp;Francis</a:t>
            </a: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eBooks</a:t>
            </a:r>
            <a:endParaRPr lang="cs-CZ" sz="26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Char char="❖"/>
            </a:pPr>
            <a:r>
              <a:rPr lang="cs-CZ" sz="26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Online knihovna </a:t>
            </a:r>
            <a:r>
              <a:rPr lang="cs-CZ" sz="26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Bookport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60a5cf5ecd_0_119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 II.</a:t>
            </a:r>
            <a:endParaRPr sz="3600" dirty="0"/>
          </a:p>
        </p:txBody>
      </p:sp>
      <p:sp>
        <p:nvSpPr>
          <p:cNvPr id="360" name="Google Shape;360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1" name="Google Shape;361;g60a5cf5ecd_0_119"/>
          <p:cNvSpPr txBox="1"/>
          <p:nvPr/>
        </p:nvSpPr>
        <p:spPr>
          <a:xfrm>
            <a:off x="210275" y="1914616"/>
            <a:ext cx="888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30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zdroje</a:t>
            </a: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OAPEN Library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 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volně přístupné akademické knihy, zejména z oblasti humanitních a společenských věd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Directory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of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Open Access </a:t>
            </a:r>
            <a:r>
              <a:rPr lang="cs-CZ" sz="2800" b="1" u="sng" dirty="0" err="1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Books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4"/>
              </a:rPr>
              <a:t> (DOAB)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  <a:hlinkClick r:id="rId4"/>
              </a:rPr>
              <a:t> </a:t>
            </a:r>
            <a:r>
              <a:rPr lang="cs-CZ" sz="2800" b="1" dirty="0">
                <a:solidFill>
                  <a:schemeClr val="dk1"/>
                </a:solidFill>
                <a:latin typeface="Calibri"/>
                <a:cs typeface="Calibri"/>
              </a:rPr>
              <a:t>-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seznam recenzovaných knih (OA), přes 64000 knih</a:t>
            </a:r>
            <a:endParaRPr sz="2800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44513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Google Books</a:t>
            </a:r>
            <a:endParaRPr sz="2800" b="1" dirty="0">
              <a:solidFill>
                <a:schemeClr val="dk1"/>
              </a:solidFill>
              <a:latin typeface="Calibri"/>
              <a:cs typeface="Calibri"/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421640">
              <a:spcBef>
                <a:spcPts val="1000"/>
              </a:spcBef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E-kniha na počkání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- způsob nákupu e-knih dle požadavku uživatelů, platforma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ProQuest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Ebook</a:t>
            </a:r>
            <a:r>
              <a:rPr lang="cs-CZ" sz="2800" dirty="0">
                <a:solidFill>
                  <a:schemeClr val="dk1"/>
                </a:solidFill>
                <a:latin typeface="Calibri"/>
                <a:cs typeface="Calibri"/>
              </a:rPr>
              <a:t> </a:t>
            </a:r>
            <a:r>
              <a:rPr lang="cs-CZ" sz="2800" dirty="0" err="1">
                <a:solidFill>
                  <a:schemeClr val="dk1"/>
                </a:solidFill>
                <a:latin typeface="Calibri"/>
                <a:cs typeface="Calibri"/>
              </a:rPr>
              <a:t>Central</a:t>
            </a:r>
            <a:endParaRPr sz="2800" dirty="0" err="1">
              <a:solidFill>
                <a:schemeClr val="dk1"/>
              </a:solidFill>
              <a:latin typeface="Calibri"/>
              <a:cs typeface="Calibri"/>
            </a:endParaRPr>
          </a:p>
          <a:p>
            <a:pPr marL="914400" lvl="1" indent="-304165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742950" lvl="1" indent="-132715" algn="l" rtl="0"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endParaRPr sz="2405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lvl="0" indent="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endParaRPr sz="296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cs-CZ" sz="6000" b="1">
                <a:solidFill>
                  <a:srgbClr val="FFFFFF"/>
                </a:solidFill>
              </a:rPr>
              <a:t>Práce s informacemi</a:t>
            </a:r>
            <a:endParaRPr sz="6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AA955-67AA-439F-AEAC-CDC891A26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628" y="0"/>
            <a:ext cx="7886700" cy="1325563"/>
          </a:xfrm>
        </p:spPr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 </a:t>
            </a:r>
            <a:endParaRPr lang="cs-CZ" dirty="0">
              <a:solidFill>
                <a:srgbClr val="3403BD"/>
              </a:solidFill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30D9D3D-E55E-4C0D-B33B-CD6B9C408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628" y="1210153"/>
            <a:ext cx="7886700" cy="5293677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Otevřete si stránku </a:t>
            </a:r>
            <a:r>
              <a:rPr lang="cs-CZ" sz="2400" dirty="0">
                <a:hlinkClick r:id="rId2"/>
              </a:rPr>
              <a:t>https://katalog.muni.cz</a:t>
            </a:r>
            <a:endParaRPr lang="cs-CZ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Dohledejte si knihu „</a:t>
            </a:r>
            <a:r>
              <a:rPr lang="cs-CZ" sz="2400" b="1" dirty="0"/>
              <a:t> MATOUŠEK, Oldřich, Pavla KODYMOVÁ a Jana KOLÁČKOVÁ, </a:t>
            </a:r>
            <a:r>
              <a:rPr lang="cs-CZ" sz="2400" b="1" dirty="0" err="1"/>
              <a:t>ed</a:t>
            </a:r>
            <a:r>
              <a:rPr lang="cs-CZ" sz="2400" b="1" dirty="0"/>
              <a:t>. </a:t>
            </a:r>
            <a:r>
              <a:rPr lang="cs-CZ" sz="2400" b="1" i="1" dirty="0"/>
              <a:t>Sociální práce v praxi: specifika různých cílových skupin a práce s nimi</a:t>
            </a:r>
            <a:r>
              <a:rPr lang="cs-CZ" sz="2400" b="1" dirty="0"/>
              <a:t>.</a:t>
            </a:r>
            <a:endParaRPr lang="en-US" sz="2400" b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Které knihovny MU ji mají ve fondu? Je dostupná i na FSS? A pokud ano, je právě vypůjčená? Existuje ve formě e-</a:t>
            </a:r>
            <a:r>
              <a:rPr lang="cs-CZ" sz="2400" dirty="0" err="1"/>
              <a:t>prezenčky</a:t>
            </a:r>
            <a:r>
              <a:rPr lang="cs-CZ" sz="2400" dirty="0"/>
              <a:t>?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V dolní části stránky si zvolte „Abecední procházení“. Zde můžete vyhledávat podle tématu dokumentu. Zadejte si výraz, který Vás aktuálně zajímá a projděte si zobrazené výsledky.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sz="2400" dirty="0"/>
              <a:t>Zkuste si též zobrazit „Nové tituly v katalogu“ za posledních 5 dnů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9064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227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368" name="Google Shape;368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69" name="Google Shape;369;g60a5cf5ecd_0_227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❑"/>
            </a:pP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Denní tisk, TV a rozhlasové vysílání: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  <a:hlinkClick r:id="rId3"/>
              </a:rPr>
              <a:t>NewtonOne</a:t>
            </a:r>
            <a:r>
              <a:rPr lang="cs-CZ" sz="2800" b="1" u="sng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cs-CZ" sz="2800" b="1" u="sng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 databáze českých mediálních zdrojů, u většiny zdrojů je archiv cca do roku 1996 </a:t>
            </a:r>
            <a:endParaRPr lang="cs-CZ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>
              <a:spcBef>
                <a:spcPts val="1000"/>
              </a:spcBef>
              <a:buClr>
                <a:schemeClr val="dk1"/>
              </a:buClr>
              <a:buSzPts val="2800"/>
              <a:buChar char="❖"/>
            </a:pPr>
            <a:endParaRPr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914400" lvl="1" indent="-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PressReader 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zahraniční deníky a populárně naučné časopisy ze 100 zemí světa, archiv je u většiny titulů 3 měsíce</a:t>
            </a:r>
          </a:p>
          <a:p>
            <a:pPr marL="457200">
              <a:spcBef>
                <a:spcPts val="1000"/>
              </a:spcBef>
              <a:buClr>
                <a:schemeClr val="dk1"/>
              </a:buClr>
              <a:buSzPts val="2800"/>
            </a:pPr>
            <a:endParaRPr lang="cs-CZ"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indent="-457200">
              <a:spcBef>
                <a:spcPts val="1000"/>
              </a:spcBef>
              <a:buClr>
                <a:schemeClr val="dk1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600" dirty="0">
                <a:solidFill>
                  <a:schemeClr val="dk1"/>
                </a:solidFill>
              </a:rPr>
              <a:t>ČTK (pouze knihovna FSS, PC54)</a:t>
            </a:r>
          </a:p>
          <a:p>
            <a:pPr marL="457200">
              <a:spcBef>
                <a:spcPts val="1000"/>
              </a:spcBef>
              <a:buClr>
                <a:schemeClr val="dk1"/>
              </a:buClr>
              <a:buSzPts val="2800"/>
            </a:pPr>
            <a:endParaRPr sz="2600" dirty="0">
              <a:solidFill>
                <a:schemeClr val="dk1"/>
              </a:solidFill>
            </a:endParaRPr>
          </a:p>
          <a:p>
            <a:pPr marL="457200" lvl="1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60a5cf5ecd_0_126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 dirty="0"/>
          </a:p>
        </p:txBody>
      </p:sp>
      <p:sp>
        <p:nvSpPr>
          <p:cNvPr id="376" name="Google Shape;376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77" name="Google Shape;377;g60a5cf5ecd_0_126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Archiv závěrečných prací MU – Thesis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Vysokoškolské kvalifikační práce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Theses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DART –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Europe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E-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theses</a:t>
            </a:r>
            <a:r>
              <a:rPr lang="cs-CZ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Portal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8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evrop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závěrečné práce)</a:t>
            </a:r>
          </a:p>
          <a:p>
            <a:pPr marL="457200" indent="-406400">
              <a:spcBef>
                <a:spcPts val="640"/>
              </a:spcBef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ProQuest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b="1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Central</a:t>
            </a:r>
            <a:r>
              <a:rPr lang="cs-CZ" sz="2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dílčí databáze „Dizertace a diplomové práce“ z amerických institucí</a:t>
            </a:r>
          </a:p>
          <a:p>
            <a:pPr marL="457200" lvl="0" indent="-4064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endParaRPr sz="28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133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referenční díla?</a:t>
            </a:r>
            <a:endParaRPr sz="3600"/>
          </a:p>
        </p:txBody>
      </p:sp>
      <p:sp>
        <p:nvSpPr>
          <p:cNvPr id="384" name="Google Shape;384;g60a5cf5ecd_0_13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85" name="Google Shape;385;g60a5cf5ecd_0_133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</a:pP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Gale e-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books</a:t>
            </a:r>
            <a:r>
              <a:rPr lang="cs-CZ" sz="3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(encyklopedie)</a:t>
            </a:r>
            <a:endParaRPr sz="3200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World</a:t>
            </a:r>
            <a:r>
              <a:rPr lang="cs-CZ" sz="32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32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Factbook</a:t>
            </a:r>
            <a:endParaRPr sz="3200" b="1" u="sng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služby</a:t>
            </a: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 </a:t>
            </a:r>
            <a:endParaRPr lang="cs-CZ" sz="2800" b="0" i="0" u="sng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u="sng" dirty="0">
                <a:solidFill>
                  <a:srgbClr val="0000FF"/>
                </a:solidFill>
                <a:hlinkClick r:id="rId7"/>
              </a:rPr>
              <a:t>Fórum sociální práce</a:t>
            </a:r>
            <a:endParaRPr lang="cs-CZ" sz="2800" u="sng" dirty="0">
              <a:solidFill>
                <a:srgbClr val="0000FF"/>
              </a:solidFill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Fórum sociální politiky</a:t>
            </a: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354012" algn="l" rtl="0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endParaRPr sz="1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Wingdings" panose="05000000000000000000" pitchFamily="2" charset="2"/>
              <a:buChar char="v"/>
            </a:pPr>
            <a:r>
              <a:rPr lang="cs-CZ" sz="28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Výzkumný ústav práce a sociálních věcí</a:t>
            </a:r>
            <a:r>
              <a:rPr lang="cs-CZ" sz="240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 </a:t>
            </a: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endParaRPr sz="24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2912" marR="0" lvl="0" indent="-442912" algn="l" rtl="0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28712" marR="0" lvl="1" indent="-419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endParaRPr sz="28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234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statistické údaje?</a:t>
            </a:r>
            <a:endParaRPr sz="3600"/>
          </a:p>
        </p:txBody>
      </p:sp>
      <p:sp>
        <p:nvSpPr>
          <p:cNvPr id="392" name="Google Shape;392;g60a5cf5ecd_0_23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393" name="Google Shape;393;g60a5cf5ecd_0_234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>
                <a:solidFill>
                  <a:srgbClr val="0000FF"/>
                </a:solidFill>
                <a:hlinkClick r:id="rId4"/>
              </a:rPr>
              <a:t>Český statistický úřad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</a:endParaRPr>
          </a:p>
          <a:p>
            <a:pPr marL="457200" lvl="0" indent="-4572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❖"/>
            </a:pPr>
            <a:r>
              <a:rPr lang="cs-CZ" sz="3200" b="1" u="sng" dirty="0" err="1">
                <a:solidFill>
                  <a:srgbClr val="0000FF"/>
                </a:solidFill>
                <a:hlinkClick r:id="rId5"/>
              </a:rPr>
              <a:t>Eurostat</a:t>
            </a:r>
            <a:endParaRPr sz="32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241"/>
          <p:cNvSpPr txBox="1">
            <a:spLocks noGrp="1"/>
          </p:cNvSpPr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zdroje?</a:t>
            </a:r>
            <a:endParaRPr sz="3600"/>
          </a:p>
        </p:txBody>
      </p:sp>
      <p:sp>
        <p:nvSpPr>
          <p:cNvPr id="400" name="Google Shape;400;g60a5cf5ecd_0_24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01" name="Google Shape;401;g60a5cf5ecd_0_241"/>
          <p:cNvSpPr txBox="1"/>
          <p:nvPr/>
        </p:nvSpPr>
        <p:spPr>
          <a:xfrm>
            <a:off x="210275" y="1766656"/>
            <a:ext cx="8640900" cy="490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31999" lvl="0" indent="-40659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Science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Network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brána k informačním zdrojům pro oblast humanitních věd a výzkumu (abstrakty)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ICPSR (Inter-university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Consortium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for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Political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and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Social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Research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)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sociálněvědný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datový archiv</a:t>
            </a:r>
          </a:p>
          <a:p>
            <a:pPr marL="431999" indent="-406599" algn="just">
              <a:spcBef>
                <a:spcPts val="640"/>
              </a:spcBef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ROAD -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the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Directory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of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Open Access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scholarly</a:t>
            </a: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Resources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- 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časopisy, konferenční sborníky, akademické </a:t>
            </a:r>
            <a:r>
              <a:rPr lang="cs-CZ" sz="2400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repozitáře</a:t>
            </a:r>
            <a:r>
              <a:rPr lang="cs-CZ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31999" lvl="0" indent="-406599" algn="just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cs-CZ" sz="24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Google </a:t>
            </a:r>
            <a:r>
              <a:rPr lang="cs-CZ" sz="2400" b="1" u="sng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Scholar</a:t>
            </a:r>
            <a:r>
              <a:rPr lang="cs-CZ" sz="24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8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b="1">
                <a:solidFill>
                  <a:srgbClr val="FFFFFF"/>
                </a:solidFill>
              </a:rPr>
              <a:t>Shrnutí</a:t>
            </a:r>
            <a:endParaRPr sz="60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1b513c6b4_0_145"/>
          <p:cNvSpPr txBox="1"/>
          <p:nvPr/>
        </p:nvSpPr>
        <p:spPr>
          <a:xfrm>
            <a:off x="204399" y="452761"/>
            <a:ext cx="8493033" cy="6266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q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Psaní závěrečných prací</a:t>
            </a:r>
          </a:p>
          <a:p>
            <a:pPr marL="741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000"/>
              <a:buFont typeface="Wingdings" panose="05000000000000000000" pitchFamily="2" charset="2"/>
              <a:buChar char="v"/>
            </a:pPr>
            <a:r>
              <a:rPr lang="cs-CZ" sz="2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Volba tématu → </a:t>
            </a: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Kontrola v Archivu závěrečných prací IS MU</a:t>
            </a:r>
          </a:p>
          <a:p>
            <a:pPr marL="742950" lvl="0" indent="-285750" algn="l" rtl="0">
              <a:spcBef>
                <a:spcPts val="56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❑"/>
            </a:pPr>
            <a:r>
              <a:rPr lang="cs-CZ" sz="18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Informační průzkum – kde hledat …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9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Katalogy knihoven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Licencované zdroje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48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v"/>
            </a:pPr>
            <a:r>
              <a:rPr lang="cs-CZ" sz="18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Veřejné dostupné zdroje</a:t>
            </a:r>
          </a:p>
          <a:p>
            <a:pPr marL="742950" lvl="1" indent="-3238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endParaRPr lang="cs-CZ"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19100">
              <a:buSzPts val="2400"/>
              <a:buFont typeface="Noto Sans Symbols"/>
              <a:buChar char="❑"/>
            </a:pP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Pro vyhledávání odborných informací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používejte </a:t>
            </a:r>
            <a:r>
              <a:rPr 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licencované informační zdroje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31800">
              <a:spcBef>
                <a:spcPts val="560"/>
              </a:spcBef>
              <a:buSzPct val="100000"/>
              <a:buChar char="❖"/>
            </a:pP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Ověřené, kvalitní, jedinečné informace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Seznam databází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Stránky knihovny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Portál elektronických informačních zdrojů</a:t>
            </a:r>
          </a:p>
          <a:p>
            <a:pPr marL="457200" indent="-457200">
              <a:spcBef>
                <a:spcPts val="2800"/>
              </a:spcBef>
              <a:buFont typeface="Wingdings" panose="05000000000000000000" pitchFamily="2" charset="2"/>
              <a:buChar char="q"/>
            </a:pP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Mimo počítačovou síť MU 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si nastavte</a:t>
            </a:r>
            <a:r>
              <a:rPr lang="cs-CZ" altLang="cs-CZ" sz="1800" b="1" dirty="0">
                <a:latin typeface="Calibri" panose="020F0502020204030204" pitchFamily="34" charset="0"/>
                <a:cs typeface="Calibri" panose="020F0502020204030204" pitchFamily="34" charset="0"/>
              </a:rPr>
              <a:t> vzdálený přístup 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OpenVPN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Shibboleth</a:t>
            </a:r>
            <a:r>
              <a:rPr lang="cs-CZ" alt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Ezproxy</a:t>
            </a:r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8950" lvl="1"/>
            <a:endParaRPr lang="cs-CZ" alt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cs-CZ" altLang="cs-CZ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/>
            <a:endParaRPr lang="cs-CZ" alt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910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667A53-2C10-4A66-B00E-BAF3F20CF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809" y="239697"/>
            <a:ext cx="7886700" cy="1317827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</a:rPr>
              <a:t>3 nejdůležitější odkazy z této prezentace </a:t>
            </a:r>
            <a:r>
              <a:rPr lang="cs-CZ" sz="40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00DC"/>
              </a:solidFill>
              <a:latin typeface="Arial"/>
              <a:cs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8DC39E-07AD-4FDC-AAF8-E9DDEBDAC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219418"/>
            <a:ext cx="7886700" cy="3407130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2"/>
              </a:rPr>
              <a:t>Elektronické zdroje na MU</a:t>
            </a:r>
            <a:endParaRPr lang="cs-CZ" sz="4000" b="1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3"/>
              </a:rPr>
              <a:t>Vzdálený přístup</a:t>
            </a:r>
            <a:endParaRPr lang="cs-CZ" sz="4000" b="1" dirty="0"/>
          </a:p>
          <a:p>
            <a:pPr marL="114300" indent="0">
              <a:buSzPct val="100000"/>
              <a:buNone/>
            </a:pPr>
            <a:endParaRPr lang="cs-CZ" sz="4000" dirty="0"/>
          </a:p>
          <a:p>
            <a:pPr>
              <a:buSzPct val="100000"/>
              <a:buFont typeface="Wingdings" panose="05000000000000000000" pitchFamily="2" charset="2"/>
              <a:buChar char="q"/>
            </a:pPr>
            <a:r>
              <a:rPr lang="cs-CZ" sz="4000" dirty="0"/>
              <a:t>   </a:t>
            </a:r>
            <a:r>
              <a:rPr lang="cs-CZ" sz="4000" b="1" dirty="0">
                <a:hlinkClick r:id="rId4"/>
              </a:rPr>
              <a:t>Knihovna FSS MU - </a:t>
            </a:r>
            <a:r>
              <a:rPr lang="cs-CZ" sz="4000" b="1" dirty="0" err="1">
                <a:hlinkClick r:id="rId4"/>
              </a:rPr>
              <a:t>ezdroje</a:t>
            </a:r>
            <a:endParaRPr lang="cs-CZ" sz="4000" b="1" dirty="0"/>
          </a:p>
          <a:p>
            <a:pPr marL="1143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0618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6"/>
          <p:cNvSpPr txBox="1">
            <a:spLocks noGrp="1"/>
          </p:cNvSpPr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Osnova přednášky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Google Shape;193;g5ffc877e4a_0_6"/>
          <p:cNvSpPr txBox="1">
            <a:spLocks noGrp="1"/>
          </p:cNvSpPr>
          <p:nvPr>
            <p:ph type="body" idx="1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Práce s informacemi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společnost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gramotnost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lvl="0" indent="-3810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Psaní odborných (závěrečných) prací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533400" lvl="0" indent="-457200" algn="l" rtl="0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q"/>
            </a:pPr>
            <a:r>
              <a:rPr lang="cs-CZ" sz="24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Informační zdroje</a:t>
            </a:r>
            <a:endParaRPr sz="240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typy informačních zdrojů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licencované zdroje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sz="2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lang="cs-CZ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lang="cs-CZ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lang="cs-CZ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g60a5cf5ecd_0_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60a5cf5ecd_0_207"/>
          <p:cNvSpPr txBox="1">
            <a:spLocks noGrp="1"/>
          </p:cNvSpPr>
          <p:nvPr>
            <p:ph type="title"/>
          </p:nvPr>
        </p:nvSpPr>
        <p:spPr>
          <a:xfrm>
            <a:off x="536828" y="242063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Použitá literatura</a:t>
            </a:r>
            <a:endParaRPr sz="3600" dirty="0"/>
          </a:p>
        </p:txBody>
      </p:sp>
      <p:sp>
        <p:nvSpPr>
          <p:cNvPr id="480" name="Google Shape;480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481" name="Google Shape;481;g60a5cf5ecd_0_207"/>
          <p:cNvSpPr txBox="1"/>
          <p:nvPr/>
        </p:nvSpPr>
        <p:spPr>
          <a:xfrm>
            <a:off x="499043" y="1266789"/>
            <a:ext cx="8146193" cy="439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2400" dirty="0" err="1"/>
              <a:t>Katuščák</a:t>
            </a:r>
            <a:r>
              <a:rPr lang="en-GB" sz="2400" dirty="0"/>
              <a:t>, D., </a:t>
            </a:r>
            <a:r>
              <a:rPr lang="en-GB" sz="2400" dirty="0" err="1"/>
              <a:t>Drobíková</a:t>
            </a:r>
            <a:r>
              <a:rPr lang="en-GB" sz="2400" dirty="0"/>
              <a:t>, B., &amp; </a:t>
            </a:r>
            <a:r>
              <a:rPr lang="en-GB" sz="2400" dirty="0" err="1"/>
              <a:t>Papík</a:t>
            </a:r>
            <a:r>
              <a:rPr lang="en-GB" sz="2400" dirty="0"/>
              <a:t>, R. (c2008). </a:t>
            </a:r>
            <a:r>
              <a:rPr lang="en-GB" sz="2400" i="1" dirty="0" err="1"/>
              <a:t>Jak</a:t>
            </a:r>
            <a:r>
              <a:rPr lang="en-GB" sz="2400" i="1" dirty="0"/>
              <a:t> </a:t>
            </a:r>
            <a:r>
              <a:rPr lang="en-GB" sz="2400" i="1" dirty="0" err="1"/>
              <a:t>psát</a:t>
            </a:r>
            <a:r>
              <a:rPr lang="en-GB" sz="2400" i="1" dirty="0"/>
              <a:t> </a:t>
            </a:r>
            <a:r>
              <a:rPr lang="en-GB" sz="2400" i="1" dirty="0" err="1"/>
              <a:t>závěrečné</a:t>
            </a:r>
            <a:r>
              <a:rPr lang="en-GB" sz="2400" i="1" dirty="0"/>
              <a:t> a </a:t>
            </a:r>
            <a:r>
              <a:rPr lang="en-GB" sz="2400" i="1" dirty="0" err="1"/>
              <a:t>kvalifikační</a:t>
            </a:r>
            <a:r>
              <a:rPr lang="en-GB" sz="2400" i="1" dirty="0"/>
              <a:t> </a:t>
            </a:r>
            <a:r>
              <a:rPr lang="en-GB" sz="2400" i="1" dirty="0" err="1"/>
              <a:t>práce</a:t>
            </a:r>
            <a:r>
              <a:rPr lang="en-GB" sz="2400" dirty="0"/>
              <a:t>. Enigma.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 err="1"/>
              <a:t>Bothma</a:t>
            </a:r>
            <a:r>
              <a:rPr lang="en-GB" sz="2400" dirty="0"/>
              <a:t>, T. (2011). </a:t>
            </a:r>
            <a:r>
              <a:rPr lang="en-GB" sz="2400" i="1" dirty="0"/>
              <a:t>Navigating information literacy: your information society survival toolkit</a:t>
            </a:r>
            <a:r>
              <a:rPr lang="en-GB" sz="2400" dirty="0"/>
              <a:t> (3rd ed). Pearson Education.</a:t>
            </a:r>
            <a:endParaRPr lang="cs-CZ" sz="2400" dirty="0"/>
          </a:p>
          <a:p>
            <a:endParaRPr lang="cs-CZ" sz="2400" dirty="0"/>
          </a:p>
          <a:p>
            <a:r>
              <a:rPr lang="en-GB" sz="2400" dirty="0" err="1"/>
              <a:t>Gröppel</a:t>
            </a:r>
            <a:r>
              <a:rPr lang="en-GB" sz="2400" dirty="0"/>
              <a:t>-Wegener, A., &amp; </a:t>
            </a:r>
            <a:r>
              <a:rPr lang="en-GB" sz="2400" dirty="0" err="1"/>
              <a:t>Penketh</a:t>
            </a:r>
            <a:r>
              <a:rPr lang="en-GB" sz="2400" dirty="0"/>
              <a:t>, C. (2013). </a:t>
            </a:r>
            <a:r>
              <a:rPr lang="en-GB" sz="2400" i="1" dirty="0"/>
              <a:t>The </a:t>
            </a:r>
            <a:r>
              <a:rPr lang="en-GB" sz="2400" i="1" dirty="0" err="1"/>
              <a:t>fishscale</a:t>
            </a:r>
            <a:r>
              <a:rPr lang="en-GB" sz="2400" i="1" dirty="0"/>
              <a:t> of </a:t>
            </a:r>
            <a:r>
              <a:rPr lang="en-GB" sz="2400" i="1" dirty="0" err="1"/>
              <a:t>academicness</a:t>
            </a:r>
            <a:r>
              <a:rPr lang="en-GB" sz="2400" dirty="0"/>
              <a:t>. Staffordshire university.</a:t>
            </a:r>
            <a:endParaRPr lang="cs-CZ" sz="2400"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cs-CZ" sz="30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Děkujeme vám za pozornost</a:t>
            </a:r>
            <a:endParaRPr sz="4000" dirty="0"/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-106077" y="212677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Ing. Martina Nedomová</a:t>
            </a: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5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</a:t>
            </a:r>
            <a:r>
              <a:rPr lang="cs-CZ" sz="3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cs-CZ"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nedomova@fss.muni.cz</a:t>
            </a:r>
            <a:endParaRPr lang="cs-CZ" sz="35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14FE66-B518-4ABE-B30B-8FC9DC22A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r>
              <a:rPr lang="cs-CZ" sz="3600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Práce s informacemi – cíle dnešní lekce</a:t>
            </a:r>
            <a:br>
              <a:rPr lang="cs-CZ" b="1" dirty="0">
                <a:solidFill>
                  <a:srgbClr val="3333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C62CB5-0FF6-43E4-91AD-8DCF6958A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8080344" cy="4351338"/>
          </a:xfrm>
        </p:spPr>
        <p:txBody>
          <a:bodyPr/>
          <a:lstStyle/>
          <a:p>
            <a:r>
              <a:rPr lang="cs-CZ" dirty="0"/>
              <a:t>Seznámíte se se základními pojmy.</a:t>
            </a:r>
          </a:p>
          <a:p>
            <a:r>
              <a:rPr lang="cs-CZ" dirty="0"/>
              <a:t>Dovíte se, co jsou to licencované databáze a jak se k nim na MU dostanete.</a:t>
            </a:r>
          </a:p>
          <a:p>
            <a:r>
              <a:rPr lang="cs-CZ" dirty="0"/>
              <a:t>Vyzkoušíte si vzdálený přístup k e-zdrojům.</a:t>
            </a:r>
          </a:p>
          <a:p>
            <a:r>
              <a:rPr lang="cs-CZ" dirty="0"/>
              <a:t>Naučíte se, kde hledat jednotlivé typy informačních zdrojů (články, knihy, …).</a:t>
            </a:r>
          </a:p>
          <a:p>
            <a:r>
              <a:rPr lang="cs-CZ" dirty="0"/>
              <a:t>Zkusíte si praktická cvičení k některým e-zdrojům.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287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3ab93460_0_0"/>
          <p:cNvSpPr txBox="1">
            <a:spLocks noGrp="1"/>
          </p:cNvSpPr>
          <p:nvPr>
            <p:ph type="body" idx="1"/>
          </p:nvPr>
        </p:nvSpPr>
        <p:spPr>
          <a:xfrm>
            <a:off x="628650" y="133420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these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days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seems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everywhere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 But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rather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than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making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easier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has made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harder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because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doing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don´t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just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have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find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i="1" dirty="0" err="1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i="1" dirty="0" err="1">
                <a:latin typeface="Arial"/>
                <a:ea typeface="Arial"/>
                <a:cs typeface="Arial"/>
                <a:sym typeface="Arial"/>
              </a:rPr>
              <a:t>information</a:t>
            </a:r>
            <a:r>
              <a:rPr lang="cs-CZ" sz="2600" i="1" dirty="0">
                <a:latin typeface="Arial"/>
                <a:ea typeface="Arial"/>
                <a:cs typeface="Arial"/>
                <a:sym typeface="Arial"/>
              </a:rPr>
              <a:t>."</a:t>
            </a:r>
            <a:endParaRPr sz="2600" i="1" dirty="0">
              <a:latin typeface="Arial"/>
              <a:ea typeface="Arial"/>
              <a:cs typeface="Arial"/>
              <a:sym typeface="Arial"/>
            </a:endParaRPr>
          </a:p>
          <a:p>
            <a:pPr marL="3657600" lvl="8" indent="0" algn="ct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 dirty="0"/>
              <a:t>                                                                   </a:t>
            </a:r>
            <a:endParaRPr sz="26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25;g613ab93460_0_0">
            <a:extLst>
              <a:ext uri="{FF2B5EF4-FFF2-40B4-BE49-F238E27FC236}">
                <a16:creationId xmlns:a16="http://schemas.microsoft.com/office/drawing/2014/main" id="{A5E0C9D1-449E-4B11-985D-9C0ACB4FFD27}"/>
              </a:ext>
            </a:extLst>
          </p:cNvPr>
          <p:cNvSpPr txBox="1"/>
          <p:nvPr/>
        </p:nvSpPr>
        <p:spPr>
          <a:xfrm>
            <a:off x="628650" y="6315860"/>
            <a:ext cx="8352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Fishscale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12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12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Academicness</a:t>
            </a:r>
            <a:endParaRPr sz="12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 dirty="0"/>
          </a:p>
        </p:txBody>
      </p:sp>
      <p:sp>
        <p:nvSpPr>
          <p:cNvPr id="131" name="Google Shape;131;p3"/>
          <p:cNvSpPr txBox="1"/>
          <p:nvPr/>
        </p:nvSpPr>
        <p:spPr>
          <a:xfrm>
            <a:off x="-93619" y="1756500"/>
            <a:ext cx="78867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5250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Založená na informacích a znalostech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2400" algn="l" rtl="0">
              <a:spcBef>
                <a:spcPts val="60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52500" lvl="1" indent="-4572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q"/>
            </a:pPr>
            <a:r>
              <a:rPr lang="cs-CZ" sz="30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Problémy při práci s informacemi:</a:t>
            </a:r>
            <a:endParaRPr sz="30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velké množství 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snadná dostupnost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09700" lvl="2" indent="-4572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Wingdings" panose="05000000000000000000" pitchFamily="2" charset="2"/>
              <a:buChar char="v"/>
            </a:pPr>
            <a:r>
              <a:rPr lang="cs-CZ" sz="30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kvalita</a:t>
            </a:r>
            <a:endParaRPr sz="28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13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be863f-a8b4-4616-855d-8d3fff3c62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496D02917F9394CB82D798B4AB954B1" ma:contentTypeVersion="18" ma:contentTypeDescription="Vytvoří nový dokument" ma:contentTypeScope="" ma:versionID="f8dd2bac387de453144fb060ddff55ac">
  <xsd:schema xmlns:xsd="http://www.w3.org/2001/XMLSchema" xmlns:xs="http://www.w3.org/2001/XMLSchema" xmlns:p="http://schemas.microsoft.com/office/2006/metadata/properties" xmlns:ns3="9760918a-8e2c-472e-aaca-b785e18a223b" xmlns:ns4="dcbe863f-a8b4-4616-855d-8d3fff3c62bf" targetNamespace="http://schemas.microsoft.com/office/2006/metadata/properties" ma:root="true" ma:fieldsID="1636de496fcc85b02679ad2e1cb6f66a" ns3:_="" ns4:_="">
    <xsd:import namespace="9760918a-8e2c-472e-aaca-b785e18a223b"/>
    <xsd:import namespace="dcbe863f-a8b4-4616-855d-8d3fff3c62b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60918a-8e2c-472e-aaca-b785e18a22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be863f-a8b4-4616-855d-8d3fff3c6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D814C-3E5B-4610-A664-9B03B4DDD995}">
  <ds:schemaRefs>
    <ds:schemaRef ds:uri="http://purl.org/dc/terms/"/>
    <ds:schemaRef ds:uri="dcbe863f-a8b4-4616-855d-8d3fff3c62bf"/>
    <ds:schemaRef ds:uri="http://schemas.microsoft.com/office/2006/documentManagement/types"/>
    <ds:schemaRef ds:uri="9760918a-8e2c-472e-aaca-b785e18a223b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A876E0-9AA2-439A-AF3D-4263E825AA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C982AE-C513-4BAC-B887-852E8DDC4B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60918a-8e2c-472e-aaca-b785e18a223b"/>
    <ds:schemaRef ds:uri="dcbe863f-a8b4-4616-855d-8d3fff3c62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2678</Words>
  <Application>Microsoft Office PowerPoint</Application>
  <PresentationFormat>Předvádění na obrazovce (4:3)</PresentationFormat>
  <Paragraphs>408</Paragraphs>
  <Slides>62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9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studenty SPSP</vt:lpstr>
      <vt:lpstr>Osnova kurzu</vt:lpstr>
      <vt:lpstr>Podmínky absolvování předmětu</vt:lpstr>
      <vt:lpstr>Prezentace aplikace PowerPoint</vt:lpstr>
      <vt:lpstr>Prezentace aplikace PowerPoint</vt:lpstr>
      <vt:lpstr>Osnova přednášky</vt:lpstr>
      <vt:lpstr> Práce s informacemi – cíle dnešní lekce </vt:lpstr>
      <vt:lpstr>Prezentace aplikace PowerPoint</vt:lpstr>
      <vt:lpstr>Informační společnost</vt:lpstr>
      <vt:lpstr>Informační gramotnost</vt:lpstr>
      <vt:lpstr>Prezentace aplikace PowerPoint</vt:lpstr>
      <vt:lpstr>Prezentace aplikace PowerPoint</vt:lpstr>
      <vt:lpstr>Metodika psaní odborných prací</vt:lpstr>
      <vt:lpstr>Základní etapy přípravy písemné práce</vt:lpstr>
      <vt:lpstr>Volba tématu</vt:lpstr>
      <vt:lpstr>Základní etapy přípravy písemné práce</vt:lpstr>
      <vt:lpstr>  Informační průzkum</vt:lpstr>
      <vt:lpstr>Informační zdroje</vt:lpstr>
      <vt:lpstr>E-prezenčka</vt:lpstr>
      <vt:lpstr>Cvičení</vt:lpstr>
      <vt:lpstr>Prezentace aplikace PowerPoint</vt:lpstr>
      <vt:lpstr>Základní etapy přípravy písemné práce</vt:lpstr>
      <vt:lpstr>Tvorba práce</vt:lpstr>
      <vt:lpstr>Artificial Intelligence (AI) – Web of Science Research Assistant</vt:lpstr>
      <vt:lpstr>Nástroje Artificial Intelligence (AI) a postoj MU</vt:lpstr>
      <vt:lpstr>Základní etapy přípravy písemné práce</vt:lpstr>
      <vt:lpstr>Příprava konečné verze práce</vt:lpstr>
      <vt:lpstr>Kontrola podobnosti souborů v ISu pomocí antiplagiátorského systému</vt:lpstr>
      <vt:lpstr>Prezentace aplikace PowerPoint</vt:lpstr>
      <vt:lpstr>Cvičení </vt:lpstr>
      <vt:lpstr>Prezentace aplikace PowerPoint</vt:lpstr>
      <vt:lpstr>Licencované zdroje I.</vt:lpstr>
      <vt:lpstr>Druhy databází</vt:lpstr>
      <vt:lpstr>Licencované zdroje II.</vt:lpstr>
      <vt:lpstr>Jak se dostanu k licencovaným zdrojům?</vt:lpstr>
      <vt:lpstr>Jak se dostanu k licencovaným zdrojům mimo počítačovou síť univerzity?</vt:lpstr>
      <vt:lpstr>OpenVPN</vt:lpstr>
      <vt:lpstr>Kde začít: vyhledávače, discovery systémy a vědecké sítě</vt:lpstr>
      <vt:lpstr>Kde hledat odborné časopisy I.</vt:lpstr>
      <vt:lpstr>Kde hledat odborné časopisy? I.</vt:lpstr>
      <vt:lpstr>Kde hledat odborné časopisy II.</vt:lpstr>
      <vt:lpstr>Cvičení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Kde hledat knihy I.</vt:lpstr>
      <vt:lpstr>Kde hledat knihy II.</vt:lpstr>
      <vt:lpstr>Cvičení </vt:lpstr>
      <vt:lpstr>Kde hledat informace z médií?</vt:lpstr>
      <vt:lpstr>Kde hledat závěrečné práce?</vt:lpstr>
      <vt:lpstr>Kde hledat referenční díla?</vt:lpstr>
      <vt:lpstr>Kde hledat další oborové zdroje?</vt:lpstr>
      <vt:lpstr>Kde hledat statistické údaje?</vt:lpstr>
      <vt:lpstr>Kde hledat další zdroje?</vt:lpstr>
      <vt:lpstr>Prezentace aplikace PowerPoint</vt:lpstr>
      <vt:lpstr>Prezentace aplikace PowerPoint</vt:lpstr>
      <vt:lpstr>3 nejdůležitější odkazy z této prezentace </vt:lpstr>
      <vt:lpstr>Prezentace aplikace PowerPoint</vt:lpstr>
      <vt:lpstr>Použitá literatura</vt:lpstr>
      <vt:lpstr>Děkujeme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bakalářské  studenty ZUR</dc:title>
  <dc:creator>Aneta Pilátová</dc:creator>
  <cp:lastModifiedBy>Martina Nedomová</cp:lastModifiedBy>
  <cp:revision>107</cp:revision>
  <dcterms:created xsi:type="dcterms:W3CDTF">2019-07-22T10:37:01Z</dcterms:created>
  <dcterms:modified xsi:type="dcterms:W3CDTF">2024-09-22T17:26:19Z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0x010100C496D02917F9394CB82D798B4AB954B1</vt:lpwstr>
  </property>
</Properties>
</file>