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55"/>
  </p:notesMasterIdLst>
  <p:sldIdLst>
    <p:sldId id="256" r:id="rId5"/>
    <p:sldId id="302" r:id="rId6"/>
    <p:sldId id="257" r:id="rId7"/>
    <p:sldId id="258" r:id="rId8"/>
    <p:sldId id="259" r:id="rId9"/>
    <p:sldId id="323" r:id="rId10"/>
    <p:sldId id="261" r:id="rId11"/>
    <p:sldId id="324" r:id="rId12"/>
    <p:sldId id="325" r:id="rId13"/>
    <p:sldId id="326" r:id="rId14"/>
    <p:sldId id="263" r:id="rId15"/>
    <p:sldId id="264" r:id="rId16"/>
    <p:sldId id="327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304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28" r:id="rId39"/>
    <p:sldId id="287" r:id="rId40"/>
    <p:sldId id="288" r:id="rId41"/>
    <p:sldId id="286" r:id="rId42"/>
    <p:sldId id="290" r:id="rId43"/>
    <p:sldId id="291" r:id="rId44"/>
    <p:sldId id="292" r:id="rId45"/>
    <p:sldId id="320" r:id="rId46"/>
    <p:sldId id="331" r:id="rId47"/>
    <p:sldId id="329" r:id="rId48"/>
    <p:sldId id="317" r:id="rId49"/>
    <p:sldId id="318" r:id="rId50"/>
    <p:sldId id="332" r:id="rId51"/>
    <p:sldId id="330" r:id="rId52"/>
    <p:sldId id="300" r:id="rId53"/>
    <p:sldId id="333" r:id="rId5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7" roundtripDataSignature="AMtx7mhe8paJvrodLr73I5SogoOLDGq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8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6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77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09c77370a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609c77370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3ab9346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9c77370a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609c77370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09c77370a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609c77370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9c77370a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609c77370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13ab9346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13ab93460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6e0347b6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606e0347b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13ab93460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26662053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6226662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13ab93460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13ab93460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1b513c6b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41b513c6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1b513c6b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13ab93460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13ab93460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1b513c6b4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41b513c6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1b513c6b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41b513c6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1b513c6b4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41b513c6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1b513c6b4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41b513c6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1b513c6b4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41b513c6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1b513c6b4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41b513c6b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09c77370a_1_1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7" name="Google Shape;337;g609c77370a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09c77370a_1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609c77370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09c77370a_1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g609c77370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0b77dd97b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60b77dd97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0b77dd97b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g60b77dd9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60b77dd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13ab93460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1b513c6b4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60b77dd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600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3ab9346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09c77370a_1_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609c77370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09c77370a_1_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g609c77370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3ab93460_0_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uni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fss/57816/65190270/MVEB_thesis_guideline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ilyinfographic.com/get-more-out-of-google-infographic" TargetMode="Externa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citace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tacepro.com/" TargetMode="External"/><Relationship Id="rId5" Type="http://schemas.openxmlformats.org/officeDocument/2006/relationships/hyperlink" Target="https://www.zotero.org/" TargetMode="External"/><Relationship Id="rId4" Type="http://schemas.openxmlformats.org/officeDocument/2006/relationships/hyperlink" Target="https://www.myendnoteweb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22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droje.muni.cz/prehled/zdroj.php?lang=cs&amp;id=447" TargetMode="External"/><Relationship Id="rId5" Type="http://schemas.openxmlformats.org/officeDocument/2006/relationships/hyperlink" Target="https://ezdroje.muni.cz/prehled/zdroj.php?lang=cs&amp;id=289" TargetMode="External"/><Relationship Id="rId4" Type="http://schemas.openxmlformats.org/officeDocument/2006/relationships/hyperlink" Target="https://ezdroje.muni.cz/prehled/zdroj.php?lang=cs&amp;id=229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478" TargetMode="External"/><Relationship Id="rId2" Type="http://schemas.openxmlformats.org/officeDocument/2006/relationships/hyperlink" Target="https://ezdroje.muni.cz/prehled/zdroj.php?lang=cs&amp;id=508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-zdroje/jak-na-e-zdroje#doporucene_e-zdroj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eds.ics.muni.cz/media/27629/eds-update-2016-luprich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dailyinfographic.com/get-more-out-of-google-infographic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at.org.uk/sites/data.t3sc.org/files/images/Social-Media-Marketing.jpg" TargetMode="External"/><Relationship Id="rId5" Type="http://schemas.openxmlformats.org/officeDocument/2006/relationships/hyperlink" Target="http://thetravellingteachers.blogspot.cz/2014/08/newspaper-articles-some-new-and-old.html" TargetMode="External"/><Relationship Id="rId4" Type="http://schemas.openxmlformats.org/officeDocument/2006/relationships/hyperlink" Target="https://s-media-cache-ak0.pinimg.com/736x/b1/8c/7d/b18c7dde7e01870bd4715b308241c15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aps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ive.cz/clanky/pet-nejlepsich-nastroju-pro-tvorbu-myslenkovych-map/sc-3-a-172981/default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336500" y="2097824"/>
            <a:ext cx="8396400" cy="13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práce s informačními zdroji pro studenty SPR</a:t>
            </a:r>
            <a:endParaRPr sz="4400" b="1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336500" y="5718651"/>
            <a:ext cx="7677752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Brno, 10. 10. 2024</a:t>
            </a:r>
            <a:endParaRPr sz="24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8D31293B-F8C1-474E-9EDA-2A28FF63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1913" y="5526823"/>
            <a:ext cx="3972339" cy="953658"/>
          </a:xfrm>
        </p:spPr>
        <p:txBody>
          <a:bodyPr/>
          <a:lstStyle/>
          <a:p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Nedomová, </a:t>
            </a:r>
            <a:r>
              <a:rPr lang="cs-CZ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3ab93460_0_20"/>
          <p:cNvSpPr txBox="1">
            <a:spLocks noGrp="1"/>
          </p:cNvSpPr>
          <p:nvPr>
            <p:ph type="title"/>
          </p:nvPr>
        </p:nvSpPr>
        <p:spPr>
          <a:xfrm>
            <a:off x="710215" y="640908"/>
            <a:ext cx="747256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 II.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Google Shape;157;g613ab93460_0_20"/>
          <p:cNvSpPr txBox="1"/>
          <p:nvPr/>
        </p:nvSpPr>
        <p:spPr>
          <a:xfrm>
            <a:off x="185981" y="1329108"/>
            <a:ext cx="8524066" cy="432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3) Vyjádřete téma ve formě</a:t>
            </a:r>
            <a:endParaRPr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klíčových slov (hesel)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používejte zejména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podstatná jména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příd. jména, zájmena a slovesa pouze pokud jsou opravdu nezbytné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vyhýbejte se tzv. stop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(předložky, spojky, členy v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cizích jazycích)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 př. sociální chování; sociální práce; terapie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285750" algn="l" rtl="0">
              <a:lnSpc>
                <a:spcPct val="60000"/>
              </a:lnSpc>
              <a:spcBef>
                <a:spcPts val="434"/>
              </a:spcBef>
              <a:spcAft>
                <a:spcPts val="0"/>
              </a:spcAft>
              <a:buNone/>
            </a:pP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Pozn. v katalozích knihoven můžete nalézt i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předmětová hesla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př. Sociální </a:t>
            </a:r>
            <a:r>
              <a:rPr 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chování-psychologické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aspekty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SK MU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2400" i="0" u="none" strike="noStrike" cap="none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sz="240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609c77370a_1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609c77370a_1_27"/>
          <p:cNvSpPr txBox="1"/>
          <p:nvPr/>
        </p:nvSpPr>
        <p:spPr>
          <a:xfrm>
            <a:off x="309482" y="587829"/>
            <a:ext cx="8105648" cy="537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13ab93460_0_26"/>
          <p:cNvSpPr txBox="1"/>
          <p:nvPr/>
        </p:nvSpPr>
        <p:spPr>
          <a:xfrm>
            <a:off x="569167" y="640908"/>
            <a:ext cx="761360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2" name="Google Shape;222;g613ab93460_0_26"/>
          <p:cNvSpPr txBox="1"/>
          <p:nvPr/>
        </p:nvSpPr>
        <p:spPr>
          <a:xfrm>
            <a:off x="187500" y="1656522"/>
            <a:ext cx="8611943" cy="489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Před začátkem vlastního procesu vyhledávání je 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třeba si ujasnit: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časové rozmezí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typy dokumentů (např. odborné časopisy, kapitoly z knih, příspěvky z konferencí, zpravodajství)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 dat (text, audio, video)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jazyk dokumentů (většina světové produkce je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AJ)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forma (odborná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x populárně naučná)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865F7-9AA9-442A-AD54-274BD51C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243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→Výzkumná otázka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81A469-0946-402E-A96C-C239B677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16240"/>
            <a:ext cx="7886700" cy="53976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Formulace tématu do výzkumné otázky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Volba výzkumné otázky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Příliš obecná: </a:t>
            </a:r>
          </a:p>
          <a:p>
            <a:pPr marL="1028700" lvl="2" indent="0">
              <a:buNone/>
            </a:pPr>
            <a:r>
              <a:rPr lang="cs-CZ" sz="1400" dirty="0"/>
              <a:t>Jaký je vztah mezi státní regulací a energetickou účinností?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Specifická: </a:t>
            </a:r>
          </a:p>
          <a:p>
            <a:pPr marL="1028700" lvl="2" indent="0">
              <a:buNone/>
            </a:pPr>
            <a:r>
              <a:rPr lang="cs-CZ" sz="1400" dirty="0"/>
              <a:t>Jak program Zelená úsporám přispívá k energetické účinnosti v městě Brně?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Triviální: </a:t>
            </a:r>
          </a:p>
          <a:p>
            <a:pPr marL="1028700" lvl="2" indent="0">
              <a:buNone/>
            </a:pPr>
            <a:r>
              <a:rPr lang="cs-CZ" sz="1400" dirty="0"/>
              <a:t>Je Ruská federace vlivným energetickým exportérem?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Netriviální</a:t>
            </a:r>
            <a:r>
              <a:rPr lang="cs-CZ" dirty="0"/>
              <a:t>: </a:t>
            </a:r>
          </a:p>
          <a:p>
            <a:pPr marL="1028700" lvl="2" indent="0">
              <a:buNone/>
            </a:pPr>
            <a:r>
              <a:rPr lang="cs-CZ" sz="1400" dirty="0"/>
              <a:t>Jak  Ruská federace využívá energii v zahraniční politice ve vztahu k pobaltským státům?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Nerealizovatelná:</a:t>
            </a:r>
          </a:p>
          <a:p>
            <a:pPr marL="1028700" lvl="2" indent="0">
              <a:buNone/>
            </a:pPr>
            <a:r>
              <a:rPr lang="cs-CZ" sz="1400" dirty="0"/>
              <a:t>Jaké osobní pohnutky vedly  ministra  Kubu  k prosazování prolomení limitů pro těžbu uhlí v severních Čechách?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Realizovatelná:</a:t>
            </a:r>
          </a:p>
          <a:p>
            <a:pPr marL="1028700" lvl="2" indent="0">
              <a:buNone/>
            </a:pPr>
            <a:r>
              <a:rPr lang="cs-CZ" sz="1400" dirty="0"/>
              <a:t>Jaká  jsou  hlavní  témata spojená  s energetikou ve  veřejném diskurzu vlády České republiky?</a:t>
            </a:r>
          </a:p>
          <a:p>
            <a:pPr marL="571500" lvl="1" indent="0">
              <a:buNone/>
            </a:pPr>
            <a:endParaRPr lang="cs-CZ" sz="1800" dirty="0"/>
          </a:p>
          <a:p>
            <a:pPr marL="571500" lvl="1" indent="0">
              <a:buNone/>
            </a:pPr>
            <a:endParaRPr lang="cs-CZ" sz="1800" dirty="0"/>
          </a:p>
          <a:p>
            <a:pPr marL="114300" indent="0">
              <a:buNone/>
            </a:pPr>
            <a:r>
              <a:rPr lang="cs-CZ" dirty="0"/>
              <a:t> 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391C23-6CC8-48E6-85B3-62D6F6B862FC}"/>
              </a:ext>
            </a:extLst>
          </p:cNvPr>
          <p:cNvSpPr/>
          <p:nvPr/>
        </p:nvSpPr>
        <p:spPr>
          <a:xfrm>
            <a:off x="2975021" y="6536317"/>
            <a:ext cx="6319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Zdroj: </a:t>
            </a:r>
            <a:r>
              <a:rPr lang="pl-PL" sz="1000" dirty="0">
                <a:hlinkClick r:id="rId2"/>
              </a:rPr>
              <a:t>https://is.muni.cz/do/fss/57816/65190270/MVEB_thesis_guidelines.pdf</a:t>
            </a:r>
            <a:r>
              <a:rPr lang="pl-PL" sz="1000" dirty="0"/>
              <a:t>, cit. </a:t>
            </a:r>
            <a:r>
              <a:rPr lang="en-US" sz="1000" dirty="0"/>
              <a:t>[2019-09-20]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2360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609c77370a_1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609c77370a_1_36"/>
          <p:cNvSpPr txBox="1"/>
          <p:nvPr/>
        </p:nvSpPr>
        <p:spPr>
          <a:xfrm>
            <a:off x="628650" y="730483"/>
            <a:ext cx="7886700" cy="536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9c77370a_1_54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609c77370a_1_54"/>
          <p:cNvSpPr txBox="1"/>
          <p:nvPr/>
        </p:nvSpPr>
        <p:spPr>
          <a:xfrm>
            <a:off x="473700" y="552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Výběr zdrojů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8" name="Google Shape;238;g609c77370a_1_54"/>
          <p:cNvSpPr txBox="1"/>
          <p:nvPr/>
        </p:nvSpPr>
        <p:spPr>
          <a:xfrm>
            <a:off x="661150" y="2127225"/>
            <a:ext cx="769925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odborné databáze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Knihovní katalogy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vyhledávače </a:t>
            </a: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odb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informací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Repozitáře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09c77370a_1_4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609c77370a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609c77370a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609c77370a_1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13ab93460_0_33"/>
          <p:cNvSpPr txBox="1"/>
          <p:nvPr/>
        </p:nvSpPr>
        <p:spPr>
          <a:xfrm>
            <a:off x="424349" y="321023"/>
            <a:ext cx="832208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Google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Scholar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 - tipy pro vyhledávání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4" name="Google Shape;254;g613ab93460_0_33"/>
          <p:cNvSpPr txBox="1"/>
          <p:nvPr/>
        </p:nvSpPr>
        <p:spPr>
          <a:xfrm>
            <a:off x="424350" y="1484243"/>
            <a:ext cx="8202815" cy="473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Profil na GS: Monika </a:t>
            </a:r>
            <a:r>
              <a:rPr lang="cs-CZ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Punová</a:t>
            </a:r>
            <a:endParaRPr lang="cs-CZ"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na konkrétní stránce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př.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sirovatka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define:social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Vyhledávání stránek, které jsou podobné určité adrese URL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Metriky – tipy na oborné časopisy z daného oboru (kategorie)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613ab9346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37" y="1394347"/>
            <a:ext cx="7419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613ab93460_0_40"/>
          <p:cNvSpPr txBox="1"/>
          <p:nvPr/>
        </p:nvSpPr>
        <p:spPr>
          <a:xfrm>
            <a:off x="950825" y="6013750"/>
            <a:ext cx="6962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Infographic: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Get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More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Out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of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Google</a:t>
            </a: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06e0347b6_0_26"/>
          <p:cNvSpPr txBox="1"/>
          <p:nvPr/>
        </p:nvSpPr>
        <p:spPr>
          <a:xfrm>
            <a:off x="525619" y="460027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012E58-57F6-4728-8C0E-7C3D04413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64948"/>
            <a:ext cx="7886700" cy="57941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 úvodní přednášce, cvičením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základy 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závěrečné rešerše</a:t>
            </a:r>
          </a:p>
          <a:p>
            <a:pPr lvl="1"/>
            <a:endParaRPr lang="cs-CZ" altLang="cs-CZ" sz="25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přednáška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plagiátorství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online cvičení na citace</a:t>
            </a:r>
          </a:p>
          <a:p>
            <a:pPr marL="457200" lvl="1" indent="0">
              <a:buNone/>
            </a:pPr>
            <a:endParaRPr lang="cs-CZ" alt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ke cvičením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25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2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13ab93460_0_60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4" name="Google Shape;274;g613ab93460_0_60"/>
          <p:cNvSpPr txBox="1"/>
          <p:nvPr/>
        </p:nvSpPr>
        <p:spPr>
          <a:xfrm>
            <a:off x="503275" y="1949600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OR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 termínů 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cs-CZ" sz="296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truncation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prostřednictvím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fráze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613ab93460_0_6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BFB4A2-CF96-43C8-9ECB-62A1826AF845}"/>
              </a:ext>
            </a:extLst>
          </p:cNvPr>
          <p:cNvSpPr txBox="1"/>
          <p:nvPr/>
        </p:nvSpPr>
        <p:spPr>
          <a:xfrm>
            <a:off x="4572000" y="6217101"/>
            <a:ext cx="434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Zdroj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: Steinerová: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Informačné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stratégie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elektronickom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prostredí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13ab93460_0_66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Strategie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Boolovského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modelu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613ab93460_0_66"/>
          <p:cNvSpPr txBox="1"/>
          <p:nvPr/>
        </p:nvSpPr>
        <p:spPr>
          <a:xfrm>
            <a:off x="503275" y="1741382"/>
            <a:ext cx="8190151" cy="35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nejrozšířenější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kombinace termínů pomocí logických operátorů AND, OR, 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613ab93460_0_66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51" y="4641229"/>
            <a:ext cx="3329996" cy="150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613ab93460_0_66" descr="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9781" y="3622100"/>
            <a:ext cx="3467888" cy="150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613ab93460_0_66" descr="no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0566" y="4786547"/>
            <a:ext cx="3366000" cy="150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613ab93460_0_66"/>
          <p:cNvSpPr txBox="1"/>
          <p:nvPr/>
        </p:nvSpPr>
        <p:spPr>
          <a:xfrm>
            <a:off x="0" y="6559825"/>
            <a:ext cx="8800800" cy="265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http://spencerjardine.blogspot.cz/2012/02/boolean-search-strategies-videos.html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613ab93460_0_71"/>
          <p:cNvSpPr txBox="1"/>
          <p:nvPr/>
        </p:nvSpPr>
        <p:spPr>
          <a:xfrm>
            <a:off x="424350" y="1545025"/>
            <a:ext cx="8441354" cy="228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jen těch dokumentů, ve kterých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vyskytují obě klíčová slova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průnik množin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613ab93460_0_71" descr="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15" y="4133726"/>
            <a:ext cx="38989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613ab93460_0_71"/>
          <p:cNvSpPr txBox="1"/>
          <p:nvPr/>
        </p:nvSpPr>
        <p:spPr>
          <a:xfrm>
            <a:off x="4395177" y="5872268"/>
            <a:ext cx="175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yndrom vyhoření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9" name="Google Shape;299;g613ab93460_0_71"/>
          <p:cNvSpPr txBox="1"/>
          <p:nvPr/>
        </p:nvSpPr>
        <p:spPr>
          <a:xfrm>
            <a:off x="6301357" y="6001325"/>
            <a:ext cx="2310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ociální pracovníci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A81AAFA-E40A-4BDD-8C92-C37DC6F46701}"/>
              </a:ext>
            </a:extLst>
          </p:cNvPr>
          <p:cNvSpPr txBox="1"/>
          <p:nvPr/>
        </p:nvSpPr>
        <p:spPr>
          <a:xfrm>
            <a:off x="531742" y="4828510"/>
            <a:ext cx="3471091" cy="1200329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syndrom vyhoření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AND sociální pracovníci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613ab93460_0_77"/>
          <p:cNvSpPr txBox="1"/>
          <p:nvPr/>
        </p:nvSpPr>
        <p:spPr>
          <a:xfrm>
            <a:off x="263100" y="1428226"/>
            <a:ext cx="8456830" cy="248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dokumentů, které obsahují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alespoň jeden ze zadaných výrazů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sjednocení množin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613ab93460_0_77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400" y="3993339"/>
            <a:ext cx="3239646" cy="17280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6A7078C-9DE2-4368-9EB4-C8E9D723D87A}"/>
              </a:ext>
            </a:extLst>
          </p:cNvPr>
          <p:cNvSpPr txBox="1"/>
          <p:nvPr/>
        </p:nvSpPr>
        <p:spPr>
          <a:xfrm>
            <a:off x="3922642" y="5288764"/>
            <a:ext cx="2665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09533C-9F17-4BDA-89AF-C77B5561F452}"/>
              </a:ext>
            </a:extLst>
          </p:cNvPr>
          <p:cNvSpPr txBox="1"/>
          <p:nvPr/>
        </p:nvSpPr>
        <p:spPr>
          <a:xfrm>
            <a:off x="6588224" y="561680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29ED65-AC05-4DAF-9516-693FE3ED4F1B}"/>
              </a:ext>
            </a:extLst>
          </p:cNvPr>
          <p:cNvSpPr txBox="1"/>
          <p:nvPr/>
        </p:nvSpPr>
        <p:spPr>
          <a:xfrm>
            <a:off x="401480" y="4613396"/>
            <a:ext cx="3362137" cy="1107996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př. imigrační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OR migrační</a:t>
            </a:r>
            <a:r>
              <a:rPr kumimoji="0" lang="cs-CZ" altLang="cs-CZ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politika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1b513c6b4_0_3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NOT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41b513c6b4_0_3"/>
          <p:cNvSpPr txBox="1"/>
          <p:nvPr/>
        </p:nvSpPr>
        <p:spPr>
          <a:xfrm>
            <a:off x="424350" y="1545025"/>
            <a:ext cx="8453096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Vyloučí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záznamy o dokumentech,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které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obsahují označené klíčové slovo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Záleží na pořadí klíčových slov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41b513c6b4_0_3" descr="n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323" y="4101613"/>
            <a:ext cx="3168352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4875377-8A87-4B99-8A07-A0AF3CB6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24" y="4537622"/>
            <a:ext cx="3330849" cy="125172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306C67C-07BE-4EBB-82BB-B79EB1E73041}"/>
              </a:ext>
            </a:extLst>
          </p:cNvPr>
          <p:cNvSpPr txBox="1"/>
          <p:nvPr/>
        </p:nvSpPr>
        <p:spPr>
          <a:xfrm>
            <a:off x="4427984" y="6017806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imigrační politika   Evropská unie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1b513c6b4_0_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termínů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truncation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41b513c6b4_0_9"/>
          <p:cNvSpPr txBox="1"/>
          <p:nvPr/>
        </p:nvSpPr>
        <p:spPr>
          <a:xfrm>
            <a:off x="424350" y="1545025"/>
            <a:ext cx="8081400" cy="339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Hledaný termín je zkrácen na kořen slova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 dohledá všechny možné tvary podle tohoto kořenu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Přípony nebo koncovky jsou nahrazeny zástupným znakem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Výsledek vyhledávání se rozšiřuje 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Pozn. vyhledávací nástroje mohou využívat různé symboly</a:t>
            </a:r>
          </a:p>
          <a:p>
            <a:pPr marL="742950" marR="0" lvl="1" indent="-3238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bezdomov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- bezdomovci, bezdomovectví aj.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613ab93460_0_83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prostřednictvím fráze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613ab93460_0_83"/>
          <p:cNvSpPr txBox="1"/>
          <p:nvPr/>
        </p:nvSpPr>
        <p:spPr>
          <a:xfrm>
            <a:off x="424350" y="1749287"/>
            <a:ext cx="8043789" cy="371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Bližší specifikace dotazu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Slovní spojení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Všechny slova se musí vyskytovat v přesném pořadí a uvedeném tvaru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Nejčastěji se využívají uvozovky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vyhledávání se zužuje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př. "</a:t>
            </a:r>
            <a:r>
              <a:rPr 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sociální politika</a:t>
            </a: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7AEE0-2377-482C-8EE3-9BE2AC74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Příklady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76A70-E65D-4727-A5C2-764AC97E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90"/>
            <a:ext cx="7886700" cy="480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cs-CZ" sz="36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Složitý dotaz s využitím booleovských operátorů</a:t>
            </a:r>
          </a:p>
          <a:p>
            <a:pPr marL="0" indent="0">
              <a:buNone/>
            </a:pP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špatně zadaný dotaz</a:t>
            </a:r>
          </a:p>
          <a:p>
            <a:pPr marL="0" indent="0">
              <a:buNone/>
            </a:pPr>
            <a:endParaRPr lang="cs-CZ" sz="3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) AND 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media)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dobře zadaný dotaz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098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13ab93460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13ab93460_0_91"/>
          <p:cNvSpPr txBox="1"/>
          <p:nvPr/>
        </p:nvSpPr>
        <p:spPr>
          <a:xfrm>
            <a:off x="628650" y="730483"/>
            <a:ext cx="754794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1b513c6b4_0_15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vyhledávání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41b513c6b4_0_15"/>
          <p:cNvSpPr txBox="1"/>
          <p:nvPr/>
        </p:nvSpPr>
        <p:spPr>
          <a:xfrm>
            <a:off x="424350" y="2117325"/>
            <a:ext cx="7394433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Prohlížení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browsing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Vyhledávání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searching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jednoduché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pokročilé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26662053_0_0"/>
          <p:cNvSpPr txBox="1">
            <a:spLocks noGrp="1"/>
          </p:cNvSpPr>
          <p:nvPr>
            <p:ph type="body" idx="1"/>
          </p:nvPr>
        </p:nvSpPr>
        <p:spPr>
          <a:xfrm>
            <a:off x="628650" y="689316"/>
            <a:ext cx="7886700" cy="602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cs-CZ" sz="30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EIZ I. – cíle dnešní lekce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endParaRPr lang="cs-CZ" sz="1100" b="1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naučit se základy vyhledávacích technik (klíčová slova, logické operátory)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vytvořit/položit rešeršní dotaz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vyzkoušet si praktické vyhledávání ve vybraných databázích článků a časopisů</a:t>
            </a: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praktická cvičení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(slouží k „poznání“ databází, pomůže Vám to při zpracování rešerše a při další práci s informačními zdroji)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Font typeface="Arial"/>
              <a:buNone/>
            </a:pPr>
            <a:endParaRPr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41b513c6b4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41b513c6b4_0_22"/>
          <p:cNvSpPr txBox="1"/>
          <p:nvPr/>
        </p:nvSpPr>
        <p:spPr>
          <a:xfrm>
            <a:off x="628650" y="730483"/>
            <a:ext cx="7886700" cy="515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1b513c6b4_0_2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6. Vlastní vyhledávací proces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41b513c6b4_0_29"/>
          <p:cNvSpPr txBox="1"/>
          <p:nvPr/>
        </p:nvSpPr>
        <p:spPr>
          <a:xfrm>
            <a:off x="424350" y="2117324"/>
            <a:ext cx="8397300" cy="364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Málokdy získáte relevantní záznamy po prvním vyhledávání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Vždy je třeba rešeršní dotaz ladit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Každý zdroj má vlastní pravidla vyhledávání a je třeba tomu uzpůsobit vyhledávací dotaz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1b513c6b4_0_35"/>
          <p:cNvSpPr txBox="1"/>
          <p:nvPr/>
        </p:nvSpPr>
        <p:spPr>
          <a:xfrm>
            <a:off x="424350" y="640900"/>
            <a:ext cx="8565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Máte-li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výsledků vyhledávání: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41b513c6b4_0_35"/>
          <p:cNvSpPr txBox="1"/>
          <p:nvPr/>
        </p:nvSpPr>
        <p:spPr>
          <a:xfrm>
            <a:off x="424350" y="2117325"/>
            <a:ext cx="813655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další klíčová slova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Zrušte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typ dokumentu, dílčí databáze, jenom slova v názvu apod.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1b513c6b4_0_41"/>
          <p:cNvSpPr txBox="1"/>
          <p:nvPr/>
        </p:nvSpPr>
        <p:spPr>
          <a:xfrm>
            <a:off x="569842" y="640900"/>
            <a:ext cx="865310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Máte-li mnoho výsledků 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41b513c6b4_0_41"/>
          <p:cNvSpPr txBox="1"/>
          <p:nvPr/>
        </p:nvSpPr>
        <p:spPr>
          <a:xfrm>
            <a:off x="414475" y="1554875"/>
            <a:ext cx="8013908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konkretizujte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lépe definujte klíčová slova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zaměřte se pouze na nějakou oblast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jenom slova v názvu, konkrétní země, typ dokumentu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41b513c6b4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41b513c6b4_0_47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09c77370a_1_134"/>
          <p:cNvSpPr txBox="1"/>
          <p:nvPr/>
        </p:nvSpPr>
        <p:spPr>
          <a:xfrm>
            <a:off x="282925" y="571825"/>
            <a:ext cx="861310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Hodnocení vyhledaných záznamů: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1" name="Google Shape;341;g609c77370a_1_134"/>
          <p:cNvSpPr txBox="1"/>
          <p:nvPr/>
        </p:nvSpPr>
        <p:spPr>
          <a:xfrm>
            <a:off x="414475" y="1831851"/>
            <a:ext cx="8249078" cy="44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relevance – nakolik odpovídají výsledky vyhledávání zadanému vyhledávacímu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dotazu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(v databázích lze řazení výsledků nastavit také např. dle abecedy, času)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důvěryhodnost zdroje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jména autorů, instituce, kontakty na správce…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pravidelná aktualizace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odbornost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609c77370a_1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5510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609c77370a_1_14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09c77370a_1_150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609c77370a_1_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609c77370a_1_150"/>
          <p:cNvSpPr txBox="1"/>
          <p:nvPr/>
        </p:nvSpPr>
        <p:spPr>
          <a:xfrm>
            <a:off x="282925" y="571825"/>
            <a:ext cx="8105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8. Další operace: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609c77370a_1_150"/>
          <p:cNvSpPr txBox="1"/>
          <p:nvPr/>
        </p:nvSpPr>
        <p:spPr>
          <a:xfrm>
            <a:off x="414475" y="1554875"/>
            <a:ext cx="8265699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tisk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uložení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export do citačního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manageru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(např.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EndNote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 Web,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Zotero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6"/>
              </a:rPr>
              <a:t>CitacePRO.com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7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60b77dd97b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60b77dd97b_0_3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60b77dd97b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19" y="298963"/>
            <a:ext cx="8640961" cy="646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0b77dd97b_0_5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60b77dd97b_0_5"/>
          <p:cNvSpPr txBox="1"/>
          <p:nvPr/>
        </p:nvSpPr>
        <p:spPr>
          <a:xfrm>
            <a:off x="100950" y="362417"/>
            <a:ext cx="8414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Noto Sans Symbols"/>
              <a:buChar char="❑"/>
            </a:pPr>
            <a:r>
              <a:rPr lang="cs-CZ" sz="3000" b="1" dirty="0">
                <a:solidFill>
                  <a:srgbClr val="111111"/>
                </a:solidFill>
              </a:rPr>
              <a:t> 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</a:t>
            </a:r>
            <a:r>
              <a:rPr lang="cs-CZ" sz="30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vyhledávaním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3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Ujasněte si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vhodné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odborných informací (např. licencované databáze)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Nadefinujte si dotaz,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klíčová slova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vhodnou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vyhledávací techniku 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(prohlížení, jednoduché nebo pokročilé vyhledávání)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300"/>
              </a:spcBef>
              <a:spcAft>
                <a:spcPts val="0"/>
              </a:spcAft>
              <a:buNone/>
            </a:pPr>
            <a:endParaRPr sz="15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2413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</a:endParaRPr>
          </a:p>
        </p:txBody>
      </p:sp>
      <p:sp>
        <p:nvSpPr>
          <p:cNvPr id="431" name="Google Shape;431;g60b77dd97b_0_5"/>
          <p:cNvSpPr txBox="1"/>
          <p:nvPr/>
        </p:nvSpPr>
        <p:spPr>
          <a:xfrm>
            <a:off x="484863" y="3919100"/>
            <a:ext cx="7143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2" name="Google Shape;432;g60b77dd97b_0_5"/>
          <p:cNvSpPr txBox="1"/>
          <p:nvPr/>
        </p:nvSpPr>
        <p:spPr>
          <a:xfrm>
            <a:off x="1788200" y="3776304"/>
            <a:ext cx="6243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Pište si poznámky! </a:t>
            </a:r>
            <a:r>
              <a:rPr lang="cs-CZ" sz="2200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Budete vědět, které zdroje jste již prohledali, jakou formu dotazu jste použili, jaká klíčová slova jste přidávali apod.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3" name="Google Shape;433;g60b77dd97b_0_5"/>
          <p:cNvSpPr txBox="1"/>
          <p:nvPr/>
        </p:nvSpPr>
        <p:spPr>
          <a:xfrm>
            <a:off x="483275" y="514147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4" name="Google Shape;434;g60b77dd97b_0_5"/>
          <p:cNvSpPr txBox="1"/>
          <p:nvPr/>
        </p:nvSpPr>
        <p:spPr>
          <a:xfrm>
            <a:off x="1812013" y="5139888"/>
            <a:ext cx="6219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Usnadněte si práci a používejte citační </a:t>
            </a:r>
            <a:r>
              <a:rPr lang="cs-CZ" sz="2200" b="1" i="1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managery</a:t>
            </a:r>
            <a:endParaRPr sz="2200" i="1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5" name="Google Shape;435;g60b77dd97b_0_5"/>
          <p:cNvSpPr/>
          <p:nvPr/>
        </p:nvSpPr>
        <p:spPr>
          <a:xfrm>
            <a:off x="12525" y="3711927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g60b77dd97b_0_5"/>
          <p:cNvSpPr/>
          <p:nvPr/>
        </p:nvSpPr>
        <p:spPr>
          <a:xfrm>
            <a:off x="25225" y="4843850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g60b77dd97b_0_5"/>
          <p:cNvSpPr txBox="1"/>
          <p:nvPr/>
        </p:nvSpPr>
        <p:spPr>
          <a:xfrm>
            <a:off x="511000" y="510102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8" name="Google Shape;438;g60b77dd97b_0_5"/>
          <p:cNvSpPr txBox="1"/>
          <p:nvPr/>
        </p:nvSpPr>
        <p:spPr>
          <a:xfrm>
            <a:off x="511000" y="3996888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513750" y="1929000"/>
            <a:ext cx="795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endParaRPr sz="60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Praktické vyhledávání  v databázích</a:t>
            </a:r>
            <a:endParaRPr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13ab93460_0_109"/>
          <p:cNvSpPr txBox="1">
            <a:spLocks noGrp="1"/>
          </p:cNvSpPr>
          <p:nvPr>
            <p:ph type="title"/>
          </p:nvPr>
        </p:nvSpPr>
        <p:spPr>
          <a:xfrm>
            <a:off x="474975" y="178675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400" b="1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ukázky vyhledávání  v databázích </a:t>
            </a: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613ab93460_0_109"/>
          <p:cNvSpPr txBox="1"/>
          <p:nvPr/>
        </p:nvSpPr>
        <p:spPr>
          <a:xfrm>
            <a:off x="391886" y="866876"/>
            <a:ext cx="8443021" cy="581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EBSCO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12 tis. čas. fultextových titulů a řadu dílčích specializovaných databází. Doporučená je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SocINDEX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Text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obsahuje dokumenty z oblasti kriminologie, soudnictví, demografie, kulturní a sociální antropologie, genderových studií, sociologie politiky, manželství a rodiny, náboženství, sociologie města, sociální stratifikace, sociální psychologie, sociální práce atd.</a:t>
            </a:r>
          </a:p>
          <a:p>
            <a:pPr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ProQuest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22 000 čas. s plným textem ze společenských a humanitních věd, obchodu, ekonomie, medicíny, přírodních věd, techniky a umění, dále disertační práce, tržní zprávy, případové studie, noviny, atd.  (doporučena dílčí báze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Database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42912" lvl="0" indent="-44291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Noto Sans Symbols"/>
              <a:buChar char="❑"/>
            </a:pPr>
            <a:endParaRPr lang="cs-CZ"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Sage</a:t>
            </a: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Journals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Full-Text -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(HSS) +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Backfile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zahrnuje 740+ titulů elektronických plnotextových časopisů od vyd.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roku 1999 do současnosti + archiv, který obsahuje starší ročníky cca 430 časopisů od prvního vydaného čísla časopisu až do roku 1998.</a:t>
            </a:r>
          </a:p>
          <a:p>
            <a:pPr lvl="0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</a:pPr>
            <a:endParaRPr sz="1000" b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Taylor &amp; Francis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&amp;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(SSH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"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Archive" - obsahuje více jak 1400 titulů v rámci 14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subkolekcí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počátku vydávání konkrétního časopisu do současnosti</a:t>
            </a:r>
          </a:p>
          <a:p>
            <a:pPr lvl="0" algn="l" rtl="0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800" dirty="0">
              <a:solidFill>
                <a:srgbClr val="111111"/>
              </a:solidFill>
            </a:endParaRPr>
          </a:p>
          <a:p>
            <a:pPr marL="442912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913" y="1327356"/>
            <a:ext cx="8160641" cy="53052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3333FF"/>
                </a:solidFill>
                <a:hlinkClick r:id="rId2"/>
              </a:rPr>
              <a:t>NewtonOne</a:t>
            </a:r>
            <a:br>
              <a:rPr lang="cs-CZ" sz="2400" b="1" dirty="0">
                <a:solidFill>
                  <a:srgbClr val="3333FF"/>
                </a:solidFill>
              </a:rPr>
            </a:br>
            <a:r>
              <a:rPr lang="cs-CZ" sz="2400" b="1" dirty="0">
                <a:solidFill>
                  <a:srgbClr val="3333FF"/>
                </a:solidFill>
              </a:rPr>
              <a:t>- </a:t>
            </a:r>
            <a:r>
              <a:rPr lang="cs-CZ" sz="1800" dirty="0"/>
              <a:t>databáze českých mediálních zdrojů (tisk, rozhlas, televize, internet - plné texty novinových a časopiseckých článků, doslovné přepisy televizních a rozhlasových relací a zprávy z internetových serverů) s retrospektivou převážně od roku 1996, pokud existují</a:t>
            </a:r>
          </a:p>
          <a:p>
            <a:pPr marL="1143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2400" b="1" dirty="0" err="1">
                <a:solidFill>
                  <a:srgbClr val="3333FF"/>
                </a:solidFill>
                <a:hlinkClick r:id="rId3"/>
              </a:rPr>
              <a:t>PressReader</a:t>
            </a:r>
            <a:br>
              <a:rPr lang="cs-CZ" b="1" dirty="0">
                <a:solidFill>
                  <a:srgbClr val="3333FF"/>
                </a:solidFill>
              </a:rPr>
            </a:br>
            <a:r>
              <a:rPr lang="cs-CZ" b="1" dirty="0">
                <a:solidFill>
                  <a:srgbClr val="3333FF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</a:rPr>
              <a:t>zpřístupňuje obsah vybraných novin a populárních časopisů z celého světa - texty z více než 7000 zahraničních deníků a populárně naučných časopisů v 60 jazycích ze 120 zemí světa, archiv většinou 3 měsíce. Uživatelé mají k dispozici i aplikaci pro mobilní zařízení. </a:t>
            </a:r>
            <a:endParaRPr lang="cs-CZ" altLang="cs-CZ" sz="18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cs-CZ" altLang="cs-CZ" sz="1800" kern="1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237331" y="415097"/>
            <a:ext cx="86693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Praktické ukázky vyhledávání v databázích –  mediální databáze</a:t>
            </a:r>
          </a:p>
        </p:txBody>
      </p:sp>
    </p:spTree>
    <p:extLst>
      <p:ext uri="{BB962C8B-B14F-4D97-AF65-F5344CB8AC3E}">
        <p14:creationId xmlns:p14="http://schemas.microsoft.com/office/powerpoint/2010/main" val="3966506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24545-2148-4D70-BDF3-3954D670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7" y="311860"/>
            <a:ext cx="7886700" cy="268711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3333FF"/>
                </a:solidFill>
              </a:rPr>
              <a:t>Databáze EBSCO </a:t>
            </a:r>
            <a:r>
              <a:rPr lang="cs-CZ" sz="3200" b="1" dirty="0" err="1">
                <a:solidFill>
                  <a:srgbClr val="3333FF"/>
                </a:solidFill>
              </a:rPr>
              <a:t>SocINDEX</a:t>
            </a:r>
            <a:r>
              <a:rPr lang="cs-CZ" sz="3200" b="1" dirty="0">
                <a:solidFill>
                  <a:srgbClr val="3333FF"/>
                </a:solidFill>
              </a:rPr>
              <a:t> </a:t>
            </a:r>
            <a:r>
              <a:rPr lang="cs-CZ" sz="3200" b="1" dirty="0" err="1">
                <a:solidFill>
                  <a:srgbClr val="3333FF"/>
                </a:solidFill>
              </a:rPr>
              <a:t>with</a:t>
            </a:r>
            <a:r>
              <a:rPr lang="cs-CZ" sz="3200" b="1" dirty="0">
                <a:solidFill>
                  <a:srgbClr val="3333FF"/>
                </a:solidFill>
              </a:rPr>
              <a:t> Full Text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C2EE8D-61B3-4CF2-BFB8-F3E3B199E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52" t="13727" r="2903" b="6941"/>
          <a:stretch/>
        </p:blipFill>
        <p:spPr>
          <a:xfrm>
            <a:off x="194070" y="803246"/>
            <a:ext cx="6302477" cy="287420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BA935B-0F32-4DE9-91DB-67950556F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03" t="18508" r="24611" b="5412"/>
          <a:stretch/>
        </p:blipFill>
        <p:spPr>
          <a:xfrm>
            <a:off x="4127207" y="2944863"/>
            <a:ext cx="4822723" cy="3913137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BB81E202-756B-4587-9B92-F36C2F66C5D2}"/>
              </a:ext>
            </a:extLst>
          </p:cNvPr>
          <p:cNvSpPr/>
          <p:nvPr/>
        </p:nvSpPr>
        <p:spPr>
          <a:xfrm flipV="1">
            <a:off x="6538568" y="5250425"/>
            <a:ext cx="1346903" cy="5014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919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6BD5D-14A1-4642-8961-4CE72C41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6" y="338493"/>
            <a:ext cx="8311163" cy="69517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3333FF"/>
                </a:solidFill>
              </a:rPr>
              <a:t>Databáze ProQuest </a:t>
            </a:r>
            <a:r>
              <a:rPr lang="cs-CZ" sz="4000" b="1" dirty="0" err="1">
                <a:solidFill>
                  <a:srgbClr val="3333FF"/>
                </a:solidFill>
              </a:rPr>
              <a:t>Central</a:t>
            </a:r>
            <a:r>
              <a:rPr lang="cs-CZ" sz="4000" b="1" dirty="0">
                <a:solidFill>
                  <a:srgbClr val="3333FF"/>
                </a:solidFill>
              </a:rPr>
              <a:t> </a:t>
            </a:r>
            <a:br>
              <a:rPr lang="cs-CZ" sz="2900" b="1" dirty="0">
                <a:solidFill>
                  <a:srgbClr val="3333FF"/>
                </a:solidFill>
              </a:rPr>
            </a:br>
            <a:endParaRPr lang="cs-CZ" sz="2000" b="1" dirty="0">
              <a:solidFill>
                <a:srgbClr val="3333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C05D84-F9E4-4166-9C25-9A6947D75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63" r="1505" b="4456"/>
          <a:stretch/>
        </p:blipFill>
        <p:spPr>
          <a:xfrm>
            <a:off x="0" y="1305232"/>
            <a:ext cx="9144000" cy="49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79F7B-E095-4ED8-A190-45D6C2BE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3" y="231961"/>
            <a:ext cx="8682362" cy="7695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3333FF"/>
                </a:solidFill>
              </a:rPr>
              <a:t>Databáze </a:t>
            </a:r>
            <a:r>
              <a:rPr lang="cs-CZ" sz="3600" b="1" dirty="0" err="1">
                <a:solidFill>
                  <a:srgbClr val="3333FF"/>
                </a:solidFill>
              </a:rPr>
              <a:t>Sage</a:t>
            </a:r>
            <a:r>
              <a:rPr lang="cs-CZ" sz="3600" b="1" dirty="0">
                <a:solidFill>
                  <a:srgbClr val="3333FF"/>
                </a:solidFill>
              </a:rPr>
              <a:t> </a:t>
            </a:r>
            <a:r>
              <a:rPr lang="cs-CZ" sz="3600" b="1" dirty="0" err="1">
                <a:solidFill>
                  <a:srgbClr val="3333FF"/>
                </a:solidFill>
              </a:rPr>
              <a:t>Journals</a:t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C6B795-A44E-4FB2-878A-CBCD45F78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90" r="2581" b="7451"/>
          <a:stretch/>
        </p:blipFill>
        <p:spPr>
          <a:xfrm>
            <a:off x="-1" y="1307689"/>
            <a:ext cx="9010835" cy="45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9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C111C-3BE4-43E0-8C4A-5FC6BC76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77555"/>
            <a:ext cx="8495930" cy="8012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3333FF"/>
                </a:solidFill>
              </a:rPr>
              <a:t>Databáze </a:t>
            </a:r>
            <a:r>
              <a:rPr lang="cs-CZ" sz="4000" b="1" dirty="0" err="1">
                <a:solidFill>
                  <a:srgbClr val="3333FF"/>
                </a:solidFill>
              </a:rPr>
              <a:t>Taylor&amp;Francis</a:t>
            </a:r>
            <a:br>
              <a:rPr lang="cs-CZ" sz="3100" b="1" dirty="0">
                <a:solidFill>
                  <a:srgbClr val="3333FF"/>
                </a:solidFill>
              </a:rPr>
            </a:b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FD231C-C32A-4DBF-8D48-366FD6EF5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45" r="1291" b="7324"/>
          <a:stretch/>
        </p:blipFill>
        <p:spPr>
          <a:xfrm>
            <a:off x="58993" y="1179870"/>
            <a:ext cx="9026013" cy="46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4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676D6-1E39-4CD8-AE8F-9CCCD02D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215836"/>
            <a:ext cx="8136294" cy="53994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3333FF"/>
                </a:solidFill>
              </a:rPr>
              <a:t>Mediální databáze Newton </a:t>
            </a:r>
            <a:r>
              <a:rPr lang="cs-CZ" sz="2800" b="1" dirty="0" err="1">
                <a:solidFill>
                  <a:srgbClr val="3333FF"/>
                </a:solidFill>
              </a:rPr>
              <a:t>One</a:t>
            </a:r>
            <a:r>
              <a:rPr lang="cs-CZ" sz="2800" b="1" dirty="0">
                <a:solidFill>
                  <a:srgbClr val="3333FF"/>
                </a:solidFill>
              </a:rPr>
              <a:t> a PressReader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B38BEA-A838-43FD-ACAF-28C43924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836" y="3593206"/>
            <a:ext cx="5720164" cy="314759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37BCC6C-A23A-46E1-8782-EE7534C8D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70" r="13268"/>
          <a:stretch/>
        </p:blipFill>
        <p:spPr>
          <a:xfrm>
            <a:off x="309092" y="858476"/>
            <a:ext cx="4559122" cy="34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4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323558"/>
            <a:ext cx="8081400" cy="10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Doporučení pro praktické vyhledávání v databázích</a:t>
            </a:r>
            <a:endParaRPr sz="32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projít doporučené databáze. Vyzkoušejte si funkce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(listování) v časopisech a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nebo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(vyhledávání).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zobrazení konkrétního časopisu se podívejte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časopisu či jak hluboko sahá archiv časopisu (které roky jsou dostupné).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vytvořit svůj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účet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databázi a zjistěte, jaké další možnosti nabízí (např.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ukládání vyhledávání, atd.)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Zadejte si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rešeršní dotaz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pomocí KS a různých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limiterů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(čas, jazyk, obor, atd.), které jste si připravili na začátku prezentace.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Proklikejte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nalezené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zobrazte si konkrétní záznamy – informace o článku, abstrakt, klíčová slova, plný text článku.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databáze najdete i s popisy jejich obsahu najdete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https://knihovna.fss.muni.cz/ezdroje</a:t>
            </a:r>
            <a:endParaRPr lang="cs-CZ" sz="2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79082">
              <a:lnSpc>
                <a:spcPct val="80000"/>
              </a:lnSpc>
              <a:spcBef>
                <a:spcPts val="561"/>
              </a:spcBef>
              <a:buClr>
                <a:schemeClr val="dk1"/>
              </a:buClr>
              <a:buSzPts val="2805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g41b513c6b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414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41b513c6b4_0_62"/>
          <p:cNvSpPr txBox="1">
            <a:spLocks noGrp="1"/>
          </p:cNvSpPr>
          <p:nvPr>
            <p:ph type="title"/>
          </p:nvPr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Literatura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" name="Google Shape;507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41b513c6b4_0_62"/>
          <p:cNvSpPr txBox="1"/>
          <p:nvPr/>
        </p:nvSpPr>
        <p:spPr>
          <a:xfrm>
            <a:off x="706514" y="1038214"/>
            <a:ext cx="8081400" cy="54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GB" sz="2400" dirty="0" err="1"/>
              <a:t>Steinerová</a:t>
            </a:r>
            <a:r>
              <a:rPr lang="en-GB" sz="2400" dirty="0"/>
              <a:t>, J., </a:t>
            </a:r>
            <a:r>
              <a:rPr lang="en-GB" sz="2400" dirty="0" err="1"/>
              <a:t>Grešková</a:t>
            </a:r>
            <a:r>
              <a:rPr lang="en-GB" sz="2400" dirty="0"/>
              <a:t>, M., &amp; </a:t>
            </a:r>
            <a:r>
              <a:rPr lang="en-GB" sz="2400" dirty="0" err="1"/>
              <a:t>Ilavská</a:t>
            </a:r>
            <a:r>
              <a:rPr lang="en-GB" sz="2400" dirty="0"/>
              <a:t>, J. (2010). </a:t>
            </a:r>
            <a:r>
              <a:rPr lang="en-GB" sz="2400" i="1" dirty="0" err="1"/>
              <a:t>Informačné</a:t>
            </a:r>
            <a:r>
              <a:rPr lang="en-GB" sz="2400" i="1" dirty="0"/>
              <a:t> </a:t>
            </a:r>
            <a:r>
              <a:rPr lang="en-GB" sz="2400" i="1" dirty="0" err="1"/>
              <a:t>stratégie</a:t>
            </a:r>
            <a:r>
              <a:rPr lang="en-GB" sz="2400" i="1" dirty="0"/>
              <a:t> v </a:t>
            </a:r>
            <a:r>
              <a:rPr lang="en-GB" sz="2400" i="1" dirty="0" err="1"/>
              <a:t>elektronickom</a:t>
            </a:r>
            <a:r>
              <a:rPr lang="en-GB" sz="2400" i="1" dirty="0"/>
              <a:t> </a:t>
            </a:r>
            <a:r>
              <a:rPr lang="en-GB" sz="2400" i="1" dirty="0" err="1"/>
              <a:t>prostredí</a:t>
            </a:r>
            <a:r>
              <a:rPr lang="en-GB" sz="2400" dirty="0"/>
              <a:t> (2. </a:t>
            </a:r>
            <a:r>
              <a:rPr lang="en-GB" sz="2400" dirty="0" err="1"/>
              <a:t>preprac</a:t>
            </a:r>
            <a:r>
              <a:rPr lang="en-GB" sz="2400" dirty="0"/>
              <a:t>. </a:t>
            </a:r>
            <a:r>
              <a:rPr lang="en-GB" sz="2400" dirty="0" err="1"/>
              <a:t>vyd</a:t>
            </a:r>
            <a:r>
              <a:rPr lang="en-GB" sz="2400" dirty="0"/>
              <a:t>). </a:t>
            </a:r>
            <a:r>
              <a:rPr lang="en-GB" sz="2400" dirty="0" err="1"/>
              <a:t>Univerzita</a:t>
            </a:r>
            <a:r>
              <a:rPr lang="en-GB" sz="2400" dirty="0"/>
              <a:t> </a:t>
            </a:r>
            <a:r>
              <a:rPr lang="en-GB" sz="2400" dirty="0" err="1"/>
              <a:t>Komenského</a:t>
            </a:r>
            <a:r>
              <a:rPr lang="en-GB" sz="2400" dirty="0"/>
              <a:t>.</a:t>
            </a:r>
            <a:endParaRPr lang="cs-CZ"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Obrázky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1600" i="1" u="sng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4"/>
              </a:rPr>
              <a:t>https://s-media-cache-ak0.pinimg.com/736x/b1/8c/7d/b18c7dde7e01870bd4715b308241c155.jpg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5"/>
              </a:rPr>
              <a:t>http://thetravellingteachers.blogspot.cz/2014/08/newspaper-articles-some-new-and-old.html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6"/>
              </a:rPr>
              <a:t>http://www.cvat.org.uk/sites/data.t3sc.org/files/images/Social-Media-Marketing.jpg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hlinkClick r:id="rId7"/>
            </a:endParaRP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7"/>
              </a:rPr>
              <a:t>https://www.dailyinfographic.com/get-more-out-of-google-infographic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Infografika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Google)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</a:pPr>
            <a:r>
              <a:rPr lang="cs-CZ" sz="1600" u="sng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8"/>
              </a:rPr>
              <a:t>http://eds.ics.muni.cz/media/27629/eds-update-2016-luprich.pdf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cs-CZ" sz="18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relevance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ranking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-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Ebsco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613ab93460_0_0"/>
          <p:cNvSpPr txBox="1">
            <a:spLocks noGrp="1"/>
          </p:cNvSpPr>
          <p:nvPr>
            <p:ph type="body" idx="1"/>
          </p:nvPr>
        </p:nvSpPr>
        <p:spPr>
          <a:xfrm>
            <a:off x="628650" y="231820"/>
            <a:ext cx="7886700" cy="529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specifikace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Výběr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Boolovský</a:t>
            </a: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model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Technika vyhledávání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Vlastní vyhledávací proces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Hodnocení vyhledaných záznamů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operace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endParaRPr sz="322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Děkuji za pozornost.</a:t>
            </a: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Nedomová. </a:t>
            </a:r>
            <a:r>
              <a:rPr lang="cs-CZ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buClr>
                <a:schemeClr val="lt1"/>
              </a:buClr>
              <a:buSzPts val="5310"/>
            </a:pP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nedomova@fss.muni.cz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endParaRPr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6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23783" y="1219200"/>
            <a:ext cx="8140532" cy="519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1) Zamyslete se o čem chcete psát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je nutné mít dost informací o daném tématu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(pokud se studiem problematiky začínáte, nebojte  se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využít učebnice, encyklopedie, radu vyučujícího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apod.)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2) Zformulujte téma nebo problém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lze využít tzv.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myšlenkových map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- grafické znázornění  tématu</a:t>
            </a: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aplikace -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Pět nejlepších nástrojů pro tvorbu myšlenkových map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13ab93460_0_1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613ab93460_0_13"/>
          <p:cNvSpPr txBox="1"/>
          <p:nvPr/>
        </p:nvSpPr>
        <p:spPr>
          <a:xfrm>
            <a:off x="85818" y="6139543"/>
            <a:ext cx="8880900" cy="3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https://s-media-cache-ak0.pinimg.com/736x/b1/8c/7d/b18c7dde7e01870bd4715b308241c155.jpg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613ab93460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825" y="332650"/>
            <a:ext cx="7489599" cy="5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609c77370a_1_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609c77370a_1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609c77370a_1_3"/>
          <p:cNvSpPr txBox="1"/>
          <p:nvPr/>
        </p:nvSpPr>
        <p:spPr>
          <a:xfrm>
            <a:off x="4787900" y="6294268"/>
            <a:ext cx="4203600" cy="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 sz="1000" dirty="0"/>
          </a:p>
        </p:txBody>
      </p:sp>
      <p:sp>
        <p:nvSpPr>
          <p:cNvPr id="137" name="Google Shape;137;g609c77370a_1_3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9c77370a_1_14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6" name="Google Shape;146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8" name="Google Shape;148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609c77370a_1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" y="282576"/>
            <a:ext cx="9132887" cy="623231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609c77370a_1_14"/>
          <p:cNvSpPr txBox="1"/>
          <p:nvPr/>
        </p:nvSpPr>
        <p:spPr>
          <a:xfrm>
            <a:off x="217101" y="6515063"/>
            <a:ext cx="8774400" cy="3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http://www.cvat.org.uk/sites/data.t3sc.org/files/images/Social-Media-Marketing.jpg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be863f-a8b4-4616-855d-8d3fff3c62b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8" ma:contentTypeDescription="Vytvoří nový dokument" ma:contentTypeScope="" ma:versionID="f8dd2bac387de453144fb060ddff55ac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1636de496fcc85b02679ad2e1cb6f66a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B2A099-FEF6-4EE9-AABC-24631DCFA1A3}">
  <ds:schemaRefs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cbe863f-a8b4-4616-855d-8d3fff3c62bf"/>
    <ds:schemaRef ds:uri="9760918a-8e2c-472e-aaca-b785e18a223b"/>
  </ds:schemaRefs>
</ds:datastoreItem>
</file>

<file path=customXml/itemProps2.xml><?xml version="1.0" encoding="utf-8"?>
<ds:datastoreItem xmlns:ds="http://schemas.openxmlformats.org/officeDocument/2006/customXml" ds:itemID="{A02A806F-4808-4A62-8DD4-6B8F0568A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36BD33-967B-480C-84B1-DEB2C7CED2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2075</Words>
  <Application>Microsoft Office PowerPoint</Application>
  <PresentationFormat>Předvádění na obrazovce (4:3)</PresentationFormat>
  <Paragraphs>415</Paragraphs>
  <Slides>50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Verdana</vt:lpstr>
      <vt:lpstr>Wingdings</vt:lpstr>
      <vt:lpstr>Noto Sans Symbols</vt:lpstr>
      <vt:lpstr>Calibri</vt:lpstr>
      <vt:lpstr>Arial</vt:lpstr>
      <vt:lpstr>Tahoma</vt:lpstr>
      <vt:lpstr>Motiv Office</vt:lpstr>
      <vt:lpstr>Základy práce s informačními zdroji pro studenty SPR</vt:lpstr>
      <vt:lpstr>Prezentace aplikace PowerPoint</vt:lpstr>
      <vt:lpstr>Prezentace aplikace PowerPoint</vt:lpstr>
      <vt:lpstr>Prezentace aplikace PowerPoint</vt:lpstr>
      <vt:lpstr>Prezentace aplikace PowerPoint</vt:lpstr>
      <vt:lpstr>Téma a klíčová slova</vt:lpstr>
      <vt:lpstr>Prezentace aplikace PowerPoint</vt:lpstr>
      <vt:lpstr>Prezentace aplikace PowerPoint</vt:lpstr>
      <vt:lpstr>Prezentace aplikace PowerPoint</vt:lpstr>
      <vt:lpstr>Téma a klíčová slova II.</vt:lpstr>
      <vt:lpstr>Prezentace aplikace PowerPoint</vt:lpstr>
      <vt:lpstr>Prezentace aplikace PowerPoint</vt:lpstr>
      <vt:lpstr>Téma →Výzkumná otázka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Praktické ukázky vyhledávání  v databázích   </vt:lpstr>
      <vt:lpstr>Prezentace aplikace PowerPoint</vt:lpstr>
      <vt:lpstr>Databáze EBSCO SocINDEX with Full Text</vt:lpstr>
      <vt:lpstr>Databáze ProQuest Central  </vt:lpstr>
      <vt:lpstr>Databáze Sage Journals </vt:lpstr>
      <vt:lpstr>Databáze Taylor&amp;Francis </vt:lpstr>
      <vt:lpstr>Mediální databáze Newton One a PressReader</vt:lpstr>
      <vt:lpstr>Doporučení pro praktické vyhledávání v databázích </vt:lpstr>
      <vt:lpstr>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SPR</dc:title>
  <dc:creator>Aneta Pilátová</dc:creator>
  <cp:lastModifiedBy>Martina Nedomová</cp:lastModifiedBy>
  <cp:revision>47</cp:revision>
  <dcterms:created xsi:type="dcterms:W3CDTF">2019-07-22T10:37:01Z</dcterms:created>
  <dcterms:modified xsi:type="dcterms:W3CDTF">2024-10-14T11:54:46Z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