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7" r:id="rId2"/>
    <p:sldId id="270" r:id="rId3"/>
    <p:sldId id="282" r:id="rId4"/>
    <p:sldId id="283" r:id="rId5"/>
    <p:sldId id="269" r:id="rId6"/>
    <p:sldId id="284" r:id="rId7"/>
    <p:sldId id="287" r:id="rId8"/>
    <p:sldId id="288" r:id="rId9"/>
    <p:sldId id="285" r:id="rId10"/>
    <p:sldId id="286" r:id="rId11"/>
    <p:sldId id="271" r:id="rId12"/>
    <p:sldId id="273" r:id="rId13"/>
    <p:sldId id="274" r:id="rId14"/>
    <p:sldId id="275" r:id="rId15"/>
    <p:sldId id="276" r:id="rId16"/>
    <p:sldId id="277" r:id="rId17"/>
    <p:sldId id="272" r:id="rId18"/>
    <p:sldId id="278" r:id="rId19"/>
    <p:sldId id="279" r:id="rId20"/>
    <p:sldId id="322" r:id="rId21"/>
    <p:sldId id="280" r:id="rId22"/>
    <p:sldId id="289" r:id="rId23"/>
    <p:sldId id="258" r:id="rId24"/>
    <p:sldId id="259" r:id="rId25"/>
    <p:sldId id="260" r:id="rId26"/>
    <p:sldId id="261" r:id="rId27"/>
    <p:sldId id="262" r:id="rId28"/>
    <p:sldId id="263" r:id="rId29"/>
    <p:sldId id="264" r:id="rId30"/>
    <p:sldId id="265" r:id="rId31"/>
    <p:sldId id="266" r:id="rId32"/>
    <p:sldId id="267" r:id="rId33"/>
    <p:sldId id="268" r:id="rId34"/>
    <p:sldId id="290" r:id="rId35"/>
    <p:sldId id="291" r:id="rId36"/>
    <p:sldId id="292" r:id="rId37"/>
    <p:sldId id="293" r:id="rId38"/>
    <p:sldId id="294" r:id="rId39"/>
    <p:sldId id="295" r:id="rId40"/>
    <p:sldId id="296" r:id="rId41"/>
    <p:sldId id="297" r:id="rId42"/>
    <p:sldId id="298" r:id="rId4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4" d="100"/>
          <a:sy n="84" d="100"/>
        </p:scale>
        <p:origin x="8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EC7536-8C55-4A4D-AEA4-EEAA3DE67070}" type="datetimeFigureOut">
              <a:rPr lang="cs-CZ" smtClean="0"/>
              <a:t>25.10.2024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ED46E6-8C37-4590-8FDF-2EFD200CA425}" type="slidenum">
              <a:rPr lang="cs-CZ" smtClean="0"/>
              <a:t>‹#›</a:t>
            </a:fld>
            <a:endParaRPr lang="cs-CZ"/>
          </a:p>
        </p:txBody>
      </p:sp>
    </p:spTree>
    <p:extLst>
      <p:ext uri="{BB962C8B-B14F-4D97-AF65-F5344CB8AC3E}">
        <p14:creationId xmlns:p14="http://schemas.microsoft.com/office/powerpoint/2010/main" val="2945862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DC61866-36C0-F83B-46DF-3F493F22729C}"/>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xmlns="" id="{73484B7F-ED7C-5B98-F612-5E1AA2FD1B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xmlns="" id="{16FCDF08-C163-EFE2-5B3F-45DCB4C63157}"/>
              </a:ext>
            </a:extLst>
          </p:cNvPr>
          <p:cNvSpPr>
            <a:spLocks noGrp="1"/>
          </p:cNvSpPr>
          <p:nvPr>
            <p:ph type="dt" sz="half" idx="10"/>
          </p:nvPr>
        </p:nvSpPr>
        <p:spPr/>
        <p:txBody>
          <a:bodyPr/>
          <a:lstStyle/>
          <a:p>
            <a:fld id="{F7C4D6AA-6B9C-4BFF-AF76-C6EBB105205E}" type="datetimeFigureOut">
              <a:rPr lang="cs-CZ" smtClean="0"/>
              <a:t>25.10.2024</a:t>
            </a:fld>
            <a:endParaRPr lang="cs-CZ"/>
          </a:p>
        </p:txBody>
      </p:sp>
      <p:sp>
        <p:nvSpPr>
          <p:cNvPr id="5" name="Zástupný symbol pro zápatí 4">
            <a:extLst>
              <a:ext uri="{FF2B5EF4-FFF2-40B4-BE49-F238E27FC236}">
                <a16:creationId xmlns:a16="http://schemas.microsoft.com/office/drawing/2014/main" xmlns="" id="{4DE74565-CE02-D152-BA69-9A70B0DD2C2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C671E203-E404-430B-0D47-C84D3953255C}"/>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547110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6902B3B-F6E1-27A9-80A0-8599F3C05D1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xmlns="" id="{A7D1E9F6-5976-217F-5173-F47CD3BEFA2F}"/>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2AF16CE2-0BD7-36D8-2C98-42048F1FC398}"/>
              </a:ext>
            </a:extLst>
          </p:cNvPr>
          <p:cNvSpPr>
            <a:spLocks noGrp="1"/>
          </p:cNvSpPr>
          <p:nvPr>
            <p:ph type="dt" sz="half" idx="10"/>
          </p:nvPr>
        </p:nvSpPr>
        <p:spPr/>
        <p:txBody>
          <a:bodyPr/>
          <a:lstStyle/>
          <a:p>
            <a:fld id="{F7C4D6AA-6B9C-4BFF-AF76-C6EBB105205E}" type="datetimeFigureOut">
              <a:rPr lang="cs-CZ" smtClean="0"/>
              <a:t>25.10.2024</a:t>
            </a:fld>
            <a:endParaRPr lang="cs-CZ"/>
          </a:p>
        </p:txBody>
      </p:sp>
      <p:sp>
        <p:nvSpPr>
          <p:cNvPr id="5" name="Zástupný symbol pro zápatí 4">
            <a:extLst>
              <a:ext uri="{FF2B5EF4-FFF2-40B4-BE49-F238E27FC236}">
                <a16:creationId xmlns:a16="http://schemas.microsoft.com/office/drawing/2014/main" xmlns="" id="{0499796E-184B-0CE8-18D6-79A235C5800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5B2154B4-E312-8473-DF74-AD35C6B14763}"/>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1672544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xmlns="" id="{E62D576F-3D72-019E-DB26-0A6396BCDB21}"/>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xmlns="" id="{2EE72C30-44A8-5975-D70E-370C983D5FF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C9AE2A41-4431-3352-86C8-AF7AEC767C01}"/>
              </a:ext>
            </a:extLst>
          </p:cNvPr>
          <p:cNvSpPr>
            <a:spLocks noGrp="1"/>
          </p:cNvSpPr>
          <p:nvPr>
            <p:ph type="dt" sz="half" idx="10"/>
          </p:nvPr>
        </p:nvSpPr>
        <p:spPr/>
        <p:txBody>
          <a:bodyPr/>
          <a:lstStyle/>
          <a:p>
            <a:fld id="{F7C4D6AA-6B9C-4BFF-AF76-C6EBB105205E}" type="datetimeFigureOut">
              <a:rPr lang="cs-CZ" smtClean="0"/>
              <a:t>25.10.2024</a:t>
            </a:fld>
            <a:endParaRPr lang="cs-CZ"/>
          </a:p>
        </p:txBody>
      </p:sp>
      <p:sp>
        <p:nvSpPr>
          <p:cNvPr id="5" name="Zástupný symbol pro zápatí 4">
            <a:extLst>
              <a:ext uri="{FF2B5EF4-FFF2-40B4-BE49-F238E27FC236}">
                <a16:creationId xmlns:a16="http://schemas.microsoft.com/office/drawing/2014/main" xmlns="" id="{7E41C37B-0378-9CD6-3480-23F8C614AB9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B336A91F-228C-0BE5-1D45-3A037FA9FB13}"/>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4174439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5366011-6176-3D8C-E9A3-FFB68ADACAD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xmlns="" id="{E9A89B2F-ADBC-D6B6-68D2-7CB0E3F01DF7}"/>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51CAFFA1-F31E-8FFF-5E3A-C536AA5C46E2}"/>
              </a:ext>
            </a:extLst>
          </p:cNvPr>
          <p:cNvSpPr>
            <a:spLocks noGrp="1"/>
          </p:cNvSpPr>
          <p:nvPr>
            <p:ph type="dt" sz="half" idx="10"/>
          </p:nvPr>
        </p:nvSpPr>
        <p:spPr/>
        <p:txBody>
          <a:bodyPr/>
          <a:lstStyle/>
          <a:p>
            <a:fld id="{F7C4D6AA-6B9C-4BFF-AF76-C6EBB105205E}" type="datetimeFigureOut">
              <a:rPr lang="cs-CZ" smtClean="0"/>
              <a:t>25.10.2024</a:t>
            </a:fld>
            <a:endParaRPr lang="cs-CZ"/>
          </a:p>
        </p:txBody>
      </p:sp>
      <p:sp>
        <p:nvSpPr>
          <p:cNvPr id="5" name="Zástupný symbol pro zápatí 4">
            <a:extLst>
              <a:ext uri="{FF2B5EF4-FFF2-40B4-BE49-F238E27FC236}">
                <a16:creationId xmlns:a16="http://schemas.microsoft.com/office/drawing/2014/main" xmlns="" id="{BF30F445-8602-A685-6210-C820206901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8BBC9B0A-66D9-AB11-C1A4-E26A07251C52}"/>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2619065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5484E1F-202B-5D8C-44FB-25558C79180C}"/>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xmlns="" id="{1E69A7B6-8463-E715-7D4F-CA3755A24E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xmlns="" id="{82A678B9-09E9-6870-279F-CBC725FCD7A8}"/>
              </a:ext>
            </a:extLst>
          </p:cNvPr>
          <p:cNvSpPr>
            <a:spLocks noGrp="1"/>
          </p:cNvSpPr>
          <p:nvPr>
            <p:ph type="dt" sz="half" idx="10"/>
          </p:nvPr>
        </p:nvSpPr>
        <p:spPr/>
        <p:txBody>
          <a:bodyPr/>
          <a:lstStyle/>
          <a:p>
            <a:fld id="{F7C4D6AA-6B9C-4BFF-AF76-C6EBB105205E}" type="datetimeFigureOut">
              <a:rPr lang="cs-CZ" smtClean="0"/>
              <a:t>25.10.2024</a:t>
            </a:fld>
            <a:endParaRPr lang="cs-CZ"/>
          </a:p>
        </p:txBody>
      </p:sp>
      <p:sp>
        <p:nvSpPr>
          <p:cNvPr id="5" name="Zástupný symbol pro zápatí 4">
            <a:extLst>
              <a:ext uri="{FF2B5EF4-FFF2-40B4-BE49-F238E27FC236}">
                <a16:creationId xmlns:a16="http://schemas.microsoft.com/office/drawing/2014/main" xmlns="" id="{9956F13B-78A9-9A91-C334-C0E91FDBA5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17BA366C-8476-99E1-B170-1AA3E5A34DE9}"/>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3636288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B409B9C-D7A7-A611-AD43-B36D9B329E9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xmlns="" id="{B0FA5992-B3D5-057B-1ADA-45FA4895AC7C}"/>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xmlns="" id="{E7073AE2-6BE0-9568-F436-7405A703E9A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xmlns="" id="{2767C7A9-1C0F-FF01-A9E9-F74D0E92AD78}"/>
              </a:ext>
            </a:extLst>
          </p:cNvPr>
          <p:cNvSpPr>
            <a:spLocks noGrp="1"/>
          </p:cNvSpPr>
          <p:nvPr>
            <p:ph type="dt" sz="half" idx="10"/>
          </p:nvPr>
        </p:nvSpPr>
        <p:spPr/>
        <p:txBody>
          <a:bodyPr/>
          <a:lstStyle/>
          <a:p>
            <a:fld id="{F7C4D6AA-6B9C-4BFF-AF76-C6EBB105205E}" type="datetimeFigureOut">
              <a:rPr lang="cs-CZ" smtClean="0"/>
              <a:t>25.10.2024</a:t>
            </a:fld>
            <a:endParaRPr lang="cs-CZ"/>
          </a:p>
        </p:txBody>
      </p:sp>
      <p:sp>
        <p:nvSpPr>
          <p:cNvPr id="6" name="Zástupný symbol pro zápatí 5">
            <a:extLst>
              <a:ext uri="{FF2B5EF4-FFF2-40B4-BE49-F238E27FC236}">
                <a16:creationId xmlns:a16="http://schemas.microsoft.com/office/drawing/2014/main" xmlns="" id="{62BDBB4D-7381-1852-601D-5A4740592AB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xmlns="" id="{D4A0E609-2A03-9AE6-BD68-2C8A544AD3E0}"/>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3563827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E860F6D-6BFE-3CEE-CD74-6D4E76F7F72A}"/>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xmlns="" id="{C2E57761-7D4A-91A7-8443-590A2F8B77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xmlns="" id="{7C626522-ECAC-0598-8975-2D71267E878E}"/>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xmlns="" id="{941E84C2-9EDB-90C0-3EC4-DA8876B02A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xmlns="" id="{88DD9184-933D-A164-6A8D-067096A2DEE1}"/>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xmlns="" id="{818C0CF7-6507-DCB3-C6CD-D1E081BC4CFB}"/>
              </a:ext>
            </a:extLst>
          </p:cNvPr>
          <p:cNvSpPr>
            <a:spLocks noGrp="1"/>
          </p:cNvSpPr>
          <p:nvPr>
            <p:ph type="dt" sz="half" idx="10"/>
          </p:nvPr>
        </p:nvSpPr>
        <p:spPr/>
        <p:txBody>
          <a:bodyPr/>
          <a:lstStyle/>
          <a:p>
            <a:fld id="{F7C4D6AA-6B9C-4BFF-AF76-C6EBB105205E}" type="datetimeFigureOut">
              <a:rPr lang="cs-CZ" smtClean="0"/>
              <a:t>25.10.2024</a:t>
            </a:fld>
            <a:endParaRPr lang="cs-CZ"/>
          </a:p>
        </p:txBody>
      </p:sp>
      <p:sp>
        <p:nvSpPr>
          <p:cNvPr id="8" name="Zástupný symbol pro zápatí 7">
            <a:extLst>
              <a:ext uri="{FF2B5EF4-FFF2-40B4-BE49-F238E27FC236}">
                <a16:creationId xmlns:a16="http://schemas.microsoft.com/office/drawing/2014/main" xmlns="" id="{9A5886C4-D3FB-3C40-F8C5-4AB8C7801C5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xmlns="" id="{DF275CDB-E410-63D2-B037-DAEC0BE684F7}"/>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2039493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25EDAF3-ABF3-0546-7DAA-3400E3318D26}"/>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xmlns="" id="{E65CFAD9-EEE1-EED4-A89C-D088DC0986CA}"/>
              </a:ext>
            </a:extLst>
          </p:cNvPr>
          <p:cNvSpPr>
            <a:spLocks noGrp="1"/>
          </p:cNvSpPr>
          <p:nvPr>
            <p:ph type="dt" sz="half" idx="10"/>
          </p:nvPr>
        </p:nvSpPr>
        <p:spPr/>
        <p:txBody>
          <a:bodyPr/>
          <a:lstStyle/>
          <a:p>
            <a:fld id="{F7C4D6AA-6B9C-4BFF-AF76-C6EBB105205E}" type="datetimeFigureOut">
              <a:rPr lang="cs-CZ" smtClean="0"/>
              <a:t>25.10.2024</a:t>
            </a:fld>
            <a:endParaRPr lang="cs-CZ"/>
          </a:p>
        </p:txBody>
      </p:sp>
      <p:sp>
        <p:nvSpPr>
          <p:cNvPr id="4" name="Zástupný symbol pro zápatí 3">
            <a:extLst>
              <a:ext uri="{FF2B5EF4-FFF2-40B4-BE49-F238E27FC236}">
                <a16:creationId xmlns:a16="http://schemas.microsoft.com/office/drawing/2014/main" xmlns="" id="{771EDBB7-8AC8-6968-5BD9-DBFADC0DB0F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xmlns="" id="{A375786E-4A95-CB69-E7EB-2435E0D9D47F}"/>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219834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xmlns="" id="{8B9049AB-45D3-8CEA-3AC8-9348B96933CB}"/>
              </a:ext>
            </a:extLst>
          </p:cNvPr>
          <p:cNvSpPr>
            <a:spLocks noGrp="1"/>
          </p:cNvSpPr>
          <p:nvPr>
            <p:ph type="dt" sz="half" idx="10"/>
          </p:nvPr>
        </p:nvSpPr>
        <p:spPr/>
        <p:txBody>
          <a:bodyPr/>
          <a:lstStyle/>
          <a:p>
            <a:fld id="{F7C4D6AA-6B9C-4BFF-AF76-C6EBB105205E}" type="datetimeFigureOut">
              <a:rPr lang="cs-CZ" smtClean="0"/>
              <a:t>25.10.2024</a:t>
            </a:fld>
            <a:endParaRPr lang="cs-CZ"/>
          </a:p>
        </p:txBody>
      </p:sp>
      <p:sp>
        <p:nvSpPr>
          <p:cNvPr id="3" name="Zástupný symbol pro zápatí 2">
            <a:extLst>
              <a:ext uri="{FF2B5EF4-FFF2-40B4-BE49-F238E27FC236}">
                <a16:creationId xmlns:a16="http://schemas.microsoft.com/office/drawing/2014/main" xmlns="" id="{8B33D60B-9CDC-10AC-438F-D3A9F3A819C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xmlns="" id="{7ADDC512-0E5B-6734-849E-5DE124E37677}"/>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3071167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7EF8350-ACFE-5EB4-C8A0-93C7ACBB91A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xmlns="" id="{A6674F1A-6F99-C3EB-EE01-98E6914D04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xmlns="" id="{2AD1A0D5-36EC-52D0-C6B1-C7D0BA9D7C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xmlns="" id="{E239E72E-01E0-BB51-80ED-7BD8D7F2DC92}"/>
              </a:ext>
            </a:extLst>
          </p:cNvPr>
          <p:cNvSpPr>
            <a:spLocks noGrp="1"/>
          </p:cNvSpPr>
          <p:nvPr>
            <p:ph type="dt" sz="half" idx="10"/>
          </p:nvPr>
        </p:nvSpPr>
        <p:spPr/>
        <p:txBody>
          <a:bodyPr/>
          <a:lstStyle/>
          <a:p>
            <a:fld id="{F7C4D6AA-6B9C-4BFF-AF76-C6EBB105205E}" type="datetimeFigureOut">
              <a:rPr lang="cs-CZ" smtClean="0"/>
              <a:t>25.10.2024</a:t>
            </a:fld>
            <a:endParaRPr lang="cs-CZ"/>
          </a:p>
        </p:txBody>
      </p:sp>
      <p:sp>
        <p:nvSpPr>
          <p:cNvPr id="6" name="Zástupný symbol pro zápatí 5">
            <a:extLst>
              <a:ext uri="{FF2B5EF4-FFF2-40B4-BE49-F238E27FC236}">
                <a16:creationId xmlns:a16="http://schemas.microsoft.com/office/drawing/2014/main" xmlns="" id="{AC58C91D-C785-B2E8-5BD3-F8405966567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xmlns="" id="{E4611E51-8A98-3340-9B90-80C979C6AFCD}"/>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1064148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1AAC780-D97E-20BF-FB71-8B6A9DE27A7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xmlns="" id="{F5C0EF2E-90E3-1AB2-9AC2-B8F2B2E9D4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xmlns="" id="{6DC3E73B-C490-3245-C032-B2D13D918F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xmlns="" id="{FA9DB4B1-3E43-580C-23B1-88564D5970F3}"/>
              </a:ext>
            </a:extLst>
          </p:cNvPr>
          <p:cNvSpPr>
            <a:spLocks noGrp="1"/>
          </p:cNvSpPr>
          <p:nvPr>
            <p:ph type="dt" sz="half" idx="10"/>
          </p:nvPr>
        </p:nvSpPr>
        <p:spPr/>
        <p:txBody>
          <a:bodyPr/>
          <a:lstStyle/>
          <a:p>
            <a:fld id="{F7C4D6AA-6B9C-4BFF-AF76-C6EBB105205E}" type="datetimeFigureOut">
              <a:rPr lang="cs-CZ" smtClean="0"/>
              <a:t>25.10.2024</a:t>
            </a:fld>
            <a:endParaRPr lang="cs-CZ"/>
          </a:p>
        </p:txBody>
      </p:sp>
      <p:sp>
        <p:nvSpPr>
          <p:cNvPr id="6" name="Zástupný symbol pro zápatí 5">
            <a:extLst>
              <a:ext uri="{FF2B5EF4-FFF2-40B4-BE49-F238E27FC236}">
                <a16:creationId xmlns:a16="http://schemas.microsoft.com/office/drawing/2014/main" xmlns="" id="{EAAEF698-8145-19C1-D48E-E5BC71F3BFC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xmlns="" id="{2B2FF670-39E3-B80C-B4EE-2FE21040140A}"/>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1601892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xmlns="" id="{EDC7E598-DB3B-76FF-BA0D-45EBA09068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xmlns="" id="{FF547926-707D-B9EE-D8BA-62437A80AE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F9FF8B1E-0708-BBB1-4982-B2B56C9883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C4D6AA-6B9C-4BFF-AF76-C6EBB105205E}" type="datetimeFigureOut">
              <a:rPr lang="cs-CZ" smtClean="0"/>
              <a:t>25.10.2024</a:t>
            </a:fld>
            <a:endParaRPr lang="cs-CZ"/>
          </a:p>
        </p:txBody>
      </p:sp>
      <p:sp>
        <p:nvSpPr>
          <p:cNvPr id="5" name="Zástupný symbol pro zápatí 4">
            <a:extLst>
              <a:ext uri="{FF2B5EF4-FFF2-40B4-BE49-F238E27FC236}">
                <a16:creationId xmlns:a16="http://schemas.microsoft.com/office/drawing/2014/main" xmlns="" id="{77B4B3DE-7C37-4FCE-20BF-06A217CACF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xmlns="" id="{8109E2D1-55DB-DCCE-F1A9-9995180E4E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986CB4-125D-4568-A0E1-78FB47C5CB43}" type="slidenum">
              <a:rPr lang="cs-CZ" smtClean="0"/>
              <a:t>‹#›</a:t>
            </a:fld>
            <a:endParaRPr lang="cs-CZ"/>
          </a:p>
        </p:txBody>
      </p:sp>
    </p:spTree>
    <p:extLst>
      <p:ext uri="{BB962C8B-B14F-4D97-AF65-F5344CB8AC3E}">
        <p14:creationId xmlns:p14="http://schemas.microsoft.com/office/powerpoint/2010/main" val="853125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1459683"/>
            <a:ext cx="9144000" cy="991286"/>
          </a:xfrm>
        </p:spPr>
        <p:txBody>
          <a:bodyPr>
            <a:normAutofit/>
          </a:bodyPr>
          <a:lstStyle/>
          <a:p>
            <a:r>
              <a:rPr lang="cs-CZ" sz="2800" b="1" dirty="0">
                <a:solidFill>
                  <a:srgbClr val="FF0000"/>
                </a:solidFill>
                <a:latin typeface="+mn-lt"/>
                <a:cs typeface="Arial" panose="020B0604020202020204" pitchFamily="34" charset="0"/>
              </a:rPr>
              <a:t/>
            </a:r>
            <a:br>
              <a:rPr lang="cs-CZ" sz="2800" b="1" dirty="0">
                <a:solidFill>
                  <a:srgbClr val="FF0000"/>
                </a:solidFill>
                <a:latin typeface="+mn-lt"/>
                <a:cs typeface="Arial" panose="020B0604020202020204" pitchFamily="34" charset="0"/>
              </a:rPr>
            </a:br>
            <a:r>
              <a:rPr lang="cs-CZ" sz="2800" b="1" dirty="0">
                <a:solidFill>
                  <a:srgbClr val="FF0000"/>
                </a:solidFill>
                <a:latin typeface="+mn-lt"/>
                <a:cs typeface="Arial" panose="020B0604020202020204" pitchFamily="34" charset="0"/>
              </a:rPr>
              <a:t>Mediace, facilitace a vyjednávání</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5375582"/>
            <a:ext cx="9144000" cy="563824"/>
          </a:xfrm>
        </p:spPr>
        <p:txBody>
          <a:bodyPr>
            <a:normAutofit/>
          </a:bodyPr>
          <a:lstStyle/>
          <a:p>
            <a:pPr algn="just"/>
            <a:r>
              <a:rPr lang="cs-CZ" dirty="0"/>
              <a:t>Mgr. et Mgr. Ondřej Ipser, DiS. 				23.11.2024</a:t>
            </a:r>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2602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Jak probíhá mediace v trestním řízení?</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2189527"/>
            <a:ext cx="9144000" cy="3749879"/>
          </a:xfrm>
        </p:spPr>
        <p:txBody>
          <a:bodyPr>
            <a:normAutofit/>
          </a:bodyPr>
          <a:lstStyle/>
          <a:p>
            <a:pPr algn="just"/>
            <a:r>
              <a:rPr lang="cs-CZ" altLang="cs-CZ" dirty="0">
                <a:solidFill>
                  <a:srgbClr val="000000"/>
                </a:solidFill>
              </a:rPr>
              <a:t>Mediace má podobu setkání obviněného s poškozeným/obětí za účasti mediátora, který plní roli nestranného prostředníka. Společnému jednání obvykle předcházejí individuální rozhovory s poškozeným/obětí a obviněným. </a:t>
            </a:r>
            <a:r>
              <a:rPr lang="cs-CZ" altLang="cs-CZ" b="1" dirty="0">
                <a:solidFill>
                  <a:srgbClr val="000000"/>
                </a:solidFill>
              </a:rPr>
              <a:t>Smyslem a účelem mediačního jednání je přispět ke zmírnění následků trestného činu pro poškozeného/ oběť a motivovat obviněného k převzetí odpovědnosti za škody</a:t>
            </a:r>
            <a:r>
              <a:rPr lang="cs-CZ" altLang="cs-CZ" dirty="0">
                <a:solidFill>
                  <a:srgbClr val="000000"/>
                </a:solidFill>
              </a:rPr>
              <a:t>, které svým jednáním způsobil. Mediátor umožňuje oběma stranám, aby vyjádřily své názory, potřeby a zájmy v rámci daného trestního případu. </a:t>
            </a:r>
          </a:p>
          <a:p>
            <a:pPr algn="just"/>
            <a:endParaRPr lang="cs-CZ" dirty="0"/>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8616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Co může přinést mediace poškozenému/oběti?</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2189527"/>
            <a:ext cx="9144000" cy="3749879"/>
          </a:xfrm>
        </p:spPr>
        <p:txBody>
          <a:bodyPr>
            <a:normAutofit/>
          </a:bodyPr>
          <a:lstStyle/>
          <a:p>
            <a:pPr algn="just"/>
            <a:r>
              <a:rPr lang="cs-CZ" altLang="cs-CZ" dirty="0">
                <a:solidFill>
                  <a:srgbClr val="000000"/>
                </a:solidFill>
              </a:rPr>
              <a:t>Poškozený/oběť má </a:t>
            </a:r>
            <a:r>
              <a:rPr lang="cs-CZ" altLang="cs-CZ" b="1" dirty="0">
                <a:solidFill>
                  <a:srgbClr val="000000"/>
                </a:solidFill>
              </a:rPr>
              <a:t>příležitost vyjádřit a pojmenovat své potřeby a zájmy v souvislosti se zmírněním následků způsobených trestnou činností. </a:t>
            </a:r>
            <a:r>
              <a:rPr lang="cs-CZ" altLang="cs-CZ" dirty="0">
                <a:solidFill>
                  <a:srgbClr val="000000"/>
                </a:solidFill>
              </a:rPr>
              <a:t>Může získat důležité informace vztahující se k trestnímu řízení a především k náhradě škody. Poškozenému/oběti mediace nabízí příležitost „seznámit“ pachatele s dopady jeho jednání a domoci se tak nejen materiálního, ale i mezilidského narovnání své újmy. </a:t>
            </a:r>
          </a:p>
          <a:p>
            <a:pPr algn="just"/>
            <a:endParaRPr lang="cs-CZ" dirty="0"/>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9701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Co může přinést mediace obviněnému?</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2189527"/>
            <a:ext cx="9144000" cy="3749879"/>
          </a:xfrm>
        </p:spPr>
        <p:txBody>
          <a:bodyPr>
            <a:normAutofit/>
          </a:bodyPr>
          <a:lstStyle/>
          <a:p>
            <a:pPr algn="just">
              <a:buFont typeface="Wingdings" panose="05000000000000000000" pitchFamily="2" charset="2"/>
              <a:buChar char=""/>
            </a:pPr>
            <a:r>
              <a:rPr lang="cs-CZ" altLang="cs-CZ" dirty="0">
                <a:solidFill>
                  <a:srgbClr val="000000"/>
                </a:solidFill>
              </a:rPr>
              <a:t>Obviněný má příležitost vyjádřit své potřeby, zájmy, ale také pojmenovat své povinnosti a přijmout odpovědnost v souvislosti s náhradou jím způsobených škod. V osobním jednání s poškozeným/obětí má obviněný „příležitost“ dozvědět se, co vše svým jednáním způsobil. Může vysvětlit okolnosti svého jednání, omluvit se poškozenému a nabídnout přiměřenou náhradu škody. </a:t>
            </a:r>
          </a:p>
          <a:p>
            <a:pPr algn="just"/>
            <a:endParaRPr lang="cs-CZ" dirty="0"/>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5565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Co může také zaznít na mediaci</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2189527"/>
            <a:ext cx="9144000" cy="3749879"/>
          </a:xfrm>
        </p:spPr>
        <p:txBody>
          <a:bodyPr>
            <a:normAutofit fontScale="92500" lnSpcReduction="10000"/>
          </a:bodyPr>
          <a:lstStyle/>
          <a:p>
            <a:pPr algn="l">
              <a:spcBef>
                <a:spcPts val="600"/>
              </a:spcBef>
              <a:buClr>
                <a:srgbClr val="000000"/>
              </a:buClr>
              <a:buSzPct val="100000"/>
              <a:buFont typeface="Wingdings" panose="05000000000000000000" pitchFamily="2" charset="2"/>
              <a:buChar char=""/>
              <a:defRPr/>
            </a:pPr>
            <a:r>
              <a:rPr lang="cs-CZ" sz="2800" dirty="0"/>
              <a:t>Poškozený/oběť – </a:t>
            </a:r>
          </a:p>
          <a:p>
            <a:pPr marL="342900" indent="-342900" algn="l">
              <a:spcBef>
                <a:spcPts val="600"/>
              </a:spcBef>
              <a:buClr>
                <a:srgbClr val="000000"/>
              </a:buClr>
              <a:buSzPct val="100000"/>
              <a:buFontTx/>
              <a:buChar char="-"/>
              <a:defRPr/>
            </a:pPr>
            <a:endParaRPr lang="cs-CZ" sz="2800" dirty="0"/>
          </a:p>
          <a:p>
            <a:pPr algn="l">
              <a:spcBef>
                <a:spcPts val="600"/>
              </a:spcBef>
              <a:buClr>
                <a:srgbClr val="000000"/>
              </a:buClr>
              <a:buSzPct val="100000"/>
              <a:defRPr/>
            </a:pPr>
            <a:r>
              <a:rPr lang="cs-CZ" sz="2800" dirty="0"/>
              <a:t>Cítím: </a:t>
            </a:r>
          </a:p>
          <a:p>
            <a:pPr algn="l">
              <a:spcBef>
                <a:spcPts val="600"/>
              </a:spcBef>
              <a:buClr>
                <a:srgbClr val="000000"/>
              </a:buClr>
              <a:buSzPct val="100000"/>
              <a:defRPr/>
            </a:pPr>
            <a:r>
              <a:rPr lang="cs-CZ" dirty="0"/>
              <a:t>• křivdu, že právě mně se to muselo stát </a:t>
            </a:r>
          </a:p>
          <a:p>
            <a:pPr algn="l">
              <a:spcBef>
                <a:spcPts val="600"/>
              </a:spcBef>
              <a:buClr>
                <a:srgbClr val="000000"/>
              </a:buClr>
              <a:buSzPct val="100000"/>
              <a:defRPr/>
            </a:pPr>
            <a:r>
              <a:rPr lang="cs-CZ" dirty="0"/>
              <a:t>• ponížení, že jsem se stal/a obětí </a:t>
            </a:r>
          </a:p>
          <a:p>
            <a:pPr algn="l">
              <a:spcBef>
                <a:spcPts val="600"/>
              </a:spcBef>
              <a:buClr>
                <a:srgbClr val="000000"/>
              </a:buClr>
              <a:buSzPct val="100000"/>
              <a:defRPr/>
            </a:pPr>
            <a:r>
              <a:rPr lang="cs-CZ" dirty="0"/>
              <a:t>• vztek na pachatele, že mi ublížil a dalšími následky zkomplikoval život </a:t>
            </a:r>
          </a:p>
          <a:p>
            <a:pPr algn="l">
              <a:spcBef>
                <a:spcPts val="600"/>
              </a:spcBef>
              <a:buClr>
                <a:srgbClr val="000000"/>
              </a:buClr>
              <a:buSzPct val="100000"/>
              <a:defRPr/>
            </a:pPr>
            <a:r>
              <a:rPr lang="cs-CZ" dirty="0"/>
              <a:t>• bolest, tj. fyzickou ze zranění a psychickou z prožité zkušenosti </a:t>
            </a:r>
          </a:p>
          <a:p>
            <a:pPr algn="l">
              <a:spcBef>
                <a:spcPts val="600"/>
              </a:spcBef>
              <a:buClr>
                <a:srgbClr val="000000"/>
              </a:buClr>
              <a:buSzPct val="100000"/>
              <a:defRPr/>
            </a:pPr>
            <a:r>
              <a:rPr lang="cs-CZ" dirty="0"/>
              <a:t>• nejistotu, zda jsem k trestnému činu nezavdal(a) nějakou příčinu </a:t>
            </a:r>
          </a:p>
          <a:p>
            <a:pPr algn="l">
              <a:spcBef>
                <a:spcPts val="600"/>
              </a:spcBef>
              <a:buClr>
                <a:srgbClr val="000000"/>
              </a:buClr>
              <a:buSzPct val="100000"/>
              <a:defRPr/>
            </a:pPr>
            <a:r>
              <a:rPr lang="cs-CZ" dirty="0"/>
              <a:t>• lítost nad tím, co se stalo </a:t>
            </a:r>
          </a:p>
          <a:p>
            <a:pPr algn="l">
              <a:spcBef>
                <a:spcPts val="600"/>
              </a:spcBef>
              <a:buClr>
                <a:srgbClr val="000000"/>
              </a:buClr>
              <a:buSzPct val="100000"/>
              <a:defRPr/>
            </a:pPr>
            <a:r>
              <a:rPr lang="cs-CZ" dirty="0"/>
              <a:t>• obavy, že mě to potká znovu</a:t>
            </a:r>
            <a:endParaRPr lang="cs-CZ" altLang="cs-CZ" dirty="0"/>
          </a:p>
          <a:p>
            <a:pPr algn="just"/>
            <a:endParaRPr lang="cs-CZ" dirty="0"/>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8406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Co může také zaznít na mediaci</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2189527"/>
            <a:ext cx="9144000" cy="3749879"/>
          </a:xfrm>
        </p:spPr>
        <p:txBody>
          <a:bodyPr>
            <a:normAutofit/>
          </a:bodyPr>
          <a:lstStyle/>
          <a:p>
            <a:pPr algn="l">
              <a:spcBef>
                <a:spcPts val="600"/>
              </a:spcBef>
              <a:buClr>
                <a:srgbClr val="000000"/>
              </a:buClr>
              <a:buSzPct val="100000"/>
              <a:buFont typeface="Wingdings" panose="05000000000000000000" pitchFamily="2" charset="2"/>
              <a:buChar char=""/>
              <a:defRPr/>
            </a:pPr>
            <a:r>
              <a:rPr lang="cs-CZ" sz="2800" dirty="0"/>
              <a:t>Poškozený/oběť – </a:t>
            </a:r>
          </a:p>
          <a:p>
            <a:pPr marL="342900" indent="-342900" algn="l">
              <a:spcBef>
                <a:spcPts val="600"/>
              </a:spcBef>
              <a:buClr>
                <a:srgbClr val="000000"/>
              </a:buClr>
              <a:buSzPct val="100000"/>
              <a:buFontTx/>
              <a:buChar char="-"/>
              <a:defRPr/>
            </a:pPr>
            <a:endParaRPr lang="cs-CZ" sz="2800" dirty="0"/>
          </a:p>
          <a:p>
            <a:pPr algn="l">
              <a:spcBef>
                <a:spcPts val="600"/>
              </a:spcBef>
              <a:buClr>
                <a:srgbClr val="000000"/>
              </a:buClr>
              <a:buSzPct val="100000"/>
              <a:defRPr/>
            </a:pPr>
            <a:r>
              <a:rPr lang="cs-CZ" sz="2800" dirty="0"/>
              <a:t>Chtěl(a) bych: </a:t>
            </a:r>
          </a:p>
          <a:p>
            <a:pPr algn="l">
              <a:spcBef>
                <a:spcPts val="600"/>
              </a:spcBef>
              <a:buClr>
                <a:srgbClr val="000000"/>
              </a:buClr>
              <a:buSzPct val="100000"/>
              <a:defRPr/>
            </a:pPr>
            <a:r>
              <a:rPr lang="cs-CZ" sz="2800" dirty="0"/>
              <a:t>• říci pachateli, co všechno mi svým jednáním způsobil </a:t>
            </a:r>
          </a:p>
          <a:p>
            <a:pPr algn="l">
              <a:spcBef>
                <a:spcPts val="600"/>
              </a:spcBef>
              <a:buClr>
                <a:srgbClr val="000000"/>
              </a:buClr>
              <a:buSzPct val="100000"/>
              <a:defRPr/>
            </a:pPr>
            <a:r>
              <a:rPr lang="cs-CZ" sz="2800" dirty="0"/>
              <a:t>• slyšet vysvětlení, omluvu, …od pachatele </a:t>
            </a:r>
          </a:p>
          <a:p>
            <a:pPr algn="l">
              <a:spcBef>
                <a:spcPts val="600"/>
              </a:spcBef>
              <a:buClr>
                <a:srgbClr val="000000"/>
              </a:buClr>
              <a:buSzPct val="100000"/>
              <a:defRPr/>
            </a:pPr>
            <a:r>
              <a:rPr lang="cs-CZ" sz="2800" dirty="0"/>
              <a:t>• dostat odpovídající náhradu škody </a:t>
            </a:r>
          </a:p>
          <a:p>
            <a:pPr algn="l">
              <a:spcBef>
                <a:spcPts val="600"/>
              </a:spcBef>
              <a:buClr>
                <a:srgbClr val="000000"/>
              </a:buClr>
              <a:buSzPct val="100000"/>
              <a:defRPr/>
            </a:pPr>
            <a:r>
              <a:rPr lang="cs-CZ" sz="2800" dirty="0"/>
              <a:t>• vyřešit celou věc co nejdříve</a:t>
            </a:r>
            <a:endParaRPr lang="cs-CZ" altLang="cs-CZ" dirty="0"/>
          </a:p>
          <a:p>
            <a:pPr algn="just"/>
            <a:endParaRPr lang="cs-CZ" dirty="0"/>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1325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Co může také zaznít na mediaci</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2189527"/>
            <a:ext cx="9144000" cy="3749879"/>
          </a:xfrm>
        </p:spPr>
        <p:txBody>
          <a:bodyPr>
            <a:normAutofit fontScale="77500" lnSpcReduction="20000"/>
          </a:bodyPr>
          <a:lstStyle/>
          <a:p>
            <a:pPr algn="l">
              <a:buFont typeface="Wingdings" panose="05000000000000000000" pitchFamily="2" charset="2"/>
              <a:buChar char=""/>
            </a:pPr>
            <a:r>
              <a:rPr lang="cs-CZ" altLang="cs-CZ" sz="2800" dirty="0">
                <a:solidFill>
                  <a:srgbClr val="000000"/>
                </a:solidFill>
                <a:latin typeface="Arial" panose="020B0604020202020204" pitchFamily="34" charset="0"/>
                <a:cs typeface="Arial" panose="020B0604020202020204" pitchFamily="34" charset="0"/>
              </a:rPr>
              <a:t>Obviněný – pachatel - způsobil(a) jsem dopravní nehodu, zranil(a) jsem někoho při rvačce, byl(a) jsem v partě, která vykradla auto (byt), … </a:t>
            </a:r>
          </a:p>
          <a:p>
            <a:pPr algn="l">
              <a:buFont typeface="Wingdings" panose="05000000000000000000" pitchFamily="2" charset="2"/>
              <a:buChar char=""/>
            </a:pPr>
            <a:endParaRPr lang="cs-CZ" altLang="cs-CZ" sz="2800" dirty="0">
              <a:solidFill>
                <a:srgbClr val="000000"/>
              </a:solidFill>
              <a:latin typeface="Arial" panose="020B0604020202020204" pitchFamily="34" charset="0"/>
              <a:cs typeface="Arial" panose="020B0604020202020204" pitchFamily="34" charset="0"/>
            </a:endParaRPr>
          </a:p>
          <a:p>
            <a:pPr algn="l"/>
            <a:r>
              <a:rPr lang="cs-CZ" altLang="cs-CZ" sz="2800" dirty="0">
                <a:solidFill>
                  <a:srgbClr val="000000"/>
                </a:solidFill>
                <a:latin typeface="Arial" panose="020B0604020202020204" pitchFamily="34" charset="0"/>
                <a:cs typeface="Arial" panose="020B0604020202020204" pitchFamily="34" charset="0"/>
              </a:rPr>
              <a:t>Cítím: </a:t>
            </a:r>
          </a:p>
          <a:p>
            <a:pPr algn="l"/>
            <a:r>
              <a:rPr lang="cs-CZ" altLang="cs-CZ" sz="2800" dirty="0">
                <a:solidFill>
                  <a:srgbClr val="000000"/>
                </a:solidFill>
                <a:latin typeface="Arial" panose="020B0604020202020204" pitchFamily="34" charset="0"/>
                <a:cs typeface="Arial" panose="020B0604020202020204" pitchFamily="34" charset="0"/>
              </a:rPr>
              <a:t>• strach z projednávání případu na policii (u soudu) </a:t>
            </a:r>
          </a:p>
          <a:p>
            <a:pPr algn="l"/>
            <a:r>
              <a:rPr lang="cs-CZ" altLang="cs-CZ" sz="2800" dirty="0">
                <a:solidFill>
                  <a:srgbClr val="000000"/>
                </a:solidFill>
                <a:latin typeface="Arial" panose="020B0604020202020204" pitchFamily="34" charset="0"/>
                <a:cs typeface="Arial" panose="020B0604020202020204" pitchFamily="34" charset="0"/>
              </a:rPr>
              <a:t>• obavy, že záznam v rejstříku trestů mi bude v budoucnu komplikovat osobní /pracovní situaci </a:t>
            </a:r>
          </a:p>
          <a:p>
            <a:pPr algn="l"/>
            <a:r>
              <a:rPr lang="cs-CZ" altLang="cs-CZ" sz="2800" dirty="0">
                <a:solidFill>
                  <a:srgbClr val="000000"/>
                </a:solidFill>
                <a:latin typeface="Arial" panose="020B0604020202020204" pitchFamily="34" charset="0"/>
                <a:cs typeface="Arial" panose="020B0604020202020204" pitchFamily="34" charset="0"/>
              </a:rPr>
              <a:t>• lítost nad tím, co se stalo </a:t>
            </a:r>
          </a:p>
          <a:p>
            <a:pPr algn="l"/>
            <a:r>
              <a:rPr lang="cs-CZ" altLang="cs-CZ" sz="2800" dirty="0">
                <a:solidFill>
                  <a:srgbClr val="000000"/>
                </a:solidFill>
                <a:latin typeface="Arial" panose="020B0604020202020204" pitchFamily="34" charset="0"/>
                <a:cs typeface="Arial" panose="020B0604020202020204" pitchFamily="34" charset="0"/>
              </a:rPr>
              <a:t>• potřebu vysvětlit důvody svého jednání </a:t>
            </a:r>
          </a:p>
          <a:p>
            <a:pPr algn="l"/>
            <a:r>
              <a:rPr lang="cs-CZ" altLang="cs-CZ" sz="2800" dirty="0">
                <a:solidFill>
                  <a:srgbClr val="000000"/>
                </a:solidFill>
                <a:latin typeface="Arial" panose="020B0604020202020204" pitchFamily="34" charset="0"/>
                <a:cs typeface="Arial" panose="020B0604020202020204" pitchFamily="34" charset="0"/>
              </a:rPr>
              <a:t>• potřebu omluvit se a odčinit to, co jsem spáchal(a).</a:t>
            </a:r>
            <a:endParaRPr lang="cs-CZ" altLang="cs-CZ" sz="3200" dirty="0">
              <a:solidFill>
                <a:srgbClr val="000000"/>
              </a:solidFill>
              <a:latin typeface="Arial" panose="020B0604020202020204" pitchFamily="34" charset="0"/>
              <a:cs typeface="Arial" panose="020B0604020202020204" pitchFamily="34" charset="0"/>
            </a:endParaRPr>
          </a:p>
          <a:p>
            <a:pPr algn="just"/>
            <a:endParaRPr lang="cs-CZ" dirty="0"/>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8129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Co může také zaznít na mediaci</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2189527"/>
            <a:ext cx="9144000" cy="3749879"/>
          </a:xfrm>
        </p:spPr>
        <p:txBody>
          <a:bodyPr>
            <a:normAutofit lnSpcReduction="10000"/>
          </a:bodyPr>
          <a:lstStyle/>
          <a:p>
            <a:pPr algn="l"/>
            <a:r>
              <a:rPr lang="cs-CZ" altLang="cs-CZ" sz="2800" dirty="0">
                <a:solidFill>
                  <a:srgbClr val="000000"/>
                </a:solidFill>
              </a:rPr>
              <a:t>Chtěl(a) bych: </a:t>
            </a:r>
          </a:p>
          <a:p>
            <a:pPr algn="l"/>
            <a:endParaRPr lang="cs-CZ" altLang="cs-CZ" sz="2800" dirty="0">
              <a:solidFill>
                <a:srgbClr val="000000"/>
              </a:solidFill>
            </a:endParaRPr>
          </a:p>
          <a:p>
            <a:pPr algn="l"/>
            <a:r>
              <a:rPr lang="cs-CZ" altLang="cs-CZ" sz="2800" dirty="0">
                <a:solidFill>
                  <a:srgbClr val="000000"/>
                </a:solidFill>
              </a:rPr>
              <a:t>• omluvit se poškozenému a vysvětlit mu, jak a proč ke všemu došlo </a:t>
            </a:r>
          </a:p>
          <a:p>
            <a:pPr algn="l"/>
            <a:r>
              <a:rPr lang="cs-CZ" altLang="cs-CZ" sz="2800" dirty="0">
                <a:solidFill>
                  <a:srgbClr val="000000"/>
                </a:solidFill>
              </a:rPr>
              <a:t>• nahradit vzniklou škodu </a:t>
            </a:r>
          </a:p>
          <a:p>
            <a:pPr algn="l"/>
            <a:r>
              <a:rPr lang="cs-CZ" altLang="cs-CZ" sz="2800" dirty="0">
                <a:solidFill>
                  <a:srgbClr val="000000"/>
                </a:solidFill>
              </a:rPr>
              <a:t>• vyřešit celou věc co nejdříve </a:t>
            </a:r>
          </a:p>
          <a:p>
            <a:pPr algn="l"/>
            <a:r>
              <a:rPr lang="cs-CZ" altLang="cs-CZ" sz="2800" dirty="0">
                <a:solidFill>
                  <a:srgbClr val="000000"/>
                </a:solidFill>
              </a:rPr>
              <a:t>• ukázat svým aktivním přístupem, že mi záleží na řešení celé situace</a:t>
            </a:r>
            <a:endParaRPr lang="cs-CZ" altLang="cs-CZ" sz="3200" dirty="0">
              <a:solidFill>
                <a:srgbClr val="000000"/>
              </a:solidFill>
            </a:endParaRPr>
          </a:p>
          <a:p>
            <a:pPr algn="just"/>
            <a:endParaRPr lang="cs-CZ" dirty="0"/>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729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Kdy je mediace realizována?</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2189527"/>
            <a:ext cx="9144000" cy="3749879"/>
          </a:xfrm>
        </p:spPr>
        <p:txBody>
          <a:bodyPr>
            <a:normAutofit/>
          </a:bodyPr>
          <a:lstStyle/>
          <a:p>
            <a:pPr marL="177800" lvl="1" indent="-177800" algn="l">
              <a:spcBef>
                <a:spcPts val="600"/>
              </a:spcBef>
              <a:spcAft>
                <a:spcPts val="600"/>
              </a:spcAft>
              <a:buClr>
                <a:srgbClr val="000000"/>
              </a:buClr>
              <a:buSzPct val="100000"/>
              <a:buFont typeface="Arial" panose="020B0604020202020204" pitchFamily="34" charset="0"/>
              <a:buChar char="•"/>
              <a:defRPr/>
            </a:pPr>
            <a:r>
              <a:rPr lang="cs-CZ" b="1" dirty="0"/>
              <a:t>Mediace je zejména realizována v rámci přípravného řízení, kdy PMS vstupuje do případu a snaží se zprostředkovat řešení konfliktu mezi pachatelem a obětí (95 % mediací).</a:t>
            </a:r>
          </a:p>
          <a:p>
            <a:pPr marL="355600" lvl="1" indent="-177800" algn="l">
              <a:spcBef>
                <a:spcPts val="600"/>
              </a:spcBef>
              <a:spcAft>
                <a:spcPts val="600"/>
              </a:spcAft>
              <a:buClr>
                <a:srgbClr val="000000"/>
              </a:buClr>
              <a:buSzPct val="100000"/>
              <a:buFont typeface="Arial" panose="020B0604020202020204" pitchFamily="34" charset="0"/>
              <a:buChar char="•"/>
              <a:defRPr/>
            </a:pPr>
            <a:r>
              <a:rPr lang="cs-CZ" sz="1600" b="1" i="1" dirty="0"/>
              <a:t>Rychlá pomoc a „obnovení“ poškozených vztahů </a:t>
            </a:r>
          </a:p>
          <a:p>
            <a:pPr marL="355600" lvl="1" indent="-177800" algn="l">
              <a:spcBef>
                <a:spcPts val="600"/>
              </a:spcBef>
              <a:spcAft>
                <a:spcPts val="600"/>
              </a:spcAft>
              <a:buClr>
                <a:srgbClr val="000000"/>
              </a:buClr>
              <a:buSzPct val="100000"/>
              <a:buFont typeface="Arial" panose="020B0604020202020204" pitchFamily="34" charset="0"/>
              <a:buChar char="•"/>
              <a:defRPr/>
            </a:pPr>
            <a:r>
              <a:rPr lang="cs-CZ" sz="1600" b="1" i="1" dirty="0"/>
              <a:t>Rychlejší a hladší průběh řízení z pohledu všech účastníků</a:t>
            </a:r>
          </a:p>
          <a:p>
            <a:pPr marL="177800" lvl="1" indent="-177800" algn="l">
              <a:spcBef>
                <a:spcPts val="600"/>
              </a:spcBef>
              <a:spcAft>
                <a:spcPts val="600"/>
              </a:spcAft>
              <a:buClr>
                <a:srgbClr val="000000"/>
              </a:buClr>
              <a:buSzPct val="100000"/>
              <a:buFont typeface="Arial" panose="020B0604020202020204" pitchFamily="34" charset="0"/>
              <a:buChar char="•"/>
              <a:defRPr/>
            </a:pPr>
            <a:r>
              <a:rPr lang="cs-CZ" b="1" dirty="0"/>
              <a:t>Mediace může být také realizována až po rozhodnutí SZ/S v rámci výkonu alternativního trestu (4 %) nebo např. v rámci nahrazení vazby dohledem (1 %)</a:t>
            </a:r>
          </a:p>
          <a:p>
            <a:pPr marL="355600" lvl="1" indent="-177800" algn="l">
              <a:spcBef>
                <a:spcPts val="600"/>
              </a:spcBef>
              <a:spcAft>
                <a:spcPts val="600"/>
              </a:spcAft>
              <a:buClr>
                <a:srgbClr val="000000"/>
              </a:buClr>
              <a:buSzPct val="100000"/>
              <a:buFont typeface="Arial" panose="020B0604020202020204" pitchFamily="34" charset="0"/>
              <a:buChar char="•"/>
              <a:defRPr/>
            </a:pPr>
            <a:r>
              <a:rPr lang="cs-CZ" sz="1600" b="1" i="1" dirty="0"/>
              <a:t>Dodatečná realizace mediace po rychlém rozhodnutí SZ/S</a:t>
            </a:r>
          </a:p>
          <a:p>
            <a:pPr marL="355600" lvl="1" indent="-177800" algn="l">
              <a:spcBef>
                <a:spcPts val="600"/>
              </a:spcBef>
              <a:spcAft>
                <a:spcPts val="600"/>
              </a:spcAft>
              <a:buClr>
                <a:srgbClr val="000000"/>
              </a:buClr>
              <a:buSzPct val="100000"/>
              <a:buFont typeface="Arial" panose="020B0604020202020204" pitchFamily="34" charset="0"/>
              <a:buChar char="•"/>
              <a:defRPr/>
            </a:pPr>
            <a:r>
              <a:rPr lang="cs-CZ" sz="1600" b="1" i="1" dirty="0"/>
              <a:t>Absolutní absence účelového jednání</a:t>
            </a:r>
          </a:p>
          <a:p>
            <a:pPr algn="just"/>
            <a:endParaRPr lang="cs-CZ" dirty="0"/>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7466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Kdy je mediace realizována?</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2189527"/>
            <a:ext cx="9144000" cy="3749879"/>
          </a:xfrm>
        </p:spPr>
        <p:txBody>
          <a:bodyPr>
            <a:normAutofit fontScale="77500" lnSpcReduction="20000"/>
          </a:bodyPr>
          <a:lstStyle/>
          <a:p>
            <a:pPr marL="177800" lvl="1" indent="-177800" algn="l">
              <a:lnSpc>
                <a:spcPct val="120000"/>
              </a:lnSpc>
              <a:spcBef>
                <a:spcPts val="600"/>
              </a:spcBef>
              <a:spcAft>
                <a:spcPts val="600"/>
              </a:spcAft>
              <a:buClr>
                <a:srgbClr val="000000"/>
              </a:buClr>
              <a:buSzPct val="100000"/>
              <a:buFont typeface="Arial" panose="020B0604020202020204" pitchFamily="34" charset="0"/>
              <a:buChar char="•"/>
              <a:defRPr/>
            </a:pPr>
            <a:r>
              <a:rPr lang="cs-CZ" b="1" dirty="0"/>
              <a:t>Nejčastěji dochází k realizaci mediace v případě nedbalostních trestných činů (35 – 37 % mediací).</a:t>
            </a:r>
          </a:p>
          <a:p>
            <a:pPr marL="177800" lvl="1" indent="-177800" algn="l">
              <a:lnSpc>
                <a:spcPct val="120000"/>
              </a:lnSpc>
              <a:spcBef>
                <a:spcPts val="600"/>
              </a:spcBef>
              <a:spcAft>
                <a:spcPts val="600"/>
              </a:spcAft>
              <a:buClr>
                <a:srgbClr val="000000"/>
              </a:buClr>
              <a:buSzPct val="100000"/>
              <a:buFont typeface="Arial" panose="020B0604020202020204" pitchFamily="34" charset="0"/>
              <a:buChar char="•"/>
              <a:defRPr/>
            </a:pPr>
            <a:r>
              <a:rPr lang="cs-CZ" b="1" dirty="0"/>
              <a:t>Druhá nejčetnější skupina trestných činů lze klasifikovat jako „vandalismus“ (20 %),</a:t>
            </a:r>
          </a:p>
          <a:p>
            <a:pPr marL="177800" lvl="1" indent="-177800" algn="l">
              <a:lnSpc>
                <a:spcPct val="120000"/>
              </a:lnSpc>
              <a:spcBef>
                <a:spcPts val="600"/>
              </a:spcBef>
              <a:spcAft>
                <a:spcPts val="600"/>
              </a:spcAft>
              <a:buClr>
                <a:srgbClr val="000000"/>
              </a:buClr>
              <a:buSzPct val="100000"/>
              <a:buFont typeface="Arial" panose="020B0604020202020204" pitchFamily="34" charset="0"/>
              <a:buChar char="•"/>
              <a:defRPr/>
            </a:pPr>
            <a:r>
              <a:rPr lang="cs-CZ" b="1" dirty="0"/>
              <a:t>po té následuje trestný čin krádeže (10 – 12 %)</a:t>
            </a:r>
          </a:p>
          <a:p>
            <a:pPr marL="177800" lvl="1" indent="-177800" algn="l">
              <a:lnSpc>
                <a:spcPct val="120000"/>
              </a:lnSpc>
              <a:spcBef>
                <a:spcPts val="600"/>
              </a:spcBef>
              <a:spcAft>
                <a:spcPts val="600"/>
              </a:spcAft>
              <a:buClr>
                <a:srgbClr val="000000"/>
              </a:buClr>
              <a:buSzPct val="100000"/>
              <a:buFont typeface="Arial" panose="020B0604020202020204" pitchFamily="34" charset="0"/>
              <a:buChar char="•"/>
              <a:defRPr/>
            </a:pPr>
            <a:r>
              <a:rPr lang="cs-CZ" b="1" dirty="0"/>
              <a:t>Mediace je také realizována i v případech úmyslných trestných činů se závažnější fyzickou či psychickou újmou (9 %).</a:t>
            </a:r>
          </a:p>
          <a:p>
            <a:pPr marL="177800" lvl="1" indent="-177800" algn="l">
              <a:lnSpc>
                <a:spcPct val="120000"/>
              </a:lnSpc>
              <a:spcBef>
                <a:spcPts val="600"/>
              </a:spcBef>
              <a:spcAft>
                <a:spcPts val="600"/>
              </a:spcAft>
              <a:buClr>
                <a:srgbClr val="000000"/>
              </a:buClr>
              <a:buSzPct val="100000"/>
              <a:buFont typeface="Arial" panose="020B0604020202020204" pitchFamily="34" charset="0"/>
              <a:buChar char="•"/>
              <a:defRPr/>
            </a:pPr>
            <a:r>
              <a:rPr lang="cs-CZ" b="1" dirty="0"/>
              <a:t>Ostatní trestné činy již jen v jednotkách %.</a:t>
            </a:r>
          </a:p>
          <a:p>
            <a:pPr marL="355600" lvl="1" indent="-177800" algn="l">
              <a:lnSpc>
                <a:spcPct val="120000"/>
              </a:lnSpc>
              <a:spcBef>
                <a:spcPts val="600"/>
              </a:spcBef>
              <a:spcAft>
                <a:spcPts val="600"/>
              </a:spcAft>
              <a:buClr>
                <a:srgbClr val="000000"/>
              </a:buClr>
              <a:buSzPct val="100000"/>
              <a:buFont typeface="Arial" panose="020B0604020202020204" pitchFamily="34" charset="0"/>
              <a:buChar char="•"/>
              <a:defRPr/>
            </a:pPr>
            <a:r>
              <a:rPr lang="cs-CZ" sz="1800" b="1" i="1" dirty="0"/>
              <a:t>Porušování domovní svobody (3 – 4 %)</a:t>
            </a:r>
          </a:p>
          <a:p>
            <a:pPr marL="355600" lvl="1" indent="-177800" algn="l">
              <a:lnSpc>
                <a:spcPct val="120000"/>
              </a:lnSpc>
              <a:spcBef>
                <a:spcPts val="600"/>
              </a:spcBef>
              <a:spcAft>
                <a:spcPts val="600"/>
              </a:spcAft>
              <a:buClr>
                <a:srgbClr val="000000"/>
              </a:buClr>
              <a:buSzPct val="100000"/>
              <a:buFont typeface="Arial" panose="020B0604020202020204" pitchFamily="34" charset="0"/>
              <a:buChar char="•"/>
              <a:defRPr/>
            </a:pPr>
            <a:r>
              <a:rPr lang="cs-CZ" sz="1800" b="1" i="1" dirty="0"/>
              <a:t>Padělání peněz (3 %)</a:t>
            </a:r>
          </a:p>
          <a:p>
            <a:pPr marL="355600" lvl="1" indent="-177800" algn="l">
              <a:lnSpc>
                <a:spcPct val="120000"/>
              </a:lnSpc>
              <a:spcBef>
                <a:spcPts val="600"/>
              </a:spcBef>
              <a:spcAft>
                <a:spcPts val="600"/>
              </a:spcAft>
              <a:buClr>
                <a:srgbClr val="000000"/>
              </a:buClr>
              <a:buSzPct val="100000"/>
              <a:buFont typeface="Arial" panose="020B0604020202020204" pitchFamily="34" charset="0"/>
              <a:buChar char="•"/>
              <a:defRPr/>
            </a:pPr>
            <a:r>
              <a:rPr lang="cs-CZ" sz="1800" b="1" i="1" dirty="0"/>
              <a:t>Zanedbání povinného výživného (2 %)</a:t>
            </a:r>
          </a:p>
          <a:p>
            <a:pPr marL="355600" lvl="1" indent="-177800" algn="l">
              <a:lnSpc>
                <a:spcPct val="120000"/>
              </a:lnSpc>
              <a:spcBef>
                <a:spcPts val="600"/>
              </a:spcBef>
              <a:spcAft>
                <a:spcPts val="600"/>
              </a:spcAft>
              <a:buClr>
                <a:srgbClr val="000000"/>
              </a:buClr>
              <a:buSzPct val="100000"/>
              <a:buFont typeface="Arial" panose="020B0604020202020204" pitchFamily="34" charset="0"/>
              <a:buChar char="•"/>
              <a:defRPr/>
            </a:pPr>
            <a:r>
              <a:rPr lang="cs-CZ" sz="1800" b="1" i="1" dirty="0"/>
              <a:t>Podvod (1 %)</a:t>
            </a:r>
          </a:p>
          <a:p>
            <a:pPr algn="just"/>
            <a:endParaRPr lang="cs-CZ" dirty="0"/>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6006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Kdy je mediace realizována?</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2189527"/>
            <a:ext cx="9144000" cy="3749879"/>
          </a:xfrm>
        </p:spPr>
        <p:txBody>
          <a:bodyPr>
            <a:normAutofit/>
          </a:bodyPr>
          <a:lstStyle/>
          <a:p>
            <a:pPr marL="177800" lvl="1" indent="-177800">
              <a:spcBef>
                <a:spcPts val="600"/>
              </a:spcBef>
              <a:spcAft>
                <a:spcPts val="600"/>
              </a:spcAft>
              <a:buClr>
                <a:srgbClr val="000000"/>
              </a:buClr>
              <a:buSzPct val="100000"/>
              <a:buFont typeface="Arial" panose="020B0604020202020204" pitchFamily="34" charset="0"/>
              <a:buChar char="•"/>
              <a:defRPr/>
            </a:pPr>
            <a:r>
              <a:rPr lang="cs-CZ" b="1" dirty="0"/>
              <a:t>Zvláště silné bylo uspokojení obětí z toho, že byly konečně vyslyšeny.</a:t>
            </a:r>
          </a:p>
          <a:p>
            <a:pPr marL="0" lvl="1">
              <a:spcBef>
                <a:spcPts val="600"/>
              </a:spcBef>
              <a:spcAft>
                <a:spcPts val="600"/>
              </a:spcAft>
              <a:buClr>
                <a:srgbClr val="000000"/>
              </a:buClr>
              <a:buSzPct val="100000"/>
              <a:defRPr/>
            </a:pPr>
            <a:endParaRPr lang="cs-CZ" b="1" dirty="0"/>
          </a:p>
          <a:p>
            <a:pPr algn="just"/>
            <a:endParaRPr lang="cs-CZ" dirty="0"/>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ázek 11">
            <a:extLst>
              <a:ext uri="{FF2B5EF4-FFF2-40B4-BE49-F238E27FC236}">
                <a16:creationId xmlns:a16="http://schemas.microsoft.com/office/drawing/2014/main" xmlns="" id="{54ED3617-42E3-4C7C-AC73-EACD7B8A8A0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25093" y="3210187"/>
            <a:ext cx="7527925" cy="129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31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Kontrola výsledků a procesu</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2189527"/>
            <a:ext cx="9144000" cy="3749879"/>
          </a:xfrm>
        </p:spPr>
        <p:txBody>
          <a:bodyPr>
            <a:normAutofit/>
          </a:bodyPr>
          <a:lstStyle/>
          <a:p>
            <a:pPr algn="just"/>
            <a:endParaRPr lang="cs-CZ" dirty="0"/>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5">
            <a:extLst>
              <a:ext uri="{FF2B5EF4-FFF2-40B4-BE49-F238E27FC236}">
                <a16:creationId xmlns:a16="http://schemas.microsoft.com/office/drawing/2014/main" xmlns="" id="{35D24D15-5472-4DB3-5D05-5001F4DE2226}"/>
              </a:ext>
            </a:extLst>
          </p:cNvPr>
          <p:cNvPicPr>
            <a:picLocks noChangeAspect="1"/>
          </p:cNvPicPr>
          <p:nvPr/>
        </p:nvPicPr>
        <p:blipFill>
          <a:blip r:embed="rId3"/>
          <a:stretch>
            <a:fillRect/>
          </a:stretch>
        </p:blipFill>
        <p:spPr>
          <a:xfrm>
            <a:off x="2366129" y="1710304"/>
            <a:ext cx="6627042" cy="4690495"/>
          </a:xfrm>
          <a:prstGeom prst="rect">
            <a:avLst/>
          </a:prstGeom>
        </p:spPr>
      </p:pic>
    </p:spTree>
    <p:extLst>
      <p:ext uri="{BB962C8B-B14F-4D97-AF65-F5344CB8AC3E}">
        <p14:creationId xmlns:p14="http://schemas.microsoft.com/office/powerpoint/2010/main" val="26811780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AE551762-E615-AFA3-CC5C-C14788B6D8F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E295B10D-2335-C825-5BED-B48C6B58F4C9}"/>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Techniky připojování</a:t>
            </a:r>
          </a:p>
        </p:txBody>
      </p:sp>
      <p:sp>
        <p:nvSpPr>
          <p:cNvPr id="3" name="Podnadpis 2">
            <a:extLst>
              <a:ext uri="{FF2B5EF4-FFF2-40B4-BE49-F238E27FC236}">
                <a16:creationId xmlns:a16="http://schemas.microsoft.com/office/drawing/2014/main" xmlns="" id="{801F3C49-8DB9-B604-3515-8C9E9E4BC048}"/>
              </a:ext>
            </a:extLst>
          </p:cNvPr>
          <p:cNvSpPr>
            <a:spLocks noGrp="1"/>
          </p:cNvSpPr>
          <p:nvPr>
            <p:ph type="subTitle" idx="1"/>
          </p:nvPr>
        </p:nvSpPr>
        <p:spPr>
          <a:xfrm>
            <a:off x="1524000" y="2189527"/>
            <a:ext cx="9144000" cy="3749879"/>
          </a:xfrm>
        </p:spPr>
        <p:txBody>
          <a:bodyPr>
            <a:normAutofit/>
          </a:bodyPr>
          <a:lstStyle/>
          <a:p>
            <a:pPr algn="just"/>
            <a:endParaRPr lang="cs-CZ" dirty="0"/>
          </a:p>
        </p:txBody>
      </p:sp>
      <p:pic>
        <p:nvPicPr>
          <p:cNvPr id="4" name="Picture 2" descr="slapznak2">
            <a:extLst>
              <a:ext uri="{FF2B5EF4-FFF2-40B4-BE49-F238E27FC236}">
                <a16:creationId xmlns:a16="http://schemas.microsoft.com/office/drawing/2014/main" xmlns="" id="{6431AC2C-F631-CA78-A2AC-B1D010775E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a:extLst>
              <a:ext uri="{FF2B5EF4-FFF2-40B4-BE49-F238E27FC236}">
                <a16:creationId xmlns:a16="http://schemas.microsoft.com/office/drawing/2014/main" xmlns="" id="{122749B6-8706-8720-4049-DB27391EE6E5}"/>
              </a:ext>
            </a:extLst>
          </p:cNvPr>
          <p:cNvPicPr>
            <a:picLocks noChangeAspect="1"/>
          </p:cNvPicPr>
          <p:nvPr/>
        </p:nvPicPr>
        <p:blipFill>
          <a:blip r:embed="rId3"/>
          <a:stretch>
            <a:fillRect/>
          </a:stretch>
        </p:blipFill>
        <p:spPr>
          <a:xfrm>
            <a:off x="1481138" y="1494857"/>
            <a:ext cx="9186862" cy="5437237"/>
          </a:xfrm>
          <a:prstGeom prst="rect">
            <a:avLst/>
          </a:prstGeom>
        </p:spPr>
      </p:pic>
    </p:spTree>
    <p:extLst>
      <p:ext uri="{BB962C8B-B14F-4D97-AF65-F5344CB8AC3E}">
        <p14:creationId xmlns:p14="http://schemas.microsoft.com/office/powerpoint/2010/main" val="206354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Kasuistika</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2189527"/>
            <a:ext cx="9144000" cy="3749879"/>
          </a:xfrm>
        </p:spPr>
        <p:txBody>
          <a:bodyPr>
            <a:normAutofit/>
          </a:bodyPr>
          <a:lstStyle/>
          <a:p>
            <a:pPr algn="just">
              <a:lnSpc>
                <a:spcPct val="115000"/>
              </a:lnSpc>
              <a:spcAft>
                <a:spcPts val="600"/>
              </a:spcAft>
              <a:buFont typeface="Wingdings" panose="05000000000000000000" pitchFamily="2" charset="2"/>
              <a:buChar char="ü"/>
            </a:pPr>
            <a:r>
              <a:rPr lang="cs-CZ" altLang="cs-CZ" dirty="0">
                <a:cs typeface="Times New Roman" panose="02020603050405020304" pitchFamily="18" charset="0"/>
              </a:rPr>
              <a:t>Mladistvý Tomáš (15 let) na ulici vytrhl poškozené paní Kateřině (67 let) kabelku, ve které byly doklady, finanční hotovost ve výši 500,- </a:t>
            </a:r>
            <a:r>
              <a:rPr lang="cs-CZ" altLang="cs-CZ" dirty="0" err="1">
                <a:cs typeface="Times New Roman" panose="02020603050405020304" pitchFamily="18" charset="0"/>
              </a:rPr>
              <a:t>kč</a:t>
            </a:r>
            <a:r>
              <a:rPr lang="cs-CZ" altLang="cs-CZ" dirty="0">
                <a:cs typeface="Times New Roman" panose="02020603050405020304" pitchFamily="18" charset="0"/>
              </a:rPr>
              <a:t>, klíče a další osobní věci. Mladistvý Tomáš si byl vědom svého protiprávního jednání.</a:t>
            </a:r>
          </a:p>
          <a:p>
            <a:pPr algn="just">
              <a:lnSpc>
                <a:spcPct val="115000"/>
              </a:lnSpc>
              <a:spcAft>
                <a:spcPts val="600"/>
              </a:spcAft>
              <a:buFont typeface="Wingdings" panose="05000000000000000000" pitchFamily="2" charset="2"/>
              <a:buChar char="ü"/>
            </a:pPr>
            <a:r>
              <a:rPr lang="cs-CZ" altLang="cs-CZ" dirty="0">
                <a:cs typeface="Times New Roman" panose="02020603050405020304" pitchFamily="18" charset="0"/>
              </a:rPr>
              <a:t>Provinění bylo kvalifikováno jako krádež dle §205/1d </a:t>
            </a:r>
            <a:r>
              <a:rPr lang="cs-CZ" altLang="cs-CZ" dirty="0" err="1">
                <a:cs typeface="Times New Roman" panose="02020603050405020304" pitchFamily="18" charset="0"/>
              </a:rPr>
              <a:t>tr</a:t>
            </a:r>
            <a:r>
              <a:rPr lang="cs-CZ" altLang="cs-CZ" dirty="0">
                <a:cs typeface="Times New Roman" panose="02020603050405020304" pitchFamily="18" charset="0"/>
              </a:rPr>
              <a:t>. z. s trestní sazbou odnětí svobody až na dvě léta. </a:t>
            </a:r>
          </a:p>
          <a:p>
            <a:pPr marL="0" lvl="1">
              <a:spcBef>
                <a:spcPts val="600"/>
              </a:spcBef>
              <a:spcAft>
                <a:spcPts val="600"/>
              </a:spcAft>
              <a:buClr>
                <a:srgbClr val="000000"/>
              </a:buClr>
              <a:buSzPct val="100000"/>
              <a:defRPr/>
            </a:pPr>
            <a:endParaRPr lang="cs-CZ" b="1" dirty="0"/>
          </a:p>
          <a:p>
            <a:pPr algn="just"/>
            <a:endParaRPr lang="cs-CZ" dirty="0"/>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45121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1459683"/>
            <a:ext cx="9144000" cy="2206306"/>
          </a:xfrm>
        </p:spPr>
        <p:txBody>
          <a:bodyPr>
            <a:normAutofit/>
          </a:bodyPr>
          <a:lstStyle/>
          <a:p>
            <a:r>
              <a:rPr lang="cs-CZ" sz="3600" b="1" dirty="0">
                <a:solidFill>
                  <a:srgbClr val="FF0000"/>
                </a:solidFill>
                <a:latin typeface="+mn-lt"/>
                <a:cs typeface="Arial" panose="020B0604020202020204" pitchFamily="34" charset="0"/>
              </a:rPr>
              <a:t>Zákon č. 202/2012 Sb., o mediaci </a:t>
            </a:r>
            <a:r>
              <a:rPr lang="cs-CZ" sz="2800" b="1" dirty="0">
                <a:solidFill>
                  <a:srgbClr val="FF0000"/>
                </a:solidFill>
                <a:latin typeface="+mn-lt"/>
                <a:cs typeface="Arial" panose="020B0604020202020204" pitchFamily="34" charset="0"/>
              </a:rPr>
              <a:t/>
            </a:r>
            <a:br>
              <a:rPr lang="cs-CZ" sz="2800" b="1" dirty="0">
                <a:solidFill>
                  <a:srgbClr val="FF0000"/>
                </a:solidFill>
                <a:latin typeface="+mn-lt"/>
                <a:cs typeface="Arial" panose="020B0604020202020204" pitchFamily="34" charset="0"/>
              </a:rPr>
            </a:b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5375582"/>
            <a:ext cx="9144000" cy="563824"/>
          </a:xfrm>
        </p:spPr>
        <p:txBody>
          <a:bodyPr>
            <a:normAutofit/>
          </a:bodyPr>
          <a:lstStyle/>
          <a:p>
            <a:pPr algn="just"/>
            <a:r>
              <a:rPr lang="cs-CZ" dirty="0"/>
              <a:t>Mgr. et Mgr. Ondřej Ipser, DiS. 				23.11.2024</a:t>
            </a:r>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4459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1122363"/>
            <a:ext cx="9144000" cy="563824"/>
          </a:xfrm>
        </p:spPr>
        <p:txBody>
          <a:bodyPr>
            <a:normAutofit/>
          </a:bodyPr>
          <a:lstStyle/>
          <a:p>
            <a:r>
              <a:rPr lang="cs-CZ" sz="2800" b="1" dirty="0">
                <a:solidFill>
                  <a:srgbClr val="FF0000"/>
                </a:solidFill>
                <a:latin typeface="+mn-lt"/>
                <a:cs typeface="Arial" panose="020B0604020202020204" pitchFamily="34" charset="0"/>
              </a:rPr>
              <a:t>Mediátoři</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2189527"/>
            <a:ext cx="9144000" cy="3749879"/>
          </a:xfrm>
        </p:spPr>
        <p:txBody>
          <a:bodyPr>
            <a:normAutofit/>
          </a:bodyPr>
          <a:lstStyle/>
          <a:p>
            <a:pPr algn="just">
              <a:lnSpc>
                <a:spcPct val="150000"/>
              </a:lnSpc>
            </a:pPr>
            <a:r>
              <a:rPr lang="cs-CZ" sz="1800" dirty="0">
                <a:latin typeface="Arial" panose="020B0604020202020204" pitchFamily="34" charset="0"/>
                <a:cs typeface="Arial" panose="020B0604020202020204" pitchFamily="34" charset="0"/>
              </a:rPr>
              <a:t>Před vznikem zákona mohl mediaci vykonávat každý, </a:t>
            </a:r>
            <a:r>
              <a:rPr lang="cs-CZ" sz="1800" dirty="0">
                <a:effectLst/>
                <a:latin typeface="Arial" panose="020B0604020202020204" pitchFamily="34" charset="0"/>
                <a:ea typeface="Calibri" panose="020F0502020204030204" pitchFamily="34" charset="0"/>
                <a:cs typeface="Arial" panose="020B0604020202020204" pitchFamily="34" charset="0"/>
              </a:rPr>
              <a:t>ať už opakovaně či ad hoc ve vztahu ke konkrétnímu případu</a:t>
            </a:r>
          </a:p>
          <a:p>
            <a:pPr algn="just">
              <a:lnSpc>
                <a:spcPct val="150000"/>
              </a:lnSpc>
            </a:pPr>
            <a:r>
              <a:rPr lang="cs-CZ" sz="1800" dirty="0">
                <a:latin typeface="Arial" panose="020B0604020202020204" pitchFamily="34" charset="0"/>
                <a:ea typeface="Calibri" panose="020F0502020204030204" pitchFamily="34" charset="0"/>
                <a:cs typeface="Arial" panose="020B0604020202020204" pitchFamily="34" charset="0"/>
              </a:rPr>
              <a:t>Po úpravě existují zapsaní mediátoři a nezapsaní mediátoři.</a:t>
            </a:r>
            <a:endParaRPr lang="cs-CZ" sz="1800" dirty="0">
              <a:latin typeface="Arial" panose="020B0604020202020204" pitchFamily="34" charset="0"/>
              <a:cs typeface="Arial" panose="020B0604020202020204" pitchFamily="34" charset="0"/>
            </a:endParaRPr>
          </a:p>
          <a:p>
            <a:pPr algn="just"/>
            <a:endParaRPr lang="cs-CZ" dirty="0"/>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50454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1DAF2C6-8C76-C994-63E2-54F8B1A4290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2257ED66-D1BA-8BA5-AF52-1E1D20CCA8FF}"/>
              </a:ext>
            </a:extLst>
          </p:cNvPr>
          <p:cNvSpPr>
            <a:spLocks noGrp="1"/>
          </p:cNvSpPr>
          <p:nvPr>
            <p:ph type="ctrTitle"/>
          </p:nvPr>
        </p:nvSpPr>
        <p:spPr>
          <a:xfrm>
            <a:off x="1524000" y="1122363"/>
            <a:ext cx="9144000" cy="563824"/>
          </a:xfrm>
        </p:spPr>
        <p:txBody>
          <a:bodyPr>
            <a:normAutofit/>
          </a:bodyPr>
          <a:lstStyle/>
          <a:p>
            <a:r>
              <a:rPr lang="cs-CZ" sz="2800" b="1" dirty="0">
                <a:solidFill>
                  <a:srgbClr val="FF0000"/>
                </a:solidFill>
                <a:latin typeface="+mn-lt"/>
                <a:cs typeface="Arial" panose="020B0604020202020204" pitchFamily="34" charset="0"/>
              </a:rPr>
              <a:t>Nezapsaný mediátor</a:t>
            </a:r>
          </a:p>
        </p:txBody>
      </p:sp>
      <p:sp>
        <p:nvSpPr>
          <p:cNvPr id="3" name="Podnadpis 2">
            <a:extLst>
              <a:ext uri="{FF2B5EF4-FFF2-40B4-BE49-F238E27FC236}">
                <a16:creationId xmlns:a16="http://schemas.microsoft.com/office/drawing/2014/main" xmlns="" id="{9B89EDA8-097A-169C-64C5-765A296ABAB1}"/>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Jde o živnostníky, jejichž činnost lze zahájit v podstatě obratem pomocí ohlašovací živnosti volné. Na tyto mediátory, kteří nejsou zapsáni v seznamu mediátorů, se mediační zákon nevztahuje, aplikují se na ně pouze obecné právní předpisy pro podnikatele a ve své činnosti mají pouze jediné omezení, a to nemožnost označovat svoji osobu jako „zapsaného mediátora“. Zákon však nijak neznemožňuje nezapsaným mediátorům se zákonem o mediaci řídit, naopak těmto mediátorům může sloužit jako jakýsi návod pro výkon jejich činnosti.</a:t>
            </a:r>
          </a:p>
          <a:p>
            <a:pPr algn="just">
              <a:lnSpc>
                <a:spcPct val="107000"/>
              </a:lnSpc>
              <a:spcAft>
                <a:spcPts val="800"/>
              </a:spcAft>
            </a:pPr>
            <a:r>
              <a:rPr lang="cs-CZ" sz="1800" dirty="0">
                <a:latin typeface="Arial" panose="020B0604020202020204" pitchFamily="34" charset="0"/>
                <a:ea typeface="Calibri" panose="020F0502020204030204" pitchFamily="34" charset="0"/>
                <a:cs typeface="Arial" panose="020B0604020202020204" pitchFamily="34" charset="0"/>
              </a:rPr>
              <a:t>S</a:t>
            </a:r>
            <a:r>
              <a:rPr lang="cs-CZ" sz="1800" dirty="0">
                <a:effectLst/>
                <a:latin typeface="Arial" panose="020B0604020202020204" pitchFamily="34" charset="0"/>
                <a:ea typeface="Calibri" panose="020F0502020204030204" pitchFamily="34" charset="0"/>
                <a:cs typeface="Arial" panose="020B0604020202020204" pitchFamily="34" charset="0"/>
              </a:rPr>
              <a:t>tačí pouze plnoletost, plná způsobilost k právním úkonům a bezúhonnost ve smyslu živnostenského zákona. Nic dalšího, tedy např. žádný kvalifikační předpoklad.</a:t>
            </a:r>
          </a:p>
          <a:p>
            <a:pPr algn="just"/>
            <a:endParaRPr lang="cs-CZ" dirty="0"/>
          </a:p>
        </p:txBody>
      </p:sp>
      <p:pic>
        <p:nvPicPr>
          <p:cNvPr id="4" name="Picture 2" descr="slapznak2">
            <a:extLst>
              <a:ext uri="{FF2B5EF4-FFF2-40B4-BE49-F238E27FC236}">
                <a16:creationId xmlns:a16="http://schemas.microsoft.com/office/drawing/2014/main" xmlns="" id="{01D9B5B0-863D-7699-3217-8F693D60A2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7384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BFAA2BF-5659-287C-B1FE-684ED19DBCB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188EA0F9-F3BE-4849-8BF4-E68325100A13}"/>
              </a:ext>
            </a:extLst>
          </p:cNvPr>
          <p:cNvSpPr>
            <a:spLocks noGrp="1"/>
          </p:cNvSpPr>
          <p:nvPr>
            <p:ph type="ctrTitle"/>
          </p:nvPr>
        </p:nvSpPr>
        <p:spPr>
          <a:xfrm>
            <a:off x="1524000" y="1122363"/>
            <a:ext cx="9144000" cy="563824"/>
          </a:xfrm>
        </p:spPr>
        <p:txBody>
          <a:bodyPr>
            <a:normAutofit/>
          </a:bodyPr>
          <a:lstStyle/>
          <a:p>
            <a:r>
              <a:rPr lang="cs-CZ" sz="2800" b="1" dirty="0">
                <a:solidFill>
                  <a:srgbClr val="FF0000"/>
                </a:solidFill>
                <a:latin typeface="+mn-lt"/>
                <a:cs typeface="Arial" panose="020B0604020202020204" pitchFamily="34" charset="0"/>
              </a:rPr>
              <a:t>Zapsaný mediátor</a:t>
            </a:r>
          </a:p>
        </p:txBody>
      </p:sp>
      <p:sp>
        <p:nvSpPr>
          <p:cNvPr id="3" name="Podnadpis 2">
            <a:extLst>
              <a:ext uri="{FF2B5EF4-FFF2-40B4-BE49-F238E27FC236}">
                <a16:creationId xmlns:a16="http://schemas.microsoft.com/office/drawing/2014/main" xmlns="" id="{29AF9D5B-4B2A-786B-D52A-68534EF9BAE9}"/>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rPr>
              <a:t>Zapsaným mediátorem je ten mediátor, který složil mediační zkoušku na Ministerstvu spravedlnosti ČR (případně v rámci České advokátní komory, jde-li o advokáta) podle zákona o mediaci a nechal se zapsat do seznamu mediátorů, který je rovněž vedený na zmíněném ministerstvu. Tímto zápisem nejenže ministerstvo garantuje určitou odbornost, ale rovněž získává dohled nad jejich činností. Co se však týká tohoto dohledu, v souvislosti se zrušením zákona č. 552/1991 Sb., o státní kontrole, a jeho nahrazením zákonem č. 255/2012 Sb., o kontrole s účinností od 1.1.2014, spočívá dohled ministerstva pouze v revizi toho, jak mediátor plní své povinnosti, které jsou mu uloženy zákonem o mediaci. To znamená, že Ministerstvo spravedlnosti ČR například kontroluje plnění povinnosti mlčenlivosti či nestrannosti, do jeho kompetencí však již nespadá např. kontrola kvality výkonu mediace. </a:t>
            </a:r>
            <a:endParaRPr lang="cs-CZ" dirty="0"/>
          </a:p>
        </p:txBody>
      </p:sp>
      <p:pic>
        <p:nvPicPr>
          <p:cNvPr id="4" name="Picture 2" descr="slapznak2">
            <a:extLst>
              <a:ext uri="{FF2B5EF4-FFF2-40B4-BE49-F238E27FC236}">
                <a16:creationId xmlns:a16="http://schemas.microsoft.com/office/drawing/2014/main" xmlns="" id="{7AFC07CD-1C72-B956-EEF7-AC93934B9D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1964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3239F0D-9E13-31F5-283A-50B65E4976D8}"/>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A9CDC10A-62A4-73C5-E778-B6A99AB6E156}"/>
              </a:ext>
            </a:extLst>
          </p:cNvPr>
          <p:cNvSpPr>
            <a:spLocks noGrp="1"/>
          </p:cNvSpPr>
          <p:nvPr>
            <p:ph type="ctrTitle"/>
          </p:nvPr>
        </p:nvSpPr>
        <p:spPr>
          <a:xfrm>
            <a:off x="1524000" y="1122363"/>
            <a:ext cx="9144000" cy="563824"/>
          </a:xfrm>
        </p:spPr>
        <p:txBody>
          <a:bodyPr>
            <a:normAutofit/>
          </a:bodyPr>
          <a:lstStyle/>
          <a:p>
            <a:r>
              <a:rPr lang="cs-CZ" sz="2800" b="1" dirty="0">
                <a:solidFill>
                  <a:srgbClr val="FF0000"/>
                </a:solidFill>
                <a:latin typeface="+mn-lt"/>
                <a:cs typeface="Arial" panose="020B0604020202020204" pitchFamily="34" charset="0"/>
              </a:rPr>
              <a:t>Důvody vzniku právní úpravy</a:t>
            </a:r>
          </a:p>
        </p:txBody>
      </p:sp>
      <p:sp>
        <p:nvSpPr>
          <p:cNvPr id="3" name="Podnadpis 2">
            <a:extLst>
              <a:ext uri="{FF2B5EF4-FFF2-40B4-BE49-F238E27FC236}">
                <a16:creationId xmlns:a16="http://schemas.microsoft.com/office/drawing/2014/main" xmlns="" id="{4E2C0502-C56F-836A-0A3E-0389D6187ABF}"/>
              </a:ext>
            </a:extLst>
          </p:cNvPr>
          <p:cNvSpPr>
            <a:spLocks noGrp="1"/>
          </p:cNvSpPr>
          <p:nvPr>
            <p:ph type="subTitle" idx="1"/>
          </p:nvPr>
        </p:nvSpPr>
        <p:spPr>
          <a:xfrm>
            <a:off x="1524000" y="2189527"/>
            <a:ext cx="9144000" cy="3749879"/>
          </a:xfrm>
        </p:spPr>
        <p:txBody>
          <a:bodyPr>
            <a:normAutofit lnSpcReduction="10000"/>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V roce 1993 Evropská komise přijala tzv. Zelenou knihu o přístupu spotřebitelů ke spravedlnosti a řešení spotřebitelských sporů, která cílila na zavedení mimosoudních postupů (jmenovitě i mediace) pro řešení spotřebitelských sporů. Na to navázal Vídeňský akční plán z roku 1998, který označil rozvoj mediace se zaměřením na rodinně-právní spory jako jednu z priorit pro navržení modelu mimosoudního řešení sporů v přeshraničních rodinných konfliktech.</a:t>
            </a:r>
          </a:p>
          <a:p>
            <a:pPr algn="just">
              <a:lnSpc>
                <a:spcPct val="107000"/>
              </a:lnSpc>
              <a:spcAft>
                <a:spcPts val="800"/>
              </a:spcAft>
            </a:pPr>
            <a:r>
              <a:rPr lang="cs-CZ" sz="1800" dirty="0">
                <a:effectLst/>
                <a:latin typeface="Arial" panose="020B0604020202020204" pitchFamily="34" charset="0"/>
                <a:ea typeface="Calibri" panose="020F0502020204030204" pitchFamily="34" charset="0"/>
              </a:rPr>
              <a:t>V roce 2004 bruselská konference na téma Seberegulace v mediaci, která vyústila v přijetí Evropského etického kodexu pro mediátory.</a:t>
            </a:r>
          </a:p>
          <a:p>
            <a:pPr algn="just">
              <a:lnSpc>
                <a:spcPct val="107000"/>
              </a:lnSpc>
              <a:spcAft>
                <a:spcPts val="800"/>
              </a:spcAft>
            </a:pPr>
            <a:r>
              <a:rPr lang="cs-CZ" sz="1800" dirty="0">
                <a:effectLst/>
                <a:latin typeface="Arial" panose="020B0604020202020204" pitchFamily="34" charset="0"/>
                <a:ea typeface="Calibri" panose="020F0502020204030204" pitchFamily="34" charset="0"/>
              </a:rPr>
              <a:t>Lze-li výše uvedeným dokumentům něco vyčítat, pak je to jejich povaha coby soft-</a:t>
            </a:r>
            <a:r>
              <a:rPr lang="cs-CZ" sz="1800" dirty="0" err="1">
                <a:effectLst/>
                <a:latin typeface="Arial" panose="020B0604020202020204" pitchFamily="34" charset="0"/>
                <a:ea typeface="Calibri" panose="020F0502020204030204" pitchFamily="34" charset="0"/>
              </a:rPr>
              <a:t>law</a:t>
            </a:r>
            <a:r>
              <a:rPr lang="cs-CZ" sz="1800" dirty="0">
                <a:effectLst/>
                <a:latin typeface="Arial" panose="020B0604020202020204" pitchFamily="34" charset="0"/>
                <a:ea typeface="Calibri" panose="020F0502020204030204" pitchFamily="34" charset="0"/>
              </a:rPr>
              <a:t>. Jakkoliv byly jejich cíle šlechetné, neposkytovaly do statečně závazný regulatorní standard.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xmlns="" id="{445F4DC7-6D7E-BB61-81DE-88DC7C174B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58442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D3EA20C-78A0-8999-F2D6-BF4EACFBA2AB}"/>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1679E9C5-7E12-BED5-6561-C04055D14ED7}"/>
              </a:ext>
            </a:extLst>
          </p:cNvPr>
          <p:cNvSpPr>
            <a:spLocks noGrp="1"/>
          </p:cNvSpPr>
          <p:nvPr>
            <p:ph type="ctrTitle"/>
          </p:nvPr>
        </p:nvSpPr>
        <p:spPr>
          <a:xfrm>
            <a:off x="1524000" y="1122363"/>
            <a:ext cx="9144000" cy="563824"/>
          </a:xfrm>
        </p:spPr>
        <p:txBody>
          <a:bodyPr>
            <a:normAutofit fontScale="90000"/>
          </a:bodyPr>
          <a:lstStyle/>
          <a:p>
            <a:r>
              <a:rPr lang="cs-CZ" sz="1800" b="1" dirty="0">
                <a:solidFill>
                  <a:srgbClr val="FF0000"/>
                </a:solidFill>
                <a:effectLst/>
                <a:latin typeface="Arial" panose="020B0604020202020204" pitchFamily="34" charset="0"/>
                <a:ea typeface="Calibri" panose="020F0502020204030204" pitchFamily="34" charset="0"/>
              </a:rPr>
              <a:t>Směrnice Evropského parlamentu a Rady 2008/52/ES o některých aspektech mediace </a:t>
            </a:r>
            <a:br>
              <a:rPr lang="cs-CZ" sz="1800" b="1" dirty="0">
                <a:solidFill>
                  <a:srgbClr val="FF0000"/>
                </a:solidFill>
                <a:effectLst/>
                <a:latin typeface="Arial" panose="020B0604020202020204" pitchFamily="34" charset="0"/>
                <a:ea typeface="Calibri" panose="020F0502020204030204" pitchFamily="34" charset="0"/>
              </a:rPr>
            </a:br>
            <a:r>
              <a:rPr lang="cs-CZ" sz="1800" b="1" dirty="0">
                <a:solidFill>
                  <a:srgbClr val="FF0000"/>
                </a:solidFill>
                <a:effectLst/>
                <a:latin typeface="Arial" panose="020B0604020202020204" pitchFamily="34" charset="0"/>
                <a:ea typeface="Calibri" panose="020F0502020204030204" pitchFamily="34" charset="0"/>
              </a:rPr>
              <a:t>v občanských a obchodních věcech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xmlns="" id="{5F8742B4-2516-61B9-05BB-4325E435CA4B}"/>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(2) Velký význam má zásada přístupu ke spravedlnosti a Evropská rada vyzvala na svém zasedání v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Tampere</a:t>
            </a:r>
            <a:r>
              <a:rPr lang="cs-CZ" sz="1800" dirty="0">
                <a:effectLst/>
                <a:latin typeface="Arial" panose="020B0604020202020204" pitchFamily="34" charset="0"/>
                <a:ea typeface="Calibri" panose="020F0502020204030204" pitchFamily="34" charset="0"/>
                <a:cs typeface="Times New Roman" panose="02020603050405020304" pitchFamily="18" charset="0"/>
              </a:rPr>
              <a:t> konaném ve dnech 15. a 16. října 1999 členské státy, aby na podporu lepšího přístupu ke spravedlnosti zavedly alternativní, mimosoudní řízení.</a:t>
            </a:r>
            <a:r>
              <a:rPr lang="cs-CZ" sz="1800" dirty="0">
                <a:solidFill>
                  <a:srgbClr val="333333"/>
                </a:solidFill>
                <a:effectLst/>
                <a:latin typeface="Arial" panose="020B060402020202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(3) V květnu roku 2000 Rada přijala závěry o alternativních metodách urovnávání sporů v občanských a obchodních věcech, v nichž prohlásila, že stanovení základních zásad v této oblasti je důležitým krokem, který umožní náležitý vývoj a fungování mimosoudních řízení za účelem urovnávání sporů v občanských a obchodních věcech s cílem zjednodušit a zlepšit přístup ke spravedlnosti.</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xmlns="" id="{C5695677-8749-818F-2D8E-F11A432244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13389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55C2497-3B35-4E49-DFC3-1993133419B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88E9170D-3623-F76C-1A35-F881FB01A9F9}"/>
              </a:ext>
            </a:extLst>
          </p:cNvPr>
          <p:cNvSpPr>
            <a:spLocks noGrp="1"/>
          </p:cNvSpPr>
          <p:nvPr>
            <p:ph type="ctrTitle"/>
          </p:nvPr>
        </p:nvSpPr>
        <p:spPr>
          <a:xfrm>
            <a:off x="1524000" y="1122363"/>
            <a:ext cx="9144000" cy="563824"/>
          </a:xfrm>
        </p:spPr>
        <p:txBody>
          <a:bodyPr>
            <a:normAutofit fontScale="90000"/>
          </a:bodyPr>
          <a:lstStyle/>
          <a:p>
            <a:r>
              <a:rPr lang="cs-CZ" sz="1800" b="1" dirty="0">
                <a:solidFill>
                  <a:srgbClr val="FF0000"/>
                </a:solidFill>
                <a:effectLst/>
                <a:latin typeface="Arial" panose="020B0604020202020204" pitchFamily="34" charset="0"/>
                <a:ea typeface="Calibri" panose="020F0502020204030204" pitchFamily="34" charset="0"/>
              </a:rPr>
              <a:t>Směrnice Evropského parlamentu a Rady 2008/52/ES o některých aspektech mediace </a:t>
            </a:r>
            <a:br>
              <a:rPr lang="cs-CZ" sz="1800" b="1" dirty="0">
                <a:solidFill>
                  <a:srgbClr val="FF0000"/>
                </a:solidFill>
                <a:effectLst/>
                <a:latin typeface="Arial" panose="020B0604020202020204" pitchFamily="34" charset="0"/>
                <a:ea typeface="Calibri" panose="020F0502020204030204" pitchFamily="34" charset="0"/>
              </a:rPr>
            </a:br>
            <a:r>
              <a:rPr lang="cs-CZ" sz="1800" b="1" dirty="0">
                <a:solidFill>
                  <a:srgbClr val="FF0000"/>
                </a:solidFill>
                <a:effectLst/>
                <a:latin typeface="Arial" panose="020B0604020202020204" pitchFamily="34" charset="0"/>
                <a:ea typeface="Calibri" panose="020F0502020204030204" pitchFamily="34" charset="0"/>
              </a:rPr>
              <a:t>v občanských a obchodních věcech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xmlns="" id="{315319DF-879B-2F97-C461-6009D97F273F}"/>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(4) V dubnu roku 2002 představila Komise zelenou knihu o alternativním řešení sporů v občanských a obchodních věcech, která obsahuje přehled současného stavu alternativních metod řešení sporů v Evropské unii a dala podnět k rozsáhlým konzultacím s členskými státy a zúčastněnými subjekty o možných opatřeních na podporu využívání mediace.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effectLst/>
                <a:latin typeface="Arial" panose="020B0604020202020204" pitchFamily="34" charset="0"/>
                <a:ea typeface="Times New Roman" panose="02020603050405020304" pitchFamily="18" charset="0"/>
              </a:rPr>
              <a:t>(6) </a:t>
            </a:r>
            <a:r>
              <a:rPr lang="cs-CZ" sz="1800" dirty="0">
                <a:solidFill>
                  <a:srgbClr val="333333"/>
                </a:solidFill>
                <a:effectLst/>
                <a:latin typeface="Arial" panose="020B0604020202020204" pitchFamily="34" charset="0"/>
                <a:ea typeface="Times New Roman" panose="02020603050405020304" pitchFamily="18" charset="0"/>
              </a:rPr>
              <a:t>Mediace může představovat nákladově efektivní a rychlé mimosoudní řešení sporů v občanských a obchodních věcech prostřednictvím řízení, která jsou přizpůsobena potřebám stran sporu. U dohod vyplývajících z mediace je větší pravděpodobnost, že budou dobrovolně dodržovány a že bude mezi stranami zachován přátelský a udržitelný vztah. Tyto výhody jsou ještě výraznější v situacích, které vykazují přeshraniční prvky.</a:t>
            </a:r>
            <a:endParaRPr lang="cs-CZ" sz="1800" dirty="0">
              <a:effectLst/>
              <a:latin typeface="Times New Roman" panose="02020603050405020304" pitchFamily="18" charset="0"/>
              <a:ea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xmlns="" id="{70184EBE-A2D8-FA15-B91F-C7744F5757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030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D997824-ACC8-2715-8F59-EFFF1BF62CD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01CCB5BC-5039-2294-5E7E-8367E18C3B70}"/>
              </a:ext>
            </a:extLst>
          </p:cNvPr>
          <p:cNvSpPr>
            <a:spLocks noGrp="1"/>
          </p:cNvSpPr>
          <p:nvPr>
            <p:ph type="ctrTitle"/>
          </p:nvPr>
        </p:nvSpPr>
        <p:spPr>
          <a:xfrm>
            <a:off x="1524000" y="1122363"/>
            <a:ext cx="9144000" cy="563824"/>
          </a:xfrm>
        </p:spPr>
        <p:txBody>
          <a:bodyPr>
            <a:normAutofit fontScale="90000"/>
          </a:bodyPr>
          <a:lstStyle/>
          <a:p>
            <a:r>
              <a:rPr lang="cs-CZ" sz="1800" b="1" dirty="0">
                <a:solidFill>
                  <a:srgbClr val="FF0000"/>
                </a:solidFill>
                <a:effectLst/>
                <a:latin typeface="Arial" panose="020B0604020202020204" pitchFamily="34" charset="0"/>
                <a:ea typeface="Calibri" panose="020F0502020204030204" pitchFamily="34" charset="0"/>
              </a:rPr>
              <a:t>Směrnice Evropského parlamentu a Rady 2008/52/ES o některých aspektech mediace </a:t>
            </a:r>
            <a:br>
              <a:rPr lang="cs-CZ" sz="1800" b="1" dirty="0">
                <a:solidFill>
                  <a:srgbClr val="FF0000"/>
                </a:solidFill>
                <a:effectLst/>
                <a:latin typeface="Arial" panose="020B0604020202020204" pitchFamily="34" charset="0"/>
                <a:ea typeface="Calibri" panose="020F0502020204030204" pitchFamily="34" charset="0"/>
              </a:rPr>
            </a:br>
            <a:r>
              <a:rPr lang="cs-CZ" sz="1800" b="1" dirty="0">
                <a:solidFill>
                  <a:srgbClr val="FF0000"/>
                </a:solidFill>
                <a:effectLst/>
                <a:latin typeface="Arial" panose="020B0604020202020204" pitchFamily="34" charset="0"/>
                <a:ea typeface="Calibri" panose="020F0502020204030204" pitchFamily="34" charset="0"/>
              </a:rPr>
              <a:t>v občanských a obchodních věcech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xmlns="" id="{6FC8D29B-3CA0-89C7-463B-F83092CF604C}"/>
              </a:ext>
            </a:extLst>
          </p:cNvPr>
          <p:cNvSpPr>
            <a:spLocks noGrp="1"/>
          </p:cNvSpPr>
          <p:nvPr>
            <p:ph type="subTitle" idx="1"/>
          </p:nvPr>
        </p:nvSpPr>
        <p:spPr>
          <a:xfrm>
            <a:off x="1524000" y="2189527"/>
            <a:ext cx="9144000" cy="3749879"/>
          </a:xfrm>
        </p:spPr>
        <p:txBody>
          <a:bodyPr>
            <a:normAutofit/>
          </a:bodyPr>
          <a:lstStyle/>
          <a:p>
            <a:pPr algn="just">
              <a:lnSpc>
                <a:spcPct val="150000"/>
              </a:lnSpc>
              <a:spcBef>
                <a:spcPts val="600"/>
              </a:spcBef>
            </a:pPr>
            <a:r>
              <a:rPr lang="cs-CZ" sz="1800" dirty="0">
                <a:solidFill>
                  <a:srgbClr val="333333"/>
                </a:solidFill>
                <a:effectLst/>
                <a:latin typeface="Arial" panose="020B0604020202020204" pitchFamily="34" charset="0"/>
                <a:ea typeface="Times New Roman" panose="02020603050405020304" pitchFamily="18" charset="0"/>
              </a:rPr>
              <a:t>(8)</a:t>
            </a:r>
            <a:r>
              <a:rPr lang="cs-CZ" sz="1800" dirty="0">
                <a:latin typeface="Times New Roman" panose="02020603050405020304" pitchFamily="18" charset="0"/>
                <a:ea typeface="Times New Roman" panose="02020603050405020304" pitchFamily="18" charset="0"/>
              </a:rPr>
              <a:t> </a:t>
            </a:r>
            <a:r>
              <a:rPr lang="cs-CZ" sz="1800" dirty="0">
                <a:solidFill>
                  <a:srgbClr val="333333"/>
                </a:solidFill>
                <a:effectLst/>
                <a:latin typeface="Arial" panose="020B0604020202020204" pitchFamily="34" charset="0"/>
                <a:ea typeface="Times New Roman" panose="02020603050405020304" pitchFamily="18" charset="0"/>
              </a:rPr>
              <a:t>Tato směrnice by se měla vztahovat pouze na mediaci v přeshraničních sporech, ale nic by nemělo bránit členským státům v tom, aby její ustanovení uplatňovaly i na vnitrostátní mediační řízení.</a:t>
            </a:r>
            <a:endParaRPr lang="cs-CZ" sz="1800" dirty="0">
              <a:effectLst/>
              <a:latin typeface="Times New Roman" panose="02020603050405020304" pitchFamily="18" charset="0"/>
              <a:ea typeface="Times New Roman" panose="02020603050405020304" pitchFamily="18" charset="0"/>
            </a:endParaRPr>
          </a:p>
          <a:p>
            <a:pPr algn="just">
              <a:lnSpc>
                <a:spcPct val="150000"/>
              </a:lnSpc>
              <a:spcBef>
                <a:spcPts val="600"/>
              </a:spcBef>
            </a:pPr>
            <a:endParaRPr lang="cs-CZ" sz="1800" dirty="0">
              <a:solidFill>
                <a:srgbClr val="333333"/>
              </a:solidFill>
              <a:effectLst/>
              <a:latin typeface="Arial" panose="020B0604020202020204" pitchFamily="34" charset="0"/>
              <a:ea typeface="Times New Roman" panose="02020603050405020304" pitchFamily="18" charset="0"/>
            </a:endParaRPr>
          </a:p>
          <a:p>
            <a:pPr algn="just">
              <a:lnSpc>
                <a:spcPct val="150000"/>
              </a:lnSpc>
              <a:spcBef>
                <a:spcPts val="600"/>
              </a:spcBef>
            </a:pPr>
            <a:r>
              <a:rPr lang="cs-CZ" sz="1800" dirty="0">
                <a:solidFill>
                  <a:srgbClr val="333333"/>
                </a:solidFill>
                <a:effectLst/>
                <a:latin typeface="Arial" panose="020B0604020202020204" pitchFamily="34" charset="0"/>
                <a:ea typeface="Times New Roman" panose="02020603050405020304" pitchFamily="18" charset="0"/>
              </a:rPr>
              <a:t>(9)</a:t>
            </a:r>
            <a:endParaRPr lang="cs-CZ" sz="1800" dirty="0">
              <a:effectLst/>
              <a:latin typeface="Times New Roman" panose="02020603050405020304" pitchFamily="18" charset="0"/>
              <a:ea typeface="Times New Roman" panose="02020603050405020304" pitchFamily="18" charset="0"/>
            </a:endParaRPr>
          </a:p>
          <a:p>
            <a:pPr algn="just">
              <a:lnSpc>
                <a:spcPct val="150000"/>
              </a:lnSpc>
              <a:spcBef>
                <a:spcPts val="600"/>
              </a:spcBef>
              <a:spcAft>
                <a:spcPts val="800"/>
              </a:spcAft>
            </a:pPr>
            <a:r>
              <a:rPr lang="cs-CZ"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Tato směrnice by neměla nijak bránit používání moderních komunikačních technologií v mediačním řízení.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xmlns="" id="{2CC085A3-7CB5-28AD-2593-B0E5FF6B5C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5909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Přítomnost odborníka a povaha konfliktu</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2189527"/>
            <a:ext cx="9144000" cy="3749879"/>
          </a:xfrm>
        </p:spPr>
        <p:txBody>
          <a:bodyPr>
            <a:normAutofit/>
          </a:bodyPr>
          <a:lstStyle/>
          <a:p>
            <a:pPr algn="just"/>
            <a:endParaRPr lang="cs-CZ" dirty="0"/>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ázek 4">
            <a:extLst>
              <a:ext uri="{FF2B5EF4-FFF2-40B4-BE49-F238E27FC236}">
                <a16:creationId xmlns:a16="http://schemas.microsoft.com/office/drawing/2014/main" xmlns="" id="{FEDC690B-8E44-2D68-EEAE-63388EF36B79}"/>
              </a:ext>
            </a:extLst>
          </p:cNvPr>
          <p:cNvPicPr>
            <a:picLocks noChangeAspect="1"/>
          </p:cNvPicPr>
          <p:nvPr/>
        </p:nvPicPr>
        <p:blipFill>
          <a:blip r:embed="rId3"/>
          <a:stretch>
            <a:fillRect/>
          </a:stretch>
        </p:blipFill>
        <p:spPr>
          <a:xfrm>
            <a:off x="2923409" y="1707037"/>
            <a:ext cx="5760720" cy="4876800"/>
          </a:xfrm>
          <a:prstGeom prst="rect">
            <a:avLst/>
          </a:prstGeom>
        </p:spPr>
      </p:pic>
    </p:spTree>
    <p:extLst>
      <p:ext uri="{BB962C8B-B14F-4D97-AF65-F5344CB8AC3E}">
        <p14:creationId xmlns:p14="http://schemas.microsoft.com/office/powerpoint/2010/main" val="12450211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128B215-5AD4-2F59-97C2-49956F442E2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E12B9674-36B0-96DC-241C-89AA8A121D32}"/>
              </a:ext>
            </a:extLst>
          </p:cNvPr>
          <p:cNvSpPr>
            <a:spLocks noGrp="1"/>
          </p:cNvSpPr>
          <p:nvPr>
            <p:ph type="ctrTitle"/>
          </p:nvPr>
        </p:nvSpPr>
        <p:spPr>
          <a:xfrm>
            <a:off x="1524000" y="1122363"/>
            <a:ext cx="9144000" cy="563824"/>
          </a:xfrm>
        </p:spPr>
        <p:txBody>
          <a:bodyPr>
            <a:normAutofit fontScale="90000"/>
          </a:bodyPr>
          <a:lstStyle/>
          <a:p>
            <a:r>
              <a:rPr lang="cs-CZ" sz="1800" b="1" dirty="0">
                <a:solidFill>
                  <a:srgbClr val="FF0000"/>
                </a:solidFill>
                <a:effectLst/>
                <a:latin typeface="Arial" panose="020B0604020202020204" pitchFamily="34" charset="0"/>
                <a:ea typeface="Calibri" panose="020F0502020204030204" pitchFamily="34" charset="0"/>
              </a:rPr>
              <a:t>Směrnice Evropského parlamentu a Rady 2008/52/ES o některých aspektech mediace </a:t>
            </a:r>
            <a:br>
              <a:rPr lang="cs-CZ" sz="1800" b="1" dirty="0">
                <a:solidFill>
                  <a:srgbClr val="FF0000"/>
                </a:solidFill>
                <a:effectLst/>
                <a:latin typeface="Arial" panose="020B0604020202020204" pitchFamily="34" charset="0"/>
                <a:ea typeface="Calibri" panose="020F0502020204030204" pitchFamily="34" charset="0"/>
              </a:rPr>
            </a:br>
            <a:r>
              <a:rPr lang="cs-CZ" sz="1800" b="1" dirty="0">
                <a:solidFill>
                  <a:srgbClr val="FF0000"/>
                </a:solidFill>
                <a:effectLst/>
                <a:latin typeface="Arial" panose="020B0604020202020204" pitchFamily="34" charset="0"/>
                <a:ea typeface="Calibri" panose="020F0502020204030204" pitchFamily="34" charset="0"/>
              </a:rPr>
              <a:t>v občanských a obchodních věcech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xmlns="" id="{322AE49C-5049-8D5E-7BD1-675F7237511E}"/>
              </a:ext>
            </a:extLst>
          </p:cNvPr>
          <p:cNvSpPr>
            <a:spLocks noGrp="1"/>
          </p:cNvSpPr>
          <p:nvPr>
            <p:ph type="subTitle" idx="1"/>
          </p:nvPr>
        </p:nvSpPr>
        <p:spPr>
          <a:xfrm>
            <a:off x="1524000" y="2189527"/>
            <a:ext cx="9144000" cy="3749879"/>
          </a:xfrm>
        </p:spPr>
        <p:txBody>
          <a:bodyPr>
            <a:normAutofit fontScale="92500" lnSpcReduction="20000"/>
          </a:bodyPr>
          <a:lstStyle/>
          <a:p>
            <a:pPr algn="just">
              <a:lnSpc>
                <a:spcPct val="150000"/>
              </a:lnSpc>
              <a:spcBef>
                <a:spcPts val="600"/>
              </a:spcBef>
              <a:spcAft>
                <a:spcPts val="800"/>
              </a:spcAft>
            </a:pPr>
            <a:r>
              <a:rPr lang="cs-CZ"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(10) Tato směrnice by se měla vztahovat na řízení, v němž dvě nebo více stran přeshraničního sporu samy dobrovolně usilují o urovnání svého sporu s pomocí mediátora. Měla by se vztahovat na občanské a obchodní věci. Neměla by se však vztahovat na práva a povinnosti, o kterých strany nemohou podle rozhodného práva rozhodnout samy. Taková práva a povinnosti jsou zvláště časté v rodinném a pracovním právu.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800"/>
              </a:spcAft>
            </a:pPr>
            <a:r>
              <a:rPr lang="cs-CZ"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(13) Mediace podle této směrnice by měla být dobrovolným řízením v tom smyslu, že strany sporu za ně samy odpovídají, mohou je organizovat podle svého uvážení a kdykoli je mohou ukončit. Soudy by však podle vnitrostátního práva měly mít možnost stanovit pro mediační řízení lhůty. Navíc by soudy měly mít možnost v případech, kdy je to vhodné, upozornit strany sporu na možnost mediace.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xmlns="" id="{5562E38C-AEFE-9B5D-9BB1-E6F231892F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152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5CE501B-255F-6E7C-06AC-E6204834749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6C6EBEFD-4DA6-DA51-0D78-B56E16DE552F}"/>
              </a:ext>
            </a:extLst>
          </p:cNvPr>
          <p:cNvSpPr>
            <a:spLocks noGrp="1"/>
          </p:cNvSpPr>
          <p:nvPr>
            <p:ph type="ctrTitle"/>
          </p:nvPr>
        </p:nvSpPr>
        <p:spPr>
          <a:xfrm>
            <a:off x="1524000" y="1122363"/>
            <a:ext cx="9144000" cy="563824"/>
          </a:xfrm>
        </p:spPr>
        <p:txBody>
          <a:bodyPr>
            <a:normAutofit fontScale="90000"/>
          </a:bodyPr>
          <a:lstStyle/>
          <a:p>
            <a:r>
              <a:rPr lang="cs-CZ" sz="1800" b="1" dirty="0">
                <a:solidFill>
                  <a:srgbClr val="FF0000"/>
                </a:solidFill>
                <a:effectLst/>
                <a:latin typeface="Arial" panose="020B0604020202020204" pitchFamily="34" charset="0"/>
                <a:ea typeface="Calibri" panose="020F0502020204030204" pitchFamily="34" charset="0"/>
              </a:rPr>
              <a:t>Směrnice Evropského parlamentu a Rady 2008/52/ES o některých aspektech mediace </a:t>
            </a:r>
            <a:br>
              <a:rPr lang="cs-CZ" sz="1800" b="1" dirty="0">
                <a:solidFill>
                  <a:srgbClr val="FF0000"/>
                </a:solidFill>
                <a:effectLst/>
                <a:latin typeface="Arial" panose="020B0604020202020204" pitchFamily="34" charset="0"/>
                <a:ea typeface="Calibri" panose="020F0502020204030204" pitchFamily="34" charset="0"/>
              </a:rPr>
            </a:br>
            <a:r>
              <a:rPr lang="cs-CZ" sz="1800" b="1" dirty="0">
                <a:solidFill>
                  <a:srgbClr val="FF0000"/>
                </a:solidFill>
                <a:effectLst/>
                <a:latin typeface="Arial" panose="020B0604020202020204" pitchFamily="34" charset="0"/>
                <a:ea typeface="Calibri" panose="020F0502020204030204" pitchFamily="34" charset="0"/>
              </a:rPr>
              <a:t>v občanských a obchodních věcech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xmlns="" id="{3CF01E59-C5B3-CDBB-0DDA-261A5DD44FCC}"/>
              </a:ext>
            </a:extLst>
          </p:cNvPr>
          <p:cNvSpPr>
            <a:spLocks noGrp="1"/>
          </p:cNvSpPr>
          <p:nvPr>
            <p:ph type="subTitle" idx="1"/>
          </p:nvPr>
        </p:nvSpPr>
        <p:spPr>
          <a:xfrm>
            <a:off x="1524000" y="2189527"/>
            <a:ext cx="9144000" cy="3749879"/>
          </a:xfrm>
        </p:spPr>
        <p:txBody>
          <a:bodyPr>
            <a:normAutofit/>
          </a:bodyPr>
          <a:lstStyle/>
          <a:p>
            <a:pPr algn="just">
              <a:lnSpc>
                <a:spcPct val="150000"/>
              </a:lnSpc>
              <a:spcBef>
                <a:spcPts val="600"/>
              </a:spcBef>
              <a:spcAft>
                <a:spcPts val="800"/>
              </a:spcAft>
            </a:pPr>
            <a:r>
              <a:rPr lang="cs-CZ"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(16) Pro zajištění vzájemné důvěry, pokud jde o důvěrnost, o vliv na promlčení a prekluzi a o uznávání a výkon dohod vyplývajících z mediace, by členské státy měly veškerými prostředky, které považují za vhodné, podporovat odbornou přípravu mediátorů a zavádění účinných mechanismů kontroly kvality poskytovaných mediačních služeb.</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800"/>
              </a:spcAft>
            </a:pPr>
            <a:r>
              <a:rPr lang="cs-CZ"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(23) V mediačním řízení je důležitá důvěrnost, a tato směrnice by proto měla stanovit minimální stupeň slučitelnosti pravidel občanského práva procesního, pokud jde o způsob, jak chránit důvěrnost mediace ve všech následných občanských a obchodních soudních či rozhodčích řízeních.</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xmlns="" id="{64571946-D0B9-43D3-4D29-DAF2EC4946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48512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1FB1D7CA-EF3C-2A0E-4CE8-84FCE1428487}"/>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D7F5FB51-6B3B-D1A9-C3DF-28A179438D87}"/>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latin typeface="Arial" panose="020B0604020202020204" pitchFamily="34" charset="0"/>
                <a:ea typeface="Calibri" panose="020F0502020204030204" pitchFamily="34" charset="0"/>
                <a:cs typeface="Arial" panose="020B0604020202020204" pitchFamily="34" charset="0"/>
              </a:rPr>
              <a:t>Cíle směrnice</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xmlns="" id="{1DBA7882-F4F8-1FC6-0CF6-9005785BC298}"/>
              </a:ext>
            </a:extLst>
          </p:cNvPr>
          <p:cNvSpPr>
            <a:spLocks noGrp="1"/>
          </p:cNvSpPr>
          <p:nvPr>
            <p:ph type="subTitle" idx="1"/>
          </p:nvPr>
        </p:nvSpPr>
        <p:spPr>
          <a:xfrm>
            <a:off x="1524000" y="1847655"/>
            <a:ext cx="9144000" cy="4421170"/>
          </a:xfrm>
        </p:spPr>
        <p:txBody>
          <a:bodyPr>
            <a:normAutofit fontScale="92500"/>
          </a:bodyPr>
          <a:lstStyle/>
          <a:p>
            <a:pPr marL="342900" indent="-342900" algn="just">
              <a:lnSpc>
                <a:spcPct val="150000"/>
              </a:lnSpc>
              <a:spcBef>
                <a:spcPts val="600"/>
              </a:spcBef>
              <a:spcAft>
                <a:spcPts val="800"/>
              </a:spcAft>
              <a:buAutoNum type="arabicPeriod"/>
            </a:pPr>
            <a:r>
              <a:rPr lang="cs-CZ" sz="1800" dirty="0">
                <a:latin typeface="Calibri" panose="020F0502020204030204" pitchFamily="34" charset="0"/>
                <a:ea typeface="Calibri" panose="020F0502020204030204" pitchFamily="34" charset="0"/>
                <a:cs typeface="Times New Roman" panose="02020603050405020304" pitchFamily="18" charset="0"/>
              </a:rPr>
              <a:t>U</a:t>
            </a:r>
            <a:r>
              <a:rPr lang="cs-CZ" sz="1800" dirty="0">
                <a:effectLst/>
                <a:latin typeface="Calibri" panose="020F0502020204030204" pitchFamily="34" charset="0"/>
                <a:ea typeface="Calibri" panose="020F0502020204030204" pitchFamily="34" charset="0"/>
                <a:cs typeface="Times New Roman" panose="02020603050405020304" pitchFamily="18" charset="0"/>
              </a:rPr>
              <a:t>snadnit přístup k alternativním metodám řešení sporů. </a:t>
            </a:r>
            <a:endParaRPr lang="cs-CZ" sz="1800" dirty="0">
              <a:solidFill>
                <a:srgbClr val="333333"/>
              </a:solidFill>
              <a:latin typeface="Arial" panose="020B0604020202020204" pitchFamily="34" charset="0"/>
              <a:ea typeface="Calibri" panose="020F0502020204030204" pitchFamily="34" charset="0"/>
              <a:cs typeface="Times New Roman" panose="02020603050405020304" pitchFamily="18" charset="0"/>
            </a:endParaRPr>
          </a:p>
          <a:p>
            <a:pPr marL="342900" indent="-342900" algn="just">
              <a:lnSpc>
                <a:spcPct val="150000"/>
              </a:lnSpc>
              <a:spcBef>
                <a:spcPts val="600"/>
              </a:spcBef>
              <a:spcAft>
                <a:spcPts val="800"/>
              </a:spcAft>
              <a:buAutoNum type="arabicPeriod"/>
            </a:pPr>
            <a:r>
              <a:rPr lang="cs-CZ" sz="1800" dirty="0">
                <a:latin typeface="Calibri" panose="020F0502020204030204" pitchFamily="34" charset="0"/>
                <a:ea typeface="Calibri" panose="020F0502020204030204" pitchFamily="34" charset="0"/>
                <a:cs typeface="Times New Roman" panose="02020603050405020304" pitchFamily="18" charset="0"/>
              </a:rPr>
              <a:t>P</a:t>
            </a:r>
            <a:r>
              <a:rPr lang="cs-CZ" sz="1800" dirty="0">
                <a:effectLst/>
                <a:latin typeface="Calibri" panose="020F0502020204030204" pitchFamily="34" charset="0"/>
                <a:ea typeface="Calibri" panose="020F0502020204030204" pitchFamily="34" charset="0"/>
                <a:cs typeface="Times New Roman" panose="02020603050405020304" pitchFamily="18" charset="0"/>
              </a:rPr>
              <a:t>odporovat smírné řešení sporů.</a:t>
            </a:r>
          </a:p>
          <a:p>
            <a:pPr marL="342900" indent="-342900" algn="just">
              <a:lnSpc>
                <a:spcPct val="150000"/>
              </a:lnSpc>
              <a:spcBef>
                <a:spcPts val="600"/>
              </a:spcBef>
              <a:spcAft>
                <a:spcPts val="800"/>
              </a:spcAft>
              <a:buAutoNum type="arabicPeriod"/>
            </a:pPr>
            <a:endParaRPr lang="cs-CZ"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Těchto cílů mělo být dosaženo zejména podporou využívání mediace a zajištěním vyváženého vztahu mezi mediací a soudním řízením. Tomu měly pomoci dílčí doporučení týkající se uplatňování ustanovení i pro řešení vnitrostátních sporů, umožnění soudům odkázat účastníky řízení na mediaci, zakotvení informačních setkání s mediátory, organizace výcviků a vzdělávání mediátorů, používání kodexů chování mediátorů a šíření informací o mediaci mezi širokou veřejnost. </a:t>
            </a:r>
            <a:endParaRPr lang="cs-CZ"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Směrnice nestanoví povinnosti k procesu.</a:t>
            </a:r>
          </a:p>
          <a:p>
            <a:pPr algn="just">
              <a:lnSpc>
                <a:spcPct val="150000"/>
              </a:lnSpc>
              <a:spcBef>
                <a:spcPts val="600"/>
              </a:spcBef>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50000"/>
              </a:lnSpc>
              <a:spcBef>
                <a:spcPts val="600"/>
              </a:spcBef>
              <a:spcAft>
                <a:spcPts val="800"/>
              </a:spcAft>
              <a:buAutoNum type="arabicPeriod"/>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xmlns="" id="{F8B76A7A-7B80-2F44-B170-AE2F567CFC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49817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C63B8D5-DC17-DA16-9F81-B76EC8ED1CC0}"/>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FE27A3CC-ED0E-B85C-2BD7-5CC45B882969}"/>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latin typeface="Arial" panose="020B0604020202020204" pitchFamily="34" charset="0"/>
                <a:ea typeface="Calibri" panose="020F0502020204030204" pitchFamily="34" charset="0"/>
                <a:cs typeface="Arial" panose="020B0604020202020204" pitchFamily="34" charset="0"/>
              </a:rPr>
              <a:t>Česká právní úprava</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xmlns="" id="{E5C6F4A8-7BED-194F-3DC7-64DF8ADDACCE}"/>
              </a:ext>
            </a:extLst>
          </p:cNvPr>
          <p:cNvSpPr>
            <a:spLocks noGrp="1"/>
          </p:cNvSpPr>
          <p:nvPr>
            <p:ph type="subTitle" idx="1"/>
          </p:nvPr>
        </p:nvSpPr>
        <p:spPr>
          <a:xfrm>
            <a:off x="1524000" y="2189527"/>
            <a:ext cx="9144000" cy="3749879"/>
          </a:xfrm>
        </p:spPr>
        <p:txBody>
          <a:bodyPr>
            <a:normAutofit fontScale="92500" lnSpcReduction="20000"/>
          </a:bodyPr>
          <a:lstStyle/>
          <a:p>
            <a:pPr algn="just">
              <a:lnSpc>
                <a:spcPct val="150000"/>
              </a:lnSpc>
              <a:spcBef>
                <a:spcPts val="600"/>
              </a:spcBef>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V první řadě směrnice doporučila možnost soudu, u kterého je podána žaloba, ve vhodných případech vyzvat strany, aby k řešení sporu využily mediaci. Vedle toho soud také může vyzvat strany k tomu, aby se zúčastnily informativního setkání s mediátorem, na jehož základě strany mohou možnost mediace zvážit. Český zákonodárce přejal obě tyto možnosti do občanského soudního řádu, kde se již zmíněný institut nařízeného setkání se zapsaným mediátorem nachází v § 100 odst. 2 OSŘ. Podle § 99 odst. 1 OSŘ může také soudce pouze upozornit na možnost využití mediace v případě, že je to vhodné s ohledem na povahu projednávané věci. V důsledku implementace tohoto článku tak byl učiněn zásadní krok pro profesionalizaci mediace v ČR, fakticky totiž došlo k za členění mediace do justičního systému, díky čemuž jsou zahlcené justici poskytnuty nástroje k alespoň částečné distribuci některých případů do rychlejšího a efektivnějšího procesu.</a:t>
            </a:r>
          </a:p>
          <a:p>
            <a:pPr algn="just">
              <a:lnSpc>
                <a:spcPct val="150000"/>
              </a:lnSpc>
              <a:spcBef>
                <a:spcPts val="600"/>
              </a:spcBef>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xmlns="" id="{0B472A6E-224D-B25C-0230-0E62DB2A7E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92043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6E4A555-0A28-0182-A7C0-87EFD4C49CB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B8932078-7107-35C1-26EF-06D58346D039}"/>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latin typeface="Arial" panose="020B0604020202020204" pitchFamily="34" charset="0"/>
                <a:ea typeface="Calibri" panose="020F0502020204030204" pitchFamily="34" charset="0"/>
                <a:cs typeface="Arial" panose="020B0604020202020204" pitchFamily="34" charset="0"/>
              </a:rPr>
              <a:t>Nedostatky implementace v česká právní úpravě</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xmlns="" id="{003E85A4-1347-C791-89D2-DCE066517A66}"/>
              </a:ext>
            </a:extLst>
          </p:cNvPr>
          <p:cNvSpPr>
            <a:spLocks noGrp="1"/>
          </p:cNvSpPr>
          <p:nvPr>
            <p:ph type="subTitle" idx="1"/>
          </p:nvPr>
        </p:nvSpPr>
        <p:spPr>
          <a:xfrm>
            <a:off x="1524000" y="2189527"/>
            <a:ext cx="9144000" cy="3749879"/>
          </a:xfrm>
        </p:spPr>
        <p:txBody>
          <a:bodyPr>
            <a:normAutofit fontScale="92500"/>
          </a:bodyPr>
          <a:lstStyle/>
          <a:p>
            <a:pPr algn="just">
              <a:lnSpc>
                <a:spcPct val="150000"/>
              </a:lnSpc>
              <a:spcBef>
                <a:spcPts val="600"/>
              </a:spcBef>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Článek 9 Směrnice se dotýká problematiky informování veřejnosti o mediaci jako alternativním způsobu řešení sporů. Požaduje, aby členské státy zajistily svými informačními prostředky kampaň, která by vy světlila, jak kontaktovat mediátory nebo organizace poskytující mediační služby a aby podpořily i poskytovatele právních služeb, kteří by o této možnosti své klienty informovaly. </a:t>
            </a:r>
          </a:p>
          <a:p>
            <a:pPr algn="just">
              <a:lnSpc>
                <a:spcPct val="150000"/>
              </a:lnSpc>
              <a:spcBef>
                <a:spcPts val="600"/>
              </a:spcBef>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Požadavky na kvalitu mediace vymezuje čl. 4 Směrnice o mediaci, který upravuje povinnost členských států dle svého uvážení vhodně podporovat nejen mediaci jako takovou, ale i její kvality, a to např. zaváděním etických kodexů, vytvářením organizací na podporu mediace či stanovením jiných mechanismů kontroly a kvality mediačních služeb. Stejně tak čl. 4 požaduje podporu vzdělávání mediátora, a to jak počáteční, tak průběžné.</a:t>
            </a:r>
          </a:p>
        </p:txBody>
      </p:sp>
      <p:pic>
        <p:nvPicPr>
          <p:cNvPr id="4" name="Picture 2" descr="slapznak2">
            <a:extLst>
              <a:ext uri="{FF2B5EF4-FFF2-40B4-BE49-F238E27FC236}">
                <a16:creationId xmlns:a16="http://schemas.microsoft.com/office/drawing/2014/main" xmlns="" id="{AC3FEB0D-190F-7B9C-2F8A-862B051A72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18028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7A73555-55FC-7930-314B-F37DBED8844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672628CA-C5AA-583C-38DD-AE848C992F04}"/>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latin typeface="Arial" panose="020B0604020202020204" pitchFamily="34" charset="0"/>
                <a:ea typeface="Calibri" panose="020F0502020204030204" pitchFamily="34" charset="0"/>
                <a:cs typeface="Arial" panose="020B0604020202020204" pitchFamily="34" charset="0"/>
              </a:rPr>
              <a:t>Nedostatky implementace v česká právní úpravě</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xmlns="" id="{1C22DA9A-1008-0E67-1EC2-625E603BB45B}"/>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Stejně problematická je v kontextu tohoto článku i otázka vzdělávání mediátorů, a to dokonce ve většině právních řádů členských států. Česká republika se k této otázce staví velmi zdrženlivě a v zákoně o mediaci tak není požadováno pro zápis do seznamu mediátorů žádné absolvované školení, obecným požadavkem je pouze ukončené magisterské vysokoškolské vzdělání. Pokud jde o následné vzdělání,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ZoM</a:t>
            </a:r>
            <a:r>
              <a:rPr lang="cs-CZ" sz="1800" dirty="0">
                <a:effectLst/>
                <a:latin typeface="Calibri" panose="020F0502020204030204" pitchFamily="34" charset="0"/>
                <a:ea typeface="Calibri" panose="020F0502020204030204" pitchFamily="34" charset="0"/>
                <a:cs typeface="Times New Roman" panose="02020603050405020304" pitchFamily="18" charset="0"/>
              </a:rPr>
              <a:t> v tomto směru pouze stanoví, že jsou mediátoři povinni se následně vzdělávat, nestanoví však žádná konkrétní pravidla, rozsah ani formu tohoto vzdělávání. Alarmující je také absence jakékoliv sankce za nedodržení této po vinnosti. Přestože v ČR máme tzv. mediátorské organizace, které následné vzdělávání nabízí, všechny jsou postaveny na principu dobro volné účasti. Většina mediátorů navíc preferuje sebevzdělávání.</a:t>
            </a:r>
          </a:p>
        </p:txBody>
      </p:sp>
      <p:pic>
        <p:nvPicPr>
          <p:cNvPr id="4" name="Picture 2" descr="slapznak2">
            <a:extLst>
              <a:ext uri="{FF2B5EF4-FFF2-40B4-BE49-F238E27FC236}">
                <a16:creationId xmlns:a16="http://schemas.microsoft.com/office/drawing/2014/main" xmlns="" id="{3D91D298-51F7-349B-0562-4BBAAC0ACD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2200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5622189-A203-6B99-D990-D81D3389D24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9BFC469E-92C3-5C70-7376-D374C0CB50DD}"/>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latin typeface="Arial" panose="020B0604020202020204" pitchFamily="34" charset="0"/>
                <a:ea typeface="Calibri" panose="020F0502020204030204" pitchFamily="34" charset="0"/>
                <a:cs typeface="Arial" panose="020B0604020202020204" pitchFamily="34" charset="0"/>
              </a:rPr>
              <a:t>Nedostatky implementace v česká právní úpravě</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xmlns="" id="{E3908BED-C331-E4B4-DE6F-0510AE82DEDA}"/>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Ze studie Evropského parlamentu, v rámci které bylo provedeno dotazníkové šetření mezi 816 experty z EU, vyplynulo, že nedostatečné výsledky působení směrnice jsou způsobeny nedostatečnou transpozicí směrnice do právních řádů členských států a všeobecnou absencí motivačních a propagačních nástrojů, které by vedly k vyššímu využívání mediace, a to skoro ve všech členských státech.</a:t>
            </a:r>
          </a:p>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V tomto kontextu se velmi inspirativní jeví propagační kampaň mediace v Polsku, jež byla uspořádaná v letech 2011–2012 polským ministerstvem spravedlnosti. Informace o mediaci byly veřejnosti předávány prostřednictvím rozhlasového vysílání, billboardů, letáků či plakátů. V televizi byly dokonce vysílány samostatné programy o mediaci.</a:t>
            </a: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xmlns="" id="{23CB6773-38E0-734F-558A-83AC3B71DE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97706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A7BEEFBB-AD83-7564-BA3C-F86670C5642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460F02BF-1C53-E141-C2CD-28D78B060C74}"/>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latin typeface="Arial" panose="020B0604020202020204" pitchFamily="34" charset="0"/>
                <a:ea typeface="Calibri" panose="020F0502020204030204" pitchFamily="34" charset="0"/>
                <a:cs typeface="Arial" panose="020B0604020202020204" pitchFamily="34" charset="0"/>
              </a:rPr>
              <a:t>Nedostatky implementace v česká právní úpravě</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xmlns="" id="{4B4E4F14-C5E4-83B9-9204-EE6DE5947184}"/>
              </a:ext>
            </a:extLst>
          </p:cNvPr>
          <p:cNvSpPr>
            <a:spLocks noGrp="1"/>
          </p:cNvSpPr>
          <p:nvPr>
            <p:ph type="subTitle" idx="1"/>
          </p:nvPr>
        </p:nvSpPr>
        <p:spPr>
          <a:xfrm>
            <a:off x="1524000" y="2189527"/>
            <a:ext cx="9144000" cy="3749879"/>
          </a:xfrm>
        </p:spPr>
        <p:txBody>
          <a:bodyPr>
            <a:normAutofit fontScale="92500" lnSpcReduction="20000"/>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Množství informací o mediaci v českém prostředí lze považovat za nedostatečné, jak již vyplynulo z výše uvedených studií a průzkumů mezi odborníky a dále z průzkumu Holé a Urbanové z roku 2020, kdy na otázku „Co je podle Vás mediace?“ dokázalo odpovědět pouhých 34 % respondentů (je pak otázkou, kolik z nich hádalo) a zbylí buď odpověděli špatně, nebo neznali odpověď. Mnohem horší pak byly výsledky ohledně informovanosti o dílčích skutečnostech týkajících se mediace. Ze stejného průzkumu pak vyplývá, že soudci nepříliš často využívají svěřenou pravomoc k nařízení prvního setkání s mediátorem.</a:t>
            </a:r>
          </a:p>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Kvalitou výkonu mediace (kromě dalších článků) se zabývá zpráva Ev ropského parlamentu z roku 2017, která zhodnocuje provádění Směrnice o mediaci v členských státech EU (dále jen „zpráva EP“). Zpráva EP v kontextu kvality mediace řadí Českou republiku mezi 18 členských států, které zajistily závazné mechanismy kontroly kvality výkonu mediace. V tomto směru tedy zpráva spatřuje určité částečné naplnění článku 4. Dále ale ze zprávy EP vychází, že 19 členských států vyžaduje vypracování a dodržování kodexů chování mediátorů, 17 členských států také podporuje či právně upravuje odborné vzdělávání. Mezi tyto státy však Česká republika nespadá.</a:t>
            </a: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xmlns="" id="{F0E6EBB3-8424-9758-AA10-4559A843FB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22478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9ED2697-AF99-3FFB-DE53-1BE101ECC512}"/>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4F99EFA7-F829-0FD5-C805-D2257DB77D02}"/>
              </a:ext>
            </a:extLst>
          </p:cNvPr>
          <p:cNvSpPr>
            <a:spLocks noGrp="1"/>
          </p:cNvSpPr>
          <p:nvPr>
            <p:ph type="ctrTitle"/>
          </p:nvPr>
        </p:nvSpPr>
        <p:spPr>
          <a:xfrm>
            <a:off x="1524000" y="1122363"/>
            <a:ext cx="9144000" cy="563824"/>
          </a:xfrm>
        </p:spPr>
        <p:txBody>
          <a:bodyPr>
            <a:normAutofit/>
          </a:bodyPr>
          <a:lstStyle/>
          <a:p>
            <a:r>
              <a:rPr lang="cs-CZ" sz="18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Moffitův</a:t>
            </a:r>
            <a:r>
              <a:rPr lang="cs-CZ"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systém čtyř mechanismů k zajišťování kvality jakékoliv profese</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xmlns="" id="{D122B932-1181-398E-9568-CB889FD62CC0}"/>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Michael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Moffitt</a:t>
            </a:r>
            <a:r>
              <a:rPr lang="cs-CZ" sz="1800" dirty="0">
                <a:effectLst/>
                <a:latin typeface="Calibri" panose="020F0502020204030204" pitchFamily="34" charset="0"/>
                <a:ea typeface="Calibri" panose="020F0502020204030204" pitchFamily="34" charset="0"/>
                <a:cs typeface="Times New Roman" panose="02020603050405020304" pitchFamily="18" charset="0"/>
              </a:rPr>
              <a:t> vymezil ve své publikaci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four</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ways</a:t>
            </a:r>
            <a:r>
              <a:rPr lang="cs-CZ" sz="1800" dirty="0">
                <a:effectLst/>
                <a:latin typeface="Calibri" panose="020F0502020204030204" pitchFamily="34" charset="0"/>
                <a:ea typeface="Calibri" panose="020F0502020204030204" pitchFamily="34" charset="0"/>
                <a:cs typeface="Times New Roman" panose="02020603050405020304" pitchFamily="18" charset="0"/>
              </a:rPr>
              <a:t> to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assure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me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diator</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quality</a:t>
            </a:r>
            <a:r>
              <a:rPr lang="cs-CZ" sz="1800" dirty="0">
                <a:effectLst/>
                <a:latin typeface="Calibri" panose="020F0502020204030204" pitchFamily="34" charset="0"/>
                <a:ea typeface="Calibri" panose="020F0502020204030204" pitchFamily="34" charset="0"/>
                <a:cs typeface="Times New Roman" panose="02020603050405020304" pitchFamily="18" charset="0"/>
              </a:rPr>
              <a:t> čtyři mechanismy zajištění kvality aplikovatelné na jakoukoliv profesi. Tyto mechanismy rozdělil na veřejné a soukromé, a to podle toho, zda vychází z aktivity státu nebo soukromého sektoru, a dále na předběžné a následné.</a:t>
            </a:r>
          </a:p>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Těmito mechanismy jsou: veřejný předběžný mechanismus, veřejný následný mechanismus, soukromý předběžný mechanismus a soukromý následný mechanismus.</a:t>
            </a: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xmlns="" id="{EEE79757-6DE7-A781-05E5-EFDD18833D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09780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F1FB70E-F2C8-3074-C539-D53F932DE0F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378DC5D1-5625-390B-49FD-9A440C9F7985}"/>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Veřejný předběžný mechanismus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xmlns="" id="{66EA11AC-D2AA-F5C4-CCAD-720EB8F6309D}"/>
              </a:ext>
            </a:extLst>
          </p:cNvPr>
          <p:cNvSpPr>
            <a:spLocks noGrp="1"/>
          </p:cNvSpPr>
          <p:nvPr>
            <p:ph type="subTitle" idx="1"/>
          </p:nvPr>
        </p:nvSpPr>
        <p:spPr>
          <a:xfrm>
            <a:off x="1524000" y="2189527"/>
            <a:ext cx="9144000" cy="3749879"/>
          </a:xfrm>
        </p:spPr>
        <p:txBody>
          <a:bodyPr>
            <a:normAutofit fontScale="92500" lnSpcReduction="20000"/>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V průběhu let se mezi některými odborníky vyčlenil silný názor, že mediátor by měl mít právnické vzdělání. Podporujících argumentů bylo značné množství, například, že mediace je přirozeným vyústěním právnických dovedností a všichni právníci mají jedinečnou kvalifikaci být mediátory nebo že právní znalosti jsou pro mediaci zcela nezbytné. Někteří argumentují, že omezení oboru na právníky zvýší status a posune obor mediace kupředu, a to jednak proto, že veřejnost bude vnímat mediátory jako vyškolené profesionály, a dále proto, že právníci a soudci budou více akceptovat mediaci, tudíž budou ochotnější odkazovat účastníky sporu na mediaci.</a:t>
            </a:r>
          </a:p>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Přestože odborná veřejnost již z velké části odmítla posuzovat kvalifikaci mediátorů podle jejich vzdělání</a:t>
            </a:r>
          </a:p>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Projev předběžného mechanismu nespočívá pouze v podmínce vzdělání, ale také ve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Wecksteinově</a:t>
            </a:r>
            <a:r>
              <a:rPr lang="cs-CZ" sz="1800" dirty="0">
                <a:effectLst/>
                <a:latin typeface="Calibri" panose="020F0502020204030204" pitchFamily="34" charset="0"/>
                <a:ea typeface="Calibri" panose="020F0502020204030204" pitchFamily="34" charset="0"/>
                <a:cs typeface="Times New Roman" panose="02020603050405020304" pitchFamily="18" charset="0"/>
              </a:rPr>
              <a:t> podmínce certifikace, tzn. v nějakém sítu, které vyselektuje způsobilé uchazeče o výkon dané profese. V českém prostředí se jedná o zkoušku mediátora. Náležitosti zkoušky mediátora a způsob provádění zkoušek upravuje vyhláška ministerstva č. 277/2012 Sb., o zkouškách a odměně mediátora</a:t>
            </a:r>
          </a:p>
        </p:txBody>
      </p:sp>
      <p:pic>
        <p:nvPicPr>
          <p:cNvPr id="4" name="Picture 2" descr="slapznak2">
            <a:extLst>
              <a:ext uri="{FF2B5EF4-FFF2-40B4-BE49-F238E27FC236}">
                <a16:creationId xmlns:a16="http://schemas.microsoft.com/office/drawing/2014/main" xmlns="" id="{EC88600E-1E5E-297E-FB97-DF3D2A3A10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6760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Fáze konfliktního jednání</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2189527"/>
            <a:ext cx="9144000" cy="3749879"/>
          </a:xfrm>
        </p:spPr>
        <p:txBody>
          <a:bodyPr>
            <a:normAutofit/>
          </a:bodyPr>
          <a:lstStyle/>
          <a:p>
            <a:pPr algn="just"/>
            <a:endParaRPr lang="cs-CZ" dirty="0"/>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5">
            <a:extLst>
              <a:ext uri="{FF2B5EF4-FFF2-40B4-BE49-F238E27FC236}">
                <a16:creationId xmlns:a16="http://schemas.microsoft.com/office/drawing/2014/main" xmlns="" id="{BBA5F110-97FB-1BEE-F9BD-2EC7E449F11E}"/>
              </a:ext>
            </a:extLst>
          </p:cNvPr>
          <p:cNvPicPr>
            <a:picLocks noChangeAspect="1"/>
          </p:cNvPicPr>
          <p:nvPr/>
        </p:nvPicPr>
        <p:blipFill>
          <a:blip r:embed="rId3"/>
          <a:stretch>
            <a:fillRect/>
          </a:stretch>
        </p:blipFill>
        <p:spPr>
          <a:xfrm>
            <a:off x="3130799" y="1573597"/>
            <a:ext cx="5760720" cy="5277485"/>
          </a:xfrm>
          <a:prstGeom prst="rect">
            <a:avLst/>
          </a:prstGeom>
        </p:spPr>
      </p:pic>
    </p:spTree>
    <p:extLst>
      <p:ext uri="{BB962C8B-B14F-4D97-AF65-F5344CB8AC3E}">
        <p14:creationId xmlns:p14="http://schemas.microsoft.com/office/powerpoint/2010/main" val="27679945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8EA2996-4323-FAD6-D5BF-388BEAD09FF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51C9AA04-2D66-D3C7-95EC-4C355C711FF2}"/>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Veřejný následný mechanismus</a:t>
            </a:r>
            <a:r>
              <a:rPr lang="cs-CZ"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xmlns="" id="{61D43DC3-3030-7441-5DC2-406CA8DC9236}"/>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Zajišťuje nad činností mediátorů dohled, který dle § 13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ZoM</a:t>
            </a:r>
            <a:r>
              <a:rPr lang="cs-CZ" sz="1800" dirty="0">
                <a:effectLst/>
                <a:latin typeface="Calibri" panose="020F0502020204030204" pitchFamily="34" charset="0"/>
                <a:ea typeface="Calibri" panose="020F0502020204030204" pitchFamily="34" charset="0"/>
                <a:cs typeface="Times New Roman" panose="02020603050405020304" pitchFamily="18" charset="0"/>
              </a:rPr>
              <a:t> vykonává Ministerstvo spravedlnosti.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Vsouvislosti</a:t>
            </a:r>
            <a:r>
              <a:rPr lang="cs-CZ" sz="1800" dirty="0">
                <a:effectLst/>
                <a:latin typeface="Calibri" panose="020F0502020204030204" pitchFamily="34" charset="0"/>
                <a:ea typeface="Calibri" panose="020F0502020204030204" pitchFamily="34" charset="0"/>
                <a:cs typeface="Times New Roman" panose="02020603050405020304" pitchFamily="18" charset="0"/>
              </a:rPr>
              <a:t> se zrušením zákona o státní kontrole a jeho nahrazení kontrolním řádem spočívá dohled ministerstva pouze v revizi toho, jak mediátor plní své povinnosti, které mu vyplývají ze zákona o mediaci. Do jeho kompetencí však nespadá kontrola kvality výkonu mediace, v čemž lze shledat obrovský nedostatek. V současné době totiž neexistuje orgán, jenž by dohlížel na kvalitu mediačních služeb či na to, zda mediátoři prohlubují svoji odbornost tak, jak je jim ukládáno, byť zcela volně, zákonem o mediaci. Právní regulace, resp. kontrola odbornosti mediátora tak fakticky začíná a končí zkouškou mediátora. S dohledem úzce souvisí i odpovědnost, která se u zapsaných mediátorů řídí úpravou jednotlivých skutkových podstat přestupků obsažených v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ust</a:t>
            </a:r>
            <a:r>
              <a:rPr lang="cs-CZ" sz="1800" dirty="0">
                <a:effectLst/>
                <a:latin typeface="Calibri" panose="020F0502020204030204" pitchFamily="34" charset="0"/>
                <a:ea typeface="Calibri" panose="020F0502020204030204" pitchFamily="34" charset="0"/>
                <a:cs typeface="Times New Roman" panose="02020603050405020304" pitchFamily="18" charset="0"/>
              </a:rPr>
              <a:t>. § 26 odst. 2 písm. a) - l)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ZoM</a:t>
            </a:r>
            <a:r>
              <a:rPr lang="cs-CZ" sz="1800" dirty="0">
                <a:effectLst/>
                <a:latin typeface="Calibri" panose="020F0502020204030204" pitchFamily="34" charset="0"/>
                <a:ea typeface="Calibri" panose="020F0502020204030204" pitchFamily="34" charset="0"/>
                <a:cs typeface="Times New Roman" panose="02020603050405020304" pitchFamily="18" charset="0"/>
              </a:rPr>
              <a:t>. Problematickým je ovšem fakt, že se úprava týká pouze malého výseku mediační praxe, a to pouze zapsaných mediátorů –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neadvokátů</a:t>
            </a:r>
            <a:r>
              <a:rPr lang="cs-CZ" sz="1800" dirty="0">
                <a:effectLst/>
                <a:latin typeface="Calibri" panose="020F0502020204030204" pitchFamily="34" charset="0"/>
                <a:ea typeface="Calibri" panose="020F0502020204030204" pitchFamily="34" charset="0"/>
                <a:cs typeface="Times New Roman" panose="02020603050405020304" pitchFamily="18" charset="0"/>
              </a:rPr>
              <a:t>. V důsledku toho tak na velkou část mediátorů tato úprava vůbec nedopadá.</a:t>
            </a:r>
          </a:p>
        </p:txBody>
      </p:sp>
      <p:pic>
        <p:nvPicPr>
          <p:cNvPr id="4" name="Picture 2" descr="slapznak2">
            <a:extLst>
              <a:ext uri="{FF2B5EF4-FFF2-40B4-BE49-F238E27FC236}">
                <a16:creationId xmlns:a16="http://schemas.microsoft.com/office/drawing/2014/main" xmlns="" id="{D928B601-6852-BEB9-610C-3756C6DECB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64828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6B33D40-AE8C-BF01-6B88-195E84C6DD7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9406AC0D-834E-5696-1EA0-3750EBE313BC}"/>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Soukromý předběžný mechanismus</a:t>
            </a:r>
            <a:r>
              <a:rPr lang="cs-CZ"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xmlns="" id="{C202ED5F-784B-7B1F-B9EF-C894BF45738F}"/>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Pověst mediátora a dobré zkušenosti s jeho prací – vznikly soukromo</a:t>
            </a:r>
            <a:r>
              <a:rPr lang="cs-CZ" sz="1800" dirty="0">
                <a:latin typeface="Calibri" panose="020F0502020204030204" pitchFamily="34" charset="0"/>
                <a:ea typeface="Calibri" panose="020F0502020204030204" pitchFamily="34" charset="0"/>
                <a:cs typeface="Times New Roman" panose="02020603050405020304" pitchFamily="18" charset="0"/>
              </a:rPr>
              <a:t>právní mediátorské organizace s dobrovolným členstvím, které sdružují jak zapsané, tak nezapsané mediátory. </a:t>
            </a:r>
            <a:r>
              <a:rPr lang="cs-CZ" sz="1800" dirty="0">
                <a:effectLst/>
                <a:latin typeface="Calibri" panose="020F0502020204030204" pitchFamily="34" charset="0"/>
                <a:ea typeface="Calibri" panose="020F0502020204030204" pitchFamily="34" charset="0"/>
                <a:cs typeface="Times New Roman" panose="02020603050405020304" pitchFamily="18" charset="0"/>
              </a:rPr>
              <a:t>Tyto organizace cílí na výměnu informací, spolupráci a udržování kvality mediačních služeb prostřednictvím vlastního systému vzdělávání (např. školení, kurzy či výcviky), a proto také často podmiňují členství specifickými požadavky a dodržováním jejich etických kodexů. Pro příklad lze uvést Asociaci mediátorů ČR, Komora mediátorů a facilitátorů ČR nebo Unii pro rozhodčí a mediační řízení ČR. U některých poté opět nalezneme mechanismus požadavků a kritérií, jež je pro členství nutné splnit. Díky tomu vystupují organizace vůči veřejnosti jako způsob garance určité úrovně kvalifikace těchto mediátorů. Navíc právě tyto organizace ve velké míře komunikují s veřejností a poskytují jí informace o mediaci, svých mediátorech a poskytovaných službách. </a:t>
            </a:r>
          </a:p>
        </p:txBody>
      </p:sp>
      <p:pic>
        <p:nvPicPr>
          <p:cNvPr id="4" name="Picture 2" descr="slapznak2">
            <a:extLst>
              <a:ext uri="{FF2B5EF4-FFF2-40B4-BE49-F238E27FC236}">
                <a16:creationId xmlns:a16="http://schemas.microsoft.com/office/drawing/2014/main" xmlns="" id="{59E2E2BE-EF95-E85C-BA97-1F234F54F8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34154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A1AA7FCC-A182-A867-7626-5555BA2BEA4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xmlns="" id="{781D348E-300C-421A-0AB3-4E4C77700652}"/>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Soukromý následný mechanismus</a:t>
            </a:r>
            <a:r>
              <a:rPr lang="cs-CZ"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xmlns="" id="{0D6A1B55-020A-C084-804A-6EDEF523312A}"/>
              </a:ext>
            </a:extLst>
          </p:cNvPr>
          <p:cNvSpPr>
            <a:spLocks noGrp="1"/>
          </p:cNvSpPr>
          <p:nvPr>
            <p:ph type="subTitle" idx="1"/>
          </p:nvPr>
        </p:nvSpPr>
        <p:spPr>
          <a:xfrm>
            <a:off x="1524000" y="2189527"/>
            <a:ext cx="9144000" cy="3749879"/>
          </a:xfrm>
        </p:spPr>
        <p:txBody>
          <a:bodyPr>
            <a:normAutofit fontScale="92500" lnSpcReduction="10000"/>
          </a:bodyPr>
          <a:lstStyle/>
          <a:p>
            <a:pPr algn="just">
              <a:lnSpc>
                <a:spcPct val="107000"/>
              </a:lnSpc>
              <a:spcAft>
                <a:spcPts val="800"/>
              </a:spcAft>
            </a:pPr>
            <a:r>
              <a:rPr lang="cs-CZ" sz="1800" b="1" dirty="0">
                <a:effectLst/>
                <a:latin typeface="Calibri" panose="020F0502020204030204" pitchFamily="34" charset="0"/>
                <a:ea typeface="Calibri" panose="020F0502020204030204" pitchFamily="34" charset="0"/>
                <a:cs typeface="Times New Roman" panose="02020603050405020304" pitchFamily="18" charset="0"/>
              </a:rPr>
              <a:t>Soukromý následný mechanismus</a:t>
            </a:r>
            <a:r>
              <a:rPr lang="cs-CZ" sz="1800" dirty="0">
                <a:effectLst/>
                <a:latin typeface="Calibri" panose="020F0502020204030204" pitchFamily="34" charset="0"/>
                <a:ea typeface="Calibri" panose="020F0502020204030204" pitchFamily="34" charset="0"/>
                <a:cs typeface="Times New Roman" panose="02020603050405020304" pitchFamily="18" charset="0"/>
              </a:rPr>
              <a:t> je rovněž pro mediaci klíčový, jelikož je představován jednáním nespokojených zákazníků vůči mediátorům, kteří neodvedli dobře svoji práci. Jde především o žaloby a stížnosti, případně o méně formální a méně závažné vyjádření nespokojenosti v podobě recenze. I tento negativní dopad může vyplynout v pozitivní důsledky, ať už v nápravu nevhodného chování mediátora nebo v obecné zkvalitnění služeb. V praxi však vzniká u nespokojených či poškozených klientů nejistota, na koho se obrátit, zda na příslušnou organizaci, ČAK v případě mediátorů – advokátů, či ministerstvo. O to složitější je situace, pokud jde o nezapsaného mediátora, který zároveň není členem žádné organizace a fakticky je odpovědný pouze podle živnostenského zákona. </a:t>
            </a:r>
          </a:p>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Pokud jde o odpovědnost mediátora, je nutné rovněž zdůraznit, že mediátor není dle § 3 odst. 3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ZoM</a:t>
            </a:r>
            <a:r>
              <a:rPr lang="cs-CZ" sz="1800" dirty="0">
                <a:effectLst/>
                <a:latin typeface="Calibri" panose="020F0502020204030204" pitchFamily="34" charset="0"/>
                <a:ea typeface="Calibri" panose="020F0502020204030204" pitchFamily="34" charset="0"/>
                <a:cs typeface="Times New Roman" panose="02020603050405020304" pitchFamily="18" charset="0"/>
              </a:rPr>
              <a:t> odpovědný za obsah mediační dohody, čímž je vyloučena právní odpovědnost mediátora ve vztahu k jejímu obsahu. Odpovědné jsou tak pouze strany konfliktu a mediátor odpovídá pouze za informace, které k výsledku v podobě mediační dohody vedly. Tato odpovědnost je upravena v občanském zákoníku v § 2950.</a:t>
            </a: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xmlns="" id="{BE779B73-99D7-5137-F992-9A8C7194DE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9680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Jak probíhá mediace v trestním řízení?</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2189527"/>
            <a:ext cx="9144000" cy="3749879"/>
          </a:xfrm>
        </p:spPr>
        <p:txBody>
          <a:bodyPr>
            <a:normAutofit fontScale="92500" lnSpcReduction="10000"/>
          </a:bodyPr>
          <a:lstStyle/>
          <a:p>
            <a:pPr algn="just"/>
            <a:r>
              <a:rPr lang="cs-CZ" dirty="0"/>
              <a:t>Varovné signály – Co se děje? Nic.</a:t>
            </a:r>
          </a:p>
          <a:p>
            <a:pPr algn="just"/>
            <a:r>
              <a:rPr lang="cs-CZ" dirty="0"/>
              <a:t>Rozvoj odlišností – Ty nikdy neuděláš… Pořád jenom sedíš před televizí…</a:t>
            </a:r>
          </a:p>
          <a:p>
            <a:pPr algn="just"/>
            <a:r>
              <a:rPr lang="cs-CZ" dirty="0"/>
              <a:t>Polarizace – útěky ze společné komunikace, navázání nového vztahu… Jídlo máš v lednici. </a:t>
            </a:r>
          </a:p>
          <a:p>
            <a:pPr algn="just"/>
            <a:r>
              <a:rPr lang="cs-CZ" dirty="0"/>
              <a:t>Separace – </a:t>
            </a:r>
            <a:r>
              <a:rPr lang="cs-CZ" dirty="0">
                <a:effectLst/>
                <a:latin typeface="Calibri" panose="020F0502020204030204" pitchFamily="34" charset="0"/>
                <a:ea typeface="Calibri" panose="020F0502020204030204" pitchFamily="34" charset="0"/>
                <a:cs typeface="Times New Roman" panose="02020603050405020304" pitchFamily="18" charset="0"/>
              </a:rPr>
              <a:t>Partneři se snaží vidět co nejméně, a jde-li o manželství, mají tendenci trávit čas na odlišných místech. Muži častěji unikají do hospod nebo nepřiznaných náhradních vztahů, ženy volí spíše únik k rodičům nebo k domácímu pití alkoholu. </a:t>
            </a:r>
          </a:p>
          <a:p>
            <a:pPr algn="just"/>
            <a:r>
              <a:rPr lang="cs-CZ" dirty="0">
                <a:latin typeface="Calibri" panose="020F0502020204030204" pitchFamily="34" charset="0"/>
                <a:ea typeface="Calibri" panose="020F0502020204030204" pitchFamily="34" charset="0"/>
                <a:cs typeface="Times New Roman" panose="02020603050405020304" pitchFamily="18" charset="0"/>
              </a:rPr>
              <a:t>Destruktivní fáze – uvolňuje se nahromaděné napětí, snaha uškodit druhému. </a:t>
            </a:r>
            <a:r>
              <a:rPr lang="cs-CZ" sz="1800" dirty="0">
                <a:effectLst/>
                <a:latin typeface="Calibri" panose="020F0502020204030204" pitchFamily="34" charset="0"/>
                <a:ea typeface="Calibri" panose="020F0502020204030204" pitchFamily="34" charset="0"/>
                <a:cs typeface="Times New Roman" panose="02020603050405020304" pitchFamily="18" charset="0"/>
              </a:rPr>
              <a:t>„Nevadí mi, že budu poškozen, hlavně když poškodím druhého“. Partneři tolerují vlastní ztráty, jsou-li „kompenzovány“ ztrátami druhého.</a:t>
            </a:r>
            <a:endParaRPr lang="cs-CZ" dirty="0"/>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3003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O čem se komunikuje x jak se komunikuje</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1611985"/>
            <a:ext cx="9144000" cy="4327422"/>
          </a:xfrm>
        </p:spPr>
        <p:txBody>
          <a:bodyPr>
            <a:normAutofit/>
          </a:bodyPr>
          <a:lstStyle/>
          <a:p>
            <a:pPr algn="just"/>
            <a:r>
              <a:rPr lang="cs-CZ" dirty="0">
                <a:effectLst/>
                <a:latin typeface="Calibri" panose="020F0502020204030204" pitchFamily="34" charset="0"/>
                <a:ea typeface="Calibri" panose="020F0502020204030204" pitchFamily="34" charset="0"/>
                <a:cs typeface="Times New Roman" panose="02020603050405020304" pitchFamily="18" charset="0"/>
              </a:rPr>
              <a:t>Dojde-li ke ztrátě stabilizujících mechanismů (například ke ztrátě možnosti efektivně vyjednávat), nemá pochopitelně smysl se dál bavit o věcné podstatě konfliktu, dokud není obnovena stabilita – v tomto případě především vztahy umožňující efektivní komunikaci. Je tedy třeba přestat se bavit o věci, o které komunikujete, a začít se bavit o způsobu, jakým o ní komunikujete. Mediátor (a ovšem i vyjednavač a facilitátor) se musí naučit obě situace – tedy tu, kdy je v sázce jen rovnováha, a tu, kdy už se hroutí stabilita – rozeznávat a odpovídajícím způsobem na ně reagovat nebo aktivně předcházet ztrátám stability.</a:t>
            </a:r>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135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Od emocí k věci</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1611985"/>
            <a:ext cx="9144000" cy="4327422"/>
          </a:xfrm>
        </p:spPr>
        <p:txBody>
          <a:bodyPr>
            <a:normAutofit/>
          </a:bodyPr>
          <a:lstStyle/>
          <a:p>
            <a:pPr algn="just"/>
            <a:r>
              <a:rPr lang="cs-CZ" sz="2400" dirty="0">
                <a:effectLst/>
                <a:latin typeface="Calibri" panose="020F0502020204030204" pitchFamily="34" charset="0"/>
                <a:ea typeface="Calibri" panose="020F0502020204030204" pitchFamily="34" charset="0"/>
                <a:cs typeface="Times New Roman" panose="02020603050405020304" pitchFamily="18" charset="0"/>
              </a:rPr>
              <a:t>Ať již jde o mediaci nebo o vyjednávání či facilitaci, při ohrožení stability je zpravidla nezbytné zastavit jednání o věcné podstatě konfliktu a zabývat se komunikací a vztahy, tedy způsobem, jakým se konflikt řešen, a příčinami, proč se řešení nepohybuje směrem k rozumnému, stabilnímu výsledku. Tato změna tématu jednání od předmětu ke způsobu jednání je při vyjednávání žádoucí, ale při mediaci nezbytná. </a:t>
            </a:r>
          </a:p>
          <a:p>
            <a:pPr algn="just"/>
            <a:endParaRPr lang="cs-CZ" dirty="0">
              <a:latin typeface="Calibri" panose="020F0502020204030204" pitchFamily="34" charset="0"/>
              <a:ea typeface="Calibri" panose="020F0502020204030204" pitchFamily="34" charset="0"/>
              <a:cs typeface="Times New Roman" panose="02020603050405020304" pitchFamily="18" charset="0"/>
            </a:endParaRPr>
          </a:p>
          <a:p>
            <a:pPr algn="just"/>
            <a:r>
              <a:rPr lang="cs-CZ" dirty="0">
                <a:latin typeface="Calibri" panose="020F0502020204030204" pitchFamily="34" charset="0"/>
                <a:ea typeface="Calibri" panose="020F0502020204030204" pitchFamily="34" charset="0"/>
                <a:cs typeface="Times New Roman" panose="02020603050405020304" pitchFamily="18" charset="0"/>
              </a:rPr>
              <a:t>Je potřeba emoce najít, pochopit a pojmenovat. Mediátor se snaží, aby tyto emoce pochopila i druhá strana. Jde o pochopení a ne uznání oprávněnosti. Pak se mnohdy spor mění v problém. Snažíme se o </a:t>
            </a:r>
            <a:r>
              <a:rPr lang="cs-CZ" dirty="0" err="1">
                <a:latin typeface="Calibri" panose="020F0502020204030204" pitchFamily="34" charset="0"/>
                <a:ea typeface="Calibri" panose="020F0502020204030204" pitchFamily="34" charset="0"/>
                <a:cs typeface="Times New Roman" panose="02020603050405020304" pitchFamily="18" charset="0"/>
              </a:rPr>
              <a:t>deperzonalizaci</a:t>
            </a:r>
            <a:r>
              <a:rPr lang="cs-CZ" dirty="0">
                <a:latin typeface="Calibri" panose="020F0502020204030204" pitchFamily="34" charset="0"/>
                <a:ea typeface="Calibri" panose="020F0502020204030204" pitchFamily="34" charset="0"/>
                <a:cs typeface="Times New Roman" panose="02020603050405020304" pitchFamily="18" charset="0"/>
              </a:rPr>
              <a:t> sporu v problém.</a:t>
            </a:r>
            <a:endParaRPr lang="cs-CZ" dirty="0"/>
          </a:p>
          <a:p>
            <a:pPr algn="just"/>
            <a:endParaRPr lang="cs-CZ" dirty="0"/>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1633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Hodnoty a postoje</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1611985"/>
            <a:ext cx="9144000" cy="4327422"/>
          </a:xfrm>
        </p:spPr>
        <p:txBody>
          <a:bodyPr>
            <a:normAutofit/>
          </a:bodyPr>
          <a:lstStyle/>
          <a:p>
            <a:pPr algn="just"/>
            <a:endParaRPr lang="cs-CZ" dirty="0"/>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ázek 4">
            <a:extLst>
              <a:ext uri="{FF2B5EF4-FFF2-40B4-BE49-F238E27FC236}">
                <a16:creationId xmlns:a16="http://schemas.microsoft.com/office/drawing/2014/main" xmlns="" id="{D7162C56-5B89-E15E-808E-6A14FE087BCE}"/>
              </a:ext>
            </a:extLst>
          </p:cNvPr>
          <p:cNvPicPr>
            <a:picLocks noChangeAspect="1"/>
          </p:cNvPicPr>
          <p:nvPr/>
        </p:nvPicPr>
        <p:blipFill>
          <a:blip r:embed="rId3"/>
          <a:stretch>
            <a:fillRect/>
          </a:stretch>
        </p:blipFill>
        <p:spPr>
          <a:xfrm>
            <a:off x="2384982" y="1611985"/>
            <a:ext cx="6893036" cy="4393247"/>
          </a:xfrm>
          <a:prstGeom prst="rect">
            <a:avLst/>
          </a:prstGeom>
        </p:spPr>
      </p:pic>
    </p:spTree>
    <p:extLst>
      <p:ext uri="{BB962C8B-B14F-4D97-AF65-F5344CB8AC3E}">
        <p14:creationId xmlns:p14="http://schemas.microsoft.com/office/powerpoint/2010/main" val="3925304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Co je mediace v trestním řízení?</a:t>
            </a:r>
          </a:p>
        </p:txBody>
      </p:sp>
      <p:sp>
        <p:nvSpPr>
          <p:cNvPr id="3" name="Podnadpis 2">
            <a:extLst>
              <a:ext uri="{FF2B5EF4-FFF2-40B4-BE49-F238E27FC236}">
                <a16:creationId xmlns:a16="http://schemas.microsoft.com/office/drawing/2014/main" xmlns="" id="{2AF75BDD-297A-4654-AC5D-9A4BE143E59F}"/>
              </a:ext>
            </a:extLst>
          </p:cNvPr>
          <p:cNvSpPr>
            <a:spLocks noGrp="1"/>
          </p:cNvSpPr>
          <p:nvPr>
            <p:ph type="subTitle" idx="1"/>
          </p:nvPr>
        </p:nvSpPr>
        <p:spPr>
          <a:xfrm>
            <a:off x="1524000" y="2189527"/>
            <a:ext cx="9144000" cy="3749879"/>
          </a:xfrm>
        </p:spPr>
        <p:txBody>
          <a:bodyPr>
            <a:normAutofit/>
          </a:bodyPr>
          <a:lstStyle/>
          <a:p>
            <a:pPr algn="just"/>
            <a:r>
              <a:rPr lang="cs-CZ" altLang="cs-CZ" dirty="0">
                <a:solidFill>
                  <a:srgbClr val="000000"/>
                </a:solidFill>
              </a:rPr>
              <a:t>Mediace je mimosoudní zprostředkování řešení trestního konfliktu mezi poškozeným/obětí a obviněným – pachatelem za účasti třetí osoby - mediátora. Poskytuje oběma stranám možnost vyjádřit své pocity, očekávání a potřeby, které vznikly v souvislosti s trestnou činností. Současně umožňuje domluvit se na rychlém a přijatelném způsobu náhrady škody. Účast na mediaci je pro obě strany dobrovolná.</a:t>
            </a:r>
          </a:p>
          <a:p>
            <a:pPr algn="just"/>
            <a:endParaRPr lang="cs-CZ" dirty="0"/>
          </a:p>
        </p:txBody>
      </p:sp>
      <p:pic>
        <p:nvPicPr>
          <p:cNvPr id="4" name="Picture 2" descr="slapznak2">
            <a:extLst>
              <a:ext uri="{FF2B5EF4-FFF2-40B4-BE49-F238E27FC236}">
                <a16:creationId xmlns:a16="http://schemas.microsoft.com/office/drawing/2014/main" xmlns=""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378482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TotalTime>
  <Words>3880</Words>
  <Application>Microsoft Office PowerPoint</Application>
  <PresentationFormat>Širokoúhlá obrazovka</PresentationFormat>
  <Paragraphs>148</Paragraphs>
  <Slides>42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42</vt:i4>
      </vt:variant>
    </vt:vector>
  </HeadingPairs>
  <TitlesOfParts>
    <vt:vector size="48" baseType="lpstr">
      <vt:lpstr>Arial</vt:lpstr>
      <vt:lpstr>Calibri</vt:lpstr>
      <vt:lpstr>Calibri Light</vt:lpstr>
      <vt:lpstr>Times New Roman</vt:lpstr>
      <vt:lpstr>Wingdings</vt:lpstr>
      <vt:lpstr>Motiv Office</vt:lpstr>
      <vt:lpstr> Mediace, facilitace a vyjednávání</vt:lpstr>
      <vt:lpstr>Kontrola výsledků a procesu</vt:lpstr>
      <vt:lpstr>Přítomnost odborníka a povaha konfliktu</vt:lpstr>
      <vt:lpstr>Fáze konfliktního jednání</vt:lpstr>
      <vt:lpstr>Jak probíhá mediace v trestním řízení?</vt:lpstr>
      <vt:lpstr>O čem se komunikuje x jak se komunikuje</vt:lpstr>
      <vt:lpstr>Od emocí k věci</vt:lpstr>
      <vt:lpstr>Hodnoty a postoje</vt:lpstr>
      <vt:lpstr>Co je mediace v trestním řízení?</vt:lpstr>
      <vt:lpstr>Jak probíhá mediace v trestním řízení?</vt:lpstr>
      <vt:lpstr>Co může přinést mediace poškozenému/oběti?</vt:lpstr>
      <vt:lpstr>Co může přinést mediace obviněnému?</vt:lpstr>
      <vt:lpstr>Co může také zaznít na mediaci</vt:lpstr>
      <vt:lpstr>Co může také zaznít na mediaci</vt:lpstr>
      <vt:lpstr>Co může také zaznít na mediaci</vt:lpstr>
      <vt:lpstr>Co může také zaznít na mediaci</vt:lpstr>
      <vt:lpstr>Kdy je mediace realizována?</vt:lpstr>
      <vt:lpstr>Kdy je mediace realizována?</vt:lpstr>
      <vt:lpstr>Kdy je mediace realizována?</vt:lpstr>
      <vt:lpstr>Techniky připojování</vt:lpstr>
      <vt:lpstr>Kasuistika</vt:lpstr>
      <vt:lpstr>Zákon č. 202/2012 Sb., o mediaci  </vt:lpstr>
      <vt:lpstr>Mediátoři</vt:lpstr>
      <vt:lpstr>Nezapsaný mediátor</vt:lpstr>
      <vt:lpstr>Zapsaný mediátor</vt:lpstr>
      <vt:lpstr>Důvody vzniku právní úpravy</vt:lpstr>
      <vt:lpstr>Směrnice Evropského parlamentu a Rady 2008/52/ES o některých aspektech mediace  v občanských a obchodních věcech </vt:lpstr>
      <vt:lpstr>Směrnice Evropského parlamentu a Rady 2008/52/ES o některých aspektech mediace  v občanských a obchodních věcech </vt:lpstr>
      <vt:lpstr>Směrnice Evropského parlamentu a Rady 2008/52/ES o některých aspektech mediace  v občanských a obchodních věcech </vt:lpstr>
      <vt:lpstr>Směrnice Evropského parlamentu a Rady 2008/52/ES o některých aspektech mediace  v občanských a obchodních věcech </vt:lpstr>
      <vt:lpstr>Směrnice Evropského parlamentu a Rady 2008/52/ES o některých aspektech mediace  v občanských a obchodních věcech </vt:lpstr>
      <vt:lpstr>Cíle směrnice</vt:lpstr>
      <vt:lpstr>Česká právní úprava</vt:lpstr>
      <vt:lpstr>Nedostatky implementace v česká právní úpravě</vt:lpstr>
      <vt:lpstr>Nedostatky implementace v česká právní úpravě</vt:lpstr>
      <vt:lpstr>Nedostatky implementace v česká právní úpravě</vt:lpstr>
      <vt:lpstr>Nedostatky implementace v česká právní úpravě</vt:lpstr>
      <vt:lpstr>Moffitův systém čtyř mechanismů k zajišťování kvality jakékoliv profese</vt:lpstr>
      <vt:lpstr>Veřejný předběžný mechanismus </vt:lpstr>
      <vt:lpstr>Veřejný následný mechanismus </vt:lpstr>
      <vt:lpstr>Soukromý předběžný mechanismus </vt:lpstr>
      <vt:lpstr>Soukromý následný mechanismus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Mediace, facilitace a vyjednávání</dc:title>
  <dc:creator>Ondřej Ipser</dc:creator>
  <cp:lastModifiedBy>monika punova</cp:lastModifiedBy>
  <cp:revision>8</cp:revision>
  <dcterms:created xsi:type="dcterms:W3CDTF">2024-10-08T08:58:00Z</dcterms:created>
  <dcterms:modified xsi:type="dcterms:W3CDTF">2024-10-25T09:34:48Z</dcterms:modified>
</cp:coreProperties>
</file>